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46" r:id="rId2"/>
    <p:sldId id="345" r:id="rId3"/>
    <p:sldId id="257" r:id="rId4"/>
    <p:sldId id="333" r:id="rId5"/>
    <p:sldId id="262" r:id="rId6"/>
    <p:sldId id="416" r:id="rId7"/>
    <p:sldId id="33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420" r:id="rId17"/>
    <p:sldId id="421" r:id="rId18"/>
    <p:sldId id="422" r:id="rId19"/>
    <p:sldId id="271" r:id="rId20"/>
    <p:sldId id="272" r:id="rId21"/>
    <p:sldId id="273" r:id="rId22"/>
    <p:sldId id="274" r:id="rId23"/>
    <p:sldId id="275" r:id="rId24"/>
    <p:sldId id="339" r:id="rId25"/>
    <p:sldId id="343" r:id="rId26"/>
    <p:sldId id="344" r:id="rId27"/>
    <p:sldId id="347" r:id="rId28"/>
    <p:sldId id="348" r:id="rId29"/>
    <p:sldId id="349" r:id="rId30"/>
    <p:sldId id="415" r:id="rId31"/>
    <p:sldId id="419" r:id="rId32"/>
    <p:sldId id="428" r:id="rId33"/>
    <p:sldId id="351" r:id="rId34"/>
    <p:sldId id="352" r:id="rId35"/>
    <p:sldId id="353" r:id="rId36"/>
    <p:sldId id="354" r:id="rId37"/>
    <p:sldId id="355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64" r:id="rId47"/>
    <p:sldId id="423" r:id="rId48"/>
    <p:sldId id="424" r:id="rId49"/>
    <p:sldId id="425" r:id="rId50"/>
    <p:sldId id="426" r:id="rId51"/>
    <p:sldId id="427" r:id="rId52"/>
  </p:sldIdLst>
  <p:sldSz cx="9144000" cy="6858000" type="screen4x3"/>
  <p:notesSz cx="700405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7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0091F8"/>
    <a:srgbClr val="0083E1"/>
    <a:srgbClr val="0088E9"/>
    <a:srgbClr val="007BD4"/>
    <a:srgbClr val="0086E7"/>
    <a:srgbClr val="007FDA"/>
    <a:srgbClr val="BFB6B8"/>
    <a:srgbClr val="79797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8" autoAdjust="0"/>
    <p:restoredTop sz="94690"/>
  </p:normalViewPr>
  <p:slideViewPr>
    <p:cSldViewPr snapToGrid="0">
      <p:cViewPr varScale="1">
        <p:scale>
          <a:sx n="101" d="100"/>
          <a:sy n="101" d="100"/>
        </p:scale>
        <p:origin x="1536" y="200"/>
      </p:cViewPr>
      <p:guideLst>
        <p:guide orient="horz" pos="1767"/>
        <p:guide pos="28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6"/>
    </p:cViewPr>
  </p:sorterViewPr>
  <p:notesViewPr>
    <p:cSldViewPr snapToGrid="0">
      <p:cViewPr varScale="1">
        <p:scale>
          <a:sx n="43" d="100"/>
          <a:sy n="43" d="100"/>
        </p:scale>
        <p:origin x="-1212" y="-90"/>
      </p:cViewPr>
      <p:guideLst>
        <p:guide orient="horz" pos="2905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993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7" tIns="0" rIns="19317" bIns="0" numCol="1" anchor="t" anchorCtr="0" compatLnSpc="1">
            <a:prstTxWarp prst="textNoShape">
              <a:avLst/>
            </a:prstTxWarp>
          </a:bodyPr>
          <a:lstStyle>
            <a:lvl1pPr defTabSz="92710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7" tIns="0" rIns="19317" bIns="0" numCol="1" anchor="t" anchorCtr="0" compatLnSpc="1">
            <a:prstTxWarp prst="textNoShape">
              <a:avLst/>
            </a:prstTxWarp>
          </a:bodyPr>
          <a:lstStyle>
            <a:lvl1pPr algn="r" defTabSz="92710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698500"/>
            <a:ext cx="4592638" cy="34448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381500"/>
            <a:ext cx="513715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4" tIns="46683" rIns="93364" bIns="46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7" tIns="0" rIns="19317" bIns="0" numCol="1" anchor="b" anchorCtr="0" compatLnSpc="1">
            <a:prstTxWarp prst="textNoShape">
              <a:avLst/>
            </a:prstTxWarp>
          </a:bodyPr>
          <a:lstStyle>
            <a:lvl1pPr defTabSz="92710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763000"/>
            <a:ext cx="3035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17" tIns="0" rIns="19317" bIns="0" numCol="1" anchor="b" anchorCtr="0" compatLnSpc="1">
            <a:prstTxWarp prst="textNoShape">
              <a:avLst/>
            </a:prstTxWarp>
          </a:bodyPr>
          <a:lstStyle>
            <a:lvl1pPr algn="r" defTabSz="927100">
              <a:defRPr sz="1000" i="1"/>
            </a:lvl1pPr>
          </a:lstStyle>
          <a:p>
            <a:pPr>
              <a:defRPr/>
            </a:pPr>
            <a:fld id="{CA3E7153-AADF-6A4F-8F9D-575AE2C99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8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73B207-62F4-A64A-9947-A79FB6A7D551}" type="slidenum">
              <a:rPr lang="en-US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4213"/>
            <a:ext cx="4668838" cy="35020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3250"/>
            <a:ext cx="5181600" cy="4110038"/>
          </a:xfrm>
          <a:noFill/>
          <a:ln/>
        </p:spPr>
        <p:txBody>
          <a:bodyPr lIns="91356" tIns="45678" rIns="91356" bIns="4567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48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03C9E-B50D-6F42-85B5-CFC554B174A6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19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BFB02-6C2F-E24A-A820-03B243CEB2F8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3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21F31A-B27F-EE4E-836F-43D340D1D8E4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50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</p:spTree>
    <p:extLst>
      <p:ext uri="{BB962C8B-B14F-4D97-AF65-F5344CB8AC3E}">
        <p14:creationId xmlns:p14="http://schemas.microsoft.com/office/powerpoint/2010/main" val="1685032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4F517-31E7-E342-A093-B41CD3EC676F}" type="slidenum">
              <a:rPr lang="en-US"/>
              <a:pPr/>
              <a:t>19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67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AEDE3D-0485-3B4A-93C6-D87B784E309C}" type="slidenum">
              <a:rPr lang="en-US"/>
              <a:pPr/>
              <a:t>20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93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8B00C-7418-624B-BAFD-D5896181A2A2}" type="slidenum">
              <a:rPr lang="en-US"/>
              <a:pPr/>
              <a:t>21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86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02EA4-4D39-6A4E-97D1-C0085EBB226C}" type="slidenum">
              <a:rPr lang="en-US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9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CB70A-C25A-144D-8F9F-D90DFC16700D}" type="slidenum">
              <a:rPr lang="en-US"/>
              <a:pPr/>
              <a:t>23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06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20834B-E80D-5542-925C-DC797DACE7BE}" type="slidenum">
              <a:rPr lang="en-US"/>
              <a:pPr/>
              <a:t>27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8500"/>
            <a:ext cx="4594225" cy="344487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0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45097-DC50-464A-B9F8-2F7487FFB1C8}" type="slidenum">
              <a:rPr lang="en-US"/>
              <a:pPr/>
              <a:t>33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57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7CFEF6-4033-284A-8AEF-A396A57229F1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026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FC9D1-AAE5-0249-B00B-A91B619C9E69}" type="slidenum">
              <a:rPr lang="en-US"/>
              <a:pPr/>
              <a:t>34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958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4C5E15-A321-5E41-8A0D-D7415C8CB250}" type="slidenum">
              <a:rPr lang="en-US"/>
              <a:pPr/>
              <a:t>35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32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2FD2D-B544-0F40-9658-5BAA1C8BA373}" type="slidenum">
              <a:rPr lang="en-US"/>
              <a:pPr/>
              <a:t>36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20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99F3B2-DE54-9A42-BE19-F7955E2E6247}" type="slidenum">
              <a:rPr lang="en-US"/>
              <a:pPr/>
              <a:t>37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20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69B6F5-8603-A545-8B0D-8B6E85B53B8B}" type="slidenum">
              <a:rPr lang="en-US"/>
              <a:pPr/>
              <a:t>38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41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1309D-D336-2B4B-B936-1EA359F71E9D}" type="slidenum">
              <a:rPr lang="en-US"/>
              <a:pPr/>
              <a:t>39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470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A3605-6B18-5D46-80DF-D5DB65E35720}" type="slidenum">
              <a:rPr lang="en-US"/>
              <a:pPr/>
              <a:t>40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63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0DF29-99AF-6547-AA43-46E46298BA79}" type="slidenum">
              <a:rPr lang="en-US"/>
              <a:pPr/>
              <a:t>41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92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3B3AA-3F73-A649-8A98-E16C5DACB51A}" type="slidenum">
              <a:rPr lang="en-US"/>
              <a:pPr/>
              <a:t>42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95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06A42-1676-FF43-9597-56712FC63B8F}" type="slidenum">
              <a:rPr lang="en-US"/>
              <a:pPr/>
              <a:t>43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7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A0F5C-B3DB-C54E-924A-C6C8C02B6399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96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A7741-960E-1B4A-8B16-2A391D88AC1F}" type="slidenum">
              <a:rPr lang="en-US"/>
              <a:pPr/>
              <a:t>44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689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DC8092-C6F7-114D-9B8D-3361786F7A9F}" type="slidenum">
              <a:rPr lang="en-US"/>
              <a:pPr/>
              <a:t>45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71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20D34-D634-BA42-BBF5-77E9845EBFB8}" type="slidenum">
              <a:rPr lang="en-US"/>
              <a:pPr/>
              <a:t>46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69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45097-DC50-464A-B9F8-2F7487FFB1C8}" type="slidenum">
              <a:rPr lang="en-US"/>
              <a:pPr/>
              <a:t>47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051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0DF29-99AF-6547-AA43-46E46298BA79}" type="slidenum">
              <a:rPr lang="en-US"/>
              <a:pPr/>
              <a:t>48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6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3B3AA-3F73-A649-8A98-E16C5DACB51A}" type="slidenum">
              <a:rPr lang="en-US"/>
              <a:pPr/>
              <a:t>49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268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06A42-1676-FF43-9597-56712FC63B8F}" type="slidenum">
              <a:rPr lang="en-US"/>
              <a:pPr/>
              <a:t>50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667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FA7741-960E-1B4A-8B16-2A391D88AC1F}" type="slidenum">
              <a:rPr lang="en-US"/>
              <a:pPr/>
              <a:t>51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w="12700"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0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44C25-838A-E447-A4B6-BC7F32861580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8500"/>
            <a:ext cx="4594225" cy="3444875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2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23E17-1221-FA47-A47A-9BA557AE1B41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07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</p:spTree>
    <p:extLst>
      <p:ext uri="{BB962C8B-B14F-4D97-AF65-F5344CB8AC3E}">
        <p14:creationId xmlns:p14="http://schemas.microsoft.com/office/powerpoint/2010/main" val="1173909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18DDF3-8A20-9549-8FE6-F81AF660F3E5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82122-EAA8-9E46-8C86-A5E736F7A19D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3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6A4FE-20F6-324B-9643-B910AFB35C5D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45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F71E6-0BA0-6546-A184-DE767785EE3F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1675"/>
            <a:ext cx="4591050" cy="3443288"/>
          </a:xfrm>
          <a:ln cap="flat"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1500"/>
            <a:ext cx="5137150" cy="4148138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0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159" descr="Presentation2.pdf"/>
          <p:cNvPicPr>
            <a:picLocks noChangeAspect="1"/>
          </p:cNvPicPr>
          <p:nvPr userDrawn="1"/>
        </p:nvPicPr>
        <p:blipFill>
          <a:blip r:embed="rId17"/>
          <a:srcRect l="4633" t="5741" r="4633" b="5556"/>
          <a:stretch>
            <a:fillRect/>
          </a:stretch>
        </p:blipFill>
        <p:spPr>
          <a:xfrm>
            <a:off x="0" y="0"/>
            <a:ext cx="9144000" cy="6872383"/>
          </a:xfrm>
          <a:prstGeom prst="rect">
            <a:avLst/>
          </a:prstGeom>
        </p:spPr>
      </p:pic>
      <p:cxnSp>
        <p:nvCxnSpPr>
          <p:cNvPr id="162" name="Straight Connector 161"/>
          <p:cNvCxnSpPr/>
          <p:nvPr userDrawn="1"/>
        </p:nvCxnSpPr>
        <p:spPr bwMode="auto">
          <a:xfrm>
            <a:off x="0" y="0"/>
            <a:ext cx="9144000" cy="1588"/>
          </a:xfrm>
          <a:prstGeom prst="line">
            <a:avLst/>
          </a:prstGeom>
          <a:solidFill>
            <a:schemeClr val="accent1"/>
          </a:solidFill>
          <a:ln w="380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3" name="Straight Connector 162"/>
          <p:cNvCxnSpPr/>
          <p:nvPr userDrawn="1"/>
        </p:nvCxnSpPr>
        <p:spPr bwMode="auto">
          <a:xfrm>
            <a:off x="0" y="6858000"/>
            <a:ext cx="9144000" cy="1588"/>
          </a:xfrm>
          <a:prstGeom prst="line">
            <a:avLst/>
          </a:prstGeom>
          <a:solidFill>
            <a:schemeClr val="accent1"/>
          </a:solidFill>
          <a:ln w="380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5" name="Straight Connector 164"/>
          <p:cNvCxnSpPr/>
          <p:nvPr userDrawn="1"/>
        </p:nvCxnSpPr>
        <p:spPr bwMode="auto">
          <a:xfrm rot="5400000">
            <a:off x="8496300" y="647700"/>
            <a:ext cx="1295400" cy="1588"/>
          </a:xfrm>
          <a:prstGeom prst="line">
            <a:avLst/>
          </a:prstGeom>
          <a:solidFill>
            <a:schemeClr val="accent1"/>
          </a:solidFill>
          <a:ln w="380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6" name="Straight Connector 165"/>
          <p:cNvCxnSpPr/>
          <p:nvPr userDrawn="1"/>
        </p:nvCxnSpPr>
        <p:spPr bwMode="auto">
          <a:xfrm rot="5400000">
            <a:off x="8925719" y="6653212"/>
            <a:ext cx="416719" cy="794"/>
          </a:xfrm>
          <a:prstGeom prst="line">
            <a:avLst/>
          </a:prstGeom>
          <a:solidFill>
            <a:schemeClr val="accent1"/>
          </a:solidFill>
          <a:ln w="380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3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9309099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hqda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9776" y="1623499"/>
            <a:ext cx="24701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0825" cy="12922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608013" y="36513"/>
            <a:ext cx="7727296" cy="65659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Army ATR Training Program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76288" y="627063"/>
            <a:ext cx="7353545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 US Code 2302 (PL 102-484, S326)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6197600"/>
            <a:ext cx="9144000" cy="6635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prstTxWarp prst="textNoShape">
              <a:avLst/>
            </a:prstTxWarp>
          </a:bodyPr>
          <a:lstStyle/>
          <a:p>
            <a:pPr algn="ctr"/>
            <a:endParaRPr lang="en-US" sz="2000" b="1">
              <a:solidFill>
                <a:srgbClr val="FF3300"/>
              </a:solidFill>
              <a:latin typeface="Arial Narrow" charset="0"/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54038" y="6311900"/>
            <a:ext cx="8289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Army Acquisition Executive Environmental Support Office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Grp="1"/>
          </p:cNvGraphicFramePr>
          <p:nvPr>
            <p:ph type="chart" idx="1"/>
          </p:nvPr>
        </p:nvGraphicFramePr>
        <p:xfrm>
          <a:off x="1066800" y="2219325"/>
          <a:ext cx="77724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7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Picture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19325"/>
                        <a:ext cx="7772400" cy="386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1757363"/>
            <a:ext cx="7975600" cy="617537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/>
                <a:ea typeface="+mj-ea"/>
                <a:cs typeface="Arial Narrow"/>
              </a:rPr>
              <a:t>DoD ODS Use in 1986 vs Total U.S. Production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066800" y="57277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Gill Sans" charset="0"/>
              </a:rPr>
              <a:t>SOURCE:  Alliance for Safe CFC Policy</a:t>
            </a:r>
          </a:p>
        </p:txBody>
      </p:sp>
      <p:grpSp>
        <p:nvGrpSpPr>
          <p:cNvPr id="33797" name="Group 7"/>
          <p:cNvGrpSpPr>
            <a:grpSpLocks/>
          </p:cNvGrpSpPr>
          <p:nvPr/>
        </p:nvGrpSpPr>
        <p:grpSpPr bwMode="auto">
          <a:xfrm>
            <a:off x="127000" y="504825"/>
            <a:ext cx="8153400" cy="838200"/>
            <a:chOff x="80" y="318"/>
            <a:chExt cx="5136" cy="528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80" y="318"/>
              <a:ext cx="51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b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0091F8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 Sans" charset="0"/>
                </a:rPr>
                <a:t>Ozone Layer</a:t>
              </a:r>
            </a:p>
          </p:txBody>
        </p:sp>
        <p:sp>
          <p:nvSpPr>
            <p:cNvPr id="33799" name="Line 9"/>
            <p:cNvSpPr>
              <a:spLocks noChangeShapeType="1"/>
            </p:cNvSpPr>
            <p:nvPr/>
          </p:nvSpPr>
          <p:spPr bwMode="auto">
            <a:xfrm>
              <a:off x="192" y="846"/>
              <a:ext cx="234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212725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Response 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to Concerns</a:t>
            </a:r>
          </a:p>
        </p:txBody>
      </p:sp>
      <p:sp>
        <p:nvSpPr>
          <p:cNvPr id="35843" name="Line 7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58825" y="1946275"/>
            <a:ext cx="43053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Montreal Protocol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162050" y="2419350"/>
            <a:ext cx="70453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Clean Air Act Amendments of 1990</a:t>
            </a:r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917700" y="3498850"/>
            <a:ext cx="55499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DoD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Directive 6050.9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317750" y="4041775"/>
            <a:ext cx="5797550" cy="199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U.S. Army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General Officers Steering Committee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      HQ DA LTR 200-90/92-1 (expired)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          </a:t>
            </a:r>
            <a:r>
              <a:rPr lang="en-US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Strategic Guidance &amp; Planning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              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AR 200-1 &amp; AP 200-1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                   Policy Memoranda  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543050" y="2927350"/>
            <a:ext cx="70453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Defense Authorization Act for FY93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39"/>
          <p:cNvGrpSpPr>
            <a:grpSpLocks/>
          </p:cNvGrpSpPr>
          <p:nvPr/>
        </p:nvGrpSpPr>
        <p:grpSpPr bwMode="auto">
          <a:xfrm>
            <a:off x="838200" y="2574925"/>
            <a:ext cx="7466013" cy="3263900"/>
            <a:chOff x="528" y="1622"/>
            <a:chExt cx="4703" cy="2056"/>
          </a:xfrm>
        </p:grpSpPr>
        <p:grpSp>
          <p:nvGrpSpPr>
            <p:cNvPr id="37895" name="Group 93"/>
            <p:cNvGrpSpPr>
              <a:grpSpLocks/>
            </p:cNvGrpSpPr>
            <p:nvPr/>
          </p:nvGrpSpPr>
          <p:grpSpPr bwMode="auto">
            <a:xfrm>
              <a:off x="528" y="1622"/>
              <a:ext cx="4703" cy="2056"/>
              <a:chOff x="528" y="1622"/>
              <a:chExt cx="4703" cy="2056"/>
            </a:xfrm>
          </p:grpSpPr>
          <p:sp>
            <p:nvSpPr>
              <p:cNvPr id="37941" name="Freeform 2"/>
              <p:cNvSpPr>
                <a:spLocks/>
              </p:cNvSpPr>
              <p:nvPr/>
            </p:nvSpPr>
            <p:spPr bwMode="auto">
              <a:xfrm>
                <a:off x="1801" y="1656"/>
                <a:ext cx="272" cy="273"/>
              </a:xfrm>
              <a:custGeom>
                <a:avLst/>
                <a:gdLst>
                  <a:gd name="T0" fmla="*/ 0 w 272"/>
                  <a:gd name="T1" fmla="*/ 0 h 273"/>
                  <a:gd name="T2" fmla="*/ 81 w 272"/>
                  <a:gd name="T3" fmla="*/ 64 h 273"/>
                  <a:gd name="T4" fmla="*/ 158 w 272"/>
                  <a:gd name="T5" fmla="*/ 136 h 273"/>
                  <a:gd name="T6" fmla="*/ 271 w 272"/>
                  <a:gd name="T7" fmla="*/ 272 h 2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2"/>
                  <a:gd name="T13" fmla="*/ 0 h 273"/>
                  <a:gd name="T14" fmla="*/ 272 w 272"/>
                  <a:gd name="T15" fmla="*/ 273 h 2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2" h="273">
                    <a:moveTo>
                      <a:pt x="0" y="0"/>
                    </a:moveTo>
                    <a:lnTo>
                      <a:pt x="81" y="64"/>
                    </a:lnTo>
                    <a:lnTo>
                      <a:pt x="158" y="136"/>
                    </a:lnTo>
                    <a:lnTo>
                      <a:pt x="271" y="272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2" name="Line 3"/>
              <p:cNvSpPr>
                <a:spLocks noChangeShapeType="1"/>
              </p:cNvSpPr>
              <p:nvPr/>
            </p:nvSpPr>
            <p:spPr bwMode="auto">
              <a:xfrm>
                <a:off x="2936" y="3595"/>
                <a:ext cx="467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3" name="Freeform 4"/>
              <p:cNvSpPr>
                <a:spLocks/>
              </p:cNvSpPr>
              <p:nvPr/>
            </p:nvSpPr>
            <p:spPr bwMode="auto">
              <a:xfrm>
                <a:off x="1878" y="1674"/>
                <a:ext cx="286" cy="255"/>
              </a:xfrm>
              <a:custGeom>
                <a:avLst/>
                <a:gdLst>
                  <a:gd name="T0" fmla="*/ 0 w 286"/>
                  <a:gd name="T1" fmla="*/ 0 h 255"/>
                  <a:gd name="T2" fmla="*/ 81 w 286"/>
                  <a:gd name="T3" fmla="*/ 54 h 255"/>
                  <a:gd name="T4" fmla="*/ 153 w 286"/>
                  <a:gd name="T5" fmla="*/ 118 h 255"/>
                  <a:gd name="T6" fmla="*/ 285 w 286"/>
                  <a:gd name="T7" fmla="*/ 254 h 2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6"/>
                  <a:gd name="T13" fmla="*/ 0 h 255"/>
                  <a:gd name="T14" fmla="*/ 286 w 286"/>
                  <a:gd name="T15" fmla="*/ 255 h 2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6" h="255">
                    <a:moveTo>
                      <a:pt x="0" y="0"/>
                    </a:moveTo>
                    <a:lnTo>
                      <a:pt x="81" y="54"/>
                    </a:lnTo>
                    <a:lnTo>
                      <a:pt x="153" y="118"/>
                    </a:lnTo>
                    <a:lnTo>
                      <a:pt x="285" y="254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4" name="Freeform 5"/>
              <p:cNvSpPr>
                <a:spLocks/>
              </p:cNvSpPr>
              <p:nvPr/>
            </p:nvSpPr>
            <p:spPr bwMode="auto">
              <a:xfrm>
                <a:off x="2013" y="1724"/>
                <a:ext cx="237" cy="201"/>
              </a:xfrm>
              <a:custGeom>
                <a:avLst/>
                <a:gdLst>
                  <a:gd name="T0" fmla="*/ 0 w 237"/>
                  <a:gd name="T1" fmla="*/ 0 h 201"/>
                  <a:gd name="T2" fmla="*/ 81 w 237"/>
                  <a:gd name="T3" fmla="*/ 55 h 201"/>
                  <a:gd name="T4" fmla="*/ 154 w 237"/>
                  <a:gd name="T5" fmla="*/ 119 h 201"/>
                  <a:gd name="T6" fmla="*/ 236 w 237"/>
                  <a:gd name="T7" fmla="*/ 200 h 2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7"/>
                  <a:gd name="T13" fmla="*/ 0 h 201"/>
                  <a:gd name="T14" fmla="*/ 237 w 237"/>
                  <a:gd name="T15" fmla="*/ 201 h 2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7" h="201">
                    <a:moveTo>
                      <a:pt x="0" y="0"/>
                    </a:moveTo>
                    <a:lnTo>
                      <a:pt x="81" y="55"/>
                    </a:lnTo>
                    <a:lnTo>
                      <a:pt x="154" y="119"/>
                    </a:lnTo>
                    <a:lnTo>
                      <a:pt x="236" y="200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5" name="Freeform 6"/>
              <p:cNvSpPr>
                <a:spLocks/>
              </p:cNvSpPr>
              <p:nvPr/>
            </p:nvSpPr>
            <p:spPr bwMode="auto">
              <a:xfrm>
                <a:off x="4234" y="1749"/>
                <a:ext cx="445" cy="279"/>
              </a:xfrm>
              <a:custGeom>
                <a:avLst/>
                <a:gdLst>
                  <a:gd name="T0" fmla="*/ 0 w 445"/>
                  <a:gd name="T1" fmla="*/ 0 h 279"/>
                  <a:gd name="T2" fmla="*/ 145 w 445"/>
                  <a:gd name="T3" fmla="*/ 78 h 279"/>
                  <a:gd name="T4" fmla="*/ 295 w 445"/>
                  <a:gd name="T5" fmla="*/ 173 h 279"/>
                  <a:gd name="T6" fmla="*/ 444 w 445"/>
                  <a:gd name="T7" fmla="*/ 278 h 2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5"/>
                  <a:gd name="T13" fmla="*/ 0 h 279"/>
                  <a:gd name="T14" fmla="*/ 445 w 445"/>
                  <a:gd name="T15" fmla="*/ 279 h 2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5" h="279">
                    <a:moveTo>
                      <a:pt x="0" y="0"/>
                    </a:moveTo>
                    <a:lnTo>
                      <a:pt x="145" y="78"/>
                    </a:lnTo>
                    <a:lnTo>
                      <a:pt x="295" y="173"/>
                    </a:lnTo>
                    <a:lnTo>
                      <a:pt x="444" y="278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6" name="Line 7"/>
              <p:cNvSpPr>
                <a:spLocks noChangeShapeType="1"/>
              </p:cNvSpPr>
              <p:nvPr/>
            </p:nvSpPr>
            <p:spPr bwMode="auto">
              <a:xfrm>
                <a:off x="2672" y="1903"/>
                <a:ext cx="1966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7" name="Line 8"/>
              <p:cNvSpPr>
                <a:spLocks noChangeShapeType="1"/>
              </p:cNvSpPr>
              <p:nvPr/>
            </p:nvSpPr>
            <p:spPr bwMode="auto">
              <a:xfrm>
                <a:off x="2672" y="2002"/>
                <a:ext cx="2115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8" name="Line 9"/>
              <p:cNvSpPr>
                <a:spLocks noChangeShapeType="1"/>
              </p:cNvSpPr>
              <p:nvPr/>
            </p:nvSpPr>
            <p:spPr bwMode="auto">
              <a:xfrm>
                <a:off x="2572" y="2129"/>
                <a:ext cx="2246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49" name="Freeform 10"/>
              <p:cNvSpPr>
                <a:spLocks/>
              </p:cNvSpPr>
              <p:nvPr/>
            </p:nvSpPr>
            <p:spPr bwMode="auto">
              <a:xfrm>
                <a:off x="2160" y="2527"/>
                <a:ext cx="219" cy="1151"/>
              </a:xfrm>
              <a:custGeom>
                <a:avLst/>
                <a:gdLst>
                  <a:gd name="T0" fmla="*/ 218 w 219"/>
                  <a:gd name="T1" fmla="*/ 0 h 1151"/>
                  <a:gd name="T2" fmla="*/ 218 w 219"/>
                  <a:gd name="T3" fmla="*/ 113 h 1151"/>
                  <a:gd name="T4" fmla="*/ 208 w 219"/>
                  <a:gd name="T5" fmla="*/ 240 h 1151"/>
                  <a:gd name="T6" fmla="*/ 186 w 219"/>
                  <a:gd name="T7" fmla="*/ 364 h 1151"/>
                  <a:gd name="T8" fmla="*/ 164 w 219"/>
                  <a:gd name="T9" fmla="*/ 508 h 1151"/>
                  <a:gd name="T10" fmla="*/ 141 w 219"/>
                  <a:gd name="T11" fmla="*/ 627 h 1151"/>
                  <a:gd name="T12" fmla="*/ 117 w 219"/>
                  <a:gd name="T13" fmla="*/ 764 h 1151"/>
                  <a:gd name="T14" fmla="*/ 95 w 219"/>
                  <a:gd name="T15" fmla="*/ 878 h 1151"/>
                  <a:gd name="T16" fmla="*/ 63 w 219"/>
                  <a:gd name="T17" fmla="*/ 980 h 1151"/>
                  <a:gd name="T18" fmla="*/ 36 w 219"/>
                  <a:gd name="T19" fmla="*/ 1058 h 1151"/>
                  <a:gd name="T20" fmla="*/ 0 w 219"/>
                  <a:gd name="T21" fmla="*/ 1150 h 1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9"/>
                  <a:gd name="T34" fmla="*/ 0 h 1151"/>
                  <a:gd name="T35" fmla="*/ 219 w 219"/>
                  <a:gd name="T36" fmla="*/ 1151 h 115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9" h="1151">
                    <a:moveTo>
                      <a:pt x="218" y="0"/>
                    </a:moveTo>
                    <a:lnTo>
                      <a:pt x="218" y="113"/>
                    </a:lnTo>
                    <a:lnTo>
                      <a:pt x="208" y="240"/>
                    </a:lnTo>
                    <a:lnTo>
                      <a:pt x="186" y="364"/>
                    </a:lnTo>
                    <a:lnTo>
                      <a:pt x="164" y="508"/>
                    </a:lnTo>
                    <a:lnTo>
                      <a:pt x="141" y="627"/>
                    </a:lnTo>
                    <a:lnTo>
                      <a:pt x="117" y="764"/>
                    </a:lnTo>
                    <a:lnTo>
                      <a:pt x="95" y="878"/>
                    </a:lnTo>
                    <a:lnTo>
                      <a:pt x="63" y="980"/>
                    </a:lnTo>
                    <a:lnTo>
                      <a:pt x="36" y="1058"/>
                    </a:lnTo>
                    <a:lnTo>
                      <a:pt x="0" y="1150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0" name="Line 11"/>
              <p:cNvSpPr>
                <a:spLocks noChangeShapeType="1"/>
              </p:cNvSpPr>
              <p:nvPr/>
            </p:nvSpPr>
            <p:spPr bwMode="auto">
              <a:xfrm>
                <a:off x="2491" y="2262"/>
                <a:ext cx="2491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1" name="Line 12"/>
              <p:cNvSpPr>
                <a:spLocks noChangeShapeType="1"/>
              </p:cNvSpPr>
              <p:nvPr/>
            </p:nvSpPr>
            <p:spPr bwMode="auto">
              <a:xfrm>
                <a:off x="2427" y="2389"/>
                <a:ext cx="2690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2" name="Line 13"/>
              <p:cNvSpPr>
                <a:spLocks noChangeShapeType="1"/>
              </p:cNvSpPr>
              <p:nvPr/>
            </p:nvSpPr>
            <p:spPr bwMode="auto">
              <a:xfrm>
                <a:off x="528" y="2766"/>
                <a:ext cx="4693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3" name="Freeform 14"/>
              <p:cNvSpPr>
                <a:spLocks/>
              </p:cNvSpPr>
              <p:nvPr/>
            </p:nvSpPr>
            <p:spPr bwMode="auto">
              <a:xfrm>
                <a:off x="790" y="1654"/>
                <a:ext cx="612" cy="2002"/>
              </a:xfrm>
              <a:custGeom>
                <a:avLst/>
                <a:gdLst>
                  <a:gd name="T0" fmla="*/ 611 w 612"/>
                  <a:gd name="T1" fmla="*/ 0 h 2002"/>
                  <a:gd name="T2" fmla="*/ 552 w 612"/>
                  <a:gd name="T3" fmla="*/ 32 h 2002"/>
                  <a:gd name="T4" fmla="*/ 435 w 612"/>
                  <a:gd name="T5" fmla="*/ 123 h 2002"/>
                  <a:gd name="T6" fmla="*/ 325 w 612"/>
                  <a:gd name="T7" fmla="*/ 236 h 2002"/>
                  <a:gd name="T8" fmla="*/ 249 w 612"/>
                  <a:gd name="T9" fmla="*/ 349 h 2002"/>
                  <a:gd name="T10" fmla="*/ 176 w 612"/>
                  <a:gd name="T11" fmla="*/ 482 h 2002"/>
                  <a:gd name="T12" fmla="*/ 103 w 612"/>
                  <a:gd name="T13" fmla="*/ 615 h 2002"/>
                  <a:gd name="T14" fmla="*/ 54 w 612"/>
                  <a:gd name="T15" fmla="*/ 736 h 2002"/>
                  <a:gd name="T16" fmla="*/ 8 w 612"/>
                  <a:gd name="T17" fmla="*/ 873 h 2002"/>
                  <a:gd name="T18" fmla="*/ 0 w 612"/>
                  <a:gd name="T19" fmla="*/ 986 h 2002"/>
                  <a:gd name="T20" fmla="*/ 0 w 612"/>
                  <a:gd name="T21" fmla="*/ 1113 h 2002"/>
                  <a:gd name="T22" fmla="*/ 0 w 612"/>
                  <a:gd name="T23" fmla="*/ 1236 h 2002"/>
                  <a:gd name="T24" fmla="*/ 4 w 612"/>
                  <a:gd name="T25" fmla="*/ 1375 h 2002"/>
                  <a:gd name="T26" fmla="*/ 0 w 612"/>
                  <a:gd name="T27" fmla="*/ 1507 h 2002"/>
                  <a:gd name="T28" fmla="*/ 0 w 612"/>
                  <a:gd name="T29" fmla="*/ 1642 h 2002"/>
                  <a:gd name="T30" fmla="*/ 4 w 612"/>
                  <a:gd name="T31" fmla="*/ 1930 h 2002"/>
                  <a:gd name="T32" fmla="*/ 8 w 612"/>
                  <a:gd name="T33" fmla="*/ 2001 h 20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2"/>
                  <a:gd name="T52" fmla="*/ 0 h 2002"/>
                  <a:gd name="T53" fmla="*/ 612 w 612"/>
                  <a:gd name="T54" fmla="*/ 2002 h 20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2" h="2002">
                    <a:moveTo>
                      <a:pt x="611" y="0"/>
                    </a:moveTo>
                    <a:lnTo>
                      <a:pt x="552" y="32"/>
                    </a:lnTo>
                    <a:lnTo>
                      <a:pt x="435" y="123"/>
                    </a:lnTo>
                    <a:lnTo>
                      <a:pt x="325" y="236"/>
                    </a:lnTo>
                    <a:lnTo>
                      <a:pt x="249" y="349"/>
                    </a:lnTo>
                    <a:lnTo>
                      <a:pt x="176" y="482"/>
                    </a:lnTo>
                    <a:lnTo>
                      <a:pt x="103" y="615"/>
                    </a:lnTo>
                    <a:lnTo>
                      <a:pt x="54" y="736"/>
                    </a:lnTo>
                    <a:lnTo>
                      <a:pt x="8" y="873"/>
                    </a:lnTo>
                    <a:lnTo>
                      <a:pt x="0" y="986"/>
                    </a:lnTo>
                    <a:lnTo>
                      <a:pt x="0" y="1113"/>
                    </a:lnTo>
                    <a:lnTo>
                      <a:pt x="0" y="1236"/>
                    </a:lnTo>
                    <a:lnTo>
                      <a:pt x="4" y="1375"/>
                    </a:lnTo>
                    <a:lnTo>
                      <a:pt x="0" y="1507"/>
                    </a:lnTo>
                    <a:lnTo>
                      <a:pt x="0" y="1642"/>
                    </a:lnTo>
                    <a:lnTo>
                      <a:pt x="4" y="1930"/>
                    </a:lnTo>
                    <a:lnTo>
                      <a:pt x="8" y="2001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4" name="Freeform 15"/>
              <p:cNvSpPr>
                <a:spLocks/>
              </p:cNvSpPr>
              <p:nvPr/>
            </p:nvSpPr>
            <p:spPr bwMode="auto">
              <a:xfrm>
                <a:off x="808" y="1650"/>
                <a:ext cx="622" cy="2024"/>
              </a:xfrm>
              <a:custGeom>
                <a:avLst/>
                <a:gdLst>
                  <a:gd name="T0" fmla="*/ 621 w 622"/>
                  <a:gd name="T1" fmla="*/ 0 h 2024"/>
                  <a:gd name="T2" fmla="*/ 556 w 622"/>
                  <a:gd name="T3" fmla="*/ 46 h 2024"/>
                  <a:gd name="T4" fmla="*/ 485 w 622"/>
                  <a:gd name="T5" fmla="*/ 127 h 2024"/>
                  <a:gd name="T6" fmla="*/ 398 w 622"/>
                  <a:gd name="T7" fmla="*/ 236 h 2024"/>
                  <a:gd name="T8" fmla="*/ 326 w 622"/>
                  <a:gd name="T9" fmla="*/ 353 h 2024"/>
                  <a:gd name="T10" fmla="*/ 267 w 622"/>
                  <a:gd name="T11" fmla="*/ 472 h 2024"/>
                  <a:gd name="T12" fmla="*/ 203 w 622"/>
                  <a:gd name="T13" fmla="*/ 600 h 2024"/>
                  <a:gd name="T14" fmla="*/ 154 w 622"/>
                  <a:gd name="T15" fmla="*/ 740 h 2024"/>
                  <a:gd name="T16" fmla="*/ 121 w 622"/>
                  <a:gd name="T17" fmla="*/ 863 h 2024"/>
                  <a:gd name="T18" fmla="*/ 113 w 622"/>
                  <a:gd name="T19" fmla="*/ 990 h 2024"/>
                  <a:gd name="T20" fmla="*/ 103 w 622"/>
                  <a:gd name="T21" fmla="*/ 1107 h 2024"/>
                  <a:gd name="T22" fmla="*/ 95 w 622"/>
                  <a:gd name="T23" fmla="*/ 1234 h 2024"/>
                  <a:gd name="T24" fmla="*/ 95 w 622"/>
                  <a:gd name="T25" fmla="*/ 1361 h 2024"/>
                  <a:gd name="T26" fmla="*/ 85 w 622"/>
                  <a:gd name="T27" fmla="*/ 1493 h 2024"/>
                  <a:gd name="T28" fmla="*/ 67 w 622"/>
                  <a:gd name="T29" fmla="*/ 1646 h 2024"/>
                  <a:gd name="T30" fmla="*/ 59 w 622"/>
                  <a:gd name="T31" fmla="*/ 1749 h 2024"/>
                  <a:gd name="T32" fmla="*/ 45 w 622"/>
                  <a:gd name="T33" fmla="*/ 1858 h 2024"/>
                  <a:gd name="T34" fmla="*/ 0 w 622"/>
                  <a:gd name="T35" fmla="*/ 2023 h 20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22"/>
                  <a:gd name="T55" fmla="*/ 0 h 2024"/>
                  <a:gd name="T56" fmla="*/ 622 w 622"/>
                  <a:gd name="T57" fmla="*/ 2024 h 20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22" h="2024">
                    <a:moveTo>
                      <a:pt x="621" y="0"/>
                    </a:moveTo>
                    <a:lnTo>
                      <a:pt x="556" y="46"/>
                    </a:lnTo>
                    <a:lnTo>
                      <a:pt x="485" y="127"/>
                    </a:lnTo>
                    <a:lnTo>
                      <a:pt x="398" y="236"/>
                    </a:lnTo>
                    <a:lnTo>
                      <a:pt x="326" y="353"/>
                    </a:lnTo>
                    <a:lnTo>
                      <a:pt x="267" y="472"/>
                    </a:lnTo>
                    <a:lnTo>
                      <a:pt x="203" y="600"/>
                    </a:lnTo>
                    <a:lnTo>
                      <a:pt x="154" y="740"/>
                    </a:lnTo>
                    <a:lnTo>
                      <a:pt x="121" y="863"/>
                    </a:lnTo>
                    <a:lnTo>
                      <a:pt x="113" y="990"/>
                    </a:lnTo>
                    <a:lnTo>
                      <a:pt x="103" y="1107"/>
                    </a:lnTo>
                    <a:lnTo>
                      <a:pt x="95" y="1234"/>
                    </a:lnTo>
                    <a:lnTo>
                      <a:pt x="95" y="1361"/>
                    </a:lnTo>
                    <a:lnTo>
                      <a:pt x="85" y="1493"/>
                    </a:lnTo>
                    <a:lnTo>
                      <a:pt x="67" y="1646"/>
                    </a:lnTo>
                    <a:lnTo>
                      <a:pt x="59" y="1749"/>
                    </a:lnTo>
                    <a:lnTo>
                      <a:pt x="45" y="1858"/>
                    </a:lnTo>
                    <a:lnTo>
                      <a:pt x="0" y="2023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5" name="Freeform 16"/>
              <p:cNvSpPr>
                <a:spLocks/>
              </p:cNvSpPr>
              <p:nvPr/>
            </p:nvSpPr>
            <p:spPr bwMode="auto">
              <a:xfrm>
                <a:off x="830" y="1642"/>
                <a:ext cx="650" cy="2019"/>
              </a:xfrm>
              <a:custGeom>
                <a:avLst/>
                <a:gdLst>
                  <a:gd name="T0" fmla="*/ 649 w 650"/>
                  <a:gd name="T1" fmla="*/ 0 h 2019"/>
                  <a:gd name="T2" fmla="*/ 594 w 650"/>
                  <a:gd name="T3" fmla="*/ 49 h 2019"/>
                  <a:gd name="T4" fmla="*/ 544 w 650"/>
                  <a:gd name="T5" fmla="*/ 117 h 2019"/>
                  <a:gd name="T6" fmla="*/ 467 w 650"/>
                  <a:gd name="T7" fmla="*/ 230 h 2019"/>
                  <a:gd name="T8" fmla="*/ 385 w 650"/>
                  <a:gd name="T9" fmla="*/ 367 h 2019"/>
                  <a:gd name="T10" fmla="*/ 344 w 650"/>
                  <a:gd name="T11" fmla="*/ 484 h 2019"/>
                  <a:gd name="T12" fmla="*/ 299 w 650"/>
                  <a:gd name="T13" fmla="*/ 617 h 2019"/>
                  <a:gd name="T14" fmla="*/ 263 w 650"/>
                  <a:gd name="T15" fmla="*/ 730 h 2019"/>
                  <a:gd name="T16" fmla="*/ 241 w 650"/>
                  <a:gd name="T17" fmla="*/ 875 h 2019"/>
                  <a:gd name="T18" fmla="*/ 231 w 650"/>
                  <a:gd name="T19" fmla="*/ 998 h 2019"/>
                  <a:gd name="T20" fmla="*/ 217 w 650"/>
                  <a:gd name="T21" fmla="*/ 1125 h 2019"/>
                  <a:gd name="T22" fmla="*/ 199 w 650"/>
                  <a:gd name="T23" fmla="*/ 1252 h 2019"/>
                  <a:gd name="T24" fmla="*/ 176 w 650"/>
                  <a:gd name="T25" fmla="*/ 1392 h 2019"/>
                  <a:gd name="T26" fmla="*/ 158 w 650"/>
                  <a:gd name="T27" fmla="*/ 1514 h 2019"/>
                  <a:gd name="T28" fmla="*/ 136 w 650"/>
                  <a:gd name="T29" fmla="*/ 1644 h 2019"/>
                  <a:gd name="T30" fmla="*/ 113 w 650"/>
                  <a:gd name="T31" fmla="*/ 1763 h 2019"/>
                  <a:gd name="T32" fmla="*/ 91 w 650"/>
                  <a:gd name="T33" fmla="*/ 1858 h 2019"/>
                  <a:gd name="T34" fmla="*/ 49 w 650"/>
                  <a:gd name="T35" fmla="*/ 1946 h 2019"/>
                  <a:gd name="T36" fmla="*/ 0 w 650"/>
                  <a:gd name="T37" fmla="*/ 2018 h 20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0"/>
                  <a:gd name="T58" fmla="*/ 0 h 2019"/>
                  <a:gd name="T59" fmla="*/ 650 w 650"/>
                  <a:gd name="T60" fmla="*/ 2019 h 20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0" h="2019">
                    <a:moveTo>
                      <a:pt x="649" y="0"/>
                    </a:moveTo>
                    <a:lnTo>
                      <a:pt x="594" y="49"/>
                    </a:lnTo>
                    <a:lnTo>
                      <a:pt x="544" y="117"/>
                    </a:lnTo>
                    <a:lnTo>
                      <a:pt x="467" y="230"/>
                    </a:lnTo>
                    <a:lnTo>
                      <a:pt x="385" y="367"/>
                    </a:lnTo>
                    <a:lnTo>
                      <a:pt x="344" y="484"/>
                    </a:lnTo>
                    <a:lnTo>
                      <a:pt x="299" y="617"/>
                    </a:lnTo>
                    <a:lnTo>
                      <a:pt x="263" y="730"/>
                    </a:lnTo>
                    <a:lnTo>
                      <a:pt x="241" y="875"/>
                    </a:lnTo>
                    <a:lnTo>
                      <a:pt x="231" y="998"/>
                    </a:lnTo>
                    <a:lnTo>
                      <a:pt x="217" y="1125"/>
                    </a:lnTo>
                    <a:lnTo>
                      <a:pt x="199" y="1252"/>
                    </a:lnTo>
                    <a:lnTo>
                      <a:pt x="176" y="1392"/>
                    </a:lnTo>
                    <a:lnTo>
                      <a:pt x="158" y="1514"/>
                    </a:lnTo>
                    <a:lnTo>
                      <a:pt x="136" y="1644"/>
                    </a:lnTo>
                    <a:lnTo>
                      <a:pt x="113" y="1763"/>
                    </a:lnTo>
                    <a:lnTo>
                      <a:pt x="91" y="1858"/>
                    </a:lnTo>
                    <a:lnTo>
                      <a:pt x="49" y="1946"/>
                    </a:lnTo>
                    <a:lnTo>
                      <a:pt x="0" y="2018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6" name="Freeform 17"/>
              <p:cNvSpPr>
                <a:spLocks/>
              </p:cNvSpPr>
              <p:nvPr/>
            </p:nvSpPr>
            <p:spPr bwMode="auto">
              <a:xfrm>
                <a:off x="839" y="1642"/>
                <a:ext cx="676" cy="2028"/>
              </a:xfrm>
              <a:custGeom>
                <a:avLst/>
                <a:gdLst>
                  <a:gd name="T0" fmla="*/ 675 w 676"/>
                  <a:gd name="T1" fmla="*/ 0 h 2028"/>
                  <a:gd name="T2" fmla="*/ 626 w 676"/>
                  <a:gd name="T3" fmla="*/ 67 h 2028"/>
                  <a:gd name="T4" fmla="*/ 580 w 676"/>
                  <a:gd name="T5" fmla="*/ 139 h 2028"/>
                  <a:gd name="T6" fmla="*/ 521 w 676"/>
                  <a:gd name="T7" fmla="*/ 240 h 2028"/>
                  <a:gd name="T8" fmla="*/ 467 w 676"/>
                  <a:gd name="T9" fmla="*/ 361 h 2028"/>
                  <a:gd name="T10" fmla="*/ 440 w 676"/>
                  <a:gd name="T11" fmla="*/ 480 h 2028"/>
                  <a:gd name="T12" fmla="*/ 404 w 676"/>
                  <a:gd name="T13" fmla="*/ 617 h 2028"/>
                  <a:gd name="T14" fmla="*/ 367 w 676"/>
                  <a:gd name="T15" fmla="*/ 748 h 2028"/>
                  <a:gd name="T16" fmla="*/ 353 w 676"/>
                  <a:gd name="T17" fmla="*/ 885 h 2028"/>
                  <a:gd name="T18" fmla="*/ 349 w 676"/>
                  <a:gd name="T19" fmla="*/ 994 h 2028"/>
                  <a:gd name="T20" fmla="*/ 335 w 676"/>
                  <a:gd name="T21" fmla="*/ 1121 h 2028"/>
                  <a:gd name="T22" fmla="*/ 323 w 676"/>
                  <a:gd name="T23" fmla="*/ 1252 h 2028"/>
                  <a:gd name="T24" fmla="*/ 295 w 676"/>
                  <a:gd name="T25" fmla="*/ 1379 h 2028"/>
                  <a:gd name="T26" fmla="*/ 254 w 676"/>
                  <a:gd name="T27" fmla="*/ 1514 h 2028"/>
                  <a:gd name="T28" fmla="*/ 226 w 676"/>
                  <a:gd name="T29" fmla="*/ 1640 h 2028"/>
                  <a:gd name="T30" fmla="*/ 181 w 676"/>
                  <a:gd name="T31" fmla="*/ 1757 h 2028"/>
                  <a:gd name="T32" fmla="*/ 137 w 676"/>
                  <a:gd name="T33" fmla="*/ 1858 h 2028"/>
                  <a:gd name="T34" fmla="*/ 72 w 676"/>
                  <a:gd name="T35" fmla="*/ 1950 h 2028"/>
                  <a:gd name="T36" fmla="*/ 0 w 676"/>
                  <a:gd name="T37" fmla="*/ 2027 h 2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6"/>
                  <a:gd name="T58" fmla="*/ 0 h 2028"/>
                  <a:gd name="T59" fmla="*/ 676 w 676"/>
                  <a:gd name="T60" fmla="*/ 2028 h 20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6" h="2028">
                    <a:moveTo>
                      <a:pt x="675" y="0"/>
                    </a:moveTo>
                    <a:lnTo>
                      <a:pt x="626" y="67"/>
                    </a:lnTo>
                    <a:lnTo>
                      <a:pt x="580" y="139"/>
                    </a:lnTo>
                    <a:lnTo>
                      <a:pt x="521" y="240"/>
                    </a:lnTo>
                    <a:lnTo>
                      <a:pt x="467" y="361"/>
                    </a:lnTo>
                    <a:lnTo>
                      <a:pt x="440" y="480"/>
                    </a:lnTo>
                    <a:lnTo>
                      <a:pt x="404" y="617"/>
                    </a:lnTo>
                    <a:lnTo>
                      <a:pt x="367" y="748"/>
                    </a:lnTo>
                    <a:lnTo>
                      <a:pt x="353" y="885"/>
                    </a:lnTo>
                    <a:lnTo>
                      <a:pt x="349" y="994"/>
                    </a:lnTo>
                    <a:lnTo>
                      <a:pt x="335" y="1121"/>
                    </a:lnTo>
                    <a:lnTo>
                      <a:pt x="323" y="1252"/>
                    </a:lnTo>
                    <a:lnTo>
                      <a:pt x="295" y="1379"/>
                    </a:lnTo>
                    <a:lnTo>
                      <a:pt x="254" y="1514"/>
                    </a:lnTo>
                    <a:lnTo>
                      <a:pt x="226" y="1640"/>
                    </a:lnTo>
                    <a:lnTo>
                      <a:pt x="181" y="1757"/>
                    </a:lnTo>
                    <a:lnTo>
                      <a:pt x="137" y="1858"/>
                    </a:lnTo>
                    <a:lnTo>
                      <a:pt x="72" y="1950"/>
                    </a:lnTo>
                    <a:lnTo>
                      <a:pt x="0" y="2027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7" name="Freeform 18"/>
              <p:cNvSpPr>
                <a:spLocks/>
              </p:cNvSpPr>
              <p:nvPr/>
            </p:nvSpPr>
            <p:spPr bwMode="auto">
              <a:xfrm>
                <a:off x="869" y="1638"/>
                <a:ext cx="677" cy="2029"/>
              </a:xfrm>
              <a:custGeom>
                <a:avLst/>
                <a:gdLst>
                  <a:gd name="T0" fmla="*/ 676 w 677"/>
                  <a:gd name="T1" fmla="*/ 0 h 2029"/>
                  <a:gd name="T2" fmla="*/ 635 w 677"/>
                  <a:gd name="T3" fmla="*/ 64 h 2029"/>
                  <a:gd name="T4" fmla="*/ 595 w 677"/>
                  <a:gd name="T5" fmla="*/ 154 h 2029"/>
                  <a:gd name="T6" fmla="*/ 558 w 677"/>
                  <a:gd name="T7" fmla="*/ 258 h 2029"/>
                  <a:gd name="T8" fmla="*/ 536 w 677"/>
                  <a:gd name="T9" fmla="*/ 367 h 2029"/>
                  <a:gd name="T10" fmla="*/ 508 w 677"/>
                  <a:gd name="T11" fmla="*/ 481 h 2029"/>
                  <a:gd name="T12" fmla="*/ 490 w 677"/>
                  <a:gd name="T13" fmla="*/ 622 h 2029"/>
                  <a:gd name="T14" fmla="*/ 463 w 677"/>
                  <a:gd name="T15" fmla="*/ 753 h 2029"/>
                  <a:gd name="T16" fmla="*/ 458 w 677"/>
                  <a:gd name="T17" fmla="*/ 880 h 2029"/>
                  <a:gd name="T18" fmla="*/ 449 w 677"/>
                  <a:gd name="T19" fmla="*/ 1003 h 2029"/>
                  <a:gd name="T20" fmla="*/ 431 w 677"/>
                  <a:gd name="T21" fmla="*/ 1121 h 2029"/>
                  <a:gd name="T22" fmla="*/ 399 w 677"/>
                  <a:gd name="T23" fmla="*/ 1253 h 2029"/>
                  <a:gd name="T24" fmla="*/ 372 w 677"/>
                  <a:gd name="T25" fmla="*/ 1371 h 2029"/>
                  <a:gd name="T26" fmla="*/ 326 w 677"/>
                  <a:gd name="T27" fmla="*/ 1520 h 2029"/>
                  <a:gd name="T28" fmla="*/ 281 w 677"/>
                  <a:gd name="T29" fmla="*/ 1654 h 2029"/>
                  <a:gd name="T30" fmla="*/ 218 w 677"/>
                  <a:gd name="T31" fmla="*/ 1768 h 2029"/>
                  <a:gd name="T32" fmla="*/ 164 w 677"/>
                  <a:gd name="T33" fmla="*/ 1859 h 2029"/>
                  <a:gd name="T34" fmla="*/ 77 w 677"/>
                  <a:gd name="T35" fmla="*/ 1955 h 2029"/>
                  <a:gd name="T36" fmla="*/ 0 w 677"/>
                  <a:gd name="T37" fmla="*/ 2028 h 202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7"/>
                  <a:gd name="T58" fmla="*/ 0 h 2029"/>
                  <a:gd name="T59" fmla="*/ 677 w 677"/>
                  <a:gd name="T60" fmla="*/ 2029 h 202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7" h="2029">
                    <a:moveTo>
                      <a:pt x="676" y="0"/>
                    </a:moveTo>
                    <a:lnTo>
                      <a:pt x="635" y="64"/>
                    </a:lnTo>
                    <a:lnTo>
                      <a:pt x="595" y="154"/>
                    </a:lnTo>
                    <a:lnTo>
                      <a:pt x="558" y="258"/>
                    </a:lnTo>
                    <a:lnTo>
                      <a:pt x="536" y="367"/>
                    </a:lnTo>
                    <a:lnTo>
                      <a:pt x="508" y="481"/>
                    </a:lnTo>
                    <a:lnTo>
                      <a:pt x="490" y="622"/>
                    </a:lnTo>
                    <a:lnTo>
                      <a:pt x="463" y="753"/>
                    </a:lnTo>
                    <a:lnTo>
                      <a:pt x="458" y="880"/>
                    </a:lnTo>
                    <a:lnTo>
                      <a:pt x="449" y="1003"/>
                    </a:lnTo>
                    <a:lnTo>
                      <a:pt x="431" y="1121"/>
                    </a:lnTo>
                    <a:lnTo>
                      <a:pt x="399" y="1253"/>
                    </a:lnTo>
                    <a:lnTo>
                      <a:pt x="372" y="1371"/>
                    </a:lnTo>
                    <a:lnTo>
                      <a:pt x="326" y="1520"/>
                    </a:lnTo>
                    <a:lnTo>
                      <a:pt x="281" y="1654"/>
                    </a:lnTo>
                    <a:lnTo>
                      <a:pt x="218" y="1768"/>
                    </a:lnTo>
                    <a:lnTo>
                      <a:pt x="164" y="1859"/>
                    </a:lnTo>
                    <a:lnTo>
                      <a:pt x="77" y="1955"/>
                    </a:lnTo>
                    <a:lnTo>
                      <a:pt x="0" y="2028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8" name="Freeform 19"/>
              <p:cNvSpPr>
                <a:spLocks/>
              </p:cNvSpPr>
              <p:nvPr/>
            </p:nvSpPr>
            <p:spPr bwMode="auto">
              <a:xfrm>
                <a:off x="929" y="1642"/>
                <a:ext cx="641" cy="2019"/>
              </a:xfrm>
              <a:custGeom>
                <a:avLst/>
                <a:gdLst>
                  <a:gd name="T0" fmla="*/ 640 w 641"/>
                  <a:gd name="T1" fmla="*/ 0 h 2019"/>
                  <a:gd name="T2" fmla="*/ 627 w 641"/>
                  <a:gd name="T3" fmla="*/ 58 h 2019"/>
                  <a:gd name="T4" fmla="*/ 609 w 641"/>
                  <a:gd name="T5" fmla="*/ 149 h 2019"/>
                  <a:gd name="T6" fmla="*/ 581 w 641"/>
                  <a:gd name="T7" fmla="*/ 262 h 2019"/>
                  <a:gd name="T8" fmla="*/ 563 w 641"/>
                  <a:gd name="T9" fmla="*/ 361 h 2019"/>
                  <a:gd name="T10" fmla="*/ 544 w 641"/>
                  <a:gd name="T11" fmla="*/ 462 h 2019"/>
                  <a:gd name="T12" fmla="*/ 536 w 641"/>
                  <a:gd name="T13" fmla="*/ 621 h 2019"/>
                  <a:gd name="T14" fmla="*/ 526 w 641"/>
                  <a:gd name="T15" fmla="*/ 744 h 2019"/>
                  <a:gd name="T16" fmla="*/ 522 w 641"/>
                  <a:gd name="T17" fmla="*/ 867 h 2019"/>
                  <a:gd name="T18" fmla="*/ 508 w 641"/>
                  <a:gd name="T19" fmla="*/ 998 h 2019"/>
                  <a:gd name="T20" fmla="*/ 490 w 641"/>
                  <a:gd name="T21" fmla="*/ 1115 h 2019"/>
                  <a:gd name="T22" fmla="*/ 472 w 641"/>
                  <a:gd name="T23" fmla="*/ 1252 h 2019"/>
                  <a:gd name="T24" fmla="*/ 427 w 641"/>
                  <a:gd name="T25" fmla="*/ 1392 h 2019"/>
                  <a:gd name="T26" fmla="*/ 372 w 641"/>
                  <a:gd name="T27" fmla="*/ 1524 h 2019"/>
                  <a:gd name="T28" fmla="*/ 304 w 641"/>
                  <a:gd name="T29" fmla="*/ 1662 h 2019"/>
                  <a:gd name="T30" fmla="*/ 241 w 641"/>
                  <a:gd name="T31" fmla="*/ 1767 h 2019"/>
                  <a:gd name="T32" fmla="*/ 160 w 641"/>
                  <a:gd name="T33" fmla="*/ 1858 h 2019"/>
                  <a:gd name="T34" fmla="*/ 96 w 641"/>
                  <a:gd name="T35" fmla="*/ 1928 h 2019"/>
                  <a:gd name="T36" fmla="*/ 0 w 641"/>
                  <a:gd name="T37" fmla="*/ 2018 h 20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41"/>
                  <a:gd name="T58" fmla="*/ 0 h 2019"/>
                  <a:gd name="T59" fmla="*/ 641 w 641"/>
                  <a:gd name="T60" fmla="*/ 2019 h 20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41" h="2019">
                    <a:moveTo>
                      <a:pt x="640" y="0"/>
                    </a:moveTo>
                    <a:lnTo>
                      <a:pt x="627" y="58"/>
                    </a:lnTo>
                    <a:lnTo>
                      <a:pt x="609" y="149"/>
                    </a:lnTo>
                    <a:lnTo>
                      <a:pt x="581" y="262"/>
                    </a:lnTo>
                    <a:lnTo>
                      <a:pt x="563" y="361"/>
                    </a:lnTo>
                    <a:lnTo>
                      <a:pt x="544" y="462"/>
                    </a:lnTo>
                    <a:lnTo>
                      <a:pt x="536" y="621"/>
                    </a:lnTo>
                    <a:lnTo>
                      <a:pt x="526" y="744"/>
                    </a:lnTo>
                    <a:lnTo>
                      <a:pt x="522" y="867"/>
                    </a:lnTo>
                    <a:lnTo>
                      <a:pt x="508" y="998"/>
                    </a:lnTo>
                    <a:lnTo>
                      <a:pt x="490" y="1115"/>
                    </a:lnTo>
                    <a:lnTo>
                      <a:pt x="472" y="1252"/>
                    </a:lnTo>
                    <a:lnTo>
                      <a:pt x="427" y="1392"/>
                    </a:lnTo>
                    <a:lnTo>
                      <a:pt x="372" y="1524"/>
                    </a:lnTo>
                    <a:lnTo>
                      <a:pt x="304" y="1662"/>
                    </a:lnTo>
                    <a:lnTo>
                      <a:pt x="241" y="1767"/>
                    </a:lnTo>
                    <a:lnTo>
                      <a:pt x="160" y="1858"/>
                    </a:lnTo>
                    <a:lnTo>
                      <a:pt x="96" y="1928"/>
                    </a:lnTo>
                    <a:lnTo>
                      <a:pt x="0" y="2018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59" name="Line 20"/>
              <p:cNvSpPr>
                <a:spLocks noChangeShapeType="1"/>
              </p:cNvSpPr>
              <p:nvPr/>
            </p:nvSpPr>
            <p:spPr bwMode="auto">
              <a:xfrm flipV="1">
                <a:off x="1592" y="1639"/>
                <a:ext cx="0" cy="1131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0" name="Line 21"/>
              <p:cNvSpPr>
                <a:spLocks noChangeShapeType="1"/>
              </p:cNvSpPr>
              <p:nvPr/>
            </p:nvSpPr>
            <p:spPr bwMode="auto">
              <a:xfrm>
                <a:off x="541" y="2516"/>
                <a:ext cx="4662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1" name="Line 22"/>
              <p:cNvSpPr>
                <a:spLocks noChangeShapeType="1"/>
              </p:cNvSpPr>
              <p:nvPr/>
            </p:nvSpPr>
            <p:spPr bwMode="auto">
              <a:xfrm>
                <a:off x="528" y="2639"/>
                <a:ext cx="4703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2" name="Line 23"/>
              <p:cNvSpPr>
                <a:spLocks noChangeShapeType="1"/>
              </p:cNvSpPr>
              <p:nvPr/>
            </p:nvSpPr>
            <p:spPr bwMode="auto">
              <a:xfrm>
                <a:off x="555" y="2893"/>
                <a:ext cx="1014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3" name="Line 24"/>
              <p:cNvSpPr>
                <a:spLocks noChangeShapeType="1"/>
              </p:cNvSpPr>
              <p:nvPr/>
            </p:nvSpPr>
            <p:spPr bwMode="auto">
              <a:xfrm>
                <a:off x="1615" y="2893"/>
                <a:ext cx="994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4" name="Line 25"/>
              <p:cNvSpPr>
                <a:spLocks noChangeShapeType="1"/>
              </p:cNvSpPr>
              <p:nvPr/>
            </p:nvSpPr>
            <p:spPr bwMode="auto">
              <a:xfrm>
                <a:off x="857" y="2002"/>
                <a:ext cx="1271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5" name="Line 26"/>
              <p:cNvSpPr>
                <a:spLocks noChangeShapeType="1"/>
              </p:cNvSpPr>
              <p:nvPr/>
            </p:nvSpPr>
            <p:spPr bwMode="auto">
              <a:xfrm>
                <a:off x="762" y="2129"/>
                <a:ext cx="1457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6" name="Line 27"/>
              <p:cNvSpPr>
                <a:spLocks noChangeShapeType="1"/>
              </p:cNvSpPr>
              <p:nvPr/>
            </p:nvSpPr>
            <p:spPr bwMode="auto">
              <a:xfrm>
                <a:off x="658" y="2262"/>
                <a:ext cx="1619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7" name="Line 28"/>
              <p:cNvSpPr>
                <a:spLocks noChangeShapeType="1"/>
              </p:cNvSpPr>
              <p:nvPr/>
            </p:nvSpPr>
            <p:spPr bwMode="auto">
              <a:xfrm>
                <a:off x="587" y="2389"/>
                <a:ext cx="1755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8" name="Line 29"/>
              <p:cNvSpPr>
                <a:spLocks noChangeShapeType="1"/>
              </p:cNvSpPr>
              <p:nvPr/>
            </p:nvSpPr>
            <p:spPr bwMode="auto">
              <a:xfrm>
                <a:off x="563" y="3024"/>
                <a:ext cx="947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69" name="Line 30"/>
              <p:cNvSpPr>
                <a:spLocks noChangeShapeType="1"/>
              </p:cNvSpPr>
              <p:nvPr/>
            </p:nvSpPr>
            <p:spPr bwMode="auto">
              <a:xfrm>
                <a:off x="577" y="3165"/>
                <a:ext cx="866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0" name="Line 31"/>
              <p:cNvSpPr>
                <a:spLocks noChangeShapeType="1"/>
              </p:cNvSpPr>
              <p:nvPr/>
            </p:nvSpPr>
            <p:spPr bwMode="auto">
              <a:xfrm>
                <a:off x="598" y="3292"/>
                <a:ext cx="772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1" name="Line 32"/>
              <p:cNvSpPr>
                <a:spLocks noChangeShapeType="1"/>
              </p:cNvSpPr>
              <p:nvPr/>
            </p:nvSpPr>
            <p:spPr bwMode="auto">
              <a:xfrm>
                <a:off x="1641" y="3024"/>
                <a:ext cx="945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2" name="Line 33"/>
              <p:cNvSpPr>
                <a:spLocks noChangeShapeType="1"/>
              </p:cNvSpPr>
              <p:nvPr/>
            </p:nvSpPr>
            <p:spPr bwMode="auto">
              <a:xfrm>
                <a:off x="1682" y="3165"/>
                <a:ext cx="840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3" name="Line 34"/>
              <p:cNvSpPr>
                <a:spLocks noChangeShapeType="1"/>
              </p:cNvSpPr>
              <p:nvPr/>
            </p:nvSpPr>
            <p:spPr bwMode="auto">
              <a:xfrm>
                <a:off x="1725" y="3292"/>
                <a:ext cx="752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4" name="Line 35"/>
              <p:cNvSpPr>
                <a:spLocks noChangeShapeType="1"/>
              </p:cNvSpPr>
              <p:nvPr/>
            </p:nvSpPr>
            <p:spPr bwMode="auto">
              <a:xfrm>
                <a:off x="1129" y="1780"/>
                <a:ext cx="1004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5" name="Line 36"/>
              <p:cNvSpPr>
                <a:spLocks noChangeShapeType="1"/>
              </p:cNvSpPr>
              <p:nvPr/>
            </p:nvSpPr>
            <p:spPr bwMode="auto">
              <a:xfrm>
                <a:off x="976" y="1903"/>
                <a:ext cx="1293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6" name="Line 37"/>
              <p:cNvSpPr>
                <a:spLocks noChangeShapeType="1"/>
              </p:cNvSpPr>
              <p:nvPr/>
            </p:nvSpPr>
            <p:spPr bwMode="auto">
              <a:xfrm>
                <a:off x="1261" y="1696"/>
                <a:ext cx="709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7" name="Freeform 38"/>
              <p:cNvSpPr>
                <a:spLocks/>
              </p:cNvSpPr>
              <p:nvPr/>
            </p:nvSpPr>
            <p:spPr bwMode="auto">
              <a:xfrm>
                <a:off x="4428" y="1813"/>
                <a:ext cx="369" cy="219"/>
              </a:xfrm>
              <a:custGeom>
                <a:avLst/>
                <a:gdLst>
                  <a:gd name="T0" fmla="*/ 0 w 369"/>
                  <a:gd name="T1" fmla="*/ 0 h 219"/>
                  <a:gd name="T2" fmla="*/ 168 w 369"/>
                  <a:gd name="T3" fmla="*/ 95 h 219"/>
                  <a:gd name="T4" fmla="*/ 368 w 369"/>
                  <a:gd name="T5" fmla="*/ 218 h 219"/>
                  <a:gd name="T6" fmla="*/ 0 60000 65536"/>
                  <a:gd name="T7" fmla="*/ 0 60000 65536"/>
                  <a:gd name="T8" fmla="*/ 0 60000 65536"/>
                  <a:gd name="T9" fmla="*/ 0 w 369"/>
                  <a:gd name="T10" fmla="*/ 0 h 219"/>
                  <a:gd name="T11" fmla="*/ 369 w 369"/>
                  <a:gd name="T12" fmla="*/ 219 h 2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9" h="219">
                    <a:moveTo>
                      <a:pt x="0" y="0"/>
                    </a:moveTo>
                    <a:lnTo>
                      <a:pt x="168" y="95"/>
                    </a:lnTo>
                    <a:lnTo>
                      <a:pt x="368" y="218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8" name="Line 39"/>
              <p:cNvSpPr>
                <a:spLocks noChangeShapeType="1"/>
              </p:cNvSpPr>
              <p:nvPr/>
            </p:nvSpPr>
            <p:spPr bwMode="auto">
              <a:xfrm>
                <a:off x="2795" y="1780"/>
                <a:ext cx="1538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79" name="Freeform 40"/>
              <p:cNvSpPr>
                <a:spLocks/>
              </p:cNvSpPr>
              <p:nvPr/>
            </p:nvSpPr>
            <p:spPr bwMode="auto">
              <a:xfrm>
                <a:off x="2732" y="1675"/>
                <a:ext cx="258" cy="255"/>
              </a:xfrm>
              <a:custGeom>
                <a:avLst/>
                <a:gdLst>
                  <a:gd name="T0" fmla="*/ 257 w 258"/>
                  <a:gd name="T1" fmla="*/ 0 h 255"/>
                  <a:gd name="T2" fmla="*/ 144 w 258"/>
                  <a:gd name="T3" fmla="*/ 97 h 255"/>
                  <a:gd name="T4" fmla="*/ 63 w 258"/>
                  <a:gd name="T5" fmla="*/ 182 h 255"/>
                  <a:gd name="T6" fmla="*/ 0 w 258"/>
                  <a:gd name="T7" fmla="*/ 254 h 2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8"/>
                  <a:gd name="T13" fmla="*/ 0 h 255"/>
                  <a:gd name="T14" fmla="*/ 258 w 258"/>
                  <a:gd name="T15" fmla="*/ 255 h 2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8" h="255">
                    <a:moveTo>
                      <a:pt x="257" y="0"/>
                    </a:moveTo>
                    <a:lnTo>
                      <a:pt x="144" y="97"/>
                    </a:lnTo>
                    <a:lnTo>
                      <a:pt x="63" y="182"/>
                    </a:lnTo>
                    <a:lnTo>
                      <a:pt x="0" y="254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0" name="Freeform 41"/>
              <p:cNvSpPr>
                <a:spLocks/>
              </p:cNvSpPr>
              <p:nvPr/>
            </p:nvSpPr>
            <p:spPr bwMode="auto">
              <a:xfrm>
                <a:off x="3927" y="1674"/>
                <a:ext cx="909" cy="1979"/>
              </a:xfrm>
              <a:custGeom>
                <a:avLst/>
                <a:gdLst>
                  <a:gd name="T0" fmla="*/ 0 w 909"/>
                  <a:gd name="T1" fmla="*/ 0 h 1979"/>
                  <a:gd name="T2" fmla="*/ 146 w 909"/>
                  <a:gd name="T3" fmla="*/ 86 h 1979"/>
                  <a:gd name="T4" fmla="*/ 237 w 909"/>
                  <a:gd name="T5" fmla="*/ 155 h 1979"/>
                  <a:gd name="T6" fmla="*/ 309 w 909"/>
                  <a:gd name="T7" fmla="*/ 218 h 1979"/>
                  <a:gd name="T8" fmla="*/ 419 w 909"/>
                  <a:gd name="T9" fmla="*/ 304 h 1979"/>
                  <a:gd name="T10" fmla="*/ 578 w 909"/>
                  <a:gd name="T11" fmla="*/ 449 h 1979"/>
                  <a:gd name="T12" fmla="*/ 722 w 909"/>
                  <a:gd name="T13" fmla="*/ 586 h 1979"/>
                  <a:gd name="T14" fmla="*/ 831 w 909"/>
                  <a:gd name="T15" fmla="*/ 717 h 1979"/>
                  <a:gd name="T16" fmla="*/ 895 w 909"/>
                  <a:gd name="T17" fmla="*/ 840 h 1979"/>
                  <a:gd name="T18" fmla="*/ 904 w 909"/>
                  <a:gd name="T19" fmla="*/ 949 h 1979"/>
                  <a:gd name="T20" fmla="*/ 908 w 909"/>
                  <a:gd name="T21" fmla="*/ 1085 h 1979"/>
                  <a:gd name="T22" fmla="*/ 908 w 909"/>
                  <a:gd name="T23" fmla="*/ 1212 h 1979"/>
                  <a:gd name="T24" fmla="*/ 900 w 909"/>
                  <a:gd name="T25" fmla="*/ 1353 h 1979"/>
                  <a:gd name="T26" fmla="*/ 886 w 909"/>
                  <a:gd name="T27" fmla="*/ 1480 h 1979"/>
                  <a:gd name="T28" fmla="*/ 877 w 909"/>
                  <a:gd name="T29" fmla="*/ 1618 h 1979"/>
                  <a:gd name="T30" fmla="*/ 863 w 909"/>
                  <a:gd name="T31" fmla="*/ 1720 h 1979"/>
                  <a:gd name="T32" fmla="*/ 849 w 909"/>
                  <a:gd name="T33" fmla="*/ 1864 h 1979"/>
                  <a:gd name="T34" fmla="*/ 817 w 909"/>
                  <a:gd name="T35" fmla="*/ 1978 h 19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9"/>
                  <a:gd name="T55" fmla="*/ 0 h 1979"/>
                  <a:gd name="T56" fmla="*/ 909 w 909"/>
                  <a:gd name="T57" fmla="*/ 1979 h 19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9" h="1979">
                    <a:moveTo>
                      <a:pt x="0" y="0"/>
                    </a:moveTo>
                    <a:lnTo>
                      <a:pt x="146" y="86"/>
                    </a:lnTo>
                    <a:lnTo>
                      <a:pt x="237" y="155"/>
                    </a:lnTo>
                    <a:lnTo>
                      <a:pt x="309" y="218"/>
                    </a:lnTo>
                    <a:lnTo>
                      <a:pt x="419" y="304"/>
                    </a:lnTo>
                    <a:lnTo>
                      <a:pt x="578" y="449"/>
                    </a:lnTo>
                    <a:lnTo>
                      <a:pt x="722" y="586"/>
                    </a:lnTo>
                    <a:lnTo>
                      <a:pt x="831" y="717"/>
                    </a:lnTo>
                    <a:lnTo>
                      <a:pt x="895" y="840"/>
                    </a:lnTo>
                    <a:lnTo>
                      <a:pt x="904" y="949"/>
                    </a:lnTo>
                    <a:lnTo>
                      <a:pt x="908" y="1085"/>
                    </a:lnTo>
                    <a:lnTo>
                      <a:pt x="908" y="1212"/>
                    </a:lnTo>
                    <a:lnTo>
                      <a:pt x="900" y="1353"/>
                    </a:lnTo>
                    <a:lnTo>
                      <a:pt x="886" y="1480"/>
                    </a:lnTo>
                    <a:lnTo>
                      <a:pt x="877" y="1618"/>
                    </a:lnTo>
                    <a:lnTo>
                      <a:pt x="863" y="1720"/>
                    </a:lnTo>
                    <a:lnTo>
                      <a:pt x="849" y="1864"/>
                    </a:lnTo>
                    <a:lnTo>
                      <a:pt x="817" y="1978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1" name="Freeform 42"/>
              <p:cNvSpPr>
                <a:spLocks/>
              </p:cNvSpPr>
              <p:nvPr/>
            </p:nvSpPr>
            <p:spPr bwMode="auto">
              <a:xfrm>
                <a:off x="4020" y="1692"/>
                <a:ext cx="949" cy="1957"/>
              </a:xfrm>
              <a:custGeom>
                <a:avLst/>
                <a:gdLst>
                  <a:gd name="T0" fmla="*/ 0 w 949"/>
                  <a:gd name="T1" fmla="*/ 0 h 1957"/>
                  <a:gd name="T2" fmla="*/ 137 w 949"/>
                  <a:gd name="T3" fmla="*/ 78 h 1957"/>
                  <a:gd name="T4" fmla="*/ 228 w 949"/>
                  <a:gd name="T5" fmla="*/ 151 h 1957"/>
                  <a:gd name="T6" fmla="*/ 309 w 949"/>
                  <a:gd name="T7" fmla="*/ 214 h 1957"/>
                  <a:gd name="T8" fmla="*/ 422 w 949"/>
                  <a:gd name="T9" fmla="*/ 304 h 1957"/>
                  <a:gd name="T10" fmla="*/ 576 w 949"/>
                  <a:gd name="T11" fmla="*/ 427 h 1957"/>
                  <a:gd name="T12" fmla="*/ 731 w 949"/>
                  <a:gd name="T13" fmla="*/ 560 h 1957"/>
                  <a:gd name="T14" fmla="*/ 862 w 949"/>
                  <a:gd name="T15" fmla="*/ 695 h 1957"/>
                  <a:gd name="T16" fmla="*/ 930 w 949"/>
                  <a:gd name="T17" fmla="*/ 832 h 1957"/>
                  <a:gd name="T18" fmla="*/ 944 w 949"/>
                  <a:gd name="T19" fmla="*/ 958 h 1957"/>
                  <a:gd name="T20" fmla="*/ 948 w 949"/>
                  <a:gd name="T21" fmla="*/ 1076 h 1957"/>
                  <a:gd name="T22" fmla="*/ 944 w 949"/>
                  <a:gd name="T23" fmla="*/ 1208 h 1957"/>
                  <a:gd name="T24" fmla="*/ 917 w 949"/>
                  <a:gd name="T25" fmla="*/ 1335 h 1957"/>
                  <a:gd name="T26" fmla="*/ 899 w 949"/>
                  <a:gd name="T27" fmla="*/ 1458 h 1957"/>
                  <a:gd name="T28" fmla="*/ 871 w 949"/>
                  <a:gd name="T29" fmla="*/ 1592 h 1957"/>
                  <a:gd name="T30" fmla="*/ 848 w 949"/>
                  <a:gd name="T31" fmla="*/ 1716 h 1957"/>
                  <a:gd name="T32" fmla="*/ 816 w 949"/>
                  <a:gd name="T33" fmla="*/ 1814 h 1957"/>
                  <a:gd name="T34" fmla="*/ 758 w 949"/>
                  <a:gd name="T35" fmla="*/ 1956 h 195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49"/>
                  <a:gd name="T55" fmla="*/ 0 h 1957"/>
                  <a:gd name="T56" fmla="*/ 949 w 949"/>
                  <a:gd name="T57" fmla="*/ 1957 h 195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49" h="1957">
                    <a:moveTo>
                      <a:pt x="0" y="0"/>
                    </a:moveTo>
                    <a:lnTo>
                      <a:pt x="137" y="78"/>
                    </a:lnTo>
                    <a:lnTo>
                      <a:pt x="228" y="151"/>
                    </a:lnTo>
                    <a:lnTo>
                      <a:pt x="309" y="214"/>
                    </a:lnTo>
                    <a:lnTo>
                      <a:pt x="422" y="304"/>
                    </a:lnTo>
                    <a:lnTo>
                      <a:pt x="576" y="427"/>
                    </a:lnTo>
                    <a:lnTo>
                      <a:pt x="731" y="560"/>
                    </a:lnTo>
                    <a:lnTo>
                      <a:pt x="862" y="695"/>
                    </a:lnTo>
                    <a:lnTo>
                      <a:pt x="930" y="832"/>
                    </a:lnTo>
                    <a:lnTo>
                      <a:pt x="944" y="958"/>
                    </a:lnTo>
                    <a:lnTo>
                      <a:pt x="948" y="1076"/>
                    </a:lnTo>
                    <a:lnTo>
                      <a:pt x="944" y="1208"/>
                    </a:lnTo>
                    <a:lnTo>
                      <a:pt x="917" y="1335"/>
                    </a:lnTo>
                    <a:lnTo>
                      <a:pt x="899" y="1458"/>
                    </a:lnTo>
                    <a:lnTo>
                      <a:pt x="871" y="1592"/>
                    </a:lnTo>
                    <a:lnTo>
                      <a:pt x="848" y="1716"/>
                    </a:lnTo>
                    <a:lnTo>
                      <a:pt x="816" y="1814"/>
                    </a:lnTo>
                    <a:lnTo>
                      <a:pt x="758" y="1956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2" name="Freeform 43"/>
              <p:cNvSpPr>
                <a:spLocks/>
              </p:cNvSpPr>
              <p:nvPr/>
            </p:nvSpPr>
            <p:spPr bwMode="auto">
              <a:xfrm>
                <a:off x="4133" y="1719"/>
                <a:ext cx="971" cy="1909"/>
              </a:xfrm>
              <a:custGeom>
                <a:avLst/>
                <a:gdLst>
                  <a:gd name="T0" fmla="*/ 0 w 971"/>
                  <a:gd name="T1" fmla="*/ 0 h 1909"/>
                  <a:gd name="T2" fmla="*/ 122 w 971"/>
                  <a:gd name="T3" fmla="*/ 76 h 1909"/>
                  <a:gd name="T4" fmla="*/ 267 w 971"/>
                  <a:gd name="T5" fmla="*/ 175 h 1909"/>
                  <a:gd name="T6" fmla="*/ 398 w 971"/>
                  <a:gd name="T7" fmla="*/ 272 h 1909"/>
                  <a:gd name="T8" fmla="*/ 566 w 971"/>
                  <a:gd name="T9" fmla="*/ 403 h 1909"/>
                  <a:gd name="T10" fmla="*/ 730 w 971"/>
                  <a:gd name="T11" fmla="*/ 540 h 1909"/>
                  <a:gd name="T12" fmla="*/ 861 w 971"/>
                  <a:gd name="T13" fmla="*/ 663 h 1909"/>
                  <a:gd name="T14" fmla="*/ 947 w 971"/>
                  <a:gd name="T15" fmla="*/ 798 h 1909"/>
                  <a:gd name="T16" fmla="*/ 956 w 971"/>
                  <a:gd name="T17" fmla="*/ 917 h 1909"/>
                  <a:gd name="T18" fmla="*/ 970 w 971"/>
                  <a:gd name="T19" fmla="*/ 1048 h 1909"/>
                  <a:gd name="T20" fmla="*/ 952 w 971"/>
                  <a:gd name="T21" fmla="*/ 1171 h 1909"/>
                  <a:gd name="T22" fmla="*/ 916 w 971"/>
                  <a:gd name="T23" fmla="*/ 1302 h 1909"/>
                  <a:gd name="T24" fmla="*/ 884 w 971"/>
                  <a:gd name="T25" fmla="*/ 1437 h 1909"/>
                  <a:gd name="T26" fmla="*/ 847 w 971"/>
                  <a:gd name="T27" fmla="*/ 1570 h 1909"/>
                  <a:gd name="T28" fmla="*/ 811 w 971"/>
                  <a:gd name="T29" fmla="*/ 1694 h 1909"/>
                  <a:gd name="T30" fmla="*/ 756 w 971"/>
                  <a:gd name="T31" fmla="*/ 1795 h 1909"/>
                  <a:gd name="T32" fmla="*/ 689 w 971"/>
                  <a:gd name="T33" fmla="*/ 1908 h 190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1"/>
                  <a:gd name="T52" fmla="*/ 0 h 1909"/>
                  <a:gd name="T53" fmla="*/ 971 w 971"/>
                  <a:gd name="T54" fmla="*/ 1909 h 190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1" h="1909">
                    <a:moveTo>
                      <a:pt x="0" y="0"/>
                    </a:moveTo>
                    <a:lnTo>
                      <a:pt x="122" y="76"/>
                    </a:lnTo>
                    <a:lnTo>
                      <a:pt x="267" y="175"/>
                    </a:lnTo>
                    <a:lnTo>
                      <a:pt x="398" y="272"/>
                    </a:lnTo>
                    <a:lnTo>
                      <a:pt x="566" y="403"/>
                    </a:lnTo>
                    <a:lnTo>
                      <a:pt x="730" y="540"/>
                    </a:lnTo>
                    <a:lnTo>
                      <a:pt x="861" y="663"/>
                    </a:lnTo>
                    <a:lnTo>
                      <a:pt x="947" y="798"/>
                    </a:lnTo>
                    <a:lnTo>
                      <a:pt x="956" y="917"/>
                    </a:lnTo>
                    <a:lnTo>
                      <a:pt x="970" y="1048"/>
                    </a:lnTo>
                    <a:lnTo>
                      <a:pt x="952" y="1171"/>
                    </a:lnTo>
                    <a:lnTo>
                      <a:pt x="916" y="1302"/>
                    </a:lnTo>
                    <a:lnTo>
                      <a:pt x="884" y="1437"/>
                    </a:lnTo>
                    <a:lnTo>
                      <a:pt x="847" y="1570"/>
                    </a:lnTo>
                    <a:lnTo>
                      <a:pt x="811" y="1694"/>
                    </a:lnTo>
                    <a:lnTo>
                      <a:pt x="756" y="1795"/>
                    </a:lnTo>
                    <a:lnTo>
                      <a:pt x="689" y="1908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3" name="Freeform 44"/>
              <p:cNvSpPr>
                <a:spLocks/>
              </p:cNvSpPr>
              <p:nvPr/>
            </p:nvSpPr>
            <p:spPr bwMode="auto">
              <a:xfrm>
                <a:off x="3177" y="1639"/>
                <a:ext cx="110" cy="2020"/>
              </a:xfrm>
              <a:custGeom>
                <a:avLst/>
                <a:gdLst>
                  <a:gd name="T0" fmla="*/ 90 w 110"/>
                  <a:gd name="T1" fmla="*/ 0 h 2020"/>
                  <a:gd name="T2" fmla="*/ 96 w 110"/>
                  <a:gd name="T3" fmla="*/ 60 h 2020"/>
                  <a:gd name="T4" fmla="*/ 100 w 110"/>
                  <a:gd name="T5" fmla="*/ 155 h 2020"/>
                  <a:gd name="T6" fmla="*/ 100 w 110"/>
                  <a:gd name="T7" fmla="*/ 268 h 2020"/>
                  <a:gd name="T8" fmla="*/ 104 w 110"/>
                  <a:gd name="T9" fmla="*/ 377 h 2020"/>
                  <a:gd name="T10" fmla="*/ 109 w 110"/>
                  <a:gd name="T11" fmla="*/ 490 h 2020"/>
                  <a:gd name="T12" fmla="*/ 109 w 110"/>
                  <a:gd name="T13" fmla="*/ 610 h 2020"/>
                  <a:gd name="T14" fmla="*/ 109 w 110"/>
                  <a:gd name="T15" fmla="*/ 754 h 2020"/>
                  <a:gd name="T16" fmla="*/ 109 w 110"/>
                  <a:gd name="T17" fmla="*/ 895 h 2020"/>
                  <a:gd name="T18" fmla="*/ 104 w 110"/>
                  <a:gd name="T19" fmla="*/ 995 h 2020"/>
                  <a:gd name="T20" fmla="*/ 100 w 110"/>
                  <a:gd name="T21" fmla="*/ 1127 h 2020"/>
                  <a:gd name="T22" fmla="*/ 82 w 110"/>
                  <a:gd name="T23" fmla="*/ 1248 h 2020"/>
                  <a:gd name="T24" fmla="*/ 78 w 110"/>
                  <a:gd name="T25" fmla="*/ 1385 h 2020"/>
                  <a:gd name="T26" fmla="*/ 64 w 110"/>
                  <a:gd name="T27" fmla="*/ 1524 h 2020"/>
                  <a:gd name="T28" fmla="*/ 50 w 110"/>
                  <a:gd name="T29" fmla="*/ 1650 h 2020"/>
                  <a:gd name="T30" fmla="*/ 46 w 110"/>
                  <a:gd name="T31" fmla="*/ 1770 h 2020"/>
                  <a:gd name="T32" fmla="*/ 28 w 110"/>
                  <a:gd name="T33" fmla="*/ 1904 h 2020"/>
                  <a:gd name="T34" fmla="*/ 0 w 110"/>
                  <a:gd name="T35" fmla="*/ 2019 h 20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0"/>
                  <a:gd name="T55" fmla="*/ 0 h 2020"/>
                  <a:gd name="T56" fmla="*/ 110 w 110"/>
                  <a:gd name="T57" fmla="*/ 2020 h 20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0" h="2020">
                    <a:moveTo>
                      <a:pt x="90" y="0"/>
                    </a:moveTo>
                    <a:lnTo>
                      <a:pt x="96" y="60"/>
                    </a:lnTo>
                    <a:lnTo>
                      <a:pt x="100" y="155"/>
                    </a:lnTo>
                    <a:lnTo>
                      <a:pt x="100" y="268"/>
                    </a:lnTo>
                    <a:lnTo>
                      <a:pt x="104" y="377"/>
                    </a:lnTo>
                    <a:lnTo>
                      <a:pt x="109" y="490"/>
                    </a:lnTo>
                    <a:lnTo>
                      <a:pt x="109" y="610"/>
                    </a:lnTo>
                    <a:lnTo>
                      <a:pt x="109" y="754"/>
                    </a:lnTo>
                    <a:lnTo>
                      <a:pt x="109" y="895"/>
                    </a:lnTo>
                    <a:lnTo>
                      <a:pt x="104" y="995"/>
                    </a:lnTo>
                    <a:lnTo>
                      <a:pt x="100" y="1127"/>
                    </a:lnTo>
                    <a:lnTo>
                      <a:pt x="82" y="1248"/>
                    </a:lnTo>
                    <a:lnTo>
                      <a:pt x="78" y="1385"/>
                    </a:lnTo>
                    <a:lnTo>
                      <a:pt x="64" y="1524"/>
                    </a:lnTo>
                    <a:lnTo>
                      <a:pt x="50" y="1650"/>
                    </a:lnTo>
                    <a:lnTo>
                      <a:pt x="46" y="1770"/>
                    </a:lnTo>
                    <a:lnTo>
                      <a:pt x="28" y="1904"/>
                    </a:lnTo>
                    <a:lnTo>
                      <a:pt x="0" y="2019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4" name="Freeform 45"/>
              <p:cNvSpPr>
                <a:spLocks/>
              </p:cNvSpPr>
              <p:nvPr/>
            </p:nvSpPr>
            <p:spPr bwMode="auto">
              <a:xfrm>
                <a:off x="3218" y="1631"/>
                <a:ext cx="210" cy="2024"/>
              </a:xfrm>
              <a:custGeom>
                <a:avLst/>
                <a:gdLst>
                  <a:gd name="T0" fmla="*/ 73 w 210"/>
                  <a:gd name="T1" fmla="*/ 0 h 2024"/>
                  <a:gd name="T2" fmla="*/ 91 w 210"/>
                  <a:gd name="T3" fmla="*/ 54 h 2024"/>
                  <a:gd name="T4" fmla="*/ 114 w 210"/>
                  <a:gd name="T5" fmla="*/ 149 h 2024"/>
                  <a:gd name="T6" fmla="*/ 140 w 210"/>
                  <a:gd name="T7" fmla="*/ 262 h 2024"/>
                  <a:gd name="T8" fmla="*/ 154 w 210"/>
                  <a:gd name="T9" fmla="*/ 363 h 2024"/>
                  <a:gd name="T10" fmla="*/ 172 w 210"/>
                  <a:gd name="T11" fmla="*/ 484 h 2024"/>
                  <a:gd name="T12" fmla="*/ 191 w 210"/>
                  <a:gd name="T13" fmla="*/ 612 h 2024"/>
                  <a:gd name="T14" fmla="*/ 205 w 210"/>
                  <a:gd name="T15" fmla="*/ 758 h 2024"/>
                  <a:gd name="T16" fmla="*/ 209 w 210"/>
                  <a:gd name="T17" fmla="*/ 885 h 2024"/>
                  <a:gd name="T18" fmla="*/ 205 w 210"/>
                  <a:gd name="T19" fmla="*/ 1016 h 2024"/>
                  <a:gd name="T20" fmla="*/ 186 w 210"/>
                  <a:gd name="T21" fmla="*/ 1143 h 2024"/>
                  <a:gd name="T22" fmla="*/ 172 w 210"/>
                  <a:gd name="T23" fmla="*/ 1270 h 2024"/>
                  <a:gd name="T24" fmla="*/ 154 w 210"/>
                  <a:gd name="T25" fmla="*/ 1397 h 2024"/>
                  <a:gd name="T26" fmla="*/ 126 w 210"/>
                  <a:gd name="T27" fmla="*/ 1532 h 2024"/>
                  <a:gd name="T28" fmla="*/ 100 w 210"/>
                  <a:gd name="T29" fmla="*/ 1662 h 2024"/>
                  <a:gd name="T30" fmla="*/ 73 w 210"/>
                  <a:gd name="T31" fmla="*/ 1782 h 2024"/>
                  <a:gd name="T32" fmla="*/ 41 w 210"/>
                  <a:gd name="T33" fmla="*/ 1908 h 2024"/>
                  <a:gd name="T34" fmla="*/ 0 w 210"/>
                  <a:gd name="T35" fmla="*/ 2023 h 20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0"/>
                  <a:gd name="T55" fmla="*/ 0 h 2024"/>
                  <a:gd name="T56" fmla="*/ 210 w 210"/>
                  <a:gd name="T57" fmla="*/ 2024 h 20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0" h="2024">
                    <a:moveTo>
                      <a:pt x="73" y="0"/>
                    </a:moveTo>
                    <a:lnTo>
                      <a:pt x="91" y="54"/>
                    </a:lnTo>
                    <a:lnTo>
                      <a:pt x="114" y="149"/>
                    </a:lnTo>
                    <a:lnTo>
                      <a:pt x="140" y="262"/>
                    </a:lnTo>
                    <a:lnTo>
                      <a:pt x="154" y="363"/>
                    </a:lnTo>
                    <a:lnTo>
                      <a:pt x="172" y="484"/>
                    </a:lnTo>
                    <a:lnTo>
                      <a:pt x="191" y="612"/>
                    </a:lnTo>
                    <a:lnTo>
                      <a:pt x="205" y="758"/>
                    </a:lnTo>
                    <a:lnTo>
                      <a:pt x="209" y="885"/>
                    </a:lnTo>
                    <a:lnTo>
                      <a:pt x="205" y="1016"/>
                    </a:lnTo>
                    <a:lnTo>
                      <a:pt x="186" y="1143"/>
                    </a:lnTo>
                    <a:lnTo>
                      <a:pt x="172" y="1270"/>
                    </a:lnTo>
                    <a:lnTo>
                      <a:pt x="154" y="1397"/>
                    </a:lnTo>
                    <a:lnTo>
                      <a:pt x="126" y="1532"/>
                    </a:lnTo>
                    <a:lnTo>
                      <a:pt x="100" y="1662"/>
                    </a:lnTo>
                    <a:lnTo>
                      <a:pt x="73" y="1782"/>
                    </a:lnTo>
                    <a:lnTo>
                      <a:pt x="41" y="1908"/>
                    </a:lnTo>
                    <a:lnTo>
                      <a:pt x="0" y="2023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5" name="Freeform 46"/>
              <p:cNvSpPr>
                <a:spLocks/>
              </p:cNvSpPr>
              <p:nvPr/>
            </p:nvSpPr>
            <p:spPr bwMode="auto">
              <a:xfrm>
                <a:off x="3245" y="1628"/>
                <a:ext cx="292" cy="2028"/>
              </a:xfrm>
              <a:custGeom>
                <a:avLst/>
                <a:gdLst>
                  <a:gd name="T0" fmla="*/ 73 w 292"/>
                  <a:gd name="T1" fmla="*/ 0 h 2028"/>
                  <a:gd name="T2" fmla="*/ 105 w 292"/>
                  <a:gd name="T3" fmla="*/ 68 h 2028"/>
                  <a:gd name="T4" fmla="*/ 145 w 292"/>
                  <a:gd name="T5" fmla="*/ 149 h 2028"/>
                  <a:gd name="T6" fmla="*/ 190 w 292"/>
                  <a:gd name="T7" fmla="*/ 262 h 2028"/>
                  <a:gd name="T8" fmla="*/ 227 w 292"/>
                  <a:gd name="T9" fmla="*/ 381 h 2028"/>
                  <a:gd name="T10" fmla="*/ 249 w 292"/>
                  <a:gd name="T11" fmla="*/ 498 h 2028"/>
                  <a:gd name="T12" fmla="*/ 267 w 292"/>
                  <a:gd name="T13" fmla="*/ 617 h 2028"/>
                  <a:gd name="T14" fmla="*/ 285 w 292"/>
                  <a:gd name="T15" fmla="*/ 768 h 2028"/>
                  <a:gd name="T16" fmla="*/ 291 w 292"/>
                  <a:gd name="T17" fmla="*/ 893 h 2028"/>
                  <a:gd name="T18" fmla="*/ 291 w 292"/>
                  <a:gd name="T19" fmla="*/ 1026 h 2028"/>
                  <a:gd name="T20" fmla="*/ 281 w 292"/>
                  <a:gd name="T21" fmla="*/ 1143 h 2028"/>
                  <a:gd name="T22" fmla="*/ 263 w 292"/>
                  <a:gd name="T23" fmla="*/ 1266 h 2028"/>
                  <a:gd name="T24" fmla="*/ 236 w 292"/>
                  <a:gd name="T25" fmla="*/ 1393 h 2028"/>
                  <a:gd name="T26" fmla="*/ 200 w 292"/>
                  <a:gd name="T27" fmla="*/ 1533 h 2028"/>
                  <a:gd name="T28" fmla="*/ 159 w 292"/>
                  <a:gd name="T29" fmla="*/ 1668 h 2028"/>
                  <a:gd name="T30" fmla="*/ 123 w 292"/>
                  <a:gd name="T31" fmla="*/ 1783 h 2028"/>
                  <a:gd name="T32" fmla="*/ 73 w 292"/>
                  <a:gd name="T33" fmla="*/ 1904 h 2028"/>
                  <a:gd name="T34" fmla="*/ 0 w 292"/>
                  <a:gd name="T35" fmla="*/ 2027 h 202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2"/>
                  <a:gd name="T55" fmla="*/ 0 h 2028"/>
                  <a:gd name="T56" fmla="*/ 292 w 292"/>
                  <a:gd name="T57" fmla="*/ 2028 h 202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2" h="2028">
                    <a:moveTo>
                      <a:pt x="73" y="0"/>
                    </a:moveTo>
                    <a:lnTo>
                      <a:pt x="105" y="68"/>
                    </a:lnTo>
                    <a:lnTo>
                      <a:pt x="145" y="149"/>
                    </a:lnTo>
                    <a:lnTo>
                      <a:pt x="190" y="262"/>
                    </a:lnTo>
                    <a:lnTo>
                      <a:pt x="227" y="381"/>
                    </a:lnTo>
                    <a:lnTo>
                      <a:pt x="249" y="498"/>
                    </a:lnTo>
                    <a:lnTo>
                      <a:pt x="267" y="617"/>
                    </a:lnTo>
                    <a:lnTo>
                      <a:pt x="285" y="768"/>
                    </a:lnTo>
                    <a:lnTo>
                      <a:pt x="291" y="893"/>
                    </a:lnTo>
                    <a:lnTo>
                      <a:pt x="291" y="1026"/>
                    </a:lnTo>
                    <a:lnTo>
                      <a:pt x="281" y="1143"/>
                    </a:lnTo>
                    <a:lnTo>
                      <a:pt x="263" y="1266"/>
                    </a:lnTo>
                    <a:lnTo>
                      <a:pt x="236" y="1393"/>
                    </a:lnTo>
                    <a:lnTo>
                      <a:pt x="200" y="1533"/>
                    </a:lnTo>
                    <a:lnTo>
                      <a:pt x="159" y="1668"/>
                    </a:lnTo>
                    <a:lnTo>
                      <a:pt x="123" y="1783"/>
                    </a:lnTo>
                    <a:lnTo>
                      <a:pt x="73" y="1904"/>
                    </a:lnTo>
                    <a:lnTo>
                      <a:pt x="0" y="2027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6" name="Freeform 47"/>
              <p:cNvSpPr>
                <a:spLocks/>
              </p:cNvSpPr>
              <p:nvPr/>
            </p:nvSpPr>
            <p:spPr bwMode="auto">
              <a:xfrm>
                <a:off x="3309" y="1622"/>
                <a:ext cx="364" cy="2010"/>
              </a:xfrm>
              <a:custGeom>
                <a:avLst/>
                <a:gdLst>
                  <a:gd name="T0" fmla="*/ 27 w 364"/>
                  <a:gd name="T1" fmla="*/ 0 h 2010"/>
                  <a:gd name="T2" fmla="*/ 81 w 364"/>
                  <a:gd name="T3" fmla="*/ 67 h 2010"/>
                  <a:gd name="T4" fmla="*/ 144 w 364"/>
                  <a:gd name="T5" fmla="*/ 168 h 2010"/>
                  <a:gd name="T6" fmla="*/ 191 w 364"/>
                  <a:gd name="T7" fmla="*/ 244 h 2010"/>
                  <a:gd name="T8" fmla="*/ 235 w 364"/>
                  <a:gd name="T9" fmla="*/ 344 h 2010"/>
                  <a:gd name="T10" fmla="*/ 286 w 364"/>
                  <a:gd name="T11" fmla="*/ 471 h 2010"/>
                  <a:gd name="T12" fmla="*/ 318 w 364"/>
                  <a:gd name="T13" fmla="*/ 617 h 2010"/>
                  <a:gd name="T14" fmla="*/ 344 w 364"/>
                  <a:gd name="T15" fmla="*/ 776 h 2010"/>
                  <a:gd name="T16" fmla="*/ 358 w 364"/>
                  <a:gd name="T17" fmla="*/ 898 h 2010"/>
                  <a:gd name="T18" fmla="*/ 363 w 364"/>
                  <a:gd name="T19" fmla="*/ 1021 h 2010"/>
                  <a:gd name="T20" fmla="*/ 340 w 364"/>
                  <a:gd name="T21" fmla="*/ 1156 h 2010"/>
                  <a:gd name="T22" fmla="*/ 322 w 364"/>
                  <a:gd name="T23" fmla="*/ 1275 h 2010"/>
                  <a:gd name="T24" fmla="*/ 286 w 364"/>
                  <a:gd name="T25" fmla="*/ 1406 h 2010"/>
                  <a:gd name="T26" fmla="*/ 235 w 364"/>
                  <a:gd name="T27" fmla="*/ 1533 h 2010"/>
                  <a:gd name="T28" fmla="*/ 185 w 364"/>
                  <a:gd name="T29" fmla="*/ 1671 h 2010"/>
                  <a:gd name="T30" fmla="*/ 132 w 364"/>
                  <a:gd name="T31" fmla="*/ 1787 h 2010"/>
                  <a:gd name="T32" fmla="*/ 67 w 364"/>
                  <a:gd name="T33" fmla="*/ 1895 h 2010"/>
                  <a:gd name="T34" fmla="*/ 0 w 364"/>
                  <a:gd name="T35" fmla="*/ 2009 h 20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64"/>
                  <a:gd name="T55" fmla="*/ 0 h 2010"/>
                  <a:gd name="T56" fmla="*/ 364 w 364"/>
                  <a:gd name="T57" fmla="*/ 2010 h 20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64" h="2010">
                    <a:moveTo>
                      <a:pt x="27" y="0"/>
                    </a:moveTo>
                    <a:lnTo>
                      <a:pt x="81" y="67"/>
                    </a:lnTo>
                    <a:lnTo>
                      <a:pt x="144" y="168"/>
                    </a:lnTo>
                    <a:lnTo>
                      <a:pt x="191" y="244"/>
                    </a:lnTo>
                    <a:lnTo>
                      <a:pt x="235" y="344"/>
                    </a:lnTo>
                    <a:lnTo>
                      <a:pt x="286" y="471"/>
                    </a:lnTo>
                    <a:lnTo>
                      <a:pt x="318" y="617"/>
                    </a:lnTo>
                    <a:lnTo>
                      <a:pt x="344" y="776"/>
                    </a:lnTo>
                    <a:lnTo>
                      <a:pt x="358" y="898"/>
                    </a:lnTo>
                    <a:lnTo>
                      <a:pt x="363" y="1021"/>
                    </a:lnTo>
                    <a:lnTo>
                      <a:pt x="340" y="1156"/>
                    </a:lnTo>
                    <a:lnTo>
                      <a:pt x="322" y="1275"/>
                    </a:lnTo>
                    <a:lnTo>
                      <a:pt x="286" y="1406"/>
                    </a:lnTo>
                    <a:lnTo>
                      <a:pt x="235" y="1533"/>
                    </a:lnTo>
                    <a:lnTo>
                      <a:pt x="185" y="1671"/>
                    </a:lnTo>
                    <a:lnTo>
                      <a:pt x="132" y="1787"/>
                    </a:lnTo>
                    <a:lnTo>
                      <a:pt x="67" y="1895"/>
                    </a:lnTo>
                    <a:lnTo>
                      <a:pt x="0" y="2009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7" name="Freeform 48"/>
              <p:cNvSpPr>
                <a:spLocks/>
              </p:cNvSpPr>
              <p:nvPr/>
            </p:nvSpPr>
            <p:spPr bwMode="auto">
              <a:xfrm>
                <a:off x="3354" y="1624"/>
                <a:ext cx="442" cy="1991"/>
              </a:xfrm>
              <a:custGeom>
                <a:avLst/>
                <a:gdLst>
                  <a:gd name="T0" fmla="*/ 9 w 442"/>
                  <a:gd name="T1" fmla="*/ 0 h 1991"/>
                  <a:gd name="T2" fmla="*/ 73 w 442"/>
                  <a:gd name="T3" fmla="*/ 67 h 1991"/>
                  <a:gd name="T4" fmla="*/ 146 w 442"/>
                  <a:gd name="T5" fmla="*/ 157 h 1991"/>
                  <a:gd name="T6" fmla="*/ 204 w 442"/>
                  <a:gd name="T7" fmla="*/ 258 h 1991"/>
                  <a:gd name="T8" fmla="*/ 259 w 442"/>
                  <a:gd name="T9" fmla="*/ 349 h 1991"/>
                  <a:gd name="T10" fmla="*/ 322 w 442"/>
                  <a:gd name="T11" fmla="*/ 476 h 1991"/>
                  <a:gd name="T12" fmla="*/ 372 w 442"/>
                  <a:gd name="T13" fmla="*/ 612 h 1991"/>
                  <a:gd name="T14" fmla="*/ 422 w 442"/>
                  <a:gd name="T15" fmla="*/ 776 h 1991"/>
                  <a:gd name="T16" fmla="*/ 435 w 442"/>
                  <a:gd name="T17" fmla="*/ 897 h 1991"/>
                  <a:gd name="T18" fmla="*/ 441 w 442"/>
                  <a:gd name="T19" fmla="*/ 1016 h 1991"/>
                  <a:gd name="T20" fmla="*/ 422 w 442"/>
                  <a:gd name="T21" fmla="*/ 1143 h 1991"/>
                  <a:gd name="T22" fmla="*/ 390 w 442"/>
                  <a:gd name="T23" fmla="*/ 1270 h 1991"/>
                  <a:gd name="T24" fmla="*/ 340 w 442"/>
                  <a:gd name="T25" fmla="*/ 1415 h 1991"/>
                  <a:gd name="T26" fmla="*/ 273 w 442"/>
                  <a:gd name="T27" fmla="*/ 1552 h 1991"/>
                  <a:gd name="T28" fmla="*/ 213 w 442"/>
                  <a:gd name="T29" fmla="*/ 1676 h 1991"/>
                  <a:gd name="T30" fmla="*/ 140 w 442"/>
                  <a:gd name="T31" fmla="*/ 1799 h 1991"/>
                  <a:gd name="T32" fmla="*/ 69 w 442"/>
                  <a:gd name="T33" fmla="*/ 1908 h 1991"/>
                  <a:gd name="T34" fmla="*/ 0 w 442"/>
                  <a:gd name="T35" fmla="*/ 1990 h 199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42"/>
                  <a:gd name="T55" fmla="*/ 0 h 1991"/>
                  <a:gd name="T56" fmla="*/ 442 w 442"/>
                  <a:gd name="T57" fmla="*/ 1991 h 199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42" h="1991">
                    <a:moveTo>
                      <a:pt x="9" y="0"/>
                    </a:moveTo>
                    <a:lnTo>
                      <a:pt x="73" y="67"/>
                    </a:lnTo>
                    <a:lnTo>
                      <a:pt x="146" y="157"/>
                    </a:lnTo>
                    <a:lnTo>
                      <a:pt x="204" y="258"/>
                    </a:lnTo>
                    <a:lnTo>
                      <a:pt x="259" y="349"/>
                    </a:lnTo>
                    <a:lnTo>
                      <a:pt x="322" y="476"/>
                    </a:lnTo>
                    <a:lnTo>
                      <a:pt x="372" y="612"/>
                    </a:lnTo>
                    <a:lnTo>
                      <a:pt x="422" y="776"/>
                    </a:lnTo>
                    <a:lnTo>
                      <a:pt x="435" y="897"/>
                    </a:lnTo>
                    <a:lnTo>
                      <a:pt x="441" y="1016"/>
                    </a:lnTo>
                    <a:lnTo>
                      <a:pt x="422" y="1143"/>
                    </a:lnTo>
                    <a:lnTo>
                      <a:pt x="390" y="1270"/>
                    </a:lnTo>
                    <a:lnTo>
                      <a:pt x="340" y="1415"/>
                    </a:lnTo>
                    <a:lnTo>
                      <a:pt x="273" y="1552"/>
                    </a:lnTo>
                    <a:lnTo>
                      <a:pt x="213" y="1676"/>
                    </a:lnTo>
                    <a:lnTo>
                      <a:pt x="140" y="1799"/>
                    </a:lnTo>
                    <a:lnTo>
                      <a:pt x="69" y="1908"/>
                    </a:lnTo>
                    <a:lnTo>
                      <a:pt x="0" y="1990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8" name="Freeform 49"/>
              <p:cNvSpPr>
                <a:spLocks/>
              </p:cNvSpPr>
              <p:nvPr/>
            </p:nvSpPr>
            <p:spPr bwMode="auto">
              <a:xfrm>
                <a:off x="3395" y="1624"/>
                <a:ext cx="526" cy="1212"/>
              </a:xfrm>
              <a:custGeom>
                <a:avLst/>
                <a:gdLst>
                  <a:gd name="T0" fmla="*/ 0 w 526"/>
                  <a:gd name="T1" fmla="*/ 0 h 1212"/>
                  <a:gd name="T2" fmla="*/ 99 w 526"/>
                  <a:gd name="T3" fmla="*/ 90 h 1212"/>
                  <a:gd name="T4" fmla="*/ 181 w 526"/>
                  <a:gd name="T5" fmla="*/ 180 h 1212"/>
                  <a:gd name="T6" fmla="*/ 263 w 526"/>
                  <a:gd name="T7" fmla="*/ 266 h 1212"/>
                  <a:gd name="T8" fmla="*/ 345 w 526"/>
                  <a:gd name="T9" fmla="*/ 371 h 1212"/>
                  <a:gd name="T10" fmla="*/ 408 w 526"/>
                  <a:gd name="T11" fmla="*/ 488 h 1212"/>
                  <a:gd name="T12" fmla="*/ 463 w 526"/>
                  <a:gd name="T13" fmla="*/ 612 h 1212"/>
                  <a:gd name="T14" fmla="*/ 507 w 526"/>
                  <a:gd name="T15" fmla="*/ 776 h 1212"/>
                  <a:gd name="T16" fmla="*/ 525 w 526"/>
                  <a:gd name="T17" fmla="*/ 903 h 1212"/>
                  <a:gd name="T18" fmla="*/ 521 w 526"/>
                  <a:gd name="T19" fmla="*/ 1024 h 1212"/>
                  <a:gd name="T20" fmla="*/ 499 w 526"/>
                  <a:gd name="T21" fmla="*/ 1211 h 12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26"/>
                  <a:gd name="T34" fmla="*/ 0 h 1212"/>
                  <a:gd name="T35" fmla="*/ 526 w 526"/>
                  <a:gd name="T36" fmla="*/ 1212 h 12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26" h="1212">
                    <a:moveTo>
                      <a:pt x="0" y="0"/>
                    </a:moveTo>
                    <a:lnTo>
                      <a:pt x="99" y="90"/>
                    </a:lnTo>
                    <a:lnTo>
                      <a:pt x="181" y="180"/>
                    </a:lnTo>
                    <a:lnTo>
                      <a:pt x="263" y="266"/>
                    </a:lnTo>
                    <a:lnTo>
                      <a:pt x="345" y="371"/>
                    </a:lnTo>
                    <a:lnTo>
                      <a:pt x="408" y="488"/>
                    </a:lnTo>
                    <a:lnTo>
                      <a:pt x="463" y="612"/>
                    </a:lnTo>
                    <a:lnTo>
                      <a:pt x="507" y="776"/>
                    </a:lnTo>
                    <a:lnTo>
                      <a:pt x="525" y="903"/>
                    </a:lnTo>
                    <a:lnTo>
                      <a:pt x="521" y="1024"/>
                    </a:lnTo>
                    <a:lnTo>
                      <a:pt x="499" y="1211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89" name="Freeform 50"/>
              <p:cNvSpPr>
                <a:spLocks/>
              </p:cNvSpPr>
              <p:nvPr/>
            </p:nvSpPr>
            <p:spPr bwMode="auto">
              <a:xfrm>
                <a:off x="3441" y="1625"/>
                <a:ext cx="1086" cy="2010"/>
              </a:xfrm>
              <a:custGeom>
                <a:avLst/>
                <a:gdLst>
                  <a:gd name="T0" fmla="*/ 0 w 1086"/>
                  <a:gd name="T1" fmla="*/ 0 h 2010"/>
                  <a:gd name="T2" fmla="*/ 99 w 1086"/>
                  <a:gd name="T3" fmla="*/ 67 h 2010"/>
                  <a:gd name="T4" fmla="*/ 186 w 1086"/>
                  <a:gd name="T5" fmla="*/ 140 h 2010"/>
                  <a:gd name="T6" fmla="*/ 307 w 1086"/>
                  <a:gd name="T7" fmla="*/ 267 h 2010"/>
                  <a:gd name="T8" fmla="*/ 394 w 1086"/>
                  <a:gd name="T9" fmla="*/ 380 h 2010"/>
                  <a:gd name="T10" fmla="*/ 475 w 1086"/>
                  <a:gd name="T11" fmla="*/ 503 h 2010"/>
                  <a:gd name="T12" fmla="*/ 534 w 1086"/>
                  <a:gd name="T13" fmla="*/ 635 h 2010"/>
                  <a:gd name="T14" fmla="*/ 580 w 1086"/>
                  <a:gd name="T15" fmla="*/ 766 h 2010"/>
                  <a:gd name="T16" fmla="*/ 607 w 1086"/>
                  <a:gd name="T17" fmla="*/ 899 h 2010"/>
                  <a:gd name="T18" fmla="*/ 611 w 1086"/>
                  <a:gd name="T19" fmla="*/ 1012 h 2010"/>
                  <a:gd name="T20" fmla="*/ 622 w 1086"/>
                  <a:gd name="T21" fmla="*/ 1139 h 2010"/>
                  <a:gd name="T22" fmla="*/ 649 w 1086"/>
                  <a:gd name="T23" fmla="*/ 1266 h 2010"/>
                  <a:gd name="T24" fmla="*/ 695 w 1086"/>
                  <a:gd name="T25" fmla="*/ 1402 h 2010"/>
                  <a:gd name="T26" fmla="*/ 762 w 1086"/>
                  <a:gd name="T27" fmla="*/ 1537 h 2010"/>
                  <a:gd name="T28" fmla="*/ 822 w 1086"/>
                  <a:gd name="T29" fmla="*/ 1663 h 2010"/>
                  <a:gd name="T30" fmla="*/ 893 w 1086"/>
                  <a:gd name="T31" fmla="*/ 1773 h 2010"/>
                  <a:gd name="T32" fmla="*/ 984 w 1086"/>
                  <a:gd name="T33" fmla="*/ 1899 h 2010"/>
                  <a:gd name="T34" fmla="*/ 1085 w 1086"/>
                  <a:gd name="T35" fmla="*/ 2009 h 20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86"/>
                  <a:gd name="T55" fmla="*/ 0 h 2010"/>
                  <a:gd name="T56" fmla="*/ 1086 w 1086"/>
                  <a:gd name="T57" fmla="*/ 2010 h 201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86" h="2010">
                    <a:moveTo>
                      <a:pt x="0" y="0"/>
                    </a:moveTo>
                    <a:lnTo>
                      <a:pt x="99" y="67"/>
                    </a:lnTo>
                    <a:lnTo>
                      <a:pt x="186" y="140"/>
                    </a:lnTo>
                    <a:lnTo>
                      <a:pt x="307" y="267"/>
                    </a:lnTo>
                    <a:lnTo>
                      <a:pt x="394" y="380"/>
                    </a:lnTo>
                    <a:lnTo>
                      <a:pt x="475" y="503"/>
                    </a:lnTo>
                    <a:lnTo>
                      <a:pt x="534" y="635"/>
                    </a:lnTo>
                    <a:lnTo>
                      <a:pt x="580" y="766"/>
                    </a:lnTo>
                    <a:lnTo>
                      <a:pt x="607" y="899"/>
                    </a:lnTo>
                    <a:lnTo>
                      <a:pt x="611" y="1012"/>
                    </a:lnTo>
                    <a:lnTo>
                      <a:pt x="622" y="1139"/>
                    </a:lnTo>
                    <a:lnTo>
                      <a:pt x="649" y="1266"/>
                    </a:lnTo>
                    <a:lnTo>
                      <a:pt x="695" y="1402"/>
                    </a:lnTo>
                    <a:lnTo>
                      <a:pt x="762" y="1537"/>
                    </a:lnTo>
                    <a:lnTo>
                      <a:pt x="822" y="1663"/>
                    </a:lnTo>
                    <a:lnTo>
                      <a:pt x="893" y="1773"/>
                    </a:lnTo>
                    <a:lnTo>
                      <a:pt x="984" y="1899"/>
                    </a:lnTo>
                    <a:lnTo>
                      <a:pt x="1085" y="2009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0" name="Freeform 51"/>
              <p:cNvSpPr>
                <a:spLocks/>
              </p:cNvSpPr>
              <p:nvPr/>
            </p:nvSpPr>
            <p:spPr bwMode="auto">
              <a:xfrm>
                <a:off x="3507" y="1628"/>
                <a:ext cx="1086" cy="2015"/>
              </a:xfrm>
              <a:custGeom>
                <a:avLst/>
                <a:gdLst>
                  <a:gd name="T0" fmla="*/ 0 w 1086"/>
                  <a:gd name="T1" fmla="*/ 0 h 2015"/>
                  <a:gd name="T2" fmla="*/ 141 w 1086"/>
                  <a:gd name="T3" fmla="*/ 86 h 2015"/>
                  <a:gd name="T4" fmla="*/ 244 w 1086"/>
                  <a:gd name="T5" fmla="*/ 176 h 2015"/>
                  <a:gd name="T6" fmla="*/ 367 w 1086"/>
                  <a:gd name="T7" fmla="*/ 299 h 2015"/>
                  <a:gd name="T8" fmla="*/ 453 w 1086"/>
                  <a:gd name="T9" fmla="*/ 403 h 2015"/>
                  <a:gd name="T10" fmla="*/ 539 w 1086"/>
                  <a:gd name="T11" fmla="*/ 532 h 2015"/>
                  <a:gd name="T12" fmla="*/ 599 w 1086"/>
                  <a:gd name="T13" fmla="*/ 659 h 2015"/>
                  <a:gd name="T14" fmla="*/ 646 w 1086"/>
                  <a:gd name="T15" fmla="*/ 790 h 2015"/>
                  <a:gd name="T16" fmla="*/ 672 w 1086"/>
                  <a:gd name="T17" fmla="*/ 921 h 2015"/>
                  <a:gd name="T18" fmla="*/ 676 w 1086"/>
                  <a:gd name="T19" fmla="*/ 1034 h 2015"/>
                  <a:gd name="T20" fmla="*/ 686 w 1086"/>
                  <a:gd name="T21" fmla="*/ 1161 h 2015"/>
                  <a:gd name="T22" fmla="*/ 713 w 1086"/>
                  <a:gd name="T23" fmla="*/ 1288 h 2015"/>
                  <a:gd name="T24" fmla="*/ 759 w 1086"/>
                  <a:gd name="T25" fmla="*/ 1424 h 2015"/>
                  <a:gd name="T26" fmla="*/ 799 w 1086"/>
                  <a:gd name="T27" fmla="*/ 1538 h 2015"/>
                  <a:gd name="T28" fmla="*/ 854 w 1086"/>
                  <a:gd name="T29" fmla="*/ 1663 h 2015"/>
                  <a:gd name="T30" fmla="*/ 903 w 1086"/>
                  <a:gd name="T31" fmla="*/ 1778 h 2015"/>
                  <a:gd name="T32" fmla="*/ 971 w 1086"/>
                  <a:gd name="T33" fmla="*/ 1880 h 2015"/>
                  <a:gd name="T34" fmla="*/ 1085 w 1086"/>
                  <a:gd name="T35" fmla="*/ 2014 h 201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86"/>
                  <a:gd name="T55" fmla="*/ 0 h 2015"/>
                  <a:gd name="T56" fmla="*/ 1086 w 1086"/>
                  <a:gd name="T57" fmla="*/ 2015 h 201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86" h="2015">
                    <a:moveTo>
                      <a:pt x="0" y="0"/>
                    </a:moveTo>
                    <a:lnTo>
                      <a:pt x="141" y="86"/>
                    </a:lnTo>
                    <a:lnTo>
                      <a:pt x="244" y="176"/>
                    </a:lnTo>
                    <a:lnTo>
                      <a:pt x="367" y="299"/>
                    </a:lnTo>
                    <a:lnTo>
                      <a:pt x="453" y="403"/>
                    </a:lnTo>
                    <a:lnTo>
                      <a:pt x="539" y="532"/>
                    </a:lnTo>
                    <a:lnTo>
                      <a:pt x="599" y="659"/>
                    </a:lnTo>
                    <a:lnTo>
                      <a:pt x="646" y="790"/>
                    </a:lnTo>
                    <a:lnTo>
                      <a:pt x="672" y="921"/>
                    </a:lnTo>
                    <a:lnTo>
                      <a:pt x="676" y="1034"/>
                    </a:lnTo>
                    <a:lnTo>
                      <a:pt x="686" y="1161"/>
                    </a:lnTo>
                    <a:lnTo>
                      <a:pt x="713" y="1288"/>
                    </a:lnTo>
                    <a:lnTo>
                      <a:pt x="759" y="1424"/>
                    </a:lnTo>
                    <a:lnTo>
                      <a:pt x="799" y="1538"/>
                    </a:lnTo>
                    <a:lnTo>
                      <a:pt x="854" y="1663"/>
                    </a:lnTo>
                    <a:lnTo>
                      <a:pt x="903" y="1778"/>
                    </a:lnTo>
                    <a:lnTo>
                      <a:pt x="971" y="1880"/>
                    </a:lnTo>
                    <a:lnTo>
                      <a:pt x="1085" y="2014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1" name="Freeform 52"/>
              <p:cNvSpPr>
                <a:spLocks/>
              </p:cNvSpPr>
              <p:nvPr/>
            </p:nvSpPr>
            <p:spPr bwMode="auto">
              <a:xfrm>
                <a:off x="2187" y="1660"/>
                <a:ext cx="854" cy="2006"/>
              </a:xfrm>
              <a:custGeom>
                <a:avLst/>
                <a:gdLst>
                  <a:gd name="T0" fmla="*/ 853 w 854"/>
                  <a:gd name="T1" fmla="*/ 0 h 2006"/>
                  <a:gd name="T2" fmla="*/ 757 w 854"/>
                  <a:gd name="T3" fmla="*/ 99 h 2006"/>
                  <a:gd name="T4" fmla="*/ 653 w 854"/>
                  <a:gd name="T5" fmla="*/ 230 h 2006"/>
                  <a:gd name="T6" fmla="*/ 576 w 854"/>
                  <a:gd name="T7" fmla="*/ 343 h 2006"/>
                  <a:gd name="T8" fmla="*/ 499 w 854"/>
                  <a:gd name="T9" fmla="*/ 476 h 2006"/>
                  <a:gd name="T10" fmla="*/ 440 w 854"/>
                  <a:gd name="T11" fmla="*/ 595 h 2006"/>
                  <a:gd name="T12" fmla="*/ 371 w 854"/>
                  <a:gd name="T13" fmla="*/ 730 h 2006"/>
                  <a:gd name="T14" fmla="*/ 331 w 854"/>
                  <a:gd name="T15" fmla="*/ 861 h 2006"/>
                  <a:gd name="T16" fmla="*/ 317 w 854"/>
                  <a:gd name="T17" fmla="*/ 976 h 2006"/>
                  <a:gd name="T18" fmla="*/ 295 w 854"/>
                  <a:gd name="T19" fmla="*/ 1107 h 2006"/>
                  <a:gd name="T20" fmla="*/ 276 w 854"/>
                  <a:gd name="T21" fmla="*/ 1238 h 2006"/>
                  <a:gd name="T22" fmla="*/ 240 w 854"/>
                  <a:gd name="T23" fmla="*/ 1374 h 2006"/>
                  <a:gd name="T24" fmla="*/ 209 w 854"/>
                  <a:gd name="T25" fmla="*/ 1501 h 2006"/>
                  <a:gd name="T26" fmla="*/ 173 w 854"/>
                  <a:gd name="T27" fmla="*/ 1633 h 2006"/>
                  <a:gd name="T28" fmla="*/ 141 w 854"/>
                  <a:gd name="T29" fmla="*/ 1749 h 2006"/>
                  <a:gd name="T30" fmla="*/ 96 w 854"/>
                  <a:gd name="T31" fmla="*/ 1840 h 2006"/>
                  <a:gd name="T32" fmla="*/ 50 w 854"/>
                  <a:gd name="T33" fmla="*/ 1917 h 2006"/>
                  <a:gd name="T34" fmla="*/ 0 w 854"/>
                  <a:gd name="T35" fmla="*/ 2005 h 200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4"/>
                  <a:gd name="T55" fmla="*/ 0 h 2006"/>
                  <a:gd name="T56" fmla="*/ 854 w 854"/>
                  <a:gd name="T57" fmla="*/ 2006 h 200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4" h="2006">
                    <a:moveTo>
                      <a:pt x="853" y="0"/>
                    </a:moveTo>
                    <a:lnTo>
                      <a:pt x="757" y="99"/>
                    </a:lnTo>
                    <a:lnTo>
                      <a:pt x="653" y="230"/>
                    </a:lnTo>
                    <a:lnTo>
                      <a:pt x="576" y="343"/>
                    </a:lnTo>
                    <a:lnTo>
                      <a:pt x="499" y="476"/>
                    </a:lnTo>
                    <a:lnTo>
                      <a:pt x="440" y="595"/>
                    </a:lnTo>
                    <a:lnTo>
                      <a:pt x="371" y="730"/>
                    </a:lnTo>
                    <a:lnTo>
                      <a:pt x="331" y="861"/>
                    </a:lnTo>
                    <a:lnTo>
                      <a:pt x="317" y="976"/>
                    </a:lnTo>
                    <a:lnTo>
                      <a:pt x="295" y="1107"/>
                    </a:lnTo>
                    <a:lnTo>
                      <a:pt x="276" y="1238"/>
                    </a:lnTo>
                    <a:lnTo>
                      <a:pt x="240" y="1374"/>
                    </a:lnTo>
                    <a:lnTo>
                      <a:pt x="209" y="1501"/>
                    </a:lnTo>
                    <a:lnTo>
                      <a:pt x="173" y="1633"/>
                    </a:lnTo>
                    <a:lnTo>
                      <a:pt x="141" y="1749"/>
                    </a:lnTo>
                    <a:lnTo>
                      <a:pt x="96" y="1840"/>
                    </a:lnTo>
                    <a:lnTo>
                      <a:pt x="50" y="1917"/>
                    </a:lnTo>
                    <a:lnTo>
                      <a:pt x="0" y="2005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2" name="Freeform 53"/>
              <p:cNvSpPr>
                <a:spLocks/>
              </p:cNvSpPr>
              <p:nvPr/>
            </p:nvSpPr>
            <p:spPr bwMode="auto">
              <a:xfrm>
                <a:off x="2628" y="1633"/>
                <a:ext cx="491" cy="1168"/>
              </a:xfrm>
              <a:custGeom>
                <a:avLst/>
                <a:gdLst>
                  <a:gd name="T0" fmla="*/ 490 w 491"/>
                  <a:gd name="T1" fmla="*/ 0 h 1168"/>
                  <a:gd name="T2" fmla="*/ 364 w 491"/>
                  <a:gd name="T3" fmla="*/ 150 h 1168"/>
                  <a:gd name="T4" fmla="*/ 281 w 491"/>
                  <a:gd name="T5" fmla="*/ 263 h 1168"/>
                  <a:gd name="T6" fmla="*/ 227 w 491"/>
                  <a:gd name="T7" fmla="*/ 368 h 1168"/>
                  <a:gd name="T8" fmla="*/ 160 w 491"/>
                  <a:gd name="T9" fmla="*/ 495 h 1168"/>
                  <a:gd name="T10" fmla="*/ 100 w 491"/>
                  <a:gd name="T11" fmla="*/ 631 h 1168"/>
                  <a:gd name="T12" fmla="*/ 51 w 491"/>
                  <a:gd name="T13" fmla="*/ 758 h 1168"/>
                  <a:gd name="T14" fmla="*/ 14 w 491"/>
                  <a:gd name="T15" fmla="*/ 891 h 1168"/>
                  <a:gd name="T16" fmla="*/ 5 w 491"/>
                  <a:gd name="T17" fmla="*/ 990 h 1168"/>
                  <a:gd name="T18" fmla="*/ 0 w 491"/>
                  <a:gd name="T19" fmla="*/ 1167 h 1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1"/>
                  <a:gd name="T31" fmla="*/ 0 h 1168"/>
                  <a:gd name="T32" fmla="*/ 491 w 491"/>
                  <a:gd name="T33" fmla="*/ 1168 h 11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1" h="1168">
                    <a:moveTo>
                      <a:pt x="490" y="0"/>
                    </a:moveTo>
                    <a:lnTo>
                      <a:pt x="364" y="150"/>
                    </a:lnTo>
                    <a:lnTo>
                      <a:pt x="281" y="263"/>
                    </a:lnTo>
                    <a:lnTo>
                      <a:pt x="227" y="368"/>
                    </a:lnTo>
                    <a:lnTo>
                      <a:pt x="160" y="495"/>
                    </a:lnTo>
                    <a:lnTo>
                      <a:pt x="100" y="631"/>
                    </a:lnTo>
                    <a:lnTo>
                      <a:pt x="51" y="758"/>
                    </a:lnTo>
                    <a:lnTo>
                      <a:pt x="14" y="891"/>
                    </a:lnTo>
                    <a:lnTo>
                      <a:pt x="5" y="990"/>
                    </a:lnTo>
                    <a:lnTo>
                      <a:pt x="0" y="1167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3" name="Freeform 54"/>
              <p:cNvSpPr>
                <a:spLocks/>
              </p:cNvSpPr>
              <p:nvPr/>
            </p:nvSpPr>
            <p:spPr bwMode="auto">
              <a:xfrm>
                <a:off x="2763" y="1631"/>
                <a:ext cx="401" cy="2019"/>
              </a:xfrm>
              <a:custGeom>
                <a:avLst/>
                <a:gdLst>
                  <a:gd name="T0" fmla="*/ 400 w 401"/>
                  <a:gd name="T1" fmla="*/ 0 h 2019"/>
                  <a:gd name="T2" fmla="*/ 358 w 401"/>
                  <a:gd name="T3" fmla="*/ 54 h 2019"/>
                  <a:gd name="T4" fmla="*/ 290 w 401"/>
                  <a:gd name="T5" fmla="*/ 149 h 2019"/>
                  <a:gd name="T6" fmla="*/ 222 w 401"/>
                  <a:gd name="T7" fmla="*/ 258 h 2019"/>
                  <a:gd name="T8" fmla="*/ 163 w 401"/>
                  <a:gd name="T9" fmla="*/ 375 h 2019"/>
                  <a:gd name="T10" fmla="*/ 113 w 401"/>
                  <a:gd name="T11" fmla="*/ 504 h 2019"/>
                  <a:gd name="T12" fmla="*/ 68 w 401"/>
                  <a:gd name="T13" fmla="*/ 636 h 2019"/>
                  <a:gd name="T14" fmla="*/ 28 w 401"/>
                  <a:gd name="T15" fmla="*/ 758 h 2019"/>
                  <a:gd name="T16" fmla="*/ 9 w 401"/>
                  <a:gd name="T17" fmla="*/ 876 h 2019"/>
                  <a:gd name="T18" fmla="*/ 0 w 401"/>
                  <a:gd name="T19" fmla="*/ 1008 h 2019"/>
                  <a:gd name="T20" fmla="*/ 5 w 401"/>
                  <a:gd name="T21" fmla="*/ 1135 h 2019"/>
                  <a:gd name="T22" fmla="*/ 18 w 401"/>
                  <a:gd name="T23" fmla="*/ 1256 h 2019"/>
                  <a:gd name="T24" fmla="*/ 50 w 401"/>
                  <a:gd name="T25" fmla="*/ 1401 h 2019"/>
                  <a:gd name="T26" fmla="*/ 82 w 401"/>
                  <a:gd name="T27" fmla="*/ 1528 h 2019"/>
                  <a:gd name="T28" fmla="*/ 113 w 401"/>
                  <a:gd name="T29" fmla="*/ 1672 h 2019"/>
                  <a:gd name="T30" fmla="*/ 163 w 401"/>
                  <a:gd name="T31" fmla="*/ 1787 h 2019"/>
                  <a:gd name="T32" fmla="*/ 200 w 401"/>
                  <a:gd name="T33" fmla="*/ 1876 h 2019"/>
                  <a:gd name="T34" fmla="*/ 272 w 401"/>
                  <a:gd name="T35" fmla="*/ 2018 h 20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1"/>
                  <a:gd name="T55" fmla="*/ 0 h 2019"/>
                  <a:gd name="T56" fmla="*/ 401 w 401"/>
                  <a:gd name="T57" fmla="*/ 2019 h 20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1" h="2019">
                    <a:moveTo>
                      <a:pt x="400" y="0"/>
                    </a:moveTo>
                    <a:lnTo>
                      <a:pt x="358" y="54"/>
                    </a:lnTo>
                    <a:lnTo>
                      <a:pt x="290" y="149"/>
                    </a:lnTo>
                    <a:lnTo>
                      <a:pt x="222" y="258"/>
                    </a:lnTo>
                    <a:lnTo>
                      <a:pt x="163" y="375"/>
                    </a:lnTo>
                    <a:lnTo>
                      <a:pt x="113" y="504"/>
                    </a:lnTo>
                    <a:lnTo>
                      <a:pt x="68" y="636"/>
                    </a:lnTo>
                    <a:lnTo>
                      <a:pt x="28" y="758"/>
                    </a:lnTo>
                    <a:lnTo>
                      <a:pt x="9" y="876"/>
                    </a:lnTo>
                    <a:lnTo>
                      <a:pt x="0" y="1008"/>
                    </a:lnTo>
                    <a:lnTo>
                      <a:pt x="5" y="1135"/>
                    </a:lnTo>
                    <a:lnTo>
                      <a:pt x="18" y="1256"/>
                    </a:lnTo>
                    <a:lnTo>
                      <a:pt x="50" y="1401"/>
                    </a:lnTo>
                    <a:lnTo>
                      <a:pt x="82" y="1528"/>
                    </a:lnTo>
                    <a:lnTo>
                      <a:pt x="113" y="1672"/>
                    </a:lnTo>
                    <a:lnTo>
                      <a:pt x="163" y="1787"/>
                    </a:lnTo>
                    <a:lnTo>
                      <a:pt x="200" y="1876"/>
                    </a:lnTo>
                    <a:lnTo>
                      <a:pt x="272" y="2018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4" name="Freeform 55"/>
              <p:cNvSpPr>
                <a:spLocks/>
              </p:cNvSpPr>
              <p:nvPr/>
            </p:nvSpPr>
            <p:spPr bwMode="auto">
              <a:xfrm>
                <a:off x="2891" y="1631"/>
                <a:ext cx="319" cy="2019"/>
              </a:xfrm>
              <a:custGeom>
                <a:avLst/>
                <a:gdLst>
                  <a:gd name="T0" fmla="*/ 318 w 319"/>
                  <a:gd name="T1" fmla="*/ 0 h 2019"/>
                  <a:gd name="T2" fmla="*/ 281 w 319"/>
                  <a:gd name="T3" fmla="*/ 54 h 2019"/>
                  <a:gd name="T4" fmla="*/ 227 w 319"/>
                  <a:gd name="T5" fmla="*/ 149 h 2019"/>
                  <a:gd name="T6" fmla="*/ 160 w 319"/>
                  <a:gd name="T7" fmla="*/ 272 h 2019"/>
                  <a:gd name="T8" fmla="*/ 123 w 319"/>
                  <a:gd name="T9" fmla="*/ 381 h 2019"/>
                  <a:gd name="T10" fmla="*/ 87 w 319"/>
                  <a:gd name="T11" fmla="*/ 509 h 2019"/>
                  <a:gd name="T12" fmla="*/ 51 w 319"/>
                  <a:gd name="T13" fmla="*/ 622 h 2019"/>
                  <a:gd name="T14" fmla="*/ 28 w 319"/>
                  <a:gd name="T15" fmla="*/ 745 h 2019"/>
                  <a:gd name="T16" fmla="*/ 10 w 319"/>
                  <a:gd name="T17" fmla="*/ 871 h 2019"/>
                  <a:gd name="T18" fmla="*/ 0 w 319"/>
                  <a:gd name="T19" fmla="*/ 1008 h 2019"/>
                  <a:gd name="T20" fmla="*/ 0 w 319"/>
                  <a:gd name="T21" fmla="*/ 1125 h 2019"/>
                  <a:gd name="T22" fmla="*/ 14 w 319"/>
                  <a:gd name="T23" fmla="*/ 1262 h 2019"/>
                  <a:gd name="T24" fmla="*/ 37 w 319"/>
                  <a:gd name="T25" fmla="*/ 1401 h 2019"/>
                  <a:gd name="T26" fmla="*/ 59 w 319"/>
                  <a:gd name="T27" fmla="*/ 1528 h 2019"/>
                  <a:gd name="T28" fmla="*/ 73 w 319"/>
                  <a:gd name="T29" fmla="*/ 1662 h 2019"/>
                  <a:gd name="T30" fmla="*/ 105 w 319"/>
                  <a:gd name="T31" fmla="*/ 1774 h 2019"/>
                  <a:gd name="T32" fmla="*/ 136 w 319"/>
                  <a:gd name="T33" fmla="*/ 1876 h 2019"/>
                  <a:gd name="T34" fmla="*/ 178 w 319"/>
                  <a:gd name="T35" fmla="*/ 2018 h 20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19"/>
                  <a:gd name="T55" fmla="*/ 0 h 2019"/>
                  <a:gd name="T56" fmla="*/ 319 w 319"/>
                  <a:gd name="T57" fmla="*/ 2019 h 20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19" h="2019">
                    <a:moveTo>
                      <a:pt x="318" y="0"/>
                    </a:moveTo>
                    <a:lnTo>
                      <a:pt x="281" y="54"/>
                    </a:lnTo>
                    <a:lnTo>
                      <a:pt x="227" y="149"/>
                    </a:lnTo>
                    <a:lnTo>
                      <a:pt x="160" y="272"/>
                    </a:lnTo>
                    <a:lnTo>
                      <a:pt x="123" y="381"/>
                    </a:lnTo>
                    <a:lnTo>
                      <a:pt x="87" y="509"/>
                    </a:lnTo>
                    <a:lnTo>
                      <a:pt x="51" y="622"/>
                    </a:lnTo>
                    <a:lnTo>
                      <a:pt x="28" y="745"/>
                    </a:lnTo>
                    <a:lnTo>
                      <a:pt x="10" y="871"/>
                    </a:lnTo>
                    <a:lnTo>
                      <a:pt x="0" y="1008"/>
                    </a:lnTo>
                    <a:lnTo>
                      <a:pt x="0" y="1125"/>
                    </a:lnTo>
                    <a:lnTo>
                      <a:pt x="14" y="1262"/>
                    </a:lnTo>
                    <a:lnTo>
                      <a:pt x="37" y="1401"/>
                    </a:lnTo>
                    <a:lnTo>
                      <a:pt x="59" y="1528"/>
                    </a:lnTo>
                    <a:lnTo>
                      <a:pt x="73" y="1662"/>
                    </a:lnTo>
                    <a:lnTo>
                      <a:pt x="105" y="1774"/>
                    </a:lnTo>
                    <a:lnTo>
                      <a:pt x="136" y="1876"/>
                    </a:lnTo>
                    <a:lnTo>
                      <a:pt x="178" y="2018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5" name="Freeform 56"/>
              <p:cNvSpPr>
                <a:spLocks/>
              </p:cNvSpPr>
              <p:nvPr/>
            </p:nvSpPr>
            <p:spPr bwMode="auto">
              <a:xfrm>
                <a:off x="3023" y="1636"/>
                <a:ext cx="209" cy="2016"/>
              </a:xfrm>
              <a:custGeom>
                <a:avLst/>
                <a:gdLst>
                  <a:gd name="T0" fmla="*/ 208 w 209"/>
                  <a:gd name="T1" fmla="*/ 0 h 2016"/>
                  <a:gd name="T2" fmla="*/ 177 w 209"/>
                  <a:gd name="T3" fmla="*/ 55 h 2016"/>
                  <a:gd name="T4" fmla="*/ 141 w 209"/>
                  <a:gd name="T5" fmla="*/ 155 h 2016"/>
                  <a:gd name="T6" fmla="*/ 105 w 209"/>
                  <a:gd name="T7" fmla="*/ 264 h 2016"/>
                  <a:gd name="T8" fmla="*/ 82 w 209"/>
                  <a:gd name="T9" fmla="*/ 367 h 2016"/>
                  <a:gd name="T10" fmla="*/ 58 w 209"/>
                  <a:gd name="T11" fmla="*/ 506 h 2016"/>
                  <a:gd name="T12" fmla="*/ 40 w 209"/>
                  <a:gd name="T13" fmla="*/ 641 h 2016"/>
                  <a:gd name="T14" fmla="*/ 28 w 209"/>
                  <a:gd name="T15" fmla="*/ 741 h 2016"/>
                  <a:gd name="T16" fmla="*/ 14 w 209"/>
                  <a:gd name="T17" fmla="*/ 869 h 2016"/>
                  <a:gd name="T18" fmla="*/ 0 w 209"/>
                  <a:gd name="T19" fmla="*/ 1004 h 2016"/>
                  <a:gd name="T20" fmla="*/ 0 w 209"/>
                  <a:gd name="T21" fmla="*/ 1135 h 2016"/>
                  <a:gd name="T22" fmla="*/ 0 w 209"/>
                  <a:gd name="T23" fmla="*/ 1254 h 2016"/>
                  <a:gd name="T24" fmla="*/ 10 w 209"/>
                  <a:gd name="T25" fmla="*/ 1379 h 2016"/>
                  <a:gd name="T26" fmla="*/ 18 w 209"/>
                  <a:gd name="T27" fmla="*/ 1520 h 2016"/>
                  <a:gd name="T28" fmla="*/ 32 w 209"/>
                  <a:gd name="T29" fmla="*/ 1646 h 2016"/>
                  <a:gd name="T30" fmla="*/ 54 w 209"/>
                  <a:gd name="T31" fmla="*/ 1779 h 2016"/>
                  <a:gd name="T32" fmla="*/ 64 w 209"/>
                  <a:gd name="T33" fmla="*/ 1872 h 2016"/>
                  <a:gd name="T34" fmla="*/ 77 w 209"/>
                  <a:gd name="T35" fmla="*/ 2015 h 20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9"/>
                  <a:gd name="T55" fmla="*/ 0 h 2016"/>
                  <a:gd name="T56" fmla="*/ 209 w 209"/>
                  <a:gd name="T57" fmla="*/ 2016 h 20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9" h="2016">
                    <a:moveTo>
                      <a:pt x="208" y="0"/>
                    </a:moveTo>
                    <a:lnTo>
                      <a:pt x="177" y="55"/>
                    </a:lnTo>
                    <a:lnTo>
                      <a:pt x="141" y="155"/>
                    </a:lnTo>
                    <a:lnTo>
                      <a:pt x="105" y="264"/>
                    </a:lnTo>
                    <a:lnTo>
                      <a:pt x="82" y="367"/>
                    </a:lnTo>
                    <a:lnTo>
                      <a:pt x="58" y="506"/>
                    </a:lnTo>
                    <a:lnTo>
                      <a:pt x="40" y="641"/>
                    </a:lnTo>
                    <a:lnTo>
                      <a:pt x="28" y="741"/>
                    </a:lnTo>
                    <a:lnTo>
                      <a:pt x="14" y="869"/>
                    </a:lnTo>
                    <a:lnTo>
                      <a:pt x="0" y="1004"/>
                    </a:lnTo>
                    <a:lnTo>
                      <a:pt x="0" y="1135"/>
                    </a:lnTo>
                    <a:lnTo>
                      <a:pt x="0" y="1254"/>
                    </a:lnTo>
                    <a:lnTo>
                      <a:pt x="10" y="1379"/>
                    </a:lnTo>
                    <a:lnTo>
                      <a:pt x="18" y="1520"/>
                    </a:lnTo>
                    <a:lnTo>
                      <a:pt x="32" y="1646"/>
                    </a:lnTo>
                    <a:lnTo>
                      <a:pt x="54" y="1779"/>
                    </a:lnTo>
                    <a:lnTo>
                      <a:pt x="64" y="1872"/>
                    </a:lnTo>
                    <a:lnTo>
                      <a:pt x="77" y="2015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6" name="Freeform 57"/>
              <p:cNvSpPr>
                <a:spLocks/>
              </p:cNvSpPr>
              <p:nvPr/>
            </p:nvSpPr>
            <p:spPr bwMode="auto">
              <a:xfrm>
                <a:off x="3136" y="1635"/>
                <a:ext cx="124" cy="2029"/>
              </a:xfrm>
              <a:custGeom>
                <a:avLst/>
                <a:gdLst>
                  <a:gd name="T0" fmla="*/ 123 w 124"/>
                  <a:gd name="T1" fmla="*/ 0 h 2029"/>
                  <a:gd name="T2" fmla="*/ 101 w 124"/>
                  <a:gd name="T3" fmla="*/ 64 h 2029"/>
                  <a:gd name="T4" fmla="*/ 73 w 124"/>
                  <a:gd name="T5" fmla="*/ 159 h 2029"/>
                  <a:gd name="T6" fmla="*/ 55 w 124"/>
                  <a:gd name="T7" fmla="*/ 268 h 2029"/>
                  <a:gd name="T8" fmla="*/ 46 w 124"/>
                  <a:gd name="T9" fmla="*/ 367 h 2029"/>
                  <a:gd name="T10" fmla="*/ 46 w 124"/>
                  <a:gd name="T11" fmla="*/ 490 h 2029"/>
                  <a:gd name="T12" fmla="*/ 36 w 124"/>
                  <a:gd name="T13" fmla="*/ 614 h 2029"/>
                  <a:gd name="T14" fmla="*/ 36 w 124"/>
                  <a:gd name="T15" fmla="*/ 741 h 2029"/>
                  <a:gd name="T16" fmla="*/ 32 w 124"/>
                  <a:gd name="T17" fmla="*/ 858 h 2029"/>
                  <a:gd name="T18" fmla="*/ 28 w 124"/>
                  <a:gd name="T19" fmla="*/ 990 h 2029"/>
                  <a:gd name="T20" fmla="*/ 24 w 124"/>
                  <a:gd name="T21" fmla="*/ 1131 h 2029"/>
                  <a:gd name="T22" fmla="*/ 14 w 124"/>
                  <a:gd name="T23" fmla="*/ 1258 h 2029"/>
                  <a:gd name="T24" fmla="*/ 14 w 124"/>
                  <a:gd name="T25" fmla="*/ 1389 h 2029"/>
                  <a:gd name="T26" fmla="*/ 14 w 124"/>
                  <a:gd name="T27" fmla="*/ 1524 h 2029"/>
                  <a:gd name="T28" fmla="*/ 10 w 124"/>
                  <a:gd name="T29" fmla="*/ 1654 h 2029"/>
                  <a:gd name="T30" fmla="*/ 14 w 124"/>
                  <a:gd name="T31" fmla="*/ 1770 h 2029"/>
                  <a:gd name="T32" fmla="*/ 10 w 124"/>
                  <a:gd name="T33" fmla="*/ 1882 h 2029"/>
                  <a:gd name="T34" fmla="*/ 0 w 124"/>
                  <a:gd name="T35" fmla="*/ 2028 h 20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4"/>
                  <a:gd name="T55" fmla="*/ 0 h 2029"/>
                  <a:gd name="T56" fmla="*/ 124 w 124"/>
                  <a:gd name="T57" fmla="*/ 2029 h 20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4" h="2029">
                    <a:moveTo>
                      <a:pt x="123" y="0"/>
                    </a:moveTo>
                    <a:lnTo>
                      <a:pt x="101" y="64"/>
                    </a:lnTo>
                    <a:lnTo>
                      <a:pt x="73" y="159"/>
                    </a:lnTo>
                    <a:lnTo>
                      <a:pt x="55" y="268"/>
                    </a:lnTo>
                    <a:lnTo>
                      <a:pt x="46" y="367"/>
                    </a:lnTo>
                    <a:lnTo>
                      <a:pt x="46" y="490"/>
                    </a:lnTo>
                    <a:lnTo>
                      <a:pt x="36" y="614"/>
                    </a:lnTo>
                    <a:lnTo>
                      <a:pt x="36" y="741"/>
                    </a:lnTo>
                    <a:lnTo>
                      <a:pt x="32" y="858"/>
                    </a:lnTo>
                    <a:lnTo>
                      <a:pt x="28" y="990"/>
                    </a:lnTo>
                    <a:lnTo>
                      <a:pt x="24" y="1131"/>
                    </a:lnTo>
                    <a:lnTo>
                      <a:pt x="14" y="1258"/>
                    </a:lnTo>
                    <a:lnTo>
                      <a:pt x="14" y="1389"/>
                    </a:lnTo>
                    <a:lnTo>
                      <a:pt x="14" y="1524"/>
                    </a:lnTo>
                    <a:lnTo>
                      <a:pt x="10" y="1654"/>
                    </a:lnTo>
                    <a:lnTo>
                      <a:pt x="14" y="1770"/>
                    </a:lnTo>
                    <a:lnTo>
                      <a:pt x="10" y="1882"/>
                    </a:lnTo>
                    <a:lnTo>
                      <a:pt x="0" y="2028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7" name="Line 58"/>
              <p:cNvSpPr>
                <a:spLocks noChangeShapeType="1"/>
              </p:cNvSpPr>
              <p:nvPr/>
            </p:nvSpPr>
            <p:spPr bwMode="auto">
              <a:xfrm>
                <a:off x="2809" y="3411"/>
                <a:ext cx="788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8" name="Line 59"/>
              <p:cNvSpPr>
                <a:spLocks noChangeShapeType="1"/>
              </p:cNvSpPr>
              <p:nvPr/>
            </p:nvSpPr>
            <p:spPr bwMode="auto">
              <a:xfrm>
                <a:off x="2876" y="3508"/>
                <a:ext cx="631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99" name="Freeform 60"/>
              <p:cNvSpPr>
                <a:spLocks/>
              </p:cNvSpPr>
              <p:nvPr/>
            </p:nvSpPr>
            <p:spPr bwMode="auto">
              <a:xfrm>
                <a:off x="1605" y="1638"/>
                <a:ext cx="391" cy="2007"/>
              </a:xfrm>
              <a:custGeom>
                <a:avLst/>
                <a:gdLst>
                  <a:gd name="T0" fmla="*/ 0 w 391"/>
                  <a:gd name="T1" fmla="*/ 0 h 2007"/>
                  <a:gd name="T2" fmla="*/ 14 w 391"/>
                  <a:gd name="T3" fmla="*/ 50 h 2007"/>
                  <a:gd name="T4" fmla="*/ 32 w 391"/>
                  <a:gd name="T5" fmla="*/ 154 h 2007"/>
                  <a:gd name="T6" fmla="*/ 46 w 391"/>
                  <a:gd name="T7" fmla="*/ 263 h 2007"/>
                  <a:gd name="T8" fmla="*/ 73 w 391"/>
                  <a:gd name="T9" fmla="*/ 409 h 2007"/>
                  <a:gd name="T10" fmla="*/ 87 w 391"/>
                  <a:gd name="T11" fmla="*/ 618 h 2007"/>
                  <a:gd name="T12" fmla="*/ 96 w 391"/>
                  <a:gd name="T13" fmla="*/ 745 h 2007"/>
                  <a:gd name="T14" fmla="*/ 102 w 391"/>
                  <a:gd name="T15" fmla="*/ 868 h 2007"/>
                  <a:gd name="T16" fmla="*/ 106 w 391"/>
                  <a:gd name="T17" fmla="*/ 989 h 2007"/>
                  <a:gd name="T18" fmla="*/ 115 w 391"/>
                  <a:gd name="T19" fmla="*/ 1121 h 2007"/>
                  <a:gd name="T20" fmla="*/ 130 w 391"/>
                  <a:gd name="T21" fmla="*/ 1249 h 2007"/>
                  <a:gd name="T22" fmla="*/ 152 w 391"/>
                  <a:gd name="T23" fmla="*/ 1382 h 2007"/>
                  <a:gd name="T24" fmla="*/ 189 w 391"/>
                  <a:gd name="T25" fmla="*/ 1521 h 2007"/>
                  <a:gd name="T26" fmla="*/ 221 w 391"/>
                  <a:gd name="T27" fmla="*/ 1660 h 2007"/>
                  <a:gd name="T28" fmla="*/ 257 w 391"/>
                  <a:gd name="T29" fmla="*/ 1768 h 2007"/>
                  <a:gd name="T30" fmla="*/ 309 w 391"/>
                  <a:gd name="T31" fmla="*/ 1870 h 2007"/>
                  <a:gd name="T32" fmla="*/ 390 w 391"/>
                  <a:gd name="T33" fmla="*/ 2006 h 20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1"/>
                  <a:gd name="T52" fmla="*/ 0 h 2007"/>
                  <a:gd name="T53" fmla="*/ 391 w 391"/>
                  <a:gd name="T54" fmla="*/ 2007 h 20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1" h="2007">
                    <a:moveTo>
                      <a:pt x="0" y="0"/>
                    </a:moveTo>
                    <a:lnTo>
                      <a:pt x="14" y="50"/>
                    </a:lnTo>
                    <a:lnTo>
                      <a:pt x="32" y="154"/>
                    </a:lnTo>
                    <a:lnTo>
                      <a:pt x="46" y="263"/>
                    </a:lnTo>
                    <a:lnTo>
                      <a:pt x="73" y="409"/>
                    </a:lnTo>
                    <a:lnTo>
                      <a:pt x="87" y="618"/>
                    </a:lnTo>
                    <a:lnTo>
                      <a:pt x="96" y="745"/>
                    </a:lnTo>
                    <a:lnTo>
                      <a:pt x="102" y="868"/>
                    </a:lnTo>
                    <a:lnTo>
                      <a:pt x="106" y="989"/>
                    </a:lnTo>
                    <a:lnTo>
                      <a:pt x="115" y="1121"/>
                    </a:lnTo>
                    <a:lnTo>
                      <a:pt x="130" y="1249"/>
                    </a:lnTo>
                    <a:lnTo>
                      <a:pt x="152" y="1382"/>
                    </a:lnTo>
                    <a:lnTo>
                      <a:pt x="189" y="1521"/>
                    </a:lnTo>
                    <a:lnTo>
                      <a:pt x="221" y="1660"/>
                    </a:lnTo>
                    <a:lnTo>
                      <a:pt x="257" y="1768"/>
                    </a:lnTo>
                    <a:lnTo>
                      <a:pt x="309" y="1870"/>
                    </a:lnTo>
                    <a:lnTo>
                      <a:pt x="390" y="2006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0" name="Freeform 61"/>
              <p:cNvSpPr>
                <a:spLocks/>
              </p:cNvSpPr>
              <p:nvPr/>
            </p:nvSpPr>
            <p:spPr bwMode="auto">
              <a:xfrm>
                <a:off x="1622" y="1639"/>
                <a:ext cx="433" cy="2029"/>
              </a:xfrm>
              <a:custGeom>
                <a:avLst/>
                <a:gdLst>
                  <a:gd name="T0" fmla="*/ 0 w 433"/>
                  <a:gd name="T1" fmla="*/ 0 h 2029"/>
                  <a:gd name="T2" fmla="*/ 46 w 433"/>
                  <a:gd name="T3" fmla="*/ 73 h 2029"/>
                  <a:gd name="T4" fmla="*/ 84 w 433"/>
                  <a:gd name="T5" fmla="*/ 141 h 2029"/>
                  <a:gd name="T6" fmla="*/ 120 w 433"/>
                  <a:gd name="T7" fmla="*/ 250 h 2029"/>
                  <a:gd name="T8" fmla="*/ 179 w 433"/>
                  <a:gd name="T9" fmla="*/ 490 h 2029"/>
                  <a:gd name="T10" fmla="*/ 191 w 433"/>
                  <a:gd name="T11" fmla="*/ 610 h 2029"/>
                  <a:gd name="T12" fmla="*/ 205 w 433"/>
                  <a:gd name="T13" fmla="*/ 741 h 2029"/>
                  <a:gd name="T14" fmla="*/ 219 w 433"/>
                  <a:gd name="T15" fmla="*/ 877 h 2029"/>
                  <a:gd name="T16" fmla="*/ 228 w 433"/>
                  <a:gd name="T17" fmla="*/ 1004 h 2029"/>
                  <a:gd name="T18" fmla="*/ 228 w 433"/>
                  <a:gd name="T19" fmla="*/ 1117 h 2029"/>
                  <a:gd name="T20" fmla="*/ 242 w 433"/>
                  <a:gd name="T21" fmla="*/ 1251 h 2029"/>
                  <a:gd name="T22" fmla="*/ 256 w 433"/>
                  <a:gd name="T23" fmla="*/ 1390 h 2029"/>
                  <a:gd name="T24" fmla="*/ 278 w 433"/>
                  <a:gd name="T25" fmla="*/ 1522 h 2029"/>
                  <a:gd name="T26" fmla="*/ 296 w 433"/>
                  <a:gd name="T27" fmla="*/ 1642 h 2029"/>
                  <a:gd name="T28" fmla="*/ 323 w 433"/>
                  <a:gd name="T29" fmla="*/ 1773 h 2029"/>
                  <a:gd name="T30" fmla="*/ 359 w 433"/>
                  <a:gd name="T31" fmla="*/ 1867 h 2029"/>
                  <a:gd name="T32" fmla="*/ 432 w 433"/>
                  <a:gd name="T33" fmla="*/ 2028 h 20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3"/>
                  <a:gd name="T52" fmla="*/ 0 h 2029"/>
                  <a:gd name="T53" fmla="*/ 433 w 433"/>
                  <a:gd name="T54" fmla="*/ 2029 h 20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3" h="2029">
                    <a:moveTo>
                      <a:pt x="0" y="0"/>
                    </a:moveTo>
                    <a:lnTo>
                      <a:pt x="46" y="73"/>
                    </a:lnTo>
                    <a:lnTo>
                      <a:pt x="84" y="141"/>
                    </a:lnTo>
                    <a:lnTo>
                      <a:pt x="120" y="250"/>
                    </a:lnTo>
                    <a:lnTo>
                      <a:pt x="179" y="490"/>
                    </a:lnTo>
                    <a:lnTo>
                      <a:pt x="191" y="610"/>
                    </a:lnTo>
                    <a:lnTo>
                      <a:pt x="205" y="741"/>
                    </a:lnTo>
                    <a:lnTo>
                      <a:pt x="219" y="877"/>
                    </a:lnTo>
                    <a:lnTo>
                      <a:pt x="228" y="1004"/>
                    </a:lnTo>
                    <a:lnTo>
                      <a:pt x="228" y="1117"/>
                    </a:lnTo>
                    <a:lnTo>
                      <a:pt x="242" y="1251"/>
                    </a:lnTo>
                    <a:lnTo>
                      <a:pt x="256" y="1390"/>
                    </a:lnTo>
                    <a:lnTo>
                      <a:pt x="278" y="1522"/>
                    </a:lnTo>
                    <a:lnTo>
                      <a:pt x="296" y="1642"/>
                    </a:lnTo>
                    <a:lnTo>
                      <a:pt x="323" y="1773"/>
                    </a:lnTo>
                    <a:lnTo>
                      <a:pt x="359" y="1867"/>
                    </a:lnTo>
                    <a:lnTo>
                      <a:pt x="432" y="2028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1" name="Freeform 62"/>
              <p:cNvSpPr>
                <a:spLocks/>
              </p:cNvSpPr>
              <p:nvPr/>
            </p:nvSpPr>
            <p:spPr bwMode="auto">
              <a:xfrm>
                <a:off x="1664" y="1645"/>
                <a:ext cx="428" cy="2019"/>
              </a:xfrm>
              <a:custGeom>
                <a:avLst/>
                <a:gdLst>
                  <a:gd name="T0" fmla="*/ 0 w 428"/>
                  <a:gd name="T1" fmla="*/ 0 h 2019"/>
                  <a:gd name="T2" fmla="*/ 56 w 428"/>
                  <a:gd name="T3" fmla="*/ 80 h 2019"/>
                  <a:gd name="T4" fmla="*/ 110 w 428"/>
                  <a:gd name="T5" fmla="*/ 167 h 2019"/>
                  <a:gd name="T6" fmla="*/ 156 w 428"/>
                  <a:gd name="T7" fmla="*/ 266 h 2019"/>
                  <a:gd name="T8" fmla="*/ 197 w 428"/>
                  <a:gd name="T9" fmla="*/ 357 h 2019"/>
                  <a:gd name="T10" fmla="*/ 229 w 428"/>
                  <a:gd name="T11" fmla="*/ 470 h 2019"/>
                  <a:gd name="T12" fmla="*/ 265 w 428"/>
                  <a:gd name="T13" fmla="*/ 631 h 2019"/>
                  <a:gd name="T14" fmla="*/ 288 w 428"/>
                  <a:gd name="T15" fmla="*/ 758 h 2019"/>
                  <a:gd name="T16" fmla="*/ 306 w 428"/>
                  <a:gd name="T17" fmla="*/ 853 h 2019"/>
                  <a:gd name="T18" fmla="*/ 324 w 428"/>
                  <a:gd name="T19" fmla="*/ 998 h 2019"/>
                  <a:gd name="T20" fmla="*/ 324 w 428"/>
                  <a:gd name="T21" fmla="*/ 1116 h 2019"/>
                  <a:gd name="T22" fmla="*/ 318 w 428"/>
                  <a:gd name="T23" fmla="*/ 1262 h 2019"/>
                  <a:gd name="T24" fmla="*/ 328 w 428"/>
                  <a:gd name="T25" fmla="*/ 1384 h 2019"/>
                  <a:gd name="T26" fmla="*/ 328 w 428"/>
                  <a:gd name="T27" fmla="*/ 1511 h 2019"/>
                  <a:gd name="T28" fmla="*/ 337 w 428"/>
                  <a:gd name="T29" fmla="*/ 1640 h 2019"/>
                  <a:gd name="T30" fmla="*/ 351 w 428"/>
                  <a:gd name="T31" fmla="*/ 1757 h 2019"/>
                  <a:gd name="T32" fmla="*/ 373 w 428"/>
                  <a:gd name="T33" fmla="*/ 1861 h 2019"/>
                  <a:gd name="T34" fmla="*/ 397 w 428"/>
                  <a:gd name="T35" fmla="*/ 1944 h 2019"/>
                  <a:gd name="T36" fmla="*/ 427 w 428"/>
                  <a:gd name="T37" fmla="*/ 2018 h 201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28"/>
                  <a:gd name="T58" fmla="*/ 0 h 2019"/>
                  <a:gd name="T59" fmla="*/ 428 w 428"/>
                  <a:gd name="T60" fmla="*/ 2019 h 201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28" h="2019">
                    <a:moveTo>
                      <a:pt x="0" y="0"/>
                    </a:moveTo>
                    <a:lnTo>
                      <a:pt x="56" y="80"/>
                    </a:lnTo>
                    <a:lnTo>
                      <a:pt x="110" y="167"/>
                    </a:lnTo>
                    <a:lnTo>
                      <a:pt x="156" y="266"/>
                    </a:lnTo>
                    <a:lnTo>
                      <a:pt x="197" y="357"/>
                    </a:lnTo>
                    <a:lnTo>
                      <a:pt x="229" y="470"/>
                    </a:lnTo>
                    <a:lnTo>
                      <a:pt x="265" y="631"/>
                    </a:lnTo>
                    <a:lnTo>
                      <a:pt x="288" y="758"/>
                    </a:lnTo>
                    <a:lnTo>
                      <a:pt x="306" y="853"/>
                    </a:lnTo>
                    <a:lnTo>
                      <a:pt x="324" y="998"/>
                    </a:lnTo>
                    <a:lnTo>
                      <a:pt x="324" y="1116"/>
                    </a:lnTo>
                    <a:lnTo>
                      <a:pt x="318" y="1262"/>
                    </a:lnTo>
                    <a:lnTo>
                      <a:pt x="328" y="1384"/>
                    </a:lnTo>
                    <a:lnTo>
                      <a:pt x="328" y="1511"/>
                    </a:lnTo>
                    <a:lnTo>
                      <a:pt x="337" y="1640"/>
                    </a:lnTo>
                    <a:lnTo>
                      <a:pt x="351" y="1757"/>
                    </a:lnTo>
                    <a:lnTo>
                      <a:pt x="373" y="1861"/>
                    </a:lnTo>
                    <a:lnTo>
                      <a:pt x="397" y="1944"/>
                    </a:lnTo>
                    <a:lnTo>
                      <a:pt x="427" y="2018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2" name="Freeform 63"/>
              <p:cNvSpPr>
                <a:spLocks/>
              </p:cNvSpPr>
              <p:nvPr/>
            </p:nvSpPr>
            <p:spPr bwMode="auto">
              <a:xfrm>
                <a:off x="1697" y="1647"/>
                <a:ext cx="419" cy="2020"/>
              </a:xfrm>
              <a:custGeom>
                <a:avLst/>
                <a:gdLst>
                  <a:gd name="T0" fmla="*/ 0 w 419"/>
                  <a:gd name="T1" fmla="*/ 0 h 2020"/>
                  <a:gd name="T2" fmla="*/ 64 w 419"/>
                  <a:gd name="T3" fmla="*/ 63 h 2020"/>
                  <a:gd name="T4" fmla="*/ 119 w 419"/>
                  <a:gd name="T5" fmla="*/ 132 h 2020"/>
                  <a:gd name="T6" fmla="*/ 190 w 419"/>
                  <a:gd name="T7" fmla="*/ 240 h 2020"/>
                  <a:gd name="T8" fmla="*/ 241 w 419"/>
                  <a:gd name="T9" fmla="*/ 354 h 2020"/>
                  <a:gd name="T10" fmla="*/ 295 w 419"/>
                  <a:gd name="T11" fmla="*/ 481 h 2020"/>
                  <a:gd name="T12" fmla="*/ 340 w 419"/>
                  <a:gd name="T13" fmla="*/ 609 h 2020"/>
                  <a:gd name="T14" fmla="*/ 372 w 419"/>
                  <a:gd name="T15" fmla="*/ 744 h 2020"/>
                  <a:gd name="T16" fmla="*/ 394 w 419"/>
                  <a:gd name="T17" fmla="*/ 867 h 2020"/>
                  <a:gd name="T18" fmla="*/ 404 w 419"/>
                  <a:gd name="T19" fmla="*/ 990 h 2020"/>
                  <a:gd name="T20" fmla="*/ 404 w 419"/>
                  <a:gd name="T21" fmla="*/ 1107 h 2020"/>
                  <a:gd name="T22" fmla="*/ 404 w 419"/>
                  <a:gd name="T23" fmla="*/ 1254 h 2020"/>
                  <a:gd name="T24" fmla="*/ 404 w 419"/>
                  <a:gd name="T25" fmla="*/ 1377 h 2020"/>
                  <a:gd name="T26" fmla="*/ 400 w 419"/>
                  <a:gd name="T27" fmla="*/ 1512 h 2020"/>
                  <a:gd name="T28" fmla="*/ 394 w 419"/>
                  <a:gd name="T29" fmla="*/ 1645 h 2020"/>
                  <a:gd name="T30" fmla="*/ 400 w 419"/>
                  <a:gd name="T31" fmla="*/ 1750 h 2020"/>
                  <a:gd name="T32" fmla="*/ 400 w 419"/>
                  <a:gd name="T33" fmla="*/ 1853 h 2020"/>
                  <a:gd name="T34" fmla="*/ 404 w 419"/>
                  <a:gd name="T35" fmla="*/ 1935 h 2020"/>
                  <a:gd name="T36" fmla="*/ 418 w 419"/>
                  <a:gd name="T37" fmla="*/ 2019 h 20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9"/>
                  <a:gd name="T58" fmla="*/ 0 h 2020"/>
                  <a:gd name="T59" fmla="*/ 419 w 419"/>
                  <a:gd name="T60" fmla="*/ 2020 h 20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9" h="2020">
                    <a:moveTo>
                      <a:pt x="0" y="0"/>
                    </a:moveTo>
                    <a:lnTo>
                      <a:pt x="64" y="63"/>
                    </a:lnTo>
                    <a:lnTo>
                      <a:pt x="119" y="132"/>
                    </a:lnTo>
                    <a:lnTo>
                      <a:pt x="190" y="240"/>
                    </a:lnTo>
                    <a:lnTo>
                      <a:pt x="241" y="354"/>
                    </a:lnTo>
                    <a:lnTo>
                      <a:pt x="295" y="481"/>
                    </a:lnTo>
                    <a:lnTo>
                      <a:pt x="340" y="609"/>
                    </a:lnTo>
                    <a:lnTo>
                      <a:pt x="372" y="744"/>
                    </a:lnTo>
                    <a:lnTo>
                      <a:pt x="394" y="867"/>
                    </a:lnTo>
                    <a:lnTo>
                      <a:pt x="404" y="990"/>
                    </a:lnTo>
                    <a:lnTo>
                      <a:pt x="404" y="1107"/>
                    </a:lnTo>
                    <a:lnTo>
                      <a:pt x="404" y="1254"/>
                    </a:lnTo>
                    <a:lnTo>
                      <a:pt x="404" y="1377"/>
                    </a:lnTo>
                    <a:lnTo>
                      <a:pt x="400" y="1512"/>
                    </a:lnTo>
                    <a:lnTo>
                      <a:pt x="394" y="1645"/>
                    </a:lnTo>
                    <a:lnTo>
                      <a:pt x="400" y="1750"/>
                    </a:lnTo>
                    <a:lnTo>
                      <a:pt x="400" y="1853"/>
                    </a:lnTo>
                    <a:lnTo>
                      <a:pt x="404" y="1935"/>
                    </a:lnTo>
                    <a:lnTo>
                      <a:pt x="418" y="2019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3" name="Freeform 64"/>
              <p:cNvSpPr>
                <a:spLocks/>
              </p:cNvSpPr>
              <p:nvPr/>
            </p:nvSpPr>
            <p:spPr bwMode="auto">
              <a:xfrm>
                <a:off x="1752" y="1653"/>
                <a:ext cx="484" cy="2020"/>
              </a:xfrm>
              <a:custGeom>
                <a:avLst/>
                <a:gdLst>
                  <a:gd name="T0" fmla="*/ 0 w 484"/>
                  <a:gd name="T1" fmla="*/ 0 h 2020"/>
                  <a:gd name="T2" fmla="*/ 67 w 484"/>
                  <a:gd name="T3" fmla="*/ 59 h 2020"/>
                  <a:gd name="T4" fmla="*/ 116 w 484"/>
                  <a:gd name="T5" fmla="*/ 119 h 2020"/>
                  <a:gd name="T6" fmla="*/ 215 w 484"/>
                  <a:gd name="T7" fmla="*/ 250 h 2020"/>
                  <a:gd name="T8" fmla="*/ 274 w 484"/>
                  <a:gd name="T9" fmla="*/ 341 h 2020"/>
                  <a:gd name="T10" fmla="*/ 339 w 484"/>
                  <a:gd name="T11" fmla="*/ 472 h 2020"/>
                  <a:gd name="T12" fmla="*/ 398 w 484"/>
                  <a:gd name="T13" fmla="*/ 609 h 2020"/>
                  <a:gd name="T14" fmla="*/ 449 w 484"/>
                  <a:gd name="T15" fmla="*/ 745 h 2020"/>
                  <a:gd name="T16" fmla="*/ 476 w 484"/>
                  <a:gd name="T17" fmla="*/ 872 h 2020"/>
                  <a:gd name="T18" fmla="*/ 483 w 484"/>
                  <a:gd name="T19" fmla="*/ 981 h 2020"/>
                  <a:gd name="T20" fmla="*/ 483 w 484"/>
                  <a:gd name="T21" fmla="*/ 1108 h 2020"/>
                  <a:gd name="T22" fmla="*/ 481 w 484"/>
                  <a:gd name="T23" fmla="*/ 1227 h 2020"/>
                  <a:gd name="T24" fmla="*/ 463 w 484"/>
                  <a:gd name="T25" fmla="*/ 1372 h 2020"/>
                  <a:gd name="T26" fmla="*/ 449 w 484"/>
                  <a:gd name="T27" fmla="*/ 1490 h 2020"/>
                  <a:gd name="T28" fmla="*/ 435 w 484"/>
                  <a:gd name="T29" fmla="*/ 1632 h 2020"/>
                  <a:gd name="T30" fmla="*/ 422 w 484"/>
                  <a:gd name="T31" fmla="*/ 1755 h 2020"/>
                  <a:gd name="T32" fmla="*/ 412 w 484"/>
                  <a:gd name="T33" fmla="*/ 1848 h 2020"/>
                  <a:gd name="T34" fmla="*/ 398 w 484"/>
                  <a:gd name="T35" fmla="*/ 1940 h 2020"/>
                  <a:gd name="T36" fmla="*/ 386 w 484"/>
                  <a:gd name="T37" fmla="*/ 2019 h 20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4"/>
                  <a:gd name="T58" fmla="*/ 0 h 2020"/>
                  <a:gd name="T59" fmla="*/ 484 w 484"/>
                  <a:gd name="T60" fmla="*/ 2020 h 20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4" h="2020">
                    <a:moveTo>
                      <a:pt x="0" y="0"/>
                    </a:moveTo>
                    <a:lnTo>
                      <a:pt x="67" y="59"/>
                    </a:lnTo>
                    <a:lnTo>
                      <a:pt x="116" y="119"/>
                    </a:lnTo>
                    <a:lnTo>
                      <a:pt x="215" y="250"/>
                    </a:lnTo>
                    <a:lnTo>
                      <a:pt x="274" y="341"/>
                    </a:lnTo>
                    <a:lnTo>
                      <a:pt x="339" y="472"/>
                    </a:lnTo>
                    <a:lnTo>
                      <a:pt x="398" y="609"/>
                    </a:lnTo>
                    <a:lnTo>
                      <a:pt x="449" y="745"/>
                    </a:lnTo>
                    <a:lnTo>
                      <a:pt x="476" y="872"/>
                    </a:lnTo>
                    <a:lnTo>
                      <a:pt x="483" y="981"/>
                    </a:lnTo>
                    <a:lnTo>
                      <a:pt x="483" y="1108"/>
                    </a:lnTo>
                    <a:lnTo>
                      <a:pt x="481" y="1227"/>
                    </a:lnTo>
                    <a:lnTo>
                      <a:pt x="463" y="1372"/>
                    </a:lnTo>
                    <a:lnTo>
                      <a:pt x="449" y="1490"/>
                    </a:lnTo>
                    <a:lnTo>
                      <a:pt x="435" y="1632"/>
                    </a:lnTo>
                    <a:lnTo>
                      <a:pt x="422" y="1755"/>
                    </a:lnTo>
                    <a:lnTo>
                      <a:pt x="412" y="1848"/>
                    </a:lnTo>
                    <a:lnTo>
                      <a:pt x="398" y="1940"/>
                    </a:lnTo>
                    <a:lnTo>
                      <a:pt x="386" y="2019"/>
                    </a:lnTo>
                  </a:path>
                </a:pathLst>
              </a:custGeom>
              <a:noFill/>
              <a:ln w="12699" cap="rnd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8004" name="Group 72"/>
              <p:cNvGrpSpPr>
                <a:grpSpLocks/>
              </p:cNvGrpSpPr>
              <p:nvPr/>
            </p:nvGrpSpPr>
            <p:grpSpPr bwMode="auto">
              <a:xfrm>
                <a:off x="528" y="1625"/>
                <a:ext cx="4702" cy="2053"/>
                <a:chOff x="528" y="1625"/>
                <a:chExt cx="4702" cy="2053"/>
              </a:xfrm>
            </p:grpSpPr>
            <p:sp>
              <p:nvSpPr>
                <p:cNvPr id="38025" name="Freeform 65"/>
                <p:cNvSpPr>
                  <a:spLocks/>
                </p:cNvSpPr>
                <p:nvPr/>
              </p:nvSpPr>
              <p:spPr bwMode="auto">
                <a:xfrm>
                  <a:off x="528" y="1625"/>
                  <a:ext cx="4702" cy="2053"/>
                </a:xfrm>
                <a:custGeom>
                  <a:avLst/>
                  <a:gdLst>
                    <a:gd name="T0" fmla="*/ 1600 w 4702"/>
                    <a:gd name="T1" fmla="*/ 149 h 2053"/>
                    <a:gd name="T2" fmla="*/ 1238 w 4702"/>
                    <a:gd name="T3" fmla="*/ 26 h 2053"/>
                    <a:gd name="T4" fmla="*/ 882 w 4702"/>
                    <a:gd name="T5" fmla="*/ 22 h 2053"/>
                    <a:gd name="T6" fmla="*/ 529 w 4702"/>
                    <a:gd name="T7" fmla="*/ 204 h 2053"/>
                    <a:gd name="T8" fmla="*/ 266 w 4702"/>
                    <a:gd name="T9" fmla="*/ 458 h 2053"/>
                    <a:gd name="T10" fmla="*/ 78 w 4702"/>
                    <a:gd name="T11" fmla="*/ 719 h 2053"/>
                    <a:gd name="T12" fmla="*/ 0 w 4702"/>
                    <a:gd name="T13" fmla="*/ 984 h 2053"/>
                    <a:gd name="T14" fmla="*/ 21 w 4702"/>
                    <a:gd name="T15" fmla="*/ 1303 h 2053"/>
                    <a:gd name="T16" fmla="*/ 77 w 4702"/>
                    <a:gd name="T17" fmla="*/ 1681 h 2053"/>
                    <a:gd name="T18" fmla="*/ 178 w 4702"/>
                    <a:gd name="T19" fmla="*/ 1946 h 2053"/>
                    <a:gd name="T20" fmla="*/ 319 w 4702"/>
                    <a:gd name="T21" fmla="*/ 2045 h 2053"/>
                    <a:gd name="T22" fmla="*/ 586 w 4702"/>
                    <a:gd name="T23" fmla="*/ 1959 h 2053"/>
                    <a:gd name="T24" fmla="*/ 797 w 4702"/>
                    <a:gd name="T25" fmla="*/ 1748 h 2053"/>
                    <a:gd name="T26" fmla="*/ 989 w 4702"/>
                    <a:gd name="T27" fmla="*/ 1386 h 2053"/>
                    <a:gd name="T28" fmla="*/ 1064 w 4702"/>
                    <a:gd name="T29" fmla="*/ 1139 h 2053"/>
                    <a:gd name="T30" fmla="*/ 1219 w 4702"/>
                    <a:gd name="T31" fmla="*/ 1730 h 2053"/>
                    <a:gd name="T32" fmla="*/ 1424 w 4702"/>
                    <a:gd name="T33" fmla="*/ 2001 h 2053"/>
                    <a:gd name="T34" fmla="*/ 1700 w 4702"/>
                    <a:gd name="T35" fmla="*/ 2037 h 2053"/>
                    <a:gd name="T36" fmla="*/ 1909 w 4702"/>
                    <a:gd name="T37" fmla="*/ 1774 h 2053"/>
                    <a:gd name="T38" fmla="*/ 2103 w 4702"/>
                    <a:gd name="T39" fmla="*/ 1170 h 2053"/>
                    <a:gd name="T40" fmla="*/ 2230 w 4702"/>
                    <a:gd name="T41" fmla="*/ 1671 h 2053"/>
                    <a:gd name="T42" fmla="*/ 2412 w 4702"/>
                    <a:gd name="T43" fmla="*/ 1971 h 2053"/>
                    <a:gd name="T44" fmla="*/ 2725 w 4702"/>
                    <a:gd name="T45" fmla="*/ 2031 h 2053"/>
                    <a:gd name="T46" fmla="*/ 2997 w 4702"/>
                    <a:gd name="T47" fmla="*/ 1868 h 2053"/>
                    <a:gd name="T48" fmla="*/ 3233 w 4702"/>
                    <a:gd name="T49" fmla="*/ 1531 h 2053"/>
                    <a:gd name="T50" fmla="*/ 3369 w 4702"/>
                    <a:gd name="T51" fmla="*/ 1202 h 2053"/>
                    <a:gd name="T52" fmla="*/ 3560 w 4702"/>
                    <a:gd name="T53" fmla="*/ 1599 h 2053"/>
                    <a:gd name="T54" fmla="*/ 3797 w 4702"/>
                    <a:gd name="T55" fmla="*/ 1899 h 2053"/>
                    <a:gd name="T56" fmla="*/ 4173 w 4702"/>
                    <a:gd name="T57" fmla="*/ 2045 h 2053"/>
                    <a:gd name="T58" fmla="*/ 4447 w 4702"/>
                    <a:gd name="T59" fmla="*/ 1840 h 2053"/>
                    <a:gd name="T60" fmla="*/ 4631 w 4702"/>
                    <a:gd name="T61" fmla="*/ 1424 h 2053"/>
                    <a:gd name="T62" fmla="*/ 4701 w 4702"/>
                    <a:gd name="T63" fmla="*/ 1012 h 2053"/>
                    <a:gd name="T64" fmla="*/ 4454 w 4702"/>
                    <a:gd name="T65" fmla="*/ 631 h 2053"/>
                    <a:gd name="T66" fmla="*/ 4286 w 4702"/>
                    <a:gd name="T67" fmla="*/ 412 h 2053"/>
                    <a:gd name="T68" fmla="*/ 3889 w 4702"/>
                    <a:gd name="T69" fmla="*/ 181 h 2053"/>
                    <a:gd name="T70" fmla="*/ 3360 w 4702"/>
                    <a:gd name="T71" fmla="*/ 40 h 2053"/>
                    <a:gd name="T72" fmla="*/ 2770 w 4702"/>
                    <a:gd name="T73" fmla="*/ 0 h 2053"/>
                    <a:gd name="T74" fmla="*/ 2362 w 4702"/>
                    <a:gd name="T75" fmla="*/ 91 h 2053"/>
                    <a:gd name="T76" fmla="*/ 2117 w 4702"/>
                    <a:gd name="T77" fmla="*/ 313 h 2053"/>
                    <a:gd name="T78" fmla="*/ 2081 w 4702"/>
                    <a:gd name="T79" fmla="*/ 448 h 2053"/>
                    <a:gd name="T80" fmla="*/ 1899 w 4702"/>
                    <a:gd name="T81" fmla="*/ 758 h 2053"/>
                    <a:gd name="T82" fmla="*/ 1759 w 4702"/>
                    <a:gd name="T83" fmla="*/ 639 h 2053"/>
                    <a:gd name="T84" fmla="*/ 1545 w 4702"/>
                    <a:gd name="T85" fmla="*/ 303 h 20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4702"/>
                    <a:gd name="T130" fmla="*/ 0 h 2053"/>
                    <a:gd name="T131" fmla="*/ 4702 w 4702"/>
                    <a:gd name="T132" fmla="*/ 2053 h 20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4702" h="2053">
                      <a:moveTo>
                        <a:pt x="1777" y="303"/>
                      </a:moveTo>
                      <a:lnTo>
                        <a:pt x="1691" y="218"/>
                      </a:lnTo>
                      <a:lnTo>
                        <a:pt x="1600" y="149"/>
                      </a:lnTo>
                      <a:lnTo>
                        <a:pt x="1482" y="91"/>
                      </a:lnTo>
                      <a:lnTo>
                        <a:pt x="1355" y="49"/>
                      </a:lnTo>
                      <a:lnTo>
                        <a:pt x="1238" y="26"/>
                      </a:lnTo>
                      <a:lnTo>
                        <a:pt x="1109" y="13"/>
                      </a:lnTo>
                      <a:lnTo>
                        <a:pt x="1000" y="13"/>
                      </a:lnTo>
                      <a:lnTo>
                        <a:pt x="882" y="22"/>
                      </a:lnTo>
                      <a:lnTo>
                        <a:pt x="741" y="63"/>
                      </a:lnTo>
                      <a:lnTo>
                        <a:pt x="628" y="131"/>
                      </a:lnTo>
                      <a:lnTo>
                        <a:pt x="529" y="204"/>
                      </a:lnTo>
                      <a:lnTo>
                        <a:pt x="442" y="276"/>
                      </a:lnTo>
                      <a:lnTo>
                        <a:pt x="351" y="362"/>
                      </a:lnTo>
                      <a:lnTo>
                        <a:pt x="266" y="458"/>
                      </a:lnTo>
                      <a:lnTo>
                        <a:pt x="196" y="550"/>
                      </a:lnTo>
                      <a:lnTo>
                        <a:pt x="132" y="637"/>
                      </a:lnTo>
                      <a:lnTo>
                        <a:pt x="78" y="719"/>
                      </a:lnTo>
                      <a:lnTo>
                        <a:pt x="41" y="794"/>
                      </a:lnTo>
                      <a:lnTo>
                        <a:pt x="13" y="875"/>
                      </a:lnTo>
                      <a:lnTo>
                        <a:pt x="0" y="984"/>
                      </a:lnTo>
                      <a:lnTo>
                        <a:pt x="0" y="1096"/>
                      </a:lnTo>
                      <a:lnTo>
                        <a:pt x="7" y="1203"/>
                      </a:lnTo>
                      <a:lnTo>
                        <a:pt x="21" y="1303"/>
                      </a:lnTo>
                      <a:lnTo>
                        <a:pt x="35" y="1414"/>
                      </a:lnTo>
                      <a:lnTo>
                        <a:pt x="53" y="1548"/>
                      </a:lnTo>
                      <a:lnTo>
                        <a:pt x="77" y="1681"/>
                      </a:lnTo>
                      <a:lnTo>
                        <a:pt x="106" y="1798"/>
                      </a:lnTo>
                      <a:lnTo>
                        <a:pt x="139" y="1882"/>
                      </a:lnTo>
                      <a:lnTo>
                        <a:pt x="178" y="1946"/>
                      </a:lnTo>
                      <a:lnTo>
                        <a:pt x="224" y="2005"/>
                      </a:lnTo>
                      <a:lnTo>
                        <a:pt x="274" y="2042"/>
                      </a:lnTo>
                      <a:lnTo>
                        <a:pt x="319" y="2045"/>
                      </a:lnTo>
                      <a:lnTo>
                        <a:pt x="406" y="2031"/>
                      </a:lnTo>
                      <a:lnTo>
                        <a:pt x="499" y="1999"/>
                      </a:lnTo>
                      <a:lnTo>
                        <a:pt x="586" y="1959"/>
                      </a:lnTo>
                      <a:lnTo>
                        <a:pt x="649" y="1910"/>
                      </a:lnTo>
                      <a:lnTo>
                        <a:pt x="727" y="1836"/>
                      </a:lnTo>
                      <a:lnTo>
                        <a:pt x="797" y="1748"/>
                      </a:lnTo>
                      <a:lnTo>
                        <a:pt x="864" y="1628"/>
                      </a:lnTo>
                      <a:lnTo>
                        <a:pt x="933" y="1501"/>
                      </a:lnTo>
                      <a:lnTo>
                        <a:pt x="989" y="1386"/>
                      </a:lnTo>
                      <a:lnTo>
                        <a:pt x="1028" y="1287"/>
                      </a:lnTo>
                      <a:lnTo>
                        <a:pt x="1053" y="1208"/>
                      </a:lnTo>
                      <a:lnTo>
                        <a:pt x="1064" y="1139"/>
                      </a:lnTo>
                      <a:lnTo>
                        <a:pt x="1087" y="1314"/>
                      </a:lnTo>
                      <a:lnTo>
                        <a:pt x="1145" y="1511"/>
                      </a:lnTo>
                      <a:lnTo>
                        <a:pt x="1219" y="1730"/>
                      </a:lnTo>
                      <a:lnTo>
                        <a:pt x="1274" y="1830"/>
                      </a:lnTo>
                      <a:lnTo>
                        <a:pt x="1333" y="1918"/>
                      </a:lnTo>
                      <a:lnTo>
                        <a:pt x="1424" y="2001"/>
                      </a:lnTo>
                      <a:lnTo>
                        <a:pt x="1527" y="2045"/>
                      </a:lnTo>
                      <a:lnTo>
                        <a:pt x="1614" y="2052"/>
                      </a:lnTo>
                      <a:lnTo>
                        <a:pt x="1700" y="2037"/>
                      </a:lnTo>
                      <a:lnTo>
                        <a:pt x="1768" y="1991"/>
                      </a:lnTo>
                      <a:lnTo>
                        <a:pt x="1845" y="1900"/>
                      </a:lnTo>
                      <a:lnTo>
                        <a:pt x="1909" y="1774"/>
                      </a:lnTo>
                      <a:lnTo>
                        <a:pt x="1990" y="1571"/>
                      </a:lnTo>
                      <a:lnTo>
                        <a:pt x="2063" y="1370"/>
                      </a:lnTo>
                      <a:lnTo>
                        <a:pt x="2103" y="1170"/>
                      </a:lnTo>
                      <a:lnTo>
                        <a:pt x="2126" y="1354"/>
                      </a:lnTo>
                      <a:lnTo>
                        <a:pt x="2180" y="1533"/>
                      </a:lnTo>
                      <a:lnTo>
                        <a:pt x="2230" y="1671"/>
                      </a:lnTo>
                      <a:lnTo>
                        <a:pt x="2285" y="1791"/>
                      </a:lnTo>
                      <a:lnTo>
                        <a:pt x="2353" y="1892"/>
                      </a:lnTo>
                      <a:lnTo>
                        <a:pt x="2412" y="1971"/>
                      </a:lnTo>
                      <a:lnTo>
                        <a:pt x="2498" y="2023"/>
                      </a:lnTo>
                      <a:lnTo>
                        <a:pt x="2611" y="2041"/>
                      </a:lnTo>
                      <a:lnTo>
                        <a:pt x="2725" y="2031"/>
                      </a:lnTo>
                      <a:lnTo>
                        <a:pt x="2825" y="1999"/>
                      </a:lnTo>
                      <a:lnTo>
                        <a:pt x="2910" y="1946"/>
                      </a:lnTo>
                      <a:lnTo>
                        <a:pt x="2997" y="1868"/>
                      </a:lnTo>
                      <a:lnTo>
                        <a:pt x="3083" y="1759"/>
                      </a:lnTo>
                      <a:lnTo>
                        <a:pt x="3165" y="1643"/>
                      </a:lnTo>
                      <a:lnTo>
                        <a:pt x="3233" y="1531"/>
                      </a:lnTo>
                      <a:lnTo>
                        <a:pt x="3292" y="1428"/>
                      </a:lnTo>
                      <a:lnTo>
                        <a:pt x="3332" y="1329"/>
                      </a:lnTo>
                      <a:lnTo>
                        <a:pt x="3369" y="1202"/>
                      </a:lnTo>
                      <a:lnTo>
                        <a:pt x="3427" y="1333"/>
                      </a:lnTo>
                      <a:lnTo>
                        <a:pt x="3486" y="1469"/>
                      </a:lnTo>
                      <a:lnTo>
                        <a:pt x="3560" y="1599"/>
                      </a:lnTo>
                      <a:lnTo>
                        <a:pt x="3615" y="1696"/>
                      </a:lnTo>
                      <a:lnTo>
                        <a:pt x="3697" y="1801"/>
                      </a:lnTo>
                      <a:lnTo>
                        <a:pt x="3797" y="1899"/>
                      </a:lnTo>
                      <a:lnTo>
                        <a:pt x="3906" y="1977"/>
                      </a:lnTo>
                      <a:lnTo>
                        <a:pt x="4033" y="2022"/>
                      </a:lnTo>
                      <a:lnTo>
                        <a:pt x="4173" y="2045"/>
                      </a:lnTo>
                      <a:lnTo>
                        <a:pt x="4278" y="2013"/>
                      </a:lnTo>
                      <a:lnTo>
                        <a:pt x="4363" y="1955"/>
                      </a:lnTo>
                      <a:lnTo>
                        <a:pt x="4447" y="1840"/>
                      </a:lnTo>
                      <a:lnTo>
                        <a:pt x="4522" y="1720"/>
                      </a:lnTo>
                      <a:lnTo>
                        <a:pt x="4577" y="1585"/>
                      </a:lnTo>
                      <a:lnTo>
                        <a:pt x="4631" y="1424"/>
                      </a:lnTo>
                      <a:lnTo>
                        <a:pt x="4672" y="1282"/>
                      </a:lnTo>
                      <a:lnTo>
                        <a:pt x="4693" y="1157"/>
                      </a:lnTo>
                      <a:lnTo>
                        <a:pt x="4701" y="1012"/>
                      </a:lnTo>
                      <a:lnTo>
                        <a:pt x="4683" y="903"/>
                      </a:lnTo>
                      <a:lnTo>
                        <a:pt x="4589" y="762"/>
                      </a:lnTo>
                      <a:lnTo>
                        <a:pt x="4454" y="631"/>
                      </a:lnTo>
                      <a:lnTo>
                        <a:pt x="4278" y="498"/>
                      </a:lnTo>
                      <a:lnTo>
                        <a:pt x="4150" y="412"/>
                      </a:lnTo>
                      <a:lnTo>
                        <a:pt x="4286" y="412"/>
                      </a:lnTo>
                      <a:lnTo>
                        <a:pt x="4201" y="331"/>
                      </a:lnTo>
                      <a:lnTo>
                        <a:pt x="4064" y="253"/>
                      </a:lnTo>
                      <a:lnTo>
                        <a:pt x="3889" y="181"/>
                      </a:lnTo>
                      <a:lnTo>
                        <a:pt x="3710" y="121"/>
                      </a:lnTo>
                      <a:lnTo>
                        <a:pt x="3539" y="77"/>
                      </a:lnTo>
                      <a:lnTo>
                        <a:pt x="3360" y="40"/>
                      </a:lnTo>
                      <a:lnTo>
                        <a:pt x="3184" y="13"/>
                      </a:lnTo>
                      <a:lnTo>
                        <a:pt x="2965" y="0"/>
                      </a:lnTo>
                      <a:lnTo>
                        <a:pt x="2770" y="0"/>
                      </a:lnTo>
                      <a:lnTo>
                        <a:pt x="2593" y="8"/>
                      </a:lnTo>
                      <a:lnTo>
                        <a:pt x="2471" y="40"/>
                      </a:lnTo>
                      <a:lnTo>
                        <a:pt x="2362" y="91"/>
                      </a:lnTo>
                      <a:lnTo>
                        <a:pt x="2267" y="158"/>
                      </a:lnTo>
                      <a:lnTo>
                        <a:pt x="2172" y="240"/>
                      </a:lnTo>
                      <a:lnTo>
                        <a:pt x="2117" y="313"/>
                      </a:lnTo>
                      <a:lnTo>
                        <a:pt x="2198" y="313"/>
                      </a:lnTo>
                      <a:lnTo>
                        <a:pt x="2140" y="371"/>
                      </a:lnTo>
                      <a:lnTo>
                        <a:pt x="2081" y="448"/>
                      </a:lnTo>
                      <a:lnTo>
                        <a:pt x="2018" y="540"/>
                      </a:lnTo>
                      <a:lnTo>
                        <a:pt x="1954" y="639"/>
                      </a:lnTo>
                      <a:lnTo>
                        <a:pt x="1899" y="758"/>
                      </a:lnTo>
                      <a:lnTo>
                        <a:pt x="1854" y="912"/>
                      </a:lnTo>
                      <a:lnTo>
                        <a:pt x="1808" y="754"/>
                      </a:lnTo>
                      <a:lnTo>
                        <a:pt x="1759" y="639"/>
                      </a:lnTo>
                      <a:lnTo>
                        <a:pt x="1695" y="514"/>
                      </a:lnTo>
                      <a:lnTo>
                        <a:pt x="1632" y="408"/>
                      </a:lnTo>
                      <a:lnTo>
                        <a:pt x="1545" y="303"/>
                      </a:lnTo>
                      <a:lnTo>
                        <a:pt x="1777" y="303"/>
                      </a:lnTo>
                    </a:path>
                  </a:pathLst>
                </a:custGeom>
                <a:noFill/>
                <a:ln w="12699" cap="rnd">
                  <a:solidFill>
                    <a:srgbClr val="8A8A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26" name="Line 66"/>
                <p:cNvSpPr>
                  <a:spLocks noChangeShapeType="1"/>
                </p:cNvSpPr>
                <p:nvPr/>
              </p:nvSpPr>
              <p:spPr bwMode="auto">
                <a:xfrm>
                  <a:off x="725" y="3595"/>
                  <a:ext cx="368" cy="0"/>
                </a:xfrm>
                <a:prstGeom prst="line">
                  <a:avLst/>
                </a:prstGeom>
                <a:noFill/>
                <a:ln w="12699">
                  <a:solidFill>
                    <a:srgbClr val="8A8A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8027" name="Group 71"/>
                <p:cNvGrpSpPr>
                  <a:grpSpLocks/>
                </p:cNvGrpSpPr>
                <p:nvPr/>
              </p:nvGrpSpPr>
              <p:grpSpPr bwMode="auto">
                <a:xfrm>
                  <a:off x="626" y="3411"/>
                  <a:ext cx="1807" cy="97"/>
                  <a:chOff x="626" y="3411"/>
                  <a:chExt cx="1807" cy="97"/>
                </a:xfrm>
              </p:grpSpPr>
              <p:sp>
                <p:nvSpPr>
                  <p:cNvPr id="38028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626" y="3411"/>
                    <a:ext cx="67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2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667" y="3508"/>
                    <a:ext cx="53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30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1774" y="3411"/>
                    <a:ext cx="659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31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843" y="3508"/>
                    <a:ext cx="544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005" name="Line 73"/>
              <p:cNvSpPr>
                <a:spLocks noChangeShapeType="1"/>
              </p:cNvSpPr>
              <p:nvPr/>
            </p:nvSpPr>
            <p:spPr bwMode="auto">
              <a:xfrm>
                <a:off x="1915" y="3595"/>
                <a:ext cx="399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6" name="Line 74"/>
              <p:cNvSpPr>
                <a:spLocks noChangeShapeType="1"/>
              </p:cNvSpPr>
              <p:nvPr/>
            </p:nvSpPr>
            <p:spPr bwMode="auto">
              <a:xfrm>
                <a:off x="2656" y="2894"/>
                <a:ext cx="1220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7" name="Line 75"/>
              <p:cNvSpPr>
                <a:spLocks noChangeShapeType="1"/>
              </p:cNvSpPr>
              <p:nvPr/>
            </p:nvSpPr>
            <p:spPr bwMode="auto">
              <a:xfrm>
                <a:off x="2669" y="3025"/>
                <a:ext cx="1156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8" name="Line 76"/>
              <p:cNvSpPr>
                <a:spLocks noChangeShapeType="1"/>
              </p:cNvSpPr>
              <p:nvPr/>
            </p:nvSpPr>
            <p:spPr bwMode="auto">
              <a:xfrm>
                <a:off x="2719" y="3168"/>
                <a:ext cx="1039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09" name="Line 77"/>
              <p:cNvSpPr>
                <a:spLocks noChangeShapeType="1"/>
              </p:cNvSpPr>
              <p:nvPr/>
            </p:nvSpPr>
            <p:spPr bwMode="auto">
              <a:xfrm>
                <a:off x="2775" y="3296"/>
                <a:ext cx="908" cy="0"/>
              </a:xfrm>
              <a:prstGeom prst="line">
                <a:avLst/>
              </a:prstGeom>
              <a:noFill/>
              <a:ln w="12699">
                <a:solidFill>
                  <a:srgbClr val="8A8A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8010" name="Group 92"/>
              <p:cNvGrpSpPr>
                <a:grpSpLocks/>
              </p:cNvGrpSpPr>
              <p:nvPr/>
            </p:nvGrpSpPr>
            <p:grpSpPr bwMode="auto">
              <a:xfrm>
                <a:off x="662" y="1629"/>
                <a:ext cx="4545" cy="2042"/>
                <a:chOff x="662" y="1629"/>
                <a:chExt cx="4545" cy="2042"/>
              </a:xfrm>
            </p:grpSpPr>
            <p:sp>
              <p:nvSpPr>
                <p:cNvPr id="38011" name="Freeform 78"/>
                <p:cNvSpPr>
                  <a:spLocks/>
                </p:cNvSpPr>
                <p:nvPr/>
              </p:nvSpPr>
              <p:spPr bwMode="auto">
                <a:xfrm>
                  <a:off x="662" y="1649"/>
                  <a:ext cx="727" cy="1992"/>
                </a:xfrm>
                <a:custGeom>
                  <a:avLst/>
                  <a:gdLst>
                    <a:gd name="T0" fmla="*/ 726 w 727"/>
                    <a:gd name="T1" fmla="*/ 0 h 1992"/>
                    <a:gd name="T2" fmla="*/ 635 w 727"/>
                    <a:gd name="T3" fmla="*/ 50 h 1992"/>
                    <a:gd name="T4" fmla="*/ 504 w 727"/>
                    <a:gd name="T5" fmla="*/ 135 h 1992"/>
                    <a:gd name="T6" fmla="*/ 395 w 727"/>
                    <a:gd name="T7" fmla="*/ 231 h 1992"/>
                    <a:gd name="T8" fmla="*/ 304 w 727"/>
                    <a:gd name="T9" fmla="*/ 340 h 1992"/>
                    <a:gd name="T10" fmla="*/ 217 w 727"/>
                    <a:gd name="T11" fmla="*/ 466 h 1992"/>
                    <a:gd name="T12" fmla="*/ 128 w 727"/>
                    <a:gd name="T13" fmla="*/ 604 h 1992"/>
                    <a:gd name="T14" fmla="*/ 68 w 727"/>
                    <a:gd name="T15" fmla="*/ 727 h 1992"/>
                    <a:gd name="T16" fmla="*/ 14 w 727"/>
                    <a:gd name="T17" fmla="*/ 858 h 1992"/>
                    <a:gd name="T18" fmla="*/ 0 w 727"/>
                    <a:gd name="T19" fmla="*/ 976 h 1992"/>
                    <a:gd name="T20" fmla="*/ 0 w 727"/>
                    <a:gd name="T21" fmla="*/ 1107 h 1992"/>
                    <a:gd name="T22" fmla="*/ 5 w 727"/>
                    <a:gd name="T23" fmla="*/ 1230 h 1992"/>
                    <a:gd name="T24" fmla="*/ 14 w 727"/>
                    <a:gd name="T25" fmla="*/ 1371 h 1992"/>
                    <a:gd name="T26" fmla="*/ 27 w 727"/>
                    <a:gd name="T27" fmla="*/ 1514 h 1992"/>
                    <a:gd name="T28" fmla="*/ 41 w 727"/>
                    <a:gd name="T29" fmla="*/ 1644 h 1992"/>
                    <a:gd name="T30" fmla="*/ 49 w 727"/>
                    <a:gd name="T31" fmla="*/ 1756 h 1992"/>
                    <a:gd name="T32" fmla="*/ 68 w 727"/>
                    <a:gd name="T33" fmla="*/ 1850 h 1992"/>
                    <a:gd name="T34" fmla="*/ 114 w 727"/>
                    <a:gd name="T35" fmla="*/ 1991 h 199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7"/>
                    <a:gd name="T55" fmla="*/ 0 h 1992"/>
                    <a:gd name="T56" fmla="*/ 727 w 727"/>
                    <a:gd name="T57" fmla="*/ 1992 h 199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7" h="1992">
                      <a:moveTo>
                        <a:pt x="726" y="0"/>
                      </a:moveTo>
                      <a:lnTo>
                        <a:pt x="635" y="50"/>
                      </a:lnTo>
                      <a:lnTo>
                        <a:pt x="504" y="135"/>
                      </a:lnTo>
                      <a:lnTo>
                        <a:pt x="395" y="231"/>
                      </a:lnTo>
                      <a:lnTo>
                        <a:pt x="304" y="340"/>
                      </a:lnTo>
                      <a:lnTo>
                        <a:pt x="217" y="466"/>
                      </a:lnTo>
                      <a:lnTo>
                        <a:pt x="128" y="604"/>
                      </a:lnTo>
                      <a:lnTo>
                        <a:pt x="68" y="727"/>
                      </a:lnTo>
                      <a:lnTo>
                        <a:pt x="14" y="858"/>
                      </a:lnTo>
                      <a:lnTo>
                        <a:pt x="0" y="976"/>
                      </a:lnTo>
                      <a:lnTo>
                        <a:pt x="0" y="1107"/>
                      </a:lnTo>
                      <a:lnTo>
                        <a:pt x="5" y="1230"/>
                      </a:lnTo>
                      <a:lnTo>
                        <a:pt x="14" y="1371"/>
                      </a:lnTo>
                      <a:lnTo>
                        <a:pt x="27" y="1514"/>
                      </a:lnTo>
                      <a:lnTo>
                        <a:pt x="41" y="1644"/>
                      </a:lnTo>
                      <a:lnTo>
                        <a:pt x="49" y="1756"/>
                      </a:lnTo>
                      <a:lnTo>
                        <a:pt x="68" y="1850"/>
                      </a:lnTo>
                      <a:lnTo>
                        <a:pt x="114" y="1991"/>
                      </a:lnTo>
                    </a:path>
                  </a:pathLst>
                </a:custGeom>
                <a:noFill/>
                <a:ln w="12699" cap="rnd">
                  <a:solidFill>
                    <a:srgbClr val="8A8A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12" name="Freeform 79"/>
                <p:cNvSpPr>
                  <a:spLocks/>
                </p:cNvSpPr>
                <p:nvPr/>
              </p:nvSpPr>
              <p:spPr bwMode="auto">
                <a:xfrm>
                  <a:off x="3732" y="1642"/>
                  <a:ext cx="982" cy="2019"/>
                </a:xfrm>
                <a:custGeom>
                  <a:avLst/>
                  <a:gdLst>
                    <a:gd name="T0" fmla="*/ 0 w 982"/>
                    <a:gd name="T1" fmla="*/ 0 h 2019"/>
                    <a:gd name="T2" fmla="*/ 159 w 982"/>
                    <a:gd name="T3" fmla="*/ 85 h 2019"/>
                    <a:gd name="T4" fmla="*/ 268 w 982"/>
                    <a:gd name="T5" fmla="*/ 167 h 2019"/>
                    <a:gd name="T6" fmla="*/ 369 w 982"/>
                    <a:gd name="T7" fmla="*/ 248 h 2019"/>
                    <a:gd name="T8" fmla="*/ 455 w 982"/>
                    <a:gd name="T9" fmla="*/ 353 h 2019"/>
                    <a:gd name="T10" fmla="*/ 563 w 982"/>
                    <a:gd name="T11" fmla="*/ 470 h 2019"/>
                    <a:gd name="T12" fmla="*/ 686 w 982"/>
                    <a:gd name="T13" fmla="*/ 617 h 2019"/>
                    <a:gd name="T14" fmla="*/ 781 w 982"/>
                    <a:gd name="T15" fmla="*/ 754 h 2019"/>
                    <a:gd name="T16" fmla="*/ 832 w 982"/>
                    <a:gd name="T17" fmla="*/ 875 h 2019"/>
                    <a:gd name="T18" fmla="*/ 844 w 982"/>
                    <a:gd name="T19" fmla="*/ 994 h 2019"/>
                    <a:gd name="T20" fmla="*/ 840 w 982"/>
                    <a:gd name="T21" fmla="*/ 1121 h 2019"/>
                    <a:gd name="T22" fmla="*/ 850 w 982"/>
                    <a:gd name="T23" fmla="*/ 1260 h 2019"/>
                    <a:gd name="T24" fmla="*/ 862 w 982"/>
                    <a:gd name="T25" fmla="*/ 1392 h 2019"/>
                    <a:gd name="T26" fmla="*/ 872 w 982"/>
                    <a:gd name="T27" fmla="*/ 1510 h 2019"/>
                    <a:gd name="T28" fmla="*/ 890 w 982"/>
                    <a:gd name="T29" fmla="*/ 1654 h 2019"/>
                    <a:gd name="T30" fmla="*/ 904 w 982"/>
                    <a:gd name="T31" fmla="*/ 1777 h 2019"/>
                    <a:gd name="T32" fmla="*/ 935 w 982"/>
                    <a:gd name="T33" fmla="*/ 1907 h 2019"/>
                    <a:gd name="T34" fmla="*/ 981 w 982"/>
                    <a:gd name="T35" fmla="*/ 2018 h 20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82"/>
                    <a:gd name="T55" fmla="*/ 0 h 2019"/>
                    <a:gd name="T56" fmla="*/ 982 w 982"/>
                    <a:gd name="T57" fmla="*/ 2019 h 20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82" h="2019">
                      <a:moveTo>
                        <a:pt x="0" y="0"/>
                      </a:moveTo>
                      <a:lnTo>
                        <a:pt x="159" y="85"/>
                      </a:lnTo>
                      <a:lnTo>
                        <a:pt x="268" y="167"/>
                      </a:lnTo>
                      <a:lnTo>
                        <a:pt x="369" y="248"/>
                      </a:lnTo>
                      <a:lnTo>
                        <a:pt x="455" y="353"/>
                      </a:lnTo>
                      <a:lnTo>
                        <a:pt x="563" y="470"/>
                      </a:lnTo>
                      <a:lnTo>
                        <a:pt x="686" y="617"/>
                      </a:lnTo>
                      <a:lnTo>
                        <a:pt x="781" y="754"/>
                      </a:lnTo>
                      <a:lnTo>
                        <a:pt x="832" y="875"/>
                      </a:lnTo>
                      <a:lnTo>
                        <a:pt x="844" y="994"/>
                      </a:lnTo>
                      <a:lnTo>
                        <a:pt x="840" y="1121"/>
                      </a:lnTo>
                      <a:lnTo>
                        <a:pt x="850" y="1260"/>
                      </a:lnTo>
                      <a:lnTo>
                        <a:pt x="862" y="1392"/>
                      </a:lnTo>
                      <a:lnTo>
                        <a:pt x="872" y="1510"/>
                      </a:lnTo>
                      <a:lnTo>
                        <a:pt x="890" y="1654"/>
                      </a:lnTo>
                      <a:lnTo>
                        <a:pt x="904" y="1777"/>
                      </a:lnTo>
                      <a:lnTo>
                        <a:pt x="935" y="1907"/>
                      </a:lnTo>
                      <a:lnTo>
                        <a:pt x="981" y="2018"/>
                      </a:lnTo>
                    </a:path>
                  </a:pathLst>
                </a:custGeom>
                <a:noFill/>
                <a:ln w="12699" cap="rnd">
                  <a:solidFill>
                    <a:srgbClr val="8A8A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13" name="Line 80"/>
                <p:cNvSpPr>
                  <a:spLocks noChangeShapeType="1"/>
                </p:cNvSpPr>
                <p:nvPr/>
              </p:nvSpPr>
              <p:spPr bwMode="auto">
                <a:xfrm>
                  <a:off x="2926" y="1696"/>
                  <a:ext cx="1021" cy="0"/>
                </a:xfrm>
                <a:prstGeom prst="line">
                  <a:avLst/>
                </a:prstGeom>
                <a:noFill/>
                <a:ln w="12699">
                  <a:solidFill>
                    <a:srgbClr val="8A8A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38014" name="Group 91"/>
                <p:cNvGrpSpPr>
                  <a:grpSpLocks/>
                </p:cNvGrpSpPr>
                <p:nvPr/>
              </p:nvGrpSpPr>
              <p:grpSpPr bwMode="auto">
                <a:xfrm>
                  <a:off x="3581" y="1629"/>
                  <a:ext cx="1626" cy="2042"/>
                  <a:chOff x="3581" y="1629"/>
                  <a:chExt cx="1626" cy="2042"/>
                </a:xfrm>
              </p:grpSpPr>
              <p:sp>
                <p:nvSpPr>
                  <p:cNvPr id="38015" name="Freeform 81"/>
                  <p:cNvSpPr>
                    <a:spLocks/>
                  </p:cNvSpPr>
                  <p:nvPr/>
                </p:nvSpPr>
                <p:spPr bwMode="auto">
                  <a:xfrm>
                    <a:off x="3581" y="1629"/>
                    <a:ext cx="1100" cy="2042"/>
                  </a:xfrm>
                  <a:custGeom>
                    <a:avLst/>
                    <a:gdLst>
                      <a:gd name="T0" fmla="*/ 0 w 1100"/>
                      <a:gd name="T1" fmla="*/ 0 h 2042"/>
                      <a:gd name="T2" fmla="*/ 135 w 1100"/>
                      <a:gd name="T3" fmla="*/ 87 h 2042"/>
                      <a:gd name="T4" fmla="*/ 258 w 1100"/>
                      <a:gd name="T5" fmla="*/ 182 h 2042"/>
                      <a:gd name="T6" fmla="*/ 353 w 1100"/>
                      <a:gd name="T7" fmla="*/ 263 h 2042"/>
                      <a:gd name="T8" fmla="*/ 453 w 1100"/>
                      <a:gd name="T9" fmla="*/ 376 h 2042"/>
                      <a:gd name="T10" fmla="*/ 545 w 1100"/>
                      <a:gd name="T11" fmla="*/ 499 h 2042"/>
                      <a:gd name="T12" fmla="*/ 627 w 1100"/>
                      <a:gd name="T13" fmla="*/ 623 h 2042"/>
                      <a:gd name="T14" fmla="*/ 686 w 1100"/>
                      <a:gd name="T15" fmla="*/ 758 h 2042"/>
                      <a:gd name="T16" fmla="*/ 723 w 1100"/>
                      <a:gd name="T17" fmla="*/ 885 h 2042"/>
                      <a:gd name="T18" fmla="*/ 735 w 1100"/>
                      <a:gd name="T19" fmla="*/ 1004 h 2042"/>
                      <a:gd name="T20" fmla="*/ 741 w 1100"/>
                      <a:gd name="T21" fmla="*/ 1135 h 2042"/>
                      <a:gd name="T22" fmla="*/ 763 w 1100"/>
                      <a:gd name="T23" fmla="*/ 1266 h 2042"/>
                      <a:gd name="T24" fmla="*/ 785 w 1100"/>
                      <a:gd name="T25" fmla="*/ 1393 h 2042"/>
                      <a:gd name="T26" fmla="*/ 818 w 1100"/>
                      <a:gd name="T27" fmla="*/ 1521 h 2042"/>
                      <a:gd name="T28" fmla="*/ 858 w 1100"/>
                      <a:gd name="T29" fmla="*/ 1669 h 2042"/>
                      <a:gd name="T30" fmla="*/ 909 w 1100"/>
                      <a:gd name="T31" fmla="*/ 1779 h 2042"/>
                      <a:gd name="T32" fmla="*/ 990 w 1100"/>
                      <a:gd name="T33" fmla="*/ 1904 h 2042"/>
                      <a:gd name="T34" fmla="*/ 1099 w 1100"/>
                      <a:gd name="T35" fmla="*/ 2041 h 204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00"/>
                      <a:gd name="T55" fmla="*/ 0 h 2042"/>
                      <a:gd name="T56" fmla="*/ 1100 w 1100"/>
                      <a:gd name="T57" fmla="*/ 2042 h 204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00" h="2042">
                        <a:moveTo>
                          <a:pt x="0" y="0"/>
                        </a:moveTo>
                        <a:lnTo>
                          <a:pt x="135" y="87"/>
                        </a:lnTo>
                        <a:lnTo>
                          <a:pt x="258" y="182"/>
                        </a:lnTo>
                        <a:lnTo>
                          <a:pt x="353" y="263"/>
                        </a:lnTo>
                        <a:lnTo>
                          <a:pt x="453" y="376"/>
                        </a:lnTo>
                        <a:lnTo>
                          <a:pt x="545" y="499"/>
                        </a:lnTo>
                        <a:lnTo>
                          <a:pt x="627" y="623"/>
                        </a:lnTo>
                        <a:lnTo>
                          <a:pt x="686" y="758"/>
                        </a:lnTo>
                        <a:lnTo>
                          <a:pt x="723" y="885"/>
                        </a:lnTo>
                        <a:lnTo>
                          <a:pt x="735" y="1004"/>
                        </a:lnTo>
                        <a:lnTo>
                          <a:pt x="741" y="1135"/>
                        </a:lnTo>
                        <a:lnTo>
                          <a:pt x="763" y="1266"/>
                        </a:lnTo>
                        <a:lnTo>
                          <a:pt x="785" y="1393"/>
                        </a:lnTo>
                        <a:lnTo>
                          <a:pt x="818" y="1521"/>
                        </a:lnTo>
                        <a:lnTo>
                          <a:pt x="858" y="1669"/>
                        </a:lnTo>
                        <a:lnTo>
                          <a:pt x="909" y="1779"/>
                        </a:lnTo>
                        <a:lnTo>
                          <a:pt x="990" y="1904"/>
                        </a:lnTo>
                        <a:lnTo>
                          <a:pt x="1099" y="2041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16" name="Freeform 82"/>
                  <p:cNvSpPr>
                    <a:spLocks/>
                  </p:cNvSpPr>
                  <p:nvPr/>
                </p:nvSpPr>
                <p:spPr bwMode="auto">
                  <a:xfrm>
                    <a:off x="3658" y="1642"/>
                    <a:ext cx="1049" cy="2028"/>
                  </a:xfrm>
                  <a:custGeom>
                    <a:avLst/>
                    <a:gdLst>
                      <a:gd name="T0" fmla="*/ 0 w 1049"/>
                      <a:gd name="T1" fmla="*/ 0 h 2028"/>
                      <a:gd name="T2" fmla="*/ 159 w 1049"/>
                      <a:gd name="T3" fmla="*/ 95 h 2028"/>
                      <a:gd name="T4" fmla="*/ 281 w 1049"/>
                      <a:gd name="T5" fmla="*/ 180 h 2028"/>
                      <a:gd name="T6" fmla="*/ 371 w 1049"/>
                      <a:gd name="T7" fmla="*/ 262 h 2028"/>
                      <a:gd name="T8" fmla="*/ 455 w 1049"/>
                      <a:gd name="T9" fmla="*/ 357 h 2028"/>
                      <a:gd name="T10" fmla="*/ 545 w 1049"/>
                      <a:gd name="T11" fmla="*/ 470 h 2028"/>
                      <a:gd name="T12" fmla="*/ 654 w 1049"/>
                      <a:gd name="T13" fmla="*/ 617 h 2028"/>
                      <a:gd name="T14" fmla="*/ 731 w 1049"/>
                      <a:gd name="T15" fmla="*/ 748 h 2028"/>
                      <a:gd name="T16" fmla="*/ 781 w 1049"/>
                      <a:gd name="T17" fmla="*/ 885 h 2028"/>
                      <a:gd name="T18" fmla="*/ 785 w 1049"/>
                      <a:gd name="T19" fmla="*/ 1006 h 2028"/>
                      <a:gd name="T20" fmla="*/ 791 w 1049"/>
                      <a:gd name="T21" fmla="*/ 1121 h 2028"/>
                      <a:gd name="T22" fmla="*/ 804 w 1049"/>
                      <a:gd name="T23" fmla="*/ 1234 h 2028"/>
                      <a:gd name="T24" fmla="*/ 818 w 1049"/>
                      <a:gd name="T25" fmla="*/ 1365 h 2028"/>
                      <a:gd name="T26" fmla="*/ 844 w 1049"/>
                      <a:gd name="T27" fmla="*/ 1514 h 2028"/>
                      <a:gd name="T28" fmla="*/ 872 w 1049"/>
                      <a:gd name="T29" fmla="*/ 1644 h 2028"/>
                      <a:gd name="T30" fmla="*/ 899 w 1049"/>
                      <a:gd name="T31" fmla="*/ 1755 h 2028"/>
                      <a:gd name="T32" fmla="*/ 945 w 1049"/>
                      <a:gd name="T33" fmla="*/ 1866 h 2028"/>
                      <a:gd name="T34" fmla="*/ 1048 w 1049"/>
                      <a:gd name="T35" fmla="*/ 2027 h 202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49"/>
                      <a:gd name="T55" fmla="*/ 0 h 2028"/>
                      <a:gd name="T56" fmla="*/ 1049 w 1049"/>
                      <a:gd name="T57" fmla="*/ 2028 h 202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49" h="2028">
                        <a:moveTo>
                          <a:pt x="0" y="0"/>
                        </a:moveTo>
                        <a:lnTo>
                          <a:pt x="159" y="95"/>
                        </a:lnTo>
                        <a:lnTo>
                          <a:pt x="281" y="180"/>
                        </a:lnTo>
                        <a:lnTo>
                          <a:pt x="371" y="262"/>
                        </a:lnTo>
                        <a:lnTo>
                          <a:pt x="455" y="357"/>
                        </a:lnTo>
                        <a:lnTo>
                          <a:pt x="545" y="470"/>
                        </a:lnTo>
                        <a:lnTo>
                          <a:pt x="654" y="617"/>
                        </a:lnTo>
                        <a:lnTo>
                          <a:pt x="731" y="748"/>
                        </a:lnTo>
                        <a:lnTo>
                          <a:pt x="781" y="885"/>
                        </a:lnTo>
                        <a:lnTo>
                          <a:pt x="785" y="1006"/>
                        </a:lnTo>
                        <a:lnTo>
                          <a:pt x="791" y="1121"/>
                        </a:lnTo>
                        <a:lnTo>
                          <a:pt x="804" y="1234"/>
                        </a:lnTo>
                        <a:lnTo>
                          <a:pt x="818" y="1365"/>
                        </a:lnTo>
                        <a:lnTo>
                          <a:pt x="844" y="1514"/>
                        </a:lnTo>
                        <a:lnTo>
                          <a:pt x="872" y="1644"/>
                        </a:lnTo>
                        <a:lnTo>
                          <a:pt x="899" y="1755"/>
                        </a:lnTo>
                        <a:lnTo>
                          <a:pt x="945" y="1866"/>
                        </a:lnTo>
                        <a:lnTo>
                          <a:pt x="1048" y="2027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17" name="Freeform 83"/>
                  <p:cNvSpPr>
                    <a:spLocks/>
                  </p:cNvSpPr>
                  <p:nvPr/>
                </p:nvSpPr>
                <p:spPr bwMode="auto">
                  <a:xfrm>
                    <a:off x="3820" y="1653"/>
                    <a:ext cx="904" cy="2011"/>
                  </a:xfrm>
                  <a:custGeom>
                    <a:avLst/>
                    <a:gdLst>
                      <a:gd name="T0" fmla="*/ 0 w 904"/>
                      <a:gd name="T1" fmla="*/ 0 h 2011"/>
                      <a:gd name="T2" fmla="*/ 127 w 904"/>
                      <a:gd name="T3" fmla="*/ 68 h 2011"/>
                      <a:gd name="T4" fmla="*/ 222 w 904"/>
                      <a:gd name="T5" fmla="*/ 131 h 2011"/>
                      <a:gd name="T6" fmla="*/ 323 w 904"/>
                      <a:gd name="T7" fmla="*/ 218 h 2011"/>
                      <a:gd name="T8" fmla="*/ 440 w 904"/>
                      <a:gd name="T9" fmla="*/ 327 h 2011"/>
                      <a:gd name="T10" fmla="*/ 577 w 904"/>
                      <a:gd name="T11" fmla="*/ 468 h 2011"/>
                      <a:gd name="T12" fmla="*/ 709 w 904"/>
                      <a:gd name="T13" fmla="*/ 600 h 2011"/>
                      <a:gd name="T14" fmla="*/ 808 w 904"/>
                      <a:gd name="T15" fmla="*/ 731 h 2011"/>
                      <a:gd name="T16" fmla="*/ 872 w 904"/>
                      <a:gd name="T17" fmla="*/ 867 h 2011"/>
                      <a:gd name="T18" fmla="*/ 881 w 904"/>
                      <a:gd name="T19" fmla="*/ 986 h 2011"/>
                      <a:gd name="T20" fmla="*/ 890 w 904"/>
                      <a:gd name="T21" fmla="*/ 1113 h 2011"/>
                      <a:gd name="T22" fmla="*/ 890 w 904"/>
                      <a:gd name="T23" fmla="*/ 1234 h 2011"/>
                      <a:gd name="T24" fmla="*/ 890 w 904"/>
                      <a:gd name="T25" fmla="*/ 1375 h 2011"/>
                      <a:gd name="T26" fmla="*/ 890 w 904"/>
                      <a:gd name="T27" fmla="*/ 1506 h 2011"/>
                      <a:gd name="T28" fmla="*/ 885 w 904"/>
                      <a:gd name="T29" fmla="*/ 1640 h 2011"/>
                      <a:gd name="T30" fmla="*/ 885 w 904"/>
                      <a:gd name="T31" fmla="*/ 1756 h 2011"/>
                      <a:gd name="T32" fmla="*/ 899 w 904"/>
                      <a:gd name="T33" fmla="*/ 1894 h 2011"/>
                      <a:gd name="T34" fmla="*/ 903 w 904"/>
                      <a:gd name="T35" fmla="*/ 2010 h 20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04"/>
                      <a:gd name="T55" fmla="*/ 0 h 2011"/>
                      <a:gd name="T56" fmla="*/ 904 w 904"/>
                      <a:gd name="T57" fmla="*/ 2011 h 20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04" h="2011">
                        <a:moveTo>
                          <a:pt x="0" y="0"/>
                        </a:moveTo>
                        <a:lnTo>
                          <a:pt x="127" y="68"/>
                        </a:lnTo>
                        <a:lnTo>
                          <a:pt x="222" y="131"/>
                        </a:lnTo>
                        <a:lnTo>
                          <a:pt x="323" y="218"/>
                        </a:lnTo>
                        <a:lnTo>
                          <a:pt x="440" y="327"/>
                        </a:lnTo>
                        <a:lnTo>
                          <a:pt x="577" y="468"/>
                        </a:lnTo>
                        <a:lnTo>
                          <a:pt x="709" y="600"/>
                        </a:lnTo>
                        <a:lnTo>
                          <a:pt x="808" y="731"/>
                        </a:lnTo>
                        <a:lnTo>
                          <a:pt x="872" y="867"/>
                        </a:lnTo>
                        <a:lnTo>
                          <a:pt x="881" y="986"/>
                        </a:lnTo>
                        <a:lnTo>
                          <a:pt x="890" y="1113"/>
                        </a:lnTo>
                        <a:lnTo>
                          <a:pt x="890" y="1234"/>
                        </a:lnTo>
                        <a:lnTo>
                          <a:pt x="890" y="1375"/>
                        </a:lnTo>
                        <a:lnTo>
                          <a:pt x="890" y="1506"/>
                        </a:lnTo>
                        <a:lnTo>
                          <a:pt x="885" y="1640"/>
                        </a:lnTo>
                        <a:lnTo>
                          <a:pt x="885" y="1756"/>
                        </a:lnTo>
                        <a:lnTo>
                          <a:pt x="899" y="1894"/>
                        </a:lnTo>
                        <a:lnTo>
                          <a:pt x="903" y="2010"/>
                        </a:lnTo>
                      </a:path>
                    </a:pathLst>
                  </a:custGeom>
                  <a:noFill/>
                  <a:ln w="12699" cap="rnd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1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3937" y="2893"/>
                    <a:ext cx="1270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1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983" y="3024"/>
                    <a:ext cx="1181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20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4056" y="3165"/>
                    <a:ext cx="1053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21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129" y="3292"/>
                    <a:ext cx="93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22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4218" y="3413"/>
                    <a:ext cx="790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23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511"/>
                    <a:ext cx="631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024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4431" y="3598"/>
                    <a:ext cx="435" cy="0"/>
                  </a:xfrm>
                  <a:prstGeom prst="line">
                    <a:avLst/>
                  </a:prstGeom>
                  <a:noFill/>
                  <a:ln w="12699">
                    <a:solidFill>
                      <a:srgbClr val="8A8A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37896" name="Group 138"/>
            <p:cNvGrpSpPr>
              <a:grpSpLocks/>
            </p:cNvGrpSpPr>
            <p:nvPr/>
          </p:nvGrpSpPr>
          <p:grpSpPr bwMode="auto">
            <a:xfrm>
              <a:off x="753" y="1691"/>
              <a:ext cx="4339" cy="1984"/>
              <a:chOff x="753" y="1691"/>
              <a:chExt cx="4339" cy="1984"/>
            </a:xfrm>
          </p:grpSpPr>
          <p:sp>
            <p:nvSpPr>
              <p:cNvPr id="37897" name="Freeform 94"/>
              <p:cNvSpPr>
                <a:spLocks/>
              </p:cNvSpPr>
              <p:nvPr/>
            </p:nvSpPr>
            <p:spPr bwMode="auto">
              <a:xfrm>
                <a:off x="3098" y="2160"/>
                <a:ext cx="22" cy="22"/>
              </a:xfrm>
              <a:custGeom>
                <a:avLst/>
                <a:gdLst>
                  <a:gd name="T0" fmla="*/ 21 w 22"/>
                  <a:gd name="T1" fmla="*/ 1 h 22"/>
                  <a:gd name="T2" fmla="*/ 21 w 22"/>
                  <a:gd name="T3" fmla="*/ 19 h 22"/>
                  <a:gd name="T4" fmla="*/ 14 w 22"/>
                  <a:gd name="T5" fmla="*/ 21 h 22"/>
                  <a:gd name="T6" fmla="*/ 0 w 22"/>
                  <a:gd name="T7" fmla="*/ 4 h 22"/>
                  <a:gd name="T8" fmla="*/ 9 w 22"/>
                  <a:gd name="T9" fmla="*/ 0 h 22"/>
                  <a:gd name="T10" fmla="*/ 21 w 22"/>
                  <a:gd name="T11" fmla="*/ 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2"/>
                  <a:gd name="T20" fmla="*/ 22 w 22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2">
                    <a:moveTo>
                      <a:pt x="21" y="1"/>
                    </a:moveTo>
                    <a:lnTo>
                      <a:pt x="21" y="19"/>
                    </a:lnTo>
                    <a:lnTo>
                      <a:pt x="14" y="21"/>
                    </a:lnTo>
                    <a:lnTo>
                      <a:pt x="0" y="4"/>
                    </a:lnTo>
                    <a:lnTo>
                      <a:pt x="9" y="0"/>
                    </a:lnTo>
                    <a:lnTo>
                      <a:pt x="21" y="1"/>
                    </a:lnTo>
                  </a:path>
                </a:pathLst>
              </a:custGeom>
              <a:solidFill>
                <a:srgbClr val="8A8AFF"/>
              </a:solidFill>
              <a:ln w="12699" cap="rnd">
                <a:solidFill>
                  <a:srgbClr val="DADAD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98" name="Freeform 95"/>
              <p:cNvSpPr>
                <a:spLocks/>
              </p:cNvSpPr>
              <p:nvPr/>
            </p:nvSpPr>
            <p:spPr bwMode="auto">
              <a:xfrm>
                <a:off x="3059" y="2123"/>
                <a:ext cx="19" cy="32"/>
              </a:xfrm>
              <a:custGeom>
                <a:avLst/>
                <a:gdLst>
                  <a:gd name="T0" fmla="*/ 18 w 19"/>
                  <a:gd name="T1" fmla="*/ 0 h 32"/>
                  <a:gd name="T2" fmla="*/ 0 w 19"/>
                  <a:gd name="T3" fmla="*/ 6 h 32"/>
                  <a:gd name="T4" fmla="*/ 3 w 19"/>
                  <a:gd name="T5" fmla="*/ 31 h 32"/>
                  <a:gd name="T6" fmla="*/ 15 w 19"/>
                  <a:gd name="T7" fmla="*/ 28 h 32"/>
                  <a:gd name="T8" fmla="*/ 18 w 19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2"/>
                  <a:gd name="T17" fmla="*/ 19 w 1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2">
                    <a:moveTo>
                      <a:pt x="18" y="0"/>
                    </a:moveTo>
                    <a:lnTo>
                      <a:pt x="0" y="6"/>
                    </a:lnTo>
                    <a:lnTo>
                      <a:pt x="3" y="31"/>
                    </a:lnTo>
                    <a:lnTo>
                      <a:pt x="15" y="28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8A8AFF"/>
              </a:solidFill>
              <a:ln w="12699" cap="rnd">
                <a:solidFill>
                  <a:srgbClr val="DADADA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7899" name="Group 137"/>
              <p:cNvGrpSpPr>
                <a:grpSpLocks/>
              </p:cNvGrpSpPr>
              <p:nvPr/>
            </p:nvGrpSpPr>
            <p:grpSpPr bwMode="auto">
              <a:xfrm>
                <a:off x="753" y="1691"/>
                <a:ext cx="4339" cy="1984"/>
                <a:chOff x="753" y="1691"/>
                <a:chExt cx="4339" cy="1984"/>
              </a:xfrm>
            </p:grpSpPr>
            <p:grpSp>
              <p:nvGrpSpPr>
                <p:cNvPr id="37900" name="Group 127"/>
                <p:cNvGrpSpPr>
                  <a:grpSpLocks/>
                </p:cNvGrpSpPr>
                <p:nvPr/>
              </p:nvGrpSpPr>
              <p:grpSpPr bwMode="auto">
                <a:xfrm>
                  <a:off x="2680" y="1693"/>
                  <a:ext cx="2412" cy="1975"/>
                  <a:chOff x="2680" y="1693"/>
                  <a:chExt cx="2412" cy="1975"/>
                </a:xfrm>
              </p:grpSpPr>
              <p:grpSp>
                <p:nvGrpSpPr>
                  <p:cNvPr id="37910" name="Group 102"/>
                  <p:cNvGrpSpPr>
                    <a:grpSpLocks/>
                  </p:cNvGrpSpPr>
                  <p:nvPr/>
                </p:nvGrpSpPr>
                <p:grpSpPr bwMode="auto">
                  <a:xfrm>
                    <a:off x="4339" y="2679"/>
                    <a:ext cx="753" cy="989"/>
                    <a:chOff x="4339" y="2679"/>
                    <a:chExt cx="753" cy="989"/>
                  </a:xfrm>
                </p:grpSpPr>
                <p:sp>
                  <p:nvSpPr>
                    <p:cNvPr id="37935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4339" y="3480"/>
                      <a:ext cx="536" cy="188"/>
                    </a:xfrm>
                    <a:custGeom>
                      <a:avLst/>
                      <a:gdLst>
                        <a:gd name="T0" fmla="*/ 104 w 536"/>
                        <a:gd name="T1" fmla="*/ 7 h 188"/>
                        <a:gd name="T2" fmla="*/ 144 w 536"/>
                        <a:gd name="T3" fmla="*/ 12 h 188"/>
                        <a:gd name="T4" fmla="*/ 160 w 536"/>
                        <a:gd name="T5" fmla="*/ 10 h 188"/>
                        <a:gd name="T6" fmla="*/ 180 w 536"/>
                        <a:gd name="T7" fmla="*/ 3 h 188"/>
                        <a:gd name="T8" fmla="*/ 199 w 536"/>
                        <a:gd name="T9" fmla="*/ 2 h 188"/>
                        <a:gd name="T10" fmla="*/ 212 w 536"/>
                        <a:gd name="T11" fmla="*/ 0 h 188"/>
                        <a:gd name="T12" fmla="*/ 229 w 536"/>
                        <a:gd name="T13" fmla="*/ 10 h 188"/>
                        <a:gd name="T14" fmla="*/ 236 w 536"/>
                        <a:gd name="T15" fmla="*/ 17 h 188"/>
                        <a:gd name="T16" fmla="*/ 255 w 536"/>
                        <a:gd name="T17" fmla="*/ 16 h 188"/>
                        <a:gd name="T18" fmla="*/ 271 w 536"/>
                        <a:gd name="T19" fmla="*/ 16 h 188"/>
                        <a:gd name="T20" fmla="*/ 285 w 536"/>
                        <a:gd name="T21" fmla="*/ 10 h 188"/>
                        <a:gd name="T22" fmla="*/ 299 w 536"/>
                        <a:gd name="T23" fmla="*/ 6 h 188"/>
                        <a:gd name="T24" fmla="*/ 309 w 536"/>
                        <a:gd name="T25" fmla="*/ 5 h 188"/>
                        <a:gd name="T26" fmla="*/ 330 w 536"/>
                        <a:gd name="T27" fmla="*/ 9 h 188"/>
                        <a:gd name="T28" fmla="*/ 360 w 536"/>
                        <a:gd name="T29" fmla="*/ 13 h 188"/>
                        <a:gd name="T30" fmla="*/ 392 w 536"/>
                        <a:gd name="T31" fmla="*/ 21 h 188"/>
                        <a:gd name="T32" fmla="*/ 415 w 536"/>
                        <a:gd name="T33" fmla="*/ 26 h 188"/>
                        <a:gd name="T34" fmla="*/ 429 w 536"/>
                        <a:gd name="T35" fmla="*/ 31 h 188"/>
                        <a:gd name="T36" fmla="*/ 447 w 536"/>
                        <a:gd name="T37" fmla="*/ 24 h 188"/>
                        <a:gd name="T38" fmla="*/ 468 w 536"/>
                        <a:gd name="T39" fmla="*/ 28 h 188"/>
                        <a:gd name="T40" fmla="*/ 483 w 536"/>
                        <a:gd name="T41" fmla="*/ 31 h 188"/>
                        <a:gd name="T42" fmla="*/ 495 w 536"/>
                        <a:gd name="T43" fmla="*/ 37 h 188"/>
                        <a:gd name="T44" fmla="*/ 511 w 536"/>
                        <a:gd name="T45" fmla="*/ 44 h 188"/>
                        <a:gd name="T46" fmla="*/ 524 w 536"/>
                        <a:gd name="T47" fmla="*/ 52 h 188"/>
                        <a:gd name="T48" fmla="*/ 532 w 536"/>
                        <a:gd name="T49" fmla="*/ 60 h 188"/>
                        <a:gd name="T50" fmla="*/ 535 w 536"/>
                        <a:gd name="T51" fmla="*/ 69 h 188"/>
                        <a:gd name="T52" fmla="*/ 518 w 536"/>
                        <a:gd name="T53" fmla="*/ 77 h 188"/>
                        <a:gd name="T54" fmla="*/ 496 w 536"/>
                        <a:gd name="T55" fmla="*/ 87 h 188"/>
                        <a:gd name="T56" fmla="*/ 483 w 536"/>
                        <a:gd name="T57" fmla="*/ 100 h 188"/>
                        <a:gd name="T58" fmla="*/ 488 w 536"/>
                        <a:gd name="T59" fmla="*/ 108 h 188"/>
                        <a:gd name="T60" fmla="*/ 478 w 536"/>
                        <a:gd name="T61" fmla="*/ 118 h 188"/>
                        <a:gd name="T62" fmla="*/ 465 w 536"/>
                        <a:gd name="T63" fmla="*/ 129 h 188"/>
                        <a:gd name="T64" fmla="*/ 455 w 536"/>
                        <a:gd name="T65" fmla="*/ 130 h 188"/>
                        <a:gd name="T66" fmla="*/ 440 w 536"/>
                        <a:gd name="T67" fmla="*/ 141 h 188"/>
                        <a:gd name="T68" fmla="*/ 469 w 536"/>
                        <a:gd name="T69" fmla="*/ 153 h 188"/>
                        <a:gd name="T70" fmla="*/ 448 w 536"/>
                        <a:gd name="T71" fmla="*/ 162 h 188"/>
                        <a:gd name="T72" fmla="*/ 405 w 536"/>
                        <a:gd name="T73" fmla="*/ 162 h 188"/>
                        <a:gd name="T74" fmla="*/ 378 w 536"/>
                        <a:gd name="T75" fmla="*/ 175 h 188"/>
                        <a:gd name="T76" fmla="*/ 357 w 536"/>
                        <a:gd name="T77" fmla="*/ 187 h 188"/>
                        <a:gd name="T78" fmla="*/ 311 w 536"/>
                        <a:gd name="T79" fmla="*/ 182 h 188"/>
                        <a:gd name="T80" fmla="*/ 278 w 536"/>
                        <a:gd name="T81" fmla="*/ 174 h 188"/>
                        <a:gd name="T82" fmla="*/ 246 w 536"/>
                        <a:gd name="T83" fmla="*/ 168 h 188"/>
                        <a:gd name="T84" fmla="*/ 211 w 536"/>
                        <a:gd name="T85" fmla="*/ 158 h 188"/>
                        <a:gd name="T86" fmla="*/ 194 w 536"/>
                        <a:gd name="T87" fmla="*/ 154 h 188"/>
                        <a:gd name="T88" fmla="*/ 149 w 536"/>
                        <a:gd name="T89" fmla="*/ 139 h 188"/>
                        <a:gd name="T90" fmla="*/ 120 w 536"/>
                        <a:gd name="T91" fmla="*/ 126 h 188"/>
                        <a:gd name="T92" fmla="*/ 95 w 536"/>
                        <a:gd name="T93" fmla="*/ 115 h 188"/>
                        <a:gd name="T94" fmla="*/ 71 w 536"/>
                        <a:gd name="T95" fmla="*/ 102 h 188"/>
                        <a:gd name="T96" fmla="*/ 50 w 536"/>
                        <a:gd name="T97" fmla="*/ 86 h 188"/>
                        <a:gd name="T98" fmla="*/ 25 w 536"/>
                        <a:gd name="T99" fmla="*/ 67 h 188"/>
                        <a:gd name="T100" fmla="*/ 4 w 536"/>
                        <a:gd name="T101" fmla="*/ 53 h 188"/>
                        <a:gd name="T102" fmla="*/ 15 w 536"/>
                        <a:gd name="T103" fmla="*/ 42 h 188"/>
                        <a:gd name="T104" fmla="*/ 27 w 536"/>
                        <a:gd name="T105" fmla="*/ 21 h 188"/>
                        <a:gd name="T106" fmla="*/ 41 w 536"/>
                        <a:gd name="T107" fmla="*/ 13 h 188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36"/>
                        <a:gd name="T163" fmla="*/ 0 h 188"/>
                        <a:gd name="T164" fmla="*/ 536 w 536"/>
                        <a:gd name="T165" fmla="*/ 188 h 188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36" h="188">
                          <a:moveTo>
                            <a:pt x="50" y="7"/>
                          </a:moveTo>
                          <a:lnTo>
                            <a:pt x="104" y="7"/>
                          </a:lnTo>
                          <a:lnTo>
                            <a:pt x="123" y="9"/>
                          </a:lnTo>
                          <a:lnTo>
                            <a:pt x="144" y="12"/>
                          </a:lnTo>
                          <a:lnTo>
                            <a:pt x="152" y="16"/>
                          </a:lnTo>
                          <a:lnTo>
                            <a:pt x="160" y="10"/>
                          </a:lnTo>
                          <a:lnTo>
                            <a:pt x="172" y="6"/>
                          </a:lnTo>
                          <a:lnTo>
                            <a:pt x="180" y="3"/>
                          </a:lnTo>
                          <a:lnTo>
                            <a:pt x="192" y="2"/>
                          </a:lnTo>
                          <a:lnTo>
                            <a:pt x="199" y="2"/>
                          </a:lnTo>
                          <a:lnTo>
                            <a:pt x="205" y="2"/>
                          </a:lnTo>
                          <a:lnTo>
                            <a:pt x="212" y="0"/>
                          </a:lnTo>
                          <a:lnTo>
                            <a:pt x="225" y="10"/>
                          </a:lnTo>
                          <a:lnTo>
                            <a:pt x="229" y="10"/>
                          </a:lnTo>
                          <a:lnTo>
                            <a:pt x="233" y="16"/>
                          </a:lnTo>
                          <a:lnTo>
                            <a:pt x="236" y="17"/>
                          </a:lnTo>
                          <a:lnTo>
                            <a:pt x="247" y="16"/>
                          </a:lnTo>
                          <a:lnTo>
                            <a:pt x="255" y="16"/>
                          </a:lnTo>
                          <a:lnTo>
                            <a:pt x="265" y="16"/>
                          </a:lnTo>
                          <a:lnTo>
                            <a:pt x="271" y="16"/>
                          </a:lnTo>
                          <a:lnTo>
                            <a:pt x="279" y="16"/>
                          </a:lnTo>
                          <a:lnTo>
                            <a:pt x="285" y="10"/>
                          </a:lnTo>
                          <a:lnTo>
                            <a:pt x="290" y="7"/>
                          </a:lnTo>
                          <a:lnTo>
                            <a:pt x="299" y="6"/>
                          </a:lnTo>
                          <a:lnTo>
                            <a:pt x="302" y="6"/>
                          </a:lnTo>
                          <a:lnTo>
                            <a:pt x="309" y="5"/>
                          </a:lnTo>
                          <a:lnTo>
                            <a:pt x="320" y="7"/>
                          </a:lnTo>
                          <a:lnTo>
                            <a:pt x="330" y="9"/>
                          </a:lnTo>
                          <a:lnTo>
                            <a:pt x="341" y="10"/>
                          </a:lnTo>
                          <a:lnTo>
                            <a:pt x="360" y="13"/>
                          </a:lnTo>
                          <a:lnTo>
                            <a:pt x="384" y="20"/>
                          </a:lnTo>
                          <a:lnTo>
                            <a:pt x="392" y="21"/>
                          </a:lnTo>
                          <a:lnTo>
                            <a:pt x="404" y="24"/>
                          </a:lnTo>
                          <a:lnTo>
                            <a:pt x="415" y="26"/>
                          </a:lnTo>
                          <a:lnTo>
                            <a:pt x="423" y="30"/>
                          </a:lnTo>
                          <a:lnTo>
                            <a:pt x="429" y="31"/>
                          </a:lnTo>
                          <a:lnTo>
                            <a:pt x="441" y="28"/>
                          </a:lnTo>
                          <a:lnTo>
                            <a:pt x="447" y="24"/>
                          </a:lnTo>
                          <a:lnTo>
                            <a:pt x="457" y="24"/>
                          </a:lnTo>
                          <a:lnTo>
                            <a:pt x="468" y="28"/>
                          </a:lnTo>
                          <a:lnTo>
                            <a:pt x="472" y="30"/>
                          </a:lnTo>
                          <a:lnTo>
                            <a:pt x="483" y="31"/>
                          </a:lnTo>
                          <a:lnTo>
                            <a:pt x="488" y="34"/>
                          </a:lnTo>
                          <a:lnTo>
                            <a:pt x="495" y="37"/>
                          </a:lnTo>
                          <a:lnTo>
                            <a:pt x="504" y="42"/>
                          </a:lnTo>
                          <a:lnTo>
                            <a:pt x="511" y="44"/>
                          </a:lnTo>
                          <a:lnTo>
                            <a:pt x="517" y="48"/>
                          </a:lnTo>
                          <a:lnTo>
                            <a:pt x="524" y="52"/>
                          </a:lnTo>
                          <a:lnTo>
                            <a:pt x="528" y="55"/>
                          </a:lnTo>
                          <a:lnTo>
                            <a:pt x="532" y="60"/>
                          </a:lnTo>
                          <a:lnTo>
                            <a:pt x="532" y="65"/>
                          </a:lnTo>
                          <a:lnTo>
                            <a:pt x="535" y="69"/>
                          </a:lnTo>
                          <a:lnTo>
                            <a:pt x="528" y="74"/>
                          </a:lnTo>
                          <a:lnTo>
                            <a:pt x="518" y="77"/>
                          </a:lnTo>
                          <a:lnTo>
                            <a:pt x="508" y="86"/>
                          </a:lnTo>
                          <a:lnTo>
                            <a:pt x="496" y="87"/>
                          </a:lnTo>
                          <a:lnTo>
                            <a:pt x="488" y="94"/>
                          </a:lnTo>
                          <a:lnTo>
                            <a:pt x="483" y="100"/>
                          </a:lnTo>
                          <a:lnTo>
                            <a:pt x="479" y="104"/>
                          </a:lnTo>
                          <a:lnTo>
                            <a:pt x="488" y="108"/>
                          </a:lnTo>
                          <a:lnTo>
                            <a:pt x="488" y="112"/>
                          </a:lnTo>
                          <a:lnTo>
                            <a:pt x="478" y="118"/>
                          </a:lnTo>
                          <a:lnTo>
                            <a:pt x="471" y="123"/>
                          </a:lnTo>
                          <a:lnTo>
                            <a:pt x="465" y="129"/>
                          </a:lnTo>
                          <a:lnTo>
                            <a:pt x="460" y="130"/>
                          </a:lnTo>
                          <a:lnTo>
                            <a:pt x="455" y="130"/>
                          </a:lnTo>
                          <a:lnTo>
                            <a:pt x="444" y="133"/>
                          </a:lnTo>
                          <a:lnTo>
                            <a:pt x="440" y="141"/>
                          </a:lnTo>
                          <a:lnTo>
                            <a:pt x="433" y="147"/>
                          </a:lnTo>
                          <a:lnTo>
                            <a:pt x="469" y="153"/>
                          </a:lnTo>
                          <a:lnTo>
                            <a:pt x="465" y="158"/>
                          </a:lnTo>
                          <a:lnTo>
                            <a:pt x="448" y="162"/>
                          </a:lnTo>
                          <a:lnTo>
                            <a:pt x="425" y="160"/>
                          </a:lnTo>
                          <a:lnTo>
                            <a:pt x="405" y="162"/>
                          </a:lnTo>
                          <a:lnTo>
                            <a:pt x="387" y="168"/>
                          </a:lnTo>
                          <a:lnTo>
                            <a:pt x="378" y="175"/>
                          </a:lnTo>
                          <a:lnTo>
                            <a:pt x="376" y="186"/>
                          </a:lnTo>
                          <a:lnTo>
                            <a:pt x="357" y="187"/>
                          </a:lnTo>
                          <a:lnTo>
                            <a:pt x="339" y="185"/>
                          </a:lnTo>
                          <a:lnTo>
                            <a:pt x="311" y="182"/>
                          </a:lnTo>
                          <a:lnTo>
                            <a:pt x="299" y="178"/>
                          </a:lnTo>
                          <a:lnTo>
                            <a:pt x="278" y="174"/>
                          </a:lnTo>
                          <a:lnTo>
                            <a:pt x="262" y="171"/>
                          </a:lnTo>
                          <a:lnTo>
                            <a:pt x="246" y="168"/>
                          </a:lnTo>
                          <a:lnTo>
                            <a:pt x="225" y="165"/>
                          </a:lnTo>
                          <a:lnTo>
                            <a:pt x="211" y="158"/>
                          </a:lnTo>
                          <a:lnTo>
                            <a:pt x="198" y="155"/>
                          </a:lnTo>
                          <a:lnTo>
                            <a:pt x="194" y="154"/>
                          </a:lnTo>
                          <a:lnTo>
                            <a:pt x="172" y="148"/>
                          </a:lnTo>
                          <a:lnTo>
                            <a:pt x="149" y="139"/>
                          </a:lnTo>
                          <a:lnTo>
                            <a:pt x="130" y="132"/>
                          </a:lnTo>
                          <a:lnTo>
                            <a:pt x="120" y="126"/>
                          </a:lnTo>
                          <a:lnTo>
                            <a:pt x="106" y="120"/>
                          </a:lnTo>
                          <a:lnTo>
                            <a:pt x="95" y="115"/>
                          </a:lnTo>
                          <a:lnTo>
                            <a:pt x="82" y="109"/>
                          </a:lnTo>
                          <a:lnTo>
                            <a:pt x="71" y="102"/>
                          </a:lnTo>
                          <a:lnTo>
                            <a:pt x="61" y="94"/>
                          </a:lnTo>
                          <a:lnTo>
                            <a:pt x="50" y="86"/>
                          </a:lnTo>
                          <a:lnTo>
                            <a:pt x="39" y="79"/>
                          </a:lnTo>
                          <a:lnTo>
                            <a:pt x="25" y="67"/>
                          </a:lnTo>
                          <a:lnTo>
                            <a:pt x="13" y="60"/>
                          </a:lnTo>
                          <a:lnTo>
                            <a:pt x="4" y="53"/>
                          </a:lnTo>
                          <a:lnTo>
                            <a:pt x="0" y="46"/>
                          </a:lnTo>
                          <a:lnTo>
                            <a:pt x="15" y="42"/>
                          </a:lnTo>
                          <a:lnTo>
                            <a:pt x="7" y="27"/>
                          </a:lnTo>
                          <a:lnTo>
                            <a:pt x="27" y="21"/>
                          </a:lnTo>
                          <a:lnTo>
                            <a:pt x="19" y="16"/>
                          </a:lnTo>
                          <a:lnTo>
                            <a:pt x="41" y="13"/>
                          </a:lnTo>
                          <a:lnTo>
                            <a:pt x="50" y="7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7936" name="Group 10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37" y="3076"/>
                      <a:ext cx="355" cy="169"/>
                      <a:chOff x="4737" y="3076"/>
                      <a:chExt cx="355" cy="169"/>
                    </a:xfrm>
                  </p:grpSpPr>
                  <p:sp>
                    <p:nvSpPr>
                      <p:cNvPr id="37938" name="Freeform 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35" y="3076"/>
                        <a:ext cx="57" cy="104"/>
                      </a:xfrm>
                      <a:custGeom>
                        <a:avLst/>
                        <a:gdLst>
                          <a:gd name="T0" fmla="*/ 18 w 57"/>
                          <a:gd name="T1" fmla="*/ 1 h 104"/>
                          <a:gd name="T2" fmla="*/ 24 w 57"/>
                          <a:gd name="T3" fmla="*/ 0 h 104"/>
                          <a:gd name="T4" fmla="*/ 33 w 57"/>
                          <a:gd name="T5" fmla="*/ 11 h 104"/>
                          <a:gd name="T6" fmla="*/ 32 w 57"/>
                          <a:gd name="T7" fmla="*/ 43 h 104"/>
                          <a:gd name="T8" fmla="*/ 39 w 57"/>
                          <a:gd name="T9" fmla="*/ 43 h 104"/>
                          <a:gd name="T10" fmla="*/ 40 w 57"/>
                          <a:gd name="T11" fmla="*/ 47 h 104"/>
                          <a:gd name="T12" fmla="*/ 43 w 57"/>
                          <a:gd name="T13" fmla="*/ 54 h 104"/>
                          <a:gd name="T14" fmla="*/ 45 w 57"/>
                          <a:gd name="T15" fmla="*/ 58 h 104"/>
                          <a:gd name="T16" fmla="*/ 50 w 57"/>
                          <a:gd name="T17" fmla="*/ 57 h 104"/>
                          <a:gd name="T18" fmla="*/ 54 w 57"/>
                          <a:gd name="T19" fmla="*/ 50 h 104"/>
                          <a:gd name="T20" fmla="*/ 56 w 57"/>
                          <a:gd name="T21" fmla="*/ 54 h 104"/>
                          <a:gd name="T22" fmla="*/ 53 w 57"/>
                          <a:gd name="T23" fmla="*/ 60 h 104"/>
                          <a:gd name="T24" fmla="*/ 50 w 57"/>
                          <a:gd name="T25" fmla="*/ 64 h 104"/>
                          <a:gd name="T26" fmla="*/ 49 w 57"/>
                          <a:gd name="T27" fmla="*/ 72 h 104"/>
                          <a:gd name="T28" fmla="*/ 42 w 57"/>
                          <a:gd name="T29" fmla="*/ 76 h 104"/>
                          <a:gd name="T30" fmla="*/ 38 w 57"/>
                          <a:gd name="T31" fmla="*/ 78 h 104"/>
                          <a:gd name="T32" fmla="*/ 32 w 57"/>
                          <a:gd name="T33" fmla="*/ 82 h 104"/>
                          <a:gd name="T34" fmla="*/ 31 w 57"/>
                          <a:gd name="T35" fmla="*/ 86 h 104"/>
                          <a:gd name="T36" fmla="*/ 32 w 57"/>
                          <a:gd name="T37" fmla="*/ 90 h 104"/>
                          <a:gd name="T38" fmla="*/ 33 w 57"/>
                          <a:gd name="T39" fmla="*/ 97 h 104"/>
                          <a:gd name="T40" fmla="*/ 26 w 57"/>
                          <a:gd name="T41" fmla="*/ 100 h 104"/>
                          <a:gd name="T42" fmla="*/ 22 w 57"/>
                          <a:gd name="T43" fmla="*/ 101 h 104"/>
                          <a:gd name="T44" fmla="*/ 18 w 57"/>
                          <a:gd name="T45" fmla="*/ 103 h 104"/>
                          <a:gd name="T46" fmla="*/ 15 w 57"/>
                          <a:gd name="T47" fmla="*/ 101 h 104"/>
                          <a:gd name="T48" fmla="*/ 8 w 57"/>
                          <a:gd name="T49" fmla="*/ 100 h 104"/>
                          <a:gd name="T50" fmla="*/ 5 w 57"/>
                          <a:gd name="T51" fmla="*/ 97 h 104"/>
                          <a:gd name="T52" fmla="*/ 8 w 57"/>
                          <a:gd name="T53" fmla="*/ 92 h 104"/>
                          <a:gd name="T54" fmla="*/ 14 w 57"/>
                          <a:gd name="T55" fmla="*/ 90 h 104"/>
                          <a:gd name="T56" fmla="*/ 18 w 57"/>
                          <a:gd name="T57" fmla="*/ 83 h 104"/>
                          <a:gd name="T58" fmla="*/ 18 w 57"/>
                          <a:gd name="T59" fmla="*/ 80 h 104"/>
                          <a:gd name="T60" fmla="*/ 14 w 57"/>
                          <a:gd name="T61" fmla="*/ 78 h 104"/>
                          <a:gd name="T62" fmla="*/ 8 w 57"/>
                          <a:gd name="T63" fmla="*/ 74 h 104"/>
                          <a:gd name="T64" fmla="*/ 4 w 57"/>
                          <a:gd name="T65" fmla="*/ 74 h 104"/>
                          <a:gd name="T66" fmla="*/ 1 w 57"/>
                          <a:gd name="T67" fmla="*/ 72 h 104"/>
                          <a:gd name="T68" fmla="*/ 0 w 57"/>
                          <a:gd name="T69" fmla="*/ 68 h 104"/>
                          <a:gd name="T70" fmla="*/ 1 w 57"/>
                          <a:gd name="T71" fmla="*/ 65 h 104"/>
                          <a:gd name="T72" fmla="*/ 4 w 57"/>
                          <a:gd name="T73" fmla="*/ 65 h 104"/>
                          <a:gd name="T74" fmla="*/ 8 w 57"/>
                          <a:gd name="T75" fmla="*/ 64 h 104"/>
                          <a:gd name="T76" fmla="*/ 14 w 57"/>
                          <a:gd name="T77" fmla="*/ 60 h 104"/>
                          <a:gd name="T78" fmla="*/ 17 w 57"/>
                          <a:gd name="T79" fmla="*/ 58 h 104"/>
                          <a:gd name="T80" fmla="*/ 19 w 57"/>
                          <a:gd name="T81" fmla="*/ 43 h 104"/>
                          <a:gd name="T82" fmla="*/ 17 w 57"/>
                          <a:gd name="T83" fmla="*/ 39 h 104"/>
                          <a:gd name="T84" fmla="*/ 12 w 57"/>
                          <a:gd name="T85" fmla="*/ 36 h 104"/>
                          <a:gd name="T86" fmla="*/ 11 w 57"/>
                          <a:gd name="T87" fmla="*/ 27 h 104"/>
                          <a:gd name="T88" fmla="*/ 12 w 57"/>
                          <a:gd name="T89" fmla="*/ 19 h 104"/>
                          <a:gd name="T90" fmla="*/ 14 w 57"/>
                          <a:gd name="T91" fmla="*/ 13 h 104"/>
                          <a:gd name="T92" fmla="*/ 18 w 57"/>
                          <a:gd name="T93" fmla="*/ 1 h 104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57"/>
                          <a:gd name="T142" fmla="*/ 0 h 104"/>
                          <a:gd name="T143" fmla="*/ 57 w 57"/>
                          <a:gd name="T144" fmla="*/ 104 h 104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57" h="104">
                            <a:moveTo>
                              <a:pt x="18" y="1"/>
                            </a:moveTo>
                            <a:lnTo>
                              <a:pt x="24" y="0"/>
                            </a:lnTo>
                            <a:lnTo>
                              <a:pt x="33" y="11"/>
                            </a:lnTo>
                            <a:lnTo>
                              <a:pt x="32" y="43"/>
                            </a:lnTo>
                            <a:lnTo>
                              <a:pt x="39" y="43"/>
                            </a:lnTo>
                            <a:lnTo>
                              <a:pt x="40" y="47"/>
                            </a:lnTo>
                            <a:lnTo>
                              <a:pt x="43" y="54"/>
                            </a:lnTo>
                            <a:lnTo>
                              <a:pt x="45" y="58"/>
                            </a:lnTo>
                            <a:lnTo>
                              <a:pt x="50" y="57"/>
                            </a:lnTo>
                            <a:lnTo>
                              <a:pt x="54" y="50"/>
                            </a:lnTo>
                            <a:lnTo>
                              <a:pt x="56" y="54"/>
                            </a:lnTo>
                            <a:lnTo>
                              <a:pt x="53" y="60"/>
                            </a:lnTo>
                            <a:lnTo>
                              <a:pt x="50" y="64"/>
                            </a:lnTo>
                            <a:lnTo>
                              <a:pt x="49" y="72"/>
                            </a:lnTo>
                            <a:lnTo>
                              <a:pt x="42" y="76"/>
                            </a:lnTo>
                            <a:lnTo>
                              <a:pt x="38" y="78"/>
                            </a:lnTo>
                            <a:lnTo>
                              <a:pt x="32" y="82"/>
                            </a:lnTo>
                            <a:lnTo>
                              <a:pt x="31" y="86"/>
                            </a:lnTo>
                            <a:lnTo>
                              <a:pt x="32" y="90"/>
                            </a:lnTo>
                            <a:lnTo>
                              <a:pt x="33" y="97"/>
                            </a:lnTo>
                            <a:lnTo>
                              <a:pt x="26" y="100"/>
                            </a:lnTo>
                            <a:lnTo>
                              <a:pt x="22" y="101"/>
                            </a:lnTo>
                            <a:lnTo>
                              <a:pt x="18" y="103"/>
                            </a:lnTo>
                            <a:lnTo>
                              <a:pt x="15" y="101"/>
                            </a:lnTo>
                            <a:lnTo>
                              <a:pt x="8" y="100"/>
                            </a:lnTo>
                            <a:lnTo>
                              <a:pt x="5" y="97"/>
                            </a:lnTo>
                            <a:lnTo>
                              <a:pt x="8" y="92"/>
                            </a:lnTo>
                            <a:lnTo>
                              <a:pt x="14" y="90"/>
                            </a:lnTo>
                            <a:lnTo>
                              <a:pt x="18" y="83"/>
                            </a:lnTo>
                            <a:lnTo>
                              <a:pt x="18" y="80"/>
                            </a:lnTo>
                            <a:lnTo>
                              <a:pt x="14" y="78"/>
                            </a:lnTo>
                            <a:lnTo>
                              <a:pt x="8" y="74"/>
                            </a:lnTo>
                            <a:lnTo>
                              <a:pt x="4" y="74"/>
                            </a:lnTo>
                            <a:lnTo>
                              <a:pt x="1" y="72"/>
                            </a:lnTo>
                            <a:lnTo>
                              <a:pt x="0" y="68"/>
                            </a:lnTo>
                            <a:lnTo>
                              <a:pt x="1" y="65"/>
                            </a:lnTo>
                            <a:lnTo>
                              <a:pt x="4" y="65"/>
                            </a:lnTo>
                            <a:lnTo>
                              <a:pt x="8" y="64"/>
                            </a:lnTo>
                            <a:lnTo>
                              <a:pt x="14" y="60"/>
                            </a:lnTo>
                            <a:lnTo>
                              <a:pt x="17" y="58"/>
                            </a:lnTo>
                            <a:lnTo>
                              <a:pt x="19" y="43"/>
                            </a:lnTo>
                            <a:lnTo>
                              <a:pt x="17" y="39"/>
                            </a:lnTo>
                            <a:lnTo>
                              <a:pt x="12" y="36"/>
                            </a:lnTo>
                            <a:lnTo>
                              <a:pt x="11" y="27"/>
                            </a:lnTo>
                            <a:lnTo>
                              <a:pt x="12" y="19"/>
                            </a:lnTo>
                            <a:lnTo>
                              <a:pt x="14" y="13"/>
                            </a:lnTo>
                            <a:lnTo>
                              <a:pt x="18" y="1"/>
                            </a:lnTo>
                          </a:path>
                        </a:pathLst>
                      </a:custGeom>
                      <a:solidFill>
                        <a:srgbClr val="8A8AFF"/>
                      </a:solidFill>
                      <a:ln w="12699" cap="rnd">
                        <a:solidFill>
                          <a:srgbClr val="DADADA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939" name="Freeform 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27" y="3156"/>
                        <a:ext cx="105" cy="89"/>
                      </a:xfrm>
                      <a:custGeom>
                        <a:avLst/>
                        <a:gdLst>
                          <a:gd name="T0" fmla="*/ 73 w 105"/>
                          <a:gd name="T1" fmla="*/ 0 h 89"/>
                          <a:gd name="T2" fmla="*/ 85 w 105"/>
                          <a:gd name="T3" fmla="*/ 0 h 89"/>
                          <a:gd name="T4" fmla="*/ 104 w 105"/>
                          <a:gd name="T5" fmla="*/ 26 h 89"/>
                          <a:gd name="T6" fmla="*/ 84 w 105"/>
                          <a:gd name="T7" fmla="*/ 45 h 89"/>
                          <a:gd name="T8" fmla="*/ 84 w 105"/>
                          <a:gd name="T9" fmla="*/ 54 h 89"/>
                          <a:gd name="T10" fmla="*/ 80 w 105"/>
                          <a:gd name="T11" fmla="*/ 56 h 89"/>
                          <a:gd name="T12" fmla="*/ 69 w 105"/>
                          <a:gd name="T13" fmla="*/ 56 h 89"/>
                          <a:gd name="T14" fmla="*/ 55 w 105"/>
                          <a:gd name="T15" fmla="*/ 68 h 89"/>
                          <a:gd name="T16" fmla="*/ 42 w 105"/>
                          <a:gd name="T17" fmla="*/ 79 h 89"/>
                          <a:gd name="T18" fmla="*/ 34 w 105"/>
                          <a:gd name="T19" fmla="*/ 88 h 89"/>
                          <a:gd name="T20" fmla="*/ 34 w 105"/>
                          <a:gd name="T21" fmla="*/ 80 h 89"/>
                          <a:gd name="T22" fmla="*/ 18 w 105"/>
                          <a:gd name="T23" fmla="*/ 81 h 89"/>
                          <a:gd name="T24" fmla="*/ 11 w 105"/>
                          <a:gd name="T25" fmla="*/ 81 h 89"/>
                          <a:gd name="T26" fmla="*/ 0 w 105"/>
                          <a:gd name="T27" fmla="*/ 81 h 89"/>
                          <a:gd name="T28" fmla="*/ 16 w 105"/>
                          <a:gd name="T29" fmla="*/ 68 h 89"/>
                          <a:gd name="T30" fmla="*/ 21 w 105"/>
                          <a:gd name="T31" fmla="*/ 61 h 89"/>
                          <a:gd name="T32" fmla="*/ 27 w 105"/>
                          <a:gd name="T33" fmla="*/ 61 h 89"/>
                          <a:gd name="T34" fmla="*/ 38 w 105"/>
                          <a:gd name="T35" fmla="*/ 49 h 89"/>
                          <a:gd name="T36" fmla="*/ 42 w 105"/>
                          <a:gd name="T37" fmla="*/ 49 h 89"/>
                          <a:gd name="T38" fmla="*/ 42 w 105"/>
                          <a:gd name="T39" fmla="*/ 48 h 89"/>
                          <a:gd name="T40" fmla="*/ 48 w 105"/>
                          <a:gd name="T41" fmla="*/ 44 h 89"/>
                          <a:gd name="T42" fmla="*/ 55 w 105"/>
                          <a:gd name="T43" fmla="*/ 44 h 89"/>
                          <a:gd name="T44" fmla="*/ 52 w 105"/>
                          <a:gd name="T45" fmla="*/ 31 h 89"/>
                          <a:gd name="T46" fmla="*/ 53 w 105"/>
                          <a:gd name="T47" fmla="*/ 31 h 89"/>
                          <a:gd name="T48" fmla="*/ 60 w 105"/>
                          <a:gd name="T49" fmla="*/ 24 h 89"/>
                          <a:gd name="T50" fmla="*/ 63 w 105"/>
                          <a:gd name="T51" fmla="*/ 30 h 89"/>
                          <a:gd name="T52" fmla="*/ 74 w 105"/>
                          <a:gd name="T53" fmla="*/ 20 h 89"/>
                          <a:gd name="T54" fmla="*/ 73 w 105"/>
                          <a:gd name="T55" fmla="*/ 0 h 89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w 105"/>
                          <a:gd name="T85" fmla="*/ 0 h 89"/>
                          <a:gd name="T86" fmla="*/ 105 w 105"/>
                          <a:gd name="T87" fmla="*/ 89 h 89"/>
                        </a:gdLst>
                        <a:ahLst/>
                        <a:cxnLst>
                          <a:cxn ang="T56">
                            <a:pos x="T0" y="T1"/>
                          </a:cxn>
                          <a:cxn ang="T57">
                            <a:pos x="T2" y="T3"/>
                          </a:cxn>
                          <a:cxn ang="T58">
                            <a:pos x="T4" y="T5"/>
                          </a:cxn>
                          <a:cxn ang="T59">
                            <a:pos x="T6" y="T7"/>
                          </a:cxn>
                          <a:cxn ang="T60">
                            <a:pos x="T8" y="T9"/>
                          </a:cxn>
                          <a:cxn ang="T61">
                            <a:pos x="T10" y="T11"/>
                          </a:cxn>
                          <a:cxn ang="T62">
                            <a:pos x="T12" y="T13"/>
                          </a:cxn>
                          <a:cxn ang="T63">
                            <a:pos x="T14" y="T15"/>
                          </a:cxn>
                          <a:cxn ang="T64">
                            <a:pos x="T16" y="T17"/>
                          </a:cxn>
                          <a:cxn ang="T65">
                            <a:pos x="T18" y="T19"/>
                          </a:cxn>
                          <a:cxn ang="T66">
                            <a:pos x="T20" y="T21"/>
                          </a:cxn>
                          <a:cxn ang="T67">
                            <a:pos x="T22" y="T23"/>
                          </a:cxn>
                          <a:cxn ang="T68">
                            <a:pos x="T24" y="T25"/>
                          </a:cxn>
                          <a:cxn ang="T69">
                            <a:pos x="T26" y="T27"/>
                          </a:cxn>
                          <a:cxn ang="T70">
                            <a:pos x="T28" y="T29"/>
                          </a:cxn>
                          <a:cxn ang="T71">
                            <a:pos x="T30" y="T31"/>
                          </a:cxn>
                          <a:cxn ang="T72">
                            <a:pos x="T32" y="T33"/>
                          </a:cxn>
                          <a:cxn ang="T73">
                            <a:pos x="T34" y="T35"/>
                          </a:cxn>
                          <a:cxn ang="T74">
                            <a:pos x="T36" y="T37"/>
                          </a:cxn>
                          <a:cxn ang="T75">
                            <a:pos x="T38" y="T39"/>
                          </a:cxn>
                          <a:cxn ang="T76">
                            <a:pos x="T40" y="T41"/>
                          </a:cxn>
                          <a:cxn ang="T77">
                            <a:pos x="T42" y="T43"/>
                          </a:cxn>
                          <a:cxn ang="T78">
                            <a:pos x="T44" y="T45"/>
                          </a:cxn>
                          <a:cxn ang="T79">
                            <a:pos x="T46" y="T47"/>
                          </a:cxn>
                          <a:cxn ang="T80">
                            <a:pos x="T48" y="T49"/>
                          </a:cxn>
                          <a:cxn ang="T81">
                            <a:pos x="T50" y="T51"/>
                          </a:cxn>
                          <a:cxn ang="T82">
                            <a:pos x="T52" y="T53"/>
                          </a:cxn>
                          <a:cxn ang="T83">
                            <a:pos x="T54" y="T55"/>
                          </a:cxn>
                        </a:cxnLst>
                        <a:rect l="T84" t="T85" r="T86" b="T87"/>
                        <a:pathLst>
                          <a:path w="105" h="89">
                            <a:moveTo>
                              <a:pt x="73" y="0"/>
                            </a:moveTo>
                            <a:lnTo>
                              <a:pt x="85" y="0"/>
                            </a:lnTo>
                            <a:lnTo>
                              <a:pt x="104" y="26"/>
                            </a:lnTo>
                            <a:lnTo>
                              <a:pt x="84" y="45"/>
                            </a:lnTo>
                            <a:lnTo>
                              <a:pt x="84" y="54"/>
                            </a:lnTo>
                            <a:lnTo>
                              <a:pt x="80" y="56"/>
                            </a:lnTo>
                            <a:lnTo>
                              <a:pt x="69" y="56"/>
                            </a:lnTo>
                            <a:lnTo>
                              <a:pt x="55" y="68"/>
                            </a:lnTo>
                            <a:lnTo>
                              <a:pt x="42" y="79"/>
                            </a:lnTo>
                            <a:lnTo>
                              <a:pt x="34" y="88"/>
                            </a:lnTo>
                            <a:lnTo>
                              <a:pt x="34" y="80"/>
                            </a:lnTo>
                            <a:lnTo>
                              <a:pt x="18" y="81"/>
                            </a:lnTo>
                            <a:lnTo>
                              <a:pt x="11" y="81"/>
                            </a:lnTo>
                            <a:lnTo>
                              <a:pt x="0" y="81"/>
                            </a:lnTo>
                            <a:lnTo>
                              <a:pt x="16" y="68"/>
                            </a:lnTo>
                            <a:lnTo>
                              <a:pt x="21" y="61"/>
                            </a:lnTo>
                            <a:lnTo>
                              <a:pt x="27" y="61"/>
                            </a:lnTo>
                            <a:lnTo>
                              <a:pt x="38" y="49"/>
                            </a:lnTo>
                            <a:lnTo>
                              <a:pt x="42" y="49"/>
                            </a:lnTo>
                            <a:lnTo>
                              <a:pt x="42" y="48"/>
                            </a:lnTo>
                            <a:lnTo>
                              <a:pt x="48" y="44"/>
                            </a:lnTo>
                            <a:lnTo>
                              <a:pt x="55" y="44"/>
                            </a:lnTo>
                            <a:lnTo>
                              <a:pt x="52" y="31"/>
                            </a:lnTo>
                            <a:lnTo>
                              <a:pt x="53" y="31"/>
                            </a:lnTo>
                            <a:lnTo>
                              <a:pt x="60" y="24"/>
                            </a:lnTo>
                            <a:lnTo>
                              <a:pt x="63" y="30"/>
                            </a:lnTo>
                            <a:lnTo>
                              <a:pt x="74" y="20"/>
                            </a:lnTo>
                            <a:lnTo>
                              <a:pt x="73" y="0"/>
                            </a:lnTo>
                          </a:path>
                        </a:pathLst>
                      </a:custGeom>
                      <a:solidFill>
                        <a:srgbClr val="8A8AFF"/>
                      </a:solidFill>
                      <a:ln w="12699" cap="rnd">
                        <a:solidFill>
                          <a:srgbClr val="DADADA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940" name="Freeform 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37" y="3162"/>
                        <a:ext cx="40" cy="49"/>
                      </a:xfrm>
                      <a:custGeom>
                        <a:avLst/>
                        <a:gdLst>
                          <a:gd name="T0" fmla="*/ 0 w 40"/>
                          <a:gd name="T1" fmla="*/ 0 h 49"/>
                          <a:gd name="T2" fmla="*/ 8 w 40"/>
                          <a:gd name="T3" fmla="*/ 0 h 49"/>
                          <a:gd name="T4" fmla="*/ 18 w 40"/>
                          <a:gd name="T5" fmla="*/ 6 h 49"/>
                          <a:gd name="T6" fmla="*/ 39 w 40"/>
                          <a:gd name="T7" fmla="*/ 6 h 49"/>
                          <a:gd name="T8" fmla="*/ 36 w 40"/>
                          <a:gd name="T9" fmla="*/ 15 h 49"/>
                          <a:gd name="T10" fmla="*/ 39 w 40"/>
                          <a:gd name="T11" fmla="*/ 24 h 49"/>
                          <a:gd name="T12" fmla="*/ 32 w 40"/>
                          <a:gd name="T13" fmla="*/ 24 h 49"/>
                          <a:gd name="T14" fmla="*/ 31 w 40"/>
                          <a:gd name="T15" fmla="*/ 25 h 49"/>
                          <a:gd name="T16" fmla="*/ 27 w 40"/>
                          <a:gd name="T17" fmla="*/ 27 h 49"/>
                          <a:gd name="T18" fmla="*/ 31 w 40"/>
                          <a:gd name="T19" fmla="*/ 48 h 49"/>
                          <a:gd name="T20" fmla="*/ 18 w 40"/>
                          <a:gd name="T21" fmla="*/ 46 h 49"/>
                          <a:gd name="T22" fmla="*/ 7 w 40"/>
                          <a:gd name="T23" fmla="*/ 39 h 49"/>
                          <a:gd name="T24" fmla="*/ 7 w 40"/>
                          <a:gd name="T25" fmla="*/ 25 h 49"/>
                          <a:gd name="T26" fmla="*/ 7 w 40"/>
                          <a:gd name="T27" fmla="*/ 20 h 49"/>
                          <a:gd name="T28" fmla="*/ 0 w 40"/>
                          <a:gd name="T29" fmla="*/ 15 h 49"/>
                          <a:gd name="T30" fmla="*/ 0 w 40"/>
                          <a:gd name="T31" fmla="*/ 0 h 49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40"/>
                          <a:gd name="T49" fmla="*/ 0 h 49"/>
                          <a:gd name="T50" fmla="*/ 40 w 40"/>
                          <a:gd name="T51" fmla="*/ 49 h 49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40" h="49">
                            <a:moveTo>
                              <a:pt x="0" y="0"/>
                            </a:moveTo>
                            <a:lnTo>
                              <a:pt x="8" y="0"/>
                            </a:lnTo>
                            <a:lnTo>
                              <a:pt x="18" y="6"/>
                            </a:lnTo>
                            <a:lnTo>
                              <a:pt x="39" y="6"/>
                            </a:lnTo>
                            <a:lnTo>
                              <a:pt x="36" y="15"/>
                            </a:lnTo>
                            <a:lnTo>
                              <a:pt x="39" y="24"/>
                            </a:lnTo>
                            <a:lnTo>
                              <a:pt x="32" y="24"/>
                            </a:lnTo>
                            <a:lnTo>
                              <a:pt x="31" y="25"/>
                            </a:lnTo>
                            <a:lnTo>
                              <a:pt x="27" y="27"/>
                            </a:lnTo>
                            <a:lnTo>
                              <a:pt x="31" y="48"/>
                            </a:lnTo>
                            <a:lnTo>
                              <a:pt x="18" y="46"/>
                            </a:lnTo>
                            <a:lnTo>
                              <a:pt x="7" y="39"/>
                            </a:lnTo>
                            <a:lnTo>
                              <a:pt x="7" y="25"/>
                            </a:lnTo>
                            <a:lnTo>
                              <a:pt x="7" y="20"/>
                            </a:lnTo>
                            <a:lnTo>
                              <a:pt x="0" y="1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8A8AFF"/>
                      </a:solidFill>
                      <a:ln w="12699" cap="rnd">
                        <a:solidFill>
                          <a:srgbClr val="DADADA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7937" name="Freeform 101"/>
                    <p:cNvSpPr>
                      <a:spLocks/>
                    </p:cNvSpPr>
                    <p:nvPr/>
                  </p:nvSpPr>
                  <p:spPr bwMode="auto">
                    <a:xfrm>
                      <a:off x="4808" y="2679"/>
                      <a:ext cx="66" cy="50"/>
                    </a:xfrm>
                    <a:custGeom>
                      <a:avLst/>
                      <a:gdLst>
                        <a:gd name="T0" fmla="*/ 12 w 66"/>
                        <a:gd name="T1" fmla="*/ 18 h 50"/>
                        <a:gd name="T2" fmla="*/ 0 w 66"/>
                        <a:gd name="T3" fmla="*/ 39 h 50"/>
                        <a:gd name="T4" fmla="*/ 5 w 66"/>
                        <a:gd name="T5" fmla="*/ 47 h 50"/>
                        <a:gd name="T6" fmla="*/ 23 w 66"/>
                        <a:gd name="T7" fmla="*/ 49 h 50"/>
                        <a:gd name="T8" fmla="*/ 38 w 66"/>
                        <a:gd name="T9" fmla="*/ 49 h 50"/>
                        <a:gd name="T10" fmla="*/ 44 w 66"/>
                        <a:gd name="T11" fmla="*/ 41 h 50"/>
                        <a:gd name="T12" fmla="*/ 48 w 66"/>
                        <a:gd name="T13" fmla="*/ 32 h 50"/>
                        <a:gd name="T14" fmla="*/ 65 w 66"/>
                        <a:gd name="T15" fmla="*/ 32 h 50"/>
                        <a:gd name="T16" fmla="*/ 62 w 66"/>
                        <a:gd name="T17" fmla="*/ 20 h 50"/>
                        <a:gd name="T18" fmla="*/ 62 w 66"/>
                        <a:gd name="T19" fmla="*/ 7 h 50"/>
                        <a:gd name="T20" fmla="*/ 45 w 66"/>
                        <a:gd name="T21" fmla="*/ 0 h 50"/>
                        <a:gd name="T22" fmla="*/ 42 w 66"/>
                        <a:gd name="T23" fmla="*/ 14 h 50"/>
                        <a:gd name="T24" fmla="*/ 53 w 66"/>
                        <a:gd name="T25" fmla="*/ 22 h 50"/>
                        <a:gd name="T26" fmla="*/ 37 w 66"/>
                        <a:gd name="T27" fmla="*/ 22 h 50"/>
                        <a:gd name="T28" fmla="*/ 31 w 66"/>
                        <a:gd name="T29" fmla="*/ 28 h 50"/>
                        <a:gd name="T30" fmla="*/ 12 w 66"/>
                        <a:gd name="T31" fmla="*/ 18 h 5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66"/>
                        <a:gd name="T49" fmla="*/ 0 h 50"/>
                        <a:gd name="T50" fmla="*/ 66 w 66"/>
                        <a:gd name="T51" fmla="*/ 50 h 5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66" h="50">
                          <a:moveTo>
                            <a:pt x="12" y="18"/>
                          </a:moveTo>
                          <a:lnTo>
                            <a:pt x="0" y="39"/>
                          </a:lnTo>
                          <a:lnTo>
                            <a:pt x="5" y="47"/>
                          </a:lnTo>
                          <a:lnTo>
                            <a:pt x="23" y="49"/>
                          </a:lnTo>
                          <a:lnTo>
                            <a:pt x="38" y="49"/>
                          </a:lnTo>
                          <a:lnTo>
                            <a:pt x="44" y="41"/>
                          </a:lnTo>
                          <a:lnTo>
                            <a:pt x="48" y="32"/>
                          </a:lnTo>
                          <a:lnTo>
                            <a:pt x="65" y="32"/>
                          </a:lnTo>
                          <a:lnTo>
                            <a:pt x="62" y="20"/>
                          </a:lnTo>
                          <a:lnTo>
                            <a:pt x="62" y="7"/>
                          </a:lnTo>
                          <a:lnTo>
                            <a:pt x="45" y="0"/>
                          </a:lnTo>
                          <a:lnTo>
                            <a:pt x="42" y="14"/>
                          </a:lnTo>
                          <a:lnTo>
                            <a:pt x="53" y="22"/>
                          </a:lnTo>
                          <a:lnTo>
                            <a:pt x="37" y="22"/>
                          </a:lnTo>
                          <a:lnTo>
                            <a:pt x="31" y="28"/>
                          </a:lnTo>
                          <a:lnTo>
                            <a:pt x="12" y="18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911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4108" y="1938"/>
                    <a:ext cx="749" cy="1204"/>
                    <a:chOff x="4108" y="1938"/>
                    <a:chExt cx="749" cy="1204"/>
                  </a:xfrm>
                </p:grpSpPr>
                <p:grpSp>
                  <p:nvGrpSpPr>
                    <p:cNvPr id="37922" name="Group 1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28" y="2061"/>
                      <a:ext cx="167" cy="362"/>
                      <a:chOff x="4228" y="2061"/>
                      <a:chExt cx="167" cy="362"/>
                    </a:xfrm>
                  </p:grpSpPr>
                  <p:sp>
                    <p:nvSpPr>
                      <p:cNvPr id="37932" name="Freeform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386"/>
                        <a:ext cx="40" cy="37"/>
                      </a:xfrm>
                      <a:custGeom>
                        <a:avLst/>
                        <a:gdLst>
                          <a:gd name="T0" fmla="*/ 0 w 40"/>
                          <a:gd name="T1" fmla="*/ 28 h 37"/>
                          <a:gd name="T2" fmla="*/ 7 w 40"/>
                          <a:gd name="T3" fmla="*/ 35 h 37"/>
                          <a:gd name="T4" fmla="*/ 15 w 40"/>
                          <a:gd name="T5" fmla="*/ 33 h 37"/>
                          <a:gd name="T6" fmla="*/ 28 w 40"/>
                          <a:gd name="T7" fmla="*/ 36 h 37"/>
                          <a:gd name="T8" fmla="*/ 38 w 40"/>
                          <a:gd name="T9" fmla="*/ 36 h 37"/>
                          <a:gd name="T10" fmla="*/ 39 w 40"/>
                          <a:gd name="T11" fmla="*/ 24 h 37"/>
                          <a:gd name="T12" fmla="*/ 36 w 40"/>
                          <a:gd name="T13" fmla="*/ 15 h 37"/>
                          <a:gd name="T14" fmla="*/ 29 w 40"/>
                          <a:gd name="T15" fmla="*/ 5 h 37"/>
                          <a:gd name="T16" fmla="*/ 22 w 40"/>
                          <a:gd name="T17" fmla="*/ 5 h 37"/>
                          <a:gd name="T18" fmla="*/ 20 w 40"/>
                          <a:gd name="T19" fmla="*/ 0 h 37"/>
                          <a:gd name="T20" fmla="*/ 10 w 40"/>
                          <a:gd name="T21" fmla="*/ 0 h 37"/>
                          <a:gd name="T22" fmla="*/ 10 w 40"/>
                          <a:gd name="T23" fmla="*/ 11 h 37"/>
                          <a:gd name="T24" fmla="*/ 0 w 40"/>
                          <a:gd name="T25" fmla="*/ 28 h 37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40"/>
                          <a:gd name="T40" fmla="*/ 0 h 37"/>
                          <a:gd name="T41" fmla="*/ 40 w 40"/>
                          <a:gd name="T42" fmla="*/ 37 h 37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40" h="37">
                            <a:moveTo>
                              <a:pt x="0" y="28"/>
                            </a:moveTo>
                            <a:lnTo>
                              <a:pt x="7" y="35"/>
                            </a:lnTo>
                            <a:lnTo>
                              <a:pt x="15" y="33"/>
                            </a:lnTo>
                            <a:lnTo>
                              <a:pt x="28" y="36"/>
                            </a:lnTo>
                            <a:lnTo>
                              <a:pt x="38" y="36"/>
                            </a:lnTo>
                            <a:lnTo>
                              <a:pt x="39" y="24"/>
                            </a:lnTo>
                            <a:lnTo>
                              <a:pt x="36" y="15"/>
                            </a:lnTo>
                            <a:lnTo>
                              <a:pt x="29" y="5"/>
                            </a:lnTo>
                            <a:lnTo>
                              <a:pt x="22" y="5"/>
                            </a:lnTo>
                            <a:lnTo>
                              <a:pt x="20" y="0"/>
                            </a:lnTo>
                            <a:lnTo>
                              <a:pt x="10" y="0"/>
                            </a:lnTo>
                            <a:lnTo>
                              <a:pt x="10" y="11"/>
                            </a:lnTo>
                            <a:lnTo>
                              <a:pt x="0" y="28"/>
                            </a:lnTo>
                          </a:path>
                        </a:pathLst>
                      </a:custGeom>
                      <a:solidFill>
                        <a:srgbClr val="8A8AFF"/>
                      </a:solidFill>
                      <a:ln w="12699" cap="rnd">
                        <a:solidFill>
                          <a:srgbClr val="DADADA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933" name="Freeform 1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34" y="2322"/>
                        <a:ext cx="39" cy="47"/>
                      </a:xfrm>
                      <a:custGeom>
                        <a:avLst/>
                        <a:gdLst>
                          <a:gd name="T0" fmla="*/ 9 w 39"/>
                          <a:gd name="T1" fmla="*/ 0 h 47"/>
                          <a:gd name="T2" fmla="*/ 25 w 39"/>
                          <a:gd name="T3" fmla="*/ 1 h 47"/>
                          <a:gd name="T4" fmla="*/ 31 w 39"/>
                          <a:gd name="T5" fmla="*/ 14 h 47"/>
                          <a:gd name="T6" fmla="*/ 38 w 39"/>
                          <a:gd name="T7" fmla="*/ 21 h 47"/>
                          <a:gd name="T8" fmla="*/ 32 w 39"/>
                          <a:gd name="T9" fmla="*/ 26 h 47"/>
                          <a:gd name="T10" fmla="*/ 38 w 39"/>
                          <a:gd name="T11" fmla="*/ 33 h 47"/>
                          <a:gd name="T12" fmla="*/ 35 w 39"/>
                          <a:gd name="T13" fmla="*/ 42 h 47"/>
                          <a:gd name="T14" fmla="*/ 30 w 39"/>
                          <a:gd name="T15" fmla="*/ 46 h 47"/>
                          <a:gd name="T16" fmla="*/ 18 w 39"/>
                          <a:gd name="T17" fmla="*/ 44 h 47"/>
                          <a:gd name="T18" fmla="*/ 12 w 39"/>
                          <a:gd name="T19" fmla="*/ 44 h 47"/>
                          <a:gd name="T20" fmla="*/ 7 w 39"/>
                          <a:gd name="T21" fmla="*/ 39 h 47"/>
                          <a:gd name="T22" fmla="*/ 3 w 39"/>
                          <a:gd name="T23" fmla="*/ 32 h 47"/>
                          <a:gd name="T24" fmla="*/ 3 w 39"/>
                          <a:gd name="T25" fmla="*/ 25 h 47"/>
                          <a:gd name="T26" fmla="*/ 0 w 39"/>
                          <a:gd name="T27" fmla="*/ 15 h 47"/>
                          <a:gd name="T28" fmla="*/ 9 w 39"/>
                          <a:gd name="T29" fmla="*/ 0 h 47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39"/>
                          <a:gd name="T46" fmla="*/ 0 h 47"/>
                          <a:gd name="T47" fmla="*/ 39 w 39"/>
                          <a:gd name="T48" fmla="*/ 47 h 47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39" h="47">
                            <a:moveTo>
                              <a:pt x="9" y="0"/>
                            </a:moveTo>
                            <a:lnTo>
                              <a:pt x="25" y="1"/>
                            </a:lnTo>
                            <a:lnTo>
                              <a:pt x="31" y="14"/>
                            </a:lnTo>
                            <a:lnTo>
                              <a:pt x="38" y="21"/>
                            </a:lnTo>
                            <a:lnTo>
                              <a:pt x="32" y="26"/>
                            </a:lnTo>
                            <a:lnTo>
                              <a:pt x="38" y="33"/>
                            </a:lnTo>
                            <a:lnTo>
                              <a:pt x="35" y="42"/>
                            </a:lnTo>
                            <a:lnTo>
                              <a:pt x="30" y="46"/>
                            </a:lnTo>
                            <a:lnTo>
                              <a:pt x="18" y="44"/>
                            </a:lnTo>
                            <a:lnTo>
                              <a:pt x="12" y="44"/>
                            </a:lnTo>
                            <a:lnTo>
                              <a:pt x="7" y="39"/>
                            </a:lnTo>
                            <a:lnTo>
                              <a:pt x="3" y="32"/>
                            </a:lnTo>
                            <a:lnTo>
                              <a:pt x="3" y="25"/>
                            </a:lnTo>
                            <a:lnTo>
                              <a:pt x="0" y="15"/>
                            </a:lnTo>
                            <a:lnTo>
                              <a:pt x="9" y="0"/>
                            </a:lnTo>
                          </a:path>
                        </a:pathLst>
                      </a:custGeom>
                      <a:solidFill>
                        <a:srgbClr val="8A8AFF"/>
                      </a:solidFill>
                      <a:ln w="12699" cap="rnd">
                        <a:solidFill>
                          <a:srgbClr val="DADADA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7934" name="Freeform 1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327" y="2061"/>
                        <a:ext cx="68" cy="44"/>
                      </a:xfrm>
                      <a:custGeom>
                        <a:avLst/>
                        <a:gdLst>
                          <a:gd name="T0" fmla="*/ 10 w 68"/>
                          <a:gd name="T1" fmla="*/ 0 h 44"/>
                          <a:gd name="T2" fmla="*/ 19 w 68"/>
                          <a:gd name="T3" fmla="*/ 7 h 44"/>
                          <a:gd name="T4" fmla="*/ 27 w 68"/>
                          <a:gd name="T5" fmla="*/ 5 h 44"/>
                          <a:gd name="T6" fmla="*/ 39 w 68"/>
                          <a:gd name="T7" fmla="*/ 7 h 44"/>
                          <a:gd name="T8" fmla="*/ 51 w 68"/>
                          <a:gd name="T9" fmla="*/ 7 h 44"/>
                          <a:gd name="T10" fmla="*/ 56 w 68"/>
                          <a:gd name="T11" fmla="*/ 11 h 44"/>
                          <a:gd name="T12" fmla="*/ 63 w 68"/>
                          <a:gd name="T13" fmla="*/ 20 h 44"/>
                          <a:gd name="T14" fmla="*/ 67 w 68"/>
                          <a:gd name="T15" fmla="*/ 25 h 44"/>
                          <a:gd name="T16" fmla="*/ 52 w 68"/>
                          <a:gd name="T17" fmla="*/ 27 h 44"/>
                          <a:gd name="T18" fmla="*/ 48 w 68"/>
                          <a:gd name="T19" fmla="*/ 30 h 44"/>
                          <a:gd name="T20" fmla="*/ 52 w 68"/>
                          <a:gd name="T21" fmla="*/ 36 h 44"/>
                          <a:gd name="T22" fmla="*/ 52 w 68"/>
                          <a:gd name="T23" fmla="*/ 41 h 44"/>
                          <a:gd name="T24" fmla="*/ 37 w 68"/>
                          <a:gd name="T25" fmla="*/ 36 h 44"/>
                          <a:gd name="T26" fmla="*/ 24 w 68"/>
                          <a:gd name="T27" fmla="*/ 32 h 44"/>
                          <a:gd name="T28" fmla="*/ 19 w 68"/>
                          <a:gd name="T29" fmla="*/ 33 h 44"/>
                          <a:gd name="T30" fmla="*/ 19 w 68"/>
                          <a:gd name="T31" fmla="*/ 41 h 44"/>
                          <a:gd name="T32" fmla="*/ 10 w 68"/>
                          <a:gd name="T33" fmla="*/ 43 h 44"/>
                          <a:gd name="T34" fmla="*/ 6 w 68"/>
                          <a:gd name="T35" fmla="*/ 36 h 44"/>
                          <a:gd name="T36" fmla="*/ 5 w 68"/>
                          <a:gd name="T37" fmla="*/ 27 h 44"/>
                          <a:gd name="T38" fmla="*/ 0 w 68"/>
                          <a:gd name="T39" fmla="*/ 26 h 44"/>
                          <a:gd name="T40" fmla="*/ 5 w 68"/>
                          <a:gd name="T41" fmla="*/ 18 h 44"/>
                          <a:gd name="T42" fmla="*/ 12 w 68"/>
                          <a:gd name="T43" fmla="*/ 15 h 44"/>
                          <a:gd name="T44" fmla="*/ 10 w 68"/>
                          <a:gd name="T45" fmla="*/ 0 h 44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w 68"/>
                          <a:gd name="T70" fmla="*/ 0 h 44"/>
                          <a:gd name="T71" fmla="*/ 68 w 68"/>
                          <a:gd name="T72" fmla="*/ 44 h 44"/>
                        </a:gdLst>
                        <a:ahLst/>
                        <a:cxnLst>
                          <a:cxn ang="T46">
                            <a:pos x="T0" y="T1"/>
                          </a:cxn>
                          <a:cxn ang="T47">
                            <a:pos x="T2" y="T3"/>
                          </a:cxn>
                          <a:cxn ang="T48">
                            <a:pos x="T4" y="T5"/>
                          </a:cxn>
                          <a:cxn ang="T49">
                            <a:pos x="T6" y="T7"/>
                          </a:cxn>
                          <a:cxn ang="T50">
                            <a:pos x="T8" y="T9"/>
                          </a:cxn>
                          <a:cxn ang="T51">
                            <a:pos x="T10" y="T11"/>
                          </a:cxn>
                          <a:cxn ang="T52">
                            <a:pos x="T12" y="T13"/>
                          </a:cxn>
                          <a:cxn ang="T53">
                            <a:pos x="T14" y="T15"/>
                          </a:cxn>
                          <a:cxn ang="T54">
                            <a:pos x="T16" y="T17"/>
                          </a:cxn>
                          <a:cxn ang="T55">
                            <a:pos x="T18" y="T19"/>
                          </a:cxn>
                          <a:cxn ang="T56">
                            <a:pos x="T20" y="T21"/>
                          </a:cxn>
                          <a:cxn ang="T57">
                            <a:pos x="T22" y="T23"/>
                          </a:cxn>
                          <a:cxn ang="T58">
                            <a:pos x="T24" y="T25"/>
                          </a:cxn>
                          <a:cxn ang="T59">
                            <a:pos x="T26" y="T27"/>
                          </a:cxn>
                          <a:cxn ang="T60">
                            <a:pos x="T28" y="T29"/>
                          </a:cxn>
                          <a:cxn ang="T61">
                            <a:pos x="T30" y="T31"/>
                          </a:cxn>
                          <a:cxn ang="T62">
                            <a:pos x="T32" y="T33"/>
                          </a:cxn>
                          <a:cxn ang="T63">
                            <a:pos x="T34" y="T35"/>
                          </a:cxn>
                          <a:cxn ang="T64">
                            <a:pos x="T36" y="T37"/>
                          </a:cxn>
                          <a:cxn ang="T65">
                            <a:pos x="T38" y="T39"/>
                          </a:cxn>
                          <a:cxn ang="T66">
                            <a:pos x="T40" y="T41"/>
                          </a:cxn>
                          <a:cxn ang="T67">
                            <a:pos x="T42" y="T43"/>
                          </a:cxn>
                          <a:cxn ang="T68">
                            <a:pos x="T44" y="T45"/>
                          </a:cxn>
                        </a:cxnLst>
                        <a:rect l="T69" t="T70" r="T71" b="T72"/>
                        <a:pathLst>
                          <a:path w="68" h="44">
                            <a:moveTo>
                              <a:pt x="10" y="0"/>
                            </a:moveTo>
                            <a:lnTo>
                              <a:pt x="19" y="7"/>
                            </a:lnTo>
                            <a:lnTo>
                              <a:pt x="27" y="5"/>
                            </a:lnTo>
                            <a:lnTo>
                              <a:pt x="39" y="7"/>
                            </a:lnTo>
                            <a:lnTo>
                              <a:pt x="51" y="7"/>
                            </a:lnTo>
                            <a:lnTo>
                              <a:pt x="56" y="11"/>
                            </a:lnTo>
                            <a:lnTo>
                              <a:pt x="63" y="20"/>
                            </a:lnTo>
                            <a:lnTo>
                              <a:pt x="67" y="25"/>
                            </a:lnTo>
                            <a:lnTo>
                              <a:pt x="52" y="27"/>
                            </a:lnTo>
                            <a:lnTo>
                              <a:pt x="48" y="30"/>
                            </a:lnTo>
                            <a:lnTo>
                              <a:pt x="52" y="36"/>
                            </a:lnTo>
                            <a:lnTo>
                              <a:pt x="52" y="41"/>
                            </a:lnTo>
                            <a:lnTo>
                              <a:pt x="37" y="36"/>
                            </a:lnTo>
                            <a:lnTo>
                              <a:pt x="24" y="32"/>
                            </a:lnTo>
                            <a:lnTo>
                              <a:pt x="19" y="33"/>
                            </a:lnTo>
                            <a:lnTo>
                              <a:pt x="19" y="41"/>
                            </a:lnTo>
                            <a:lnTo>
                              <a:pt x="10" y="43"/>
                            </a:lnTo>
                            <a:lnTo>
                              <a:pt x="6" y="36"/>
                            </a:lnTo>
                            <a:lnTo>
                              <a:pt x="5" y="27"/>
                            </a:lnTo>
                            <a:lnTo>
                              <a:pt x="0" y="26"/>
                            </a:lnTo>
                            <a:lnTo>
                              <a:pt x="5" y="18"/>
                            </a:lnTo>
                            <a:lnTo>
                              <a:pt x="12" y="15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solidFill>
                        <a:srgbClr val="8A8AFF"/>
                      </a:solidFill>
                      <a:ln w="12699" cap="rnd">
                        <a:solidFill>
                          <a:srgbClr val="DADADA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7923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4385" y="2792"/>
                      <a:ext cx="472" cy="350"/>
                    </a:xfrm>
                    <a:custGeom>
                      <a:avLst/>
                      <a:gdLst>
                        <a:gd name="T0" fmla="*/ 363 w 472"/>
                        <a:gd name="T1" fmla="*/ 28 h 350"/>
                        <a:gd name="T2" fmla="*/ 381 w 472"/>
                        <a:gd name="T3" fmla="*/ 41 h 350"/>
                        <a:gd name="T4" fmla="*/ 401 w 472"/>
                        <a:gd name="T5" fmla="*/ 92 h 350"/>
                        <a:gd name="T6" fmla="*/ 444 w 472"/>
                        <a:gd name="T7" fmla="*/ 145 h 350"/>
                        <a:gd name="T8" fmla="*/ 471 w 472"/>
                        <a:gd name="T9" fmla="*/ 200 h 350"/>
                        <a:gd name="T10" fmla="*/ 451 w 472"/>
                        <a:gd name="T11" fmla="*/ 250 h 350"/>
                        <a:gd name="T12" fmla="*/ 433 w 472"/>
                        <a:gd name="T13" fmla="*/ 282 h 350"/>
                        <a:gd name="T14" fmla="*/ 422 w 472"/>
                        <a:gd name="T15" fmla="*/ 313 h 350"/>
                        <a:gd name="T16" fmla="*/ 411 w 472"/>
                        <a:gd name="T17" fmla="*/ 331 h 350"/>
                        <a:gd name="T18" fmla="*/ 388 w 472"/>
                        <a:gd name="T19" fmla="*/ 344 h 350"/>
                        <a:gd name="T20" fmla="*/ 352 w 472"/>
                        <a:gd name="T21" fmla="*/ 339 h 350"/>
                        <a:gd name="T22" fmla="*/ 316 w 472"/>
                        <a:gd name="T23" fmla="*/ 331 h 350"/>
                        <a:gd name="T24" fmla="*/ 296 w 472"/>
                        <a:gd name="T25" fmla="*/ 311 h 350"/>
                        <a:gd name="T26" fmla="*/ 290 w 472"/>
                        <a:gd name="T27" fmla="*/ 286 h 350"/>
                        <a:gd name="T28" fmla="*/ 278 w 472"/>
                        <a:gd name="T29" fmla="*/ 275 h 350"/>
                        <a:gd name="T30" fmla="*/ 258 w 472"/>
                        <a:gd name="T31" fmla="*/ 277 h 350"/>
                        <a:gd name="T32" fmla="*/ 240 w 472"/>
                        <a:gd name="T33" fmla="*/ 257 h 350"/>
                        <a:gd name="T34" fmla="*/ 225 w 472"/>
                        <a:gd name="T35" fmla="*/ 254 h 350"/>
                        <a:gd name="T36" fmla="*/ 200 w 472"/>
                        <a:gd name="T37" fmla="*/ 257 h 350"/>
                        <a:gd name="T38" fmla="*/ 179 w 472"/>
                        <a:gd name="T39" fmla="*/ 260 h 350"/>
                        <a:gd name="T40" fmla="*/ 160 w 472"/>
                        <a:gd name="T41" fmla="*/ 271 h 350"/>
                        <a:gd name="T42" fmla="*/ 134 w 472"/>
                        <a:gd name="T43" fmla="*/ 279 h 350"/>
                        <a:gd name="T44" fmla="*/ 107 w 472"/>
                        <a:gd name="T45" fmla="*/ 292 h 350"/>
                        <a:gd name="T46" fmla="*/ 93 w 472"/>
                        <a:gd name="T47" fmla="*/ 297 h 350"/>
                        <a:gd name="T48" fmla="*/ 54 w 472"/>
                        <a:gd name="T49" fmla="*/ 295 h 350"/>
                        <a:gd name="T50" fmla="*/ 46 w 472"/>
                        <a:gd name="T51" fmla="*/ 288 h 350"/>
                        <a:gd name="T52" fmla="*/ 46 w 472"/>
                        <a:gd name="T53" fmla="*/ 250 h 350"/>
                        <a:gd name="T54" fmla="*/ 33 w 472"/>
                        <a:gd name="T55" fmla="*/ 228 h 350"/>
                        <a:gd name="T56" fmla="*/ 21 w 472"/>
                        <a:gd name="T57" fmla="*/ 210 h 350"/>
                        <a:gd name="T58" fmla="*/ 4 w 472"/>
                        <a:gd name="T59" fmla="*/ 145 h 350"/>
                        <a:gd name="T60" fmla="*/ 5 w 472"/>
                        <a:gd name="T61" fmla="*/ 124 h 350"/>
                        <a:gd name="T62" fmla="*/ 39 w 472"/>
                        <a:gd name="T63" fmla="*/ 113 h 350"/>
                        <a:gd name="T64" fmla="*/ 64 w 472"/>
                        <a:gd name="T65" fmla="*/ 110 h 350"/>
                        <a:gd name="T66" fmla="*/ 78 w 472"/>
                        <a:gd name="T67" fmla="*/ 105 h 350"/>
                        <a:gd name="T68" fmla="*/ 86 w 472"/>
                        <a:gd name="T69" fmla="*/ 87 h 350"/>
                        <a:gd name="T70" fmla="*/ 84 w 472"/>
                        <a:gd name="T71" fmla="*/ 77 h 350"/>
                        <a:gd name="T72" fmla="*/ 117 w 472"/>
                        <a:gd name="T73" fmla="*/ 52 h 350"/>
                        <a:gd name="T74" fmla="*/ 144 w 472"/>
                        <a:gd name="T75" fmla="*/ 32 h 350"/>
                        <a:gd name="T76" fmla="*/ 167 w 472"/>
                        <a:gd name="T77" fmla="*/ 46 h 350"/>
                        <a:gd name="T78" fmla="*/ 186 w 472"/>
                        <a:gd name="T79" fmla="*/ 31 h 350"/>
                        <a:gd name="T80" fmla="*/ 204 w 472"/>
                        <a:gd name="T81" fmla="*/ 14 h 350"/>
                        <a:gd name="T82" fmla="*/ 223 w 472"/>
                        <a:gd name="T83" fmla="*/ 4 h 350"/>
                        <a:gd name="T84" fmla="*/ 254 w 472"/>
                        <a:gd name="T85" fmla="*/ 7 h 350"/>
                        <a:gd name="T86" fmla="*/ 265 w 472"/>
                        <a:gd name="T87" fmla="*/ 20 h 350"/>
                        <a:gd name="T88" fmla="*/ 265 w 472"/>
                        <a:gd name="T89" fmla="*/ 36 h 350"/>
                        <a:gd name="T90" fmla="*/ 292 w 472"/>
                        <a:gd name="T91" fmla="*/ 64 h 350"/>
                        <a:gd name="T92" fmla="*/ 314 w 472"/>
                        <a:gd name="T93" fmla="*/ 73 h 350"/>
                        <a:gd name="T94" fmla="*/ 332 w 472"/>
                        <a:gd name="T95" fmla="*/ 46 h 350"/>
                        <a:gd name="T96" fmla="*/ 338 w 472"/>
                        <a:gd name="T97" fmla="*/ 0 h 350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w 472"/>
                        <a:gd name="T148" fmla="*/ 0 h 350"/>
                        <a:gd name="T149" fmla="*/ 472 w 472"/>
                        <a:gd name="T150" fmla="*/ 350 h 350"/>
                      </a:gdLst>
                      <a:ahLst/>
                      <a:cxnLst>
                        <a:cxn ang="T98">
                          <a:pos x="T0" y="T1"/>
                        </a:cxn>
                        <a:cxn ang="T99">
                          <a:pos x="T2" y="T3"/>
                        </a:cxn>
                        <a:cxn ang="T100">
                          <a:pos x="T4" y="T5"/>
                        </a:cxn>
                        <a:cxn ang="T101">
                          <a:pos x="T6" y="T7"/>
                        </a:cxn>
                        <a:cxn ang="T102">
                          <a:pos x="T8" y="T9"/>
                        </a:cxn>
                        <a:cxn ang="T103">
                          <a:pos x="T10" y="T11"/>
                        </a:cxn>
                        <a:cxn ang="T104">
                          <a:pos x="T12" y="T13"/>
                        </a:cxn>
                        <a:cxn ang="T105">
                          <a:pos x="T14" y="T15"/>
                        </a:cxn>
                        <a:cxn ang="T106">
                          <a:pos x="T16" y="T17"/>
                        </a:cxn>
                        <a:cxn ang="T107">
                          <a:pos x="T18" y="T19"/>
                        </a:cxn>
                        <a:cxn ang="T108">
                          <a:pos x="T20" y="T21"/>
                        </a:cxn>
                        <a:cxn ang="T109">
                          <a:pos x="T22" y="T23"/>
                        </a:cxn>
                        <a:cxn ang="T110">
                          <a:pos x="T24" y="T25"/>
                        </a:cxn>
                        <a:cxn ang="T111">
                          <a:pos x="T26" y="T27"/>
                        </a:cxn>
                        <a:cxn ang="T112">
                          <a:pos x="T28" y="T29"/>
                        </a:cxn>
                        <a:cxn ang="T113">
                          <a:pos x="T30" y="T31"/>
                        </a:cxn>
                        <a:cxn ang="T114">
                          <a:pos x="T32" y="T33"/>
                        </a:cxn>
                        <a:cxn ang="T115">
                          <a:pos x="T34" y="T35"/>
                        </a:cxn>
                        <a:cxn ang="T116">
                          <a:pos x="T36" y="T37"/>
                        </a:cxn>
                        <a:cxn ang="T117">
                          <a:pos x="T38" y="T39"/>
                        </a:cxn>
                        <a:cxn ang="T118">
                          <a:pos x="T40" y="T41"/>
                        </a:cxn>
                        <a:cxn ang="T119">
                          <a:pos x="T42" y="T43"/>
                        </a:cxn>
                        <a:cxn ang="T120">
                          <a:pos x="T44" y="T45"/>
                        </a:cxn>
                        <a:cxn ang="T121">
                          <a:pos x="T46" y="T47"/>
                        </a:cxn>
                        <a:cxn ang="T122">
                          <a:pos x="T48" y="T49"/>
                        </a:cxn>
                        <a:cxn ang="T123">
                          <a:pos x="T50" y="T51"/>
                        </a:cxn>
                        <a:cxn ang="T124">
                          <a:pos x="T52" y="T53"/>
                        </a:cxn>
                        <a:cxn ang="T125">
                          <a:pos x="T54" y="T55"/>
                        </a:cxn>
                        <a:cxn ang="T126">
                          <a:pos x="T56" y="T57"/>
                        </a:cxn>
                        <a:cxn ang="T127">
                          <a:pos x="T58" y="T59"/>
                        </a:cxn>
                        <a:cxn ang="T128">
                          <a:pos x="T60" y="T61"/>
                        </a:cxn>
                        <a:cxn ang="T129">
                          <a:pos x="T62" y="T63"/>
                        </a:cxn>
                        <a:cxn ang="T130">
                          <a:pos x="T64" y="T65"/>
                        </a:cxn>
                        <a:cxn ang="T131">
                          <a:pos x="T66" y="T67"/>
                        </a:cxn>
                        <a:cxn ang="T132">
                          <a:pos x="T68" y="T69"/>
                        </a:cxn>
                        <a:cxn ang="T133">
                          <a:pos x="T70" y="T71"/>
                        </a:cxn>
                        <a:cxn ang="T134">
                          <a:pos x="T72" y="T73"/>
                        </a:cxn>
                        <a:cxn ang="T135">
                          <a:pos x="T74" y="T75"/>
                        </a:cxn>
                        <a:cxn ang="T136">
                          <a:pos x="T76" y="T77"/>
                        </a:cxn>
                        <a:cxn ang="T137">
                          <a:pos x="T78" y="T79"/>
                        </a:cxn>
                        <a:cxn ang="T138">
                          <a:pos x="T80" y="T81"/>
                        </a:cxn>
                        <a:cxn ang="T139">
                          <a:pos x="T82" y="T83"/>
                        </a:cxn>
                        <a:cxn ang="T140">
                          <a:pos x="T84" y="T85"/>
                        </a:cxn>
                        <a:cxn ang="T141">
                          <a:pos x="T86" y="T87"/>
                        </a:cxn>
                        <a:cxn ang="T142">
                          <a:pos x="T88" y="T89"/>
                        </a:cxn>
                        <a:cxn ang="T143">
                          <a:pos x="T90" y="T91"/>
                        </a:cxn>
                        <a:cxn ang="T144">
                          <a:pos x="T92" y="T93"/>
                        </a:cxn>
                        <a:cxn ang="T145">
                          <a:pos x="T94" y="T95"/>
                        </a:cxn>
                        <a:cxn ang="T146">
                          <a:pos x="T96" y="T97"/>
                        </a:cxn>
                      </a:cxnLst>
                      <a:rect l="T147" t="T148" r="T149" b="T150"/>
                      <a:pathLst>
                        <a:path w="472" h="350">
                          <a:moveTo>
                            <a:pt x="338" y="0"/>
                          </a:moveTo>
                          <a:lnTo>
                            <a:pt x="363" y="0"/>
                          </a:lnTo>
                          <a:lnTo>
                            <a:pt x="363" y="28"/>
                          </a:lnTo>
                          <a:lnTo>
                            <a:pt x="373" y="36"/>
                          </a:lnTo>
                          <a:lnTo>
                            <a:pt x="376" y="41"/>
                          </a:lnTo>
                          <a:lnTo>
                            <a:pt x="381" y="41"/>
                          </a:lnTo>
                          <a:lnTo>
                            <a:pt x="384" y="46"/>
                          </a:lnTo>
                          <a:lnTo>
                            <a:pt x="387" y="74"/>
                          </a:lnTo>
                          <a:lnTo>
                            <a:pt x="401" y="92"/>
                          </a:lnTo>
                          <a:lnTo>
                            <a:pt x="422" y="119"/>
                          </a:lnTo>
                          <a:lnTo>
                            <a:pt x="422" y="123"/>
                          </a:lnTo>
                          <a:lnTo>
                            <a:pt x="444" y="145"/>
                          </a:lnTo>
                          <a:lnTo>
                            <a:pt x="444" y="149"/>
                          </a:lnTo>
                          <a:lnTo>
                            <a:pt x="467" y="168"/>
                          </a:lnTo>
                          <a:lnTo>
                            <a:pt x="471" y="200"/>
                          </a:lnTo>
                          <a:lnTo>
                            <a:pt x="467" y="229"/>
                          </a:lnTo>
                          <a:lnTo>
                            <a:pt x="460" y="243"/>
                          </a:lnTo>
                          <a:lnTo>
                            <a:pt x="451" y="250"/>
                          </a:lnTo>
                          <a:lnTo>
                            <a:pt x="449" y="264"/>
                          </a:lnTo>
                          <a:lnTo>
                            <a:pt x="440" y="277"/>
                          </a:lnTo>
                          <a:lnTo>
                            <a:pt x="433" y="282"/>
                          </a:lnTo>
                          <a:lnTo>
                            <a:pt x="435" y="286"/>
                          </a:lnTo>
                          <a:lnTo>
                            <a:pt x="426" y="295"/>
                          </a:lnTo>
                          <a:lnTo>
                            <a:pt x="422" y="313"/>
                          </a:lnTo>
                          <a:lnTo>
                            <a:pt x="421" y="323"/>
                          </a:lnTo>
                          <a:lnTo>
                            <a:pt x="412" y="327"/>
                          </a:lnTo>
                          <a:lnTo>
                            <a:pt x="411" y="331"/>
                          </a:lnTo>
                          <a:lnTo>
                            <a:pt x="405" y="339"/>
                          </a:lnTo>
                          <a:lnTo>
                            <a:pt x="395" y="341"/>
                          </a:lnTo>
                          <a:lnTo>
                            <a:pt x="388" y="344"/>
                          </a:lnTo>
                          <a:lnTo>
                            <a:pt x="379" y="349"/>
                          </a:lnTo>
                          <a:lnTo>
                            <a:pt x="366" y="338"/>
                          </a:lnTo>
                          <a:lnTo>
                            <a:pt x="352" y="339"/>
                          </a:lnTo>
                          <a:lnTo>
                            <a:pt x="348" y="339"/>
                          </a:lnTo>
                          <a:lnTo>
                            <a:pt x="328" y="342"/>
                          </a:lnTo>
                          <a:lnTo>
                            <a:pt x="316" y="331"/>
                          </a:lnTo>
                          <a:lnTo>
                            <a:pt x="307" y="320"/>
                          </a:lnTo>
                          <a:lnTo>
                            <a:pt x="302" y="321"/>
                          </a:lnTo>
                          <a:lnTo>
                            <a:pt x="296" y="311"/>
                          </a:lnTo>
                          <a:lnTo>
                            <a:pt x="293" y="303"/>
                          </a:lnTo>
                          <a:lnTo>
                            <a:pt x="290" y="300"/>
                          </a:lnTo>
                          <a:lnTo>
                            <a:pt x="290" y="286"/>
                          </a:lnTo>
                          <a:lnTo>
                            <a:pt x="292" y="278"/>
                          </a:lnTo>
                          <a:lnTo>
                            <a:pt x="289" y="272"/>
                          </a:lnTo>
                          <a:lnTo>
                            <a:pt x="278" y="275"/>
                          </a:lnTo>
                          <a:lnTo>
                            <a:pt x="272" y="277"/>
                          </a:lnTo>
                          <a:lnTo>
                            <a:pt x="263" y="277"/>
                          </a:lnTo>
                          <a:lnTo>
                            <a:pt x="258" y="277"/>
                          </a:lnTo>
                          <a:lnTo>
                            <a:pt x="254" y="277"/>
                          </a:lnTo>
                          <a:lnTo>
                            <a:pt x="247" y="268"/>
                          </a:lnTo>
                          <a:lnTo>
                            <a:pt x="240" y="257"/>
                          </a:lnTo>
                          <a:lnTo>
                            <a:pt x="239" y="258"/>
                          </a:lnTo>
                          <a:lnTo>
                            <a:pt x="226" y="258"/>
                          </a:lnTo>
                          <a:lnTo>
                            <a:pt x="225" y="254"/>
                          </a:lnTo>
                          <a:lnTo>
                            <a:pt x="218" y="258"/>
                          </a:lnTo>
                          <a:lnTo>
                            <a:pt x="211" y="257"/>
                          </a:lnTo>
                          <a:lnTo>
                            <a:pt x="200" y="257"/>
                          </a:lnTo>
                          <a:lnTo>
                            <a:pt x="193" y="254"/>
                          </a:lnTo>
                          <a:lnTo>
                            <a:pt x="190" y="258"/>
                          </a:lnTo>
                          <a:lnTo>
                            <a:pt x="179" y="260"/>
                          </a:lnTo>
                          <a:lnTo>
                            <a:pt x="176" y="257"/>
                          </a:lnTo>
                          <a:lnTo>
                            <a:pt x="169" y="264"/>
                          </a:lnTo>
                          <a:lnTo>
                            <a:pt x="160" y="271"/>
                          </a:lnTo>
                          <a:lnTo>
                            <a:pt x="155" y="271"/>
                          </a:lnTo>
                          <a:lnTo>
                            <a:pt x="146" y="279"/>
                          </a:lnTo>
                          <a:lnTo>
                            <a:pt x="134" y="279"/>
                          </a:lnTo>
                          <a:lnTo>
                            <a:pt x="124" y="282"/>
                          </a:lnTo>
                          <a:lnTo>
                            <a:pt x="113" y="286"/>
                          </a:lnTo>
                          <a:lnTo>
                            <a:pt x="107" y="292"/>
                          </a:lnTo>
                          <a:lnTo>
                            <a:pt x="103" y="291"/>
                          </a:lnTo>
                          <a:lnTo>
                            <a:pt x="99" y="296"/>
                          </a:lnTo>
                          <a:lnTo>
                            <a:pt x="93" y="297"/>
                          </a:lnTo>
                          <a:lnTo>
                            <a:pt x="86" y="304"/>
                          </a:lnTo>
                          <a:lnTo>
                            <a:pt x="64" y="304"/>
                          </a:lnTo>
                          <a:lnTo>
                            <a:pt x="54" y="295"/>
                          </a:lnTo>
                          <a:lnTo>
                            <a:pt x="53" y="291"/>
                          </a:lnTo>
                          <a:lnTo>
                            <a:pt x="50" y="295"/>
                          </a:lnTo>
                          <a:lnTo>
                            <a:pt x="46" y="288"/>
                          </a:lnTo>
                          <a:lnTo>
                            <a:pt x="47" y="270"/>
                          </a:lnTo>
                          <a:lnTo>
                            <a:pt x="50" y="258"/>
                          </a:lnTo>
                          <a:lnTo>
                            <a:pt x="46" y="250"/>
                          </a:lnTo>
                          <a:lnTo>
                            <a:pt x="42" y="242"/>
                          </a:lnTo>
                          <a:lnTo>
                            <a:pt x="40" y="232"/>
                          </a:lnTo>
                          <a:lnTo>
                            <a:pt x="33" y="228"/>
                          </a:lnTo>
                          <a:lnTo>
                            <a:pt x="32" y="226"/>
                          </a:lnTo>
                          <a:lnTo>
                            <a:pt x="30" y="222"/>
                          </a:lnTo>
                          <a:lnTo>
                            <a:pt x="21" y="210"/>
                          </a:lnTo>
                          <a:lnTo>
                            <a:pt x="8" y="179"/>
                          </a:lnTo>
                          <a:lnTo>
                            <a:pt x="4" y="158"/>
                          </a:lnTo>
                          <a:lnTo>
                            <a:pt x="4" y="145"/>
                          </a:lnTo>
                          <a:lnTo>
                            <a:pt x="0" y="141"/>
                          </a:lnTo>
                          <a:lnTo>
                            <a:pt x="1" y="130"/>
                          </a:lnTo>
                          <a:lnTo>
                            <a:pt x="5" y="124"/>
                          </a:lnTo>
                          <a:lnTo>
                            <a:pt x="21" y="109"/>
                          </a:lnTo>
                          <a:lnTo>
                            <a:pt x="36" y="110"/>
                          </a:lnTo>
                          <a:lnTo>
                            <a:pt x="39" y="113"/>
                          </a:lnTo>
                          <a:lnTo>
                            <a:pt x="58" y="113"/>
                          </a:lnTo>
                          <a:lnTo>
                            <a:pt x="60" y="109"/>
                          </a:lnTo>
                          <a:lnTo>
                            <a:pt x="64" y="110"/>
                          </a:lnTo>
                          <a:lnTo>
                            <a:pt x="70" y="106"/>
                          </a:lnTo>
                          <a:lnTo>
                            <a:pt x="74" y="108"/>
                          </a:lnTo>
                          <a:lnTo>
                            <a:pt x="78" y="105"/>
                          </a:lnTo>
                          <a:lnTo>
                            <a:pt x="77" y="101"/>
                          </a:lnTo>
                          <a:lnTo>
                            <a:pt x="81" y="91"/>
                          </a:lnTo>
                          <a:lnTo>
                            <a:pt x="86" y="87"/>
                          </a:lnTo>
                          <a:lnTo>
                            <a:pt x="84" y="84"/>
                          </a:lnTo>
                          <a:lnTo>
                            <a:pt x="86" y="81"/>
                          </a:lnTo>
                          <a:lnTo>
                            <a:pt x="84" y="77"/>
                          </a:lnTo>
                          <a:lnTo>
                            <a:pt x="92" y="70"/>
                          </a:lnTo>
                          <a:lnTo>
                            <a:pt x="105" y="69"/>
                          </a:lnTo>
                          <a:lnTo>
                            <a:pt x="117" y="52"/>
                          </a:lnTo>
                          <a:lnTo>
                            <a:pt x="132" y="38"/>
                          </a:lnTo>
                          <a:lnTo>
                            <a:pt x="139" y="36"/>
                          </a:lnTo>
                          <a:lnTo>
                            <a:pt x="144" y="32"/>
                          </a:lnTo>
                          <a:lnTo>
                            <a:pt x="151" y="32"/>
                          </a:lnTo>
                          <a:lnTo>
                            <a:pt x="163" y="45"/>
                          </a:lnTo>
                          <a:lnTo>
                            <a:pt x="167" y="46"/>
                          </a:lnTo>
                          <a:lnTo>
                            <a:pt x="172" y="41"/>
                          </a:lnTo>
                          <a:lnTo>
                            <a:pt x="180" y="32"/>
                          </a:lnTo>
                          <a:lnTo>
                            <a:pt x="186" y="31"/>
                          </a:lnTo>
                          <a:lnTo>
                            <a:pt x="191" y="20"/>
                          </a:lnTo>
                          <a:lnTo>
                            <a:pt x="197" y="18"/>
                          </a:lnTo>
                          <a:lnTo>
                            <a:pt x="204" y="14"/>
                          </a:lnTo>
                          <a:lnTo>
                            <a:pt x="211" y="10"/>
                          </a:lnTo>
                          <a:lnTo>
                            <a:pt x="218" y="10"/>
                          </a:lnTo>
                          <a:lnTo>
                            <a:pt x="223" y="4"/>
                          </a:lnTo>
                          <a:lnTo>
                            <a:pt x="232" y="4"/>
                          </a:lnTo>
                          <a:lnTo>
                            <a:pt x="242" y="4"/>
                          </a:lnTo>
                          <a:lnTo>
                            <a:pt x="254" y="7"/>
                          </a:lnTo>
                          <a:lnTo>
                            <a:pt x="263" y="13"/>
                          </a:lnTo>
                          <a:lnTo>
                            <a:pt x="264" y="17"/>
                          </a:lnTo>
                          <a:lnTo>
                            <a:pt x="265" y="20"/>
                          </a:lnTo>
                          <a:lnTo>
                            <a:pt x="267" y="27"/>
                          </a:lnTo>
                          <a:lnTo>
                            <a:pt x="265" y="29"/>
                          </a:lnTo>
                          <a:lnTo>
                            <a:pt x="265" y="36"/>
                          </a:lnTo>
                          <a:lnTo>
                            <a:pt x="264" y="41"/>
                          </a:lnTo>
                          <a:lnTo>
                            <a:pt x="285" y="56"/>
                          </a:lnTo>
                          <a:lnTo>
                            <a:pt x="292" y="64"/>
                          </a:lnTo>
                          <a:lnTo>
                            <a:pt x="300" y="67"/>
                          </a:lnTo>
                          <a:lnTo>
                            <a:pt x="309" y="71"/>
                          </a:lnTo>
                          <a:lnTo>
                            <a:pt x="314" y="73"/>
                          </a:lnTo>
                          <a:lnTo>
                            <a:pt x="323" y="69"/>
                          </a:lnTo>
                          <a:lnTo>
                            <a:pt x="330" y="56"/>
                          </a:lnTo>
                          <a:lnTo>
                            <a:pt x="332" y="46"/>
                          </a:lnTo>
                          <a:lnTo>
                            <a:pt x="335" y="27"/>
                          </a:lnTo>
                          <a:lnTo>
                            <a:pt x="338" y="18"/>
                          </a:lnTo>
                          <a:lnTo>
                            <a:pt x="338" y="0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4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4274" y="2718"/>
                      <a:ext cx="261" cy="49"/>
                    </a:xfrm>
                    <a:custGeom>
                      <a:avLst/>
                      <a:gdLst>
                        <a:gd name="T0" fmla="*/ 20 w 261"/>
                        <a:gd name="T1" fmla="*/ 7 h 49"/>
                        <a:gd name="T2" fmla="*/ 52 w 261"/>
                        <a:gd name="T3" fmla="*/ 7 h 49"/>
                        <a:gd name="T4" fmla="*/ 72 w 261"/>
                        <a:gd name="T5" fmla="*/ 8 h 49"/>
                        <a:gd name="T6" fmla="*/ 88 w 261"/>
                        <a:gd name="T7" fmla="*/ 22 h 49"/>
                        <a:gd name="T8" fmla="*/ 104 w 261"/>
                        <a:gd name="T9" fmla="*/ 25 h 49"/>
                        <a:gd name="T10" fmla="*/ 127 w 261"/>
                        <a:gd name="T11" fmla="*/ 31 h 49"/>
                        <a:gd name="T12" fmla="*/ 141 w 261"/>
                        <a:gd name="T13" fmla="*/ 34 h 49"/>
                        <a:gd name="T14" fmla="*/ 147 w 261"/>
                        <a:gd name="T15" fmla="*/ 22 h 49"/>
                        <a:gd name="T16" fmla="*/ 178 w 261"/>
                        <a:gd name="T17" fmla="*/ 25 h 49"/>
                        <a:gd name="T18" fmla="*/ 200 w 261"/>
                        <a:gd name="T19" fmla="*/ 29 h 49"/>
                        <a:gd name="T20" fmla="*/ 216 w 261"/>
                        <a:gd name="T21" fmla="*/ 31 h 49"/>
                        <a:gd name="T22" fmla="*/ 227 w 261"/>
                        <a:gd name="T23" fmla="*/ 25 h 49"/>
                        <a:gd name="T24" fmla="*/ 245 w 261"/>
                        <a:gd name="T25" fmla="*/ 22 h 49"/>
                        <a:gd name="T26" fmla="*/ 260 w 261"/>
                        <a:gd name="T27" fmla="*/ 20 h 49"/>
                        <a:gd name="T28" fmla="*/ 256 w 261"/>
                        <a:gd name="T29" fmla="*/ 34 h 49"/>
                        <a:gd name="T30" fmla="*/ 245 w 261"/>
                        <a:gd name="T31" fmla="*/ 38 h 49"/>
                        <a:gd name="T32" fmla="*/ 237 w 261"/>
                        <a:gd name="T33" fmla="*/ 39 h 49"/>
                        <a:gd name="T34" fmla="*/ 225 w 261"/>
                        <a:gd name="T35" fmla="*/ 43 h 49"/>
                        <a:gd name="T36" fmla="*/ 214 w 261"/>
                        <a:gd name="T37" fmla="*/ 43 h 49"/>
                        <a:gd name="T38" fmla="*/ 204 w 261"/>
                        <a:gd name="T39" fmla="*/ 45 h 49"/>
                        <a:gd name="T40" fmla="*/ 189 w 261"/>
                        <a:gd name="T41" fmla="*/ 48 h 49"/>
                        <a:gd name="T42" fmla="*/ 179 w 261"/>
                        <a:gd name="T43" fmla="*/ 38 h 49"/>
                        <a:gd name="T44" fmla="*/ 168 w 261"/>
                        <a:gd name="T45" fmla="*/ 48 h 49"/>
                        <a:gd name="T46" fmla="*/ 153 w 261"/>
                        <a:gd name="T47" fmla="*/ 38 h 49"/>
                        <a:gd name="T48" fmla="*/ 144 w 261"/>
                        <a:gd name="T49" fmla="*/ 39 h 49"/>
                        <a:gd name="T50" fmla="*/ 132 w 261"/>
                        <a:gd name="T51" fmla="*/ 43 h 49"/>
                        <a:gd name="T52" fmla="*/ 119 w 261"/>
                        <a:gd name="T53" fmla="*/ 41 h 49"/>
                        <a:gd name="T54" fmla="*/ 105 w 261"/>
                        <a:gd name="T55" fmla="*/ 39 h 49"/>
                        <a:gd name="T56" fmla="*/ 91 w 261"/>
                        <a:gd name="T57" fmla="*/ 43 h 49"/>
                        <a:gd name="T58" fmla="*/ 73 w 261"/>
                        <a:gd name="T59" fmla="*/ 36 h 49"/>
                        <a:gd name="T60" fmla="*/ 48 w 261"/>
                        <a:gd name="T61" fmla="*/ 32 h 49"/>
                        <a:gd name="T62" fmla="*/ 30 w 261"/>
                        <a:gd name="T63" fmla="*/ 28 h 49"/>
                        <a:gd name="T64" fmla="*/ 11 w 261"/>
                        <a:gd name="T65" fmla="*/ 21 h 49"/>
                        <a:gd name="T66" fmla="*/ 2 w 261"/>
                        <a:gd name="T67" fmla="*/ 18 h 49"/>
                        <a:gd name="T68" fmla="*/ 0 w 261"/>
                        <a:gd name="T69" fmla="*/ 0 h 49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261"/>
                        <a:gd name="T106" fmla="*/ 0 h 49"/>
                        <a:gd name="T107" fmla="*/ 261 w 261"/>
                        <a:gd name="T108" fmla="*/ 49 h 49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261" h="49">
                          <a:moveTo>
                            <a:pt x="0" y="0"/>
                          </a:moveTo>
                          <a:lnTo>
                            <a:pt x="20" y="7"/>
                          </a:lnTo>
                          <a:lnTo>
                            <a:pt x="37" y="7"/>
                          </a:lnTo>
                          <a:lnTo>
                            <a:pt x="52" y="7"/>
                          </a:lnTo>
                          <a:lnTo>
                            <a:pt x="63" y="7"/>
                          </a:lnTo>
                          <a:lnTo>
                            <a:pt x="72" y="8"/>
                          </a:lnTo>
                          <a:lnTo>
                            <a:pt x="83" y="13"/>
                          </a:lnTo>
                          <a:lnTo>
                            <a:pt x="88" y="22"/>
                          </a:lnTo>
                          <a:lnTo>
                            <a:pt x="94" y="27"/>
                          </a:lnTo>
                          <a:lnTo>
                            <a:pt x="104" y="25"/>
                          </a:lnTo>
                          <a:lnTo>
                            <a:pt x="115" y="25"/>
                          </a:lnTo>
                          <a:lnTo>
                            <a:pt x="127" y="31"/>
                          </a:lnTo>
                          <a:lnTo>
                            <a:pt x="136" y="34"/>
                          </a:lnTo>
                          <a:lnTo>
                            <a:pt x="141" y="34"/>
                          </a:lnTo>
                          <a:lnTo>
                            <a:pt x="143" y="27"/>
                          </a:lnTo>
                          <a:lnTo>
                            <a:pt x="147" y="22"/>
                          </a:lnTo>
                          <a:lnTo>
                            <a:pt x="164" y="25"/>
                          </a:lnTo>
                          <a:lnTo>
                            <a:pt x="178" y="25"/>
                          </a:lnTo>
                          <a:lnTo>
                            <a:pt x="190" y="25"/>
                          </a:lnTo>
                          <a:lnTo>
                            <a:pt x="200" y="29"/>
                          </a:lnTo>
                          <a:lnTo>
                            <a:pt x="206" y="32"/>
                          </a:lnTo>
                          <a:lnTo>
                            <a:pt x="216" y="31"/>
                          </a:lnTo>
                          <a:lnTo>
                            <a:pt x="223" y="28"/>
                          </a:lnTo>
                          <a:lnTo>
                            <a:pt x="227" y="25"/>
                          </a:lnTo>
                          <a:lnTo>
                            <a:pt x="238" y="25"/>
                          </a:lnTo>
                          <a:lnTo>
                            <a:pt x="245" y="22"/>
                          </a:lnTo>
                          <a:lnTo>
                            <a:pt x="255" y="20"/>
                          </a:lnTo>
                          <a:lnTo>
                            <a:pt x="260" y="20"/>
                          </a:lnTo>
                          <a:lnTo>
                            <a:pt x="259" y="29"/>
                          </a:lnTo>
                          <a:lnTo>
                            <a:pt x="256" y="34"/>
                          </a:lnTo>
                          <a:lnTo>
                            <a:pt x="250" y="38"/>
                          </a:lnTo>
                          <a:lnTo>
                            <a:pt x="245" y="38"/>
                          </a:lnTo>
                          <a:lnTo>
                            <a:pt x="243" y="38"/>
                          </a:lnTo>
                          <a:lnTo>
                            <a:pt x="237" y="39"/>
                          </a:lnTo>
                          <a:lnTo>
                            <a:pt x="231" y="45"/>
                          </a:lnTo>
                          <a:lnTo>
                            <a:pt x="225" y="43"/>
                          </a:lnTo>
                          <a:lnTo>
                            <a:pt x="220" y="41"/>
                          </a:lnTo>
                          <a:lnTo>
                            <a:pt x="214" y="43"/>
                          </a:lnTo>
                          <a:lnTo>
                            <a:pt x="209" y="45"/>
                          </a:lnTo>
                          <a:lnTo>
                            <a:pt x="204" y="45"/>
                          </a:lnTo>
                          <a:lnTo>
                            <a:pt x="200" y="48"/>
                          </a:lnTo>
                          <a:lnTo>
                            <a:pt x="189" y="48"/>
                          </a:lnTo>
                          <a:lnTo>
                            <a:pt x="185" y="43"/>
                          </a:lnTo>
                          <a:lnTo>
                            <a:pt x="179" y="38"/>
                          </a:lnTo>
                          <a:lnTo>
                            <a:pt x="172" y="43"/>
                          </a:lnTo>
                          <a:lnTo>
                            <a:pt x="168" y="48"/>
                          </a:lnTo>
                          <a:lnTo>
                            <a:pt x="162" y="48"/>
                          </a:lnTo>
                          <a:lnTo>
                            <a:pt x="153" y="38"/>
                          </a:lnTo>
                          <a:lnTo>
                            <a:pt x="150" y="39"/>
                          </a:lnTo>
                          <a:lnTo>
                            <a:pt x="144" y="39"/>
                          </a:lnTo>
                          <a:lnTo>
                            <a:pt x="140" y="45"/>
                          </a:lnTo>
                          <a:lnTo>
                            <a:pt x="132" y="43"/>
                          </a:lnTo>
                          <a:lnTo>
                            <a:pt x="123" y="43"/>
                          </a:lnTo>
                          <a:lnTo>
                            <a:pt x="119" y="41"/>
                          </a:lnTo>
                          <a:lnTo>
                            <a:pt x="113" y="38"/>
                          </a:lnTo>
                          <a:lnTo>
                            <a:pt x="105" y="39"/>
                          </a:lnTo>
                          <a:lnTo>
                            <a:pt x="97" y="45"/>
                          </a:lnTo>
                          <a:lnTo>
                            <a:pt x="91" y="43"/>
                          </a:lnTo>
                          <a:lnTo>
                            <a:pt x="83" y="41"/>
                          </a:lnTo>
                          <a:lnTo>
                            <a:pt x="73" y="36"/>
                          </a:lnTo>
                          <a:lnTo>
                            <a:pt x="65" y="36"/>
                          </a:lnTo>
                          <a:lnTo>
                            <a:pt x="48" y="32"/>
                          </a:lnTo>
                          <a:lnTo>
                            <a:pt x="37" y="29"/>
                          </a:lnTo>
                          <a:lnTo>
                            <a:pt x="30" y="28"/>
                          </a:lnTo>
                          <a:lnTo>
                            <a:pt x="18" y="27"/>
                          </a:lnTo>
                          <a:lnTo>
                            <a:pt x="11" y="21"/>
                          </a:lnTo>
                          <a:lnTo>
                            <a:pt x="4" y="20"/>
                          </a:lnTo>
                          <a:lnTo>
                            <a:pt x="2" y="18"/>
                          </a:lnTo>
                          <a:lnTo>
                            <a:pt x="0" y="1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5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417" y="2625"/>
                      <a:ext cx="118" cy="91"/>
                    </a:xfrm>
                    <a:custGeom>
                      <a:avLst/>
                      <a:gdLst>
                        <a:gd name="T0" fmla="*/ 57 w 118"/>
                        <a:gd name="T1" fmla="*/ 1 h 91"/>
                        <a:gd name="T2" fmla="*/ 98 w 118"/>
                        <a:gd name="T3" fmla="*/ 0 h 91"/>
                        <a:gd name="T4" fmla="*/ 105 w 118"/>
                        <a:gd name="T5" fmla="*/ 11 h 91"/>
                        <a:gd name="T6" fmla="*/ 94 w 118"/>
                        <a:gd name="T7" fmla="*/ 18 h 91"/>
                        <a:gd name="T8" fmla="*/ 91 w 118"/>
                        <a:gd name="T9" fmla="*/ 23 h 91"/>
                        <a:gd name="T10" fmla="*/ 82 w 118"/>
                        <a:gd name="T11" fmla="*/ 30 h 91"/>
                        <a:gd name="T12" fmla="*/ 73 w 118"/>
                        <a:gd name="T13" fmla="*/ 32 h 91"/>
                        <a:gd name="T14" fmla="*/ 63 w 118"/>
                        <a:gd name="T15" fmla="*/ 28 h 91"/>
                        <a:gd name="T16" fmla="*/ 52 w 118"/>
                        <a:gd name="T17" fmla="*/ 18 h 91"/>
                        <a:gd name="T18" fmla="*/ 38 w 118"/>
                        <a:gd name="T19" fmla="*/ 18 h 91"/>
                        <a:gd name="T20" fmla="*/ 36 w 118"/>
                        <a:gd name="T21" fmla="*/ 32 h 91"/>
                        <a:gd name="T22" fmla="*/ 38 w 118"/>
                        <a:gd name="T23" fmla="*/ 40 h 91"/>
                        <a:gd name="T24" fmla="*/ 52 w 118"/>
                        <a:gd name="T25" fmla="*/ 34 h 91"/>
                        <a:gd name="T26" fmla="*/ 61 w 118"/>
                        <a:gd name="T27" fmla="*/ 37 h 91"/>
                        <a:gd name="T28" fmla="*/ 59 w 118"/>
                        <a:gd name="T29" fmla="*/ 46 h 91"/>
                        <a:gd name="T30" fmla="*/ 57 w 118"/>
                        <a:gd name="T31" fmla="*/ 51 h 91"/>
                        <a:gd name="T32" fmla="*/ 59 w 118"/>
                        <a:gd name="T33" fmla="*/ 60 h 91"/>
                        <a:gd name="T34" fmla="*/ 66 w 118"/>
                        <a:gd name="T35" fmla="*/ 64 h 91"/>
                        <a:gd name="T36" fmla="*/ 63 w 118"/>
                        <a:gd name="T37" fmla="*/ 74 h 91"/>
                        <a:gd name="T38" fmla="*/ 59 w 118"/>
                        <a:gd name="T39" fmla="*/ 85 h 91"/>
                        <a:gd name="T40" fmla="*/ 49 w 118"/>
                        <a:gd name="T41" fmla="*/ 88 h 91"/>
                        <a:gd name="T42" fmla="*/ 45 w 118"/>
                        <a:gd name="T43" fmla="*/ 82 h 91"/>
                        <a:gd name="T44" fmla="*/ 39 w 118"/>
                        <a:gd name="T45" fmla="*/ 69 h 91"/>
                        <a:gd name="T46" fmla="*/ 39 w 118"/>
                        <a:gd name="T47" fmla="*/ 57 h 91"/>
                        <a:gd name="T48" fmla="*/ 25 w 118"/>
                        <a:gd name="T49" fmla="*/ 57 h 91"/>
                        <a:gd name="T50" fmla="*/ 17 w 118"/>
                        <a:gd name="T51" fmla="*/ 58 h 91"/>
                        <a:gd name="T52" fmla="*/ 28 w 118"/>
                        <a:gd name="T53" fmla="*/ 64 h 91"/>
                        <a:gd name="T54" fmla="*/ 33 w 118"/>
                        <a:gd name="T55" fmla="*/ 72 h 91"/>
                        <a:gd name="T56" fmla="*/ 29 w 118"/>
                        <a:gd name="T57" fmla="*/ 83 h 91"/>
                        <a:gd name="T58" fmla="*/ 21 w 118"/>
                        <a:gd name="T59" fmla="*/ 90 h 91"/>
                        <a:gd name="T60" fmla="*/ 21 w 118"/>
                        <a:gd name="T61" fmla="*/ 82 h 91"/>
                        <a:gd name="T62" fmla="*/ 15 w 118"/>
                        <a:gd name="T63" fmla="*/ 72 h 91"/>
                        <a:gd name="T64" fmla="*/ 7 w 118"/>
                        <a:gd name="T65" fmla="*/ 64 h 91"/>
                        <a:gd name="T66" fmla="*/ 1 w 118"/>
                        <a:gd name="T67" fmla="*/ 54 h 91"/>
                        <a:gd name="T68" fmla="*/ 11 w 118"/>
                        <a:gd name="T69" fmla="*/ 43 h 91"/>
                        <a:gd name="T70" fmla="*/ 17 w 118"/>
                        <a:gd name="T71" fmla="*/ 29 h 91"/>
                        <a:gd name="T72" fmla="*/ 18 w 118"/>
                        <a:gd name="T73" fmla="*/ 19 h 91"/>
                        <a:gd name="T74" fmla="*/ 17 w 118"/>
                        <a:gd name="T75" fmla="*/ 11 h 91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8"/>
                        <a:gd name="T115" fmla="*/ 0 h 91"/>
                        <a:gd name="T116" fmla="*/ 118 w 118"/>
                        <a:gd name="T117" fmla="*/ 91 h 91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8" h="91">
                          <a:moveTo>
                            <a:pt x="29" y="0"/>
                          </a:moveTo>
                          <a:lnTo>
                            <a:pt x="57" y="1"/>
                          </a:lnTo>
                          <a:lnTo>
                            <a:pt x="84" y="1"/>
                          </a:lnTo>
                          <a:lnTo>
                            <a:pt x="98" y="0"/>
                          </a:lnTo>
                          <a:lnTo>
                            <a:pt x="117" y="8"/>
                          </a:lnTo>
                          <a:lnTo>
                            <a:pt x="105" y="11"/>
                          </a:lnTo>
                          <a:lnTo>
                            <a:pt x="98" y="15"/>
                          </a:lnTo>
                          <a:lnTo>
                            <a:pt x="94" y="18"/>
                          </a:lnTo>
                          <a:lnTo>
                            <a:pt x="91" y="21"/>
                          </a:lnTo>
                          <a:lnTo>
                            <a:pt x="91" y="23"/>
                          </a:lnTo>
                          <a:lnTo>
                            <a:pt x="91" y="28"/>
                          </a:lnTo>
                          <a:lnTo>
                            <a:pt x="82" y="30"/>
                          </a:lnTo>
                          <a:lnTo>
                            <a:pt x="75" y="30"/>
                          </a:lnTo>
                          <a:lnTo>
                            <a:pt x="73" y="32"/>
                          </a:lnTo>
                          <a:lnTo>
                            <a:pt x="66" y="32"/>
                          </a:lnTo>
                          <a:lnTo>
                            <a:pt x="63" y="28"/>
                          </a:lnTo>
                          <a:lnTo>
                            <a:pt x="57" y="22"/>
                          </a:lnTo>
                          <a:lnTo>
                            <a:pt x="52" y="18"/>
                          </a:lnTo>
                          <a:lnTo>
                            <a:pt x="40" y="18"/>
                          </a:lnTo>
                          <a:lnTo>
                            <a:pt x="38" y="18"/>
                          </a:lnTo>
                          <a:lnTo>
                            <a:pt x="35" y="25"/>
                          </a:lnTo>
                          <a:lnTo>
                            <a:pt x="36" y="32"/>
                          </a:lnTo>
                          <a:lnTo>
                            <a:pt x="36" y="36"/>
                          </a:lnTo>
                          <a:lnTo>
                            <a:pt x="38" y="40"/>
                          </a:lnTo>
                          <a:lnTo>
                            <a:pt x="43" y="39"/>
                          </a:lnTo>
                          <a:lnTo>
                            <a:pt x="52" y="34"/>
                          </a:lnTo>
                          <a:lnTo>
                            <a:pt x="57" y="34"/>
                          </a:lnTo>
                          <a:lnTo>
                            <a:pt x="61" y="37"/>
                          </a:lnTo>
                          <a:lnTo>
                            <a:pt x="61" y="40"/>
                          </a:lnTo>
                          <a:lnTo>
                            <a:pt x="59" y="46"/>
                          </a:lnTo>
                          <a:lnTo>
                            <a:pt x="57" y="48"/>
                          </a:lnTo>
                          <a:lnTo>
                            <a:pt x="57" y="51"/>
                          </a:lnTo>
                          <a:lnTo>
                            <a:pt x="56" y="55"/>
                          </a:lnTo>
                          <a:lnTo>
                            <a:pt x="59" y="60"/>
                          </a:lnTo>
                          <a:lnTo>
                            <a:pt x="64" y="65"/>
                          </a:lnTo>
                          <a:lnTo>
                            <a:pt x="66" y="64"/>
                          </a:lnTo>
                          <a:lnTo>
                            <a:pt x="66" y="69"/>
                          </a:lnTo>
                          <a:lnTo>
                            <a:pt x="63" y="74"/>
                          </a:lnTo>
                          <a:lnTo>
                            <a:pt x="60" y="78"/>
                          </a:lnTo>
                          <a:lnTo>
                            <a:pt x="59" y="85"/>
                          </a:lnTo>
                          <a:lnTo>
                            <a:pt x="53" y="88"/>
                          </a:lnTo>
                          <a:lnTo>
                            <a:pt x="49" y="88"/>
                          </a:lnTo>
                          <a:lnTo>
                            <a:pt x="45" y="88"/>
                          </a:lnTo>
                          <a:lnTo>
                            <a:pt x="45" y="82"/>
                          </a:lnTo>
                          <a:lnTo>
                            <a:pt x="43" y="72"/>
                          </a:lnTo>
                          <a:lnTo>
                            <a:pt x="39" y="69"/>
                          </a:lnTo>
                          <a:lnTo>
                            <a:pt x="38" y="65"/>
                          </a:lnTo>
                          <a:lnTo>
                            <a:pt x="39" y="57"/>
                          </a:lnTo>
                          <a:lnTo>
                            <a:pt x="35" y="54"/>
                          </a:lnTo>
                          <a:lnTo>
                            <a:pt x="25" y="57"/>
                          </a:lnTo>
                          <a:lnTo>
                            <a:pt x="21" y="54"/>
                          </a:lnTo>
                          <a:lnTo>
                            <a:pt x="17" y="58"/>
                          </a:lnTo>
                          <a:lnTo>
                            <a:pt x="21" y="61"/>
                          </a:lnTo>
                          <a:lnTo>
                            <a:pt x="28" y="64"/>
                          </a:lnTo>
                          <a:lnTo>
                            <a:pt x="29" y="67"/>
                          </a:lnTo>
                          <a:lnTo>
                            <a:pt x="33" y="72"/>
                          </a:lnTo>
                          <a:lnTo>
                            <a:pt x="33" y="76"/>
                          </a:lnTo>
                          <a:lnTo>
                            <a:pt x="29" y="83"/>
                          </a:lnTo>
                          <a:lnTo>
                            <a:pt x="24" y="89"/>
                          </a:lnTo>
                          <a:lnTo>
                            <a:pt x="21" y="90"/>
                          </a:lnTo>
                          <a:lnTo>
                            <a:pt x="21" y="86"/>
                          </a:lnTo>
                          <a:lnTo>
                            <a:pt x="21" y="82"/>
                          </a:lnTo>
                          <a:lnTo>
                            <a:pt x="22" y="76"/>
                          </a:lnTo>
                          <a:lnTo>
                            <a:pt x="15" y="72"/>
                          </a:lnTo>
                          <a:lnTo>
                            <a:pt x="8" y="68"/>
                          </a:lnTo>
                          <a:lnTo>
                            <a:pt x="7" y="64"/>
                          </a:lnTo>
                          <a:lnTo>
                            <a:pt x="0" y="61"/>
                          </a:lnTo>
                          <a:lnTo>
                            <a:pt x="1" y="54"/>
                          </a:lnTo>
                          <a:lnTo>
                            <a:pt x="7" y="50"/>
                          </a:lnTo>
                          <a:lnTo>
                            <a:pt x="11" y="43"/>
                          </a:lnTo>
                          <a:lnTo>
                            <a:pt x="15" y="36"/>
                          </a:lnTo>
                          <a:lnTo>
                            <a:pt x="17" y="29"/>
                          </a:lnTo>
                          <a:lnTo>
                            <a:pt x="15" y="22"/>
                          </a:lnTo>
                          <a:lnTo>
                            <a:pt x="18" y="19"/>
                          </a:lnTo>
                          <a:lnTo>
                            <a:pt x="21" y="16"/>
                          </a:lnTo>
                          <a:lnTo>
                            <a:pt x="17" y="11"/>
                          </a:lnTo>
                          <a:lnTo>
                            <a:pt x="29" y="0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6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292" y="2584"/>
                      <a:ext cx="131" cy="127"/>
                    </a:xfrm>
                    <a:custGeom>
                      <a:avLst/>
                      <a:gdLst>
                        <a:gd name="T0" fmla="*/ 0 w 131"/>
                        <a:gd name="T1" fmla="*/ 42 h 127"/>
                        <a:gd name="T2" fmla="*/ 27 w 131"/>
                        <a:gd name="T3" fmla="*/ 22 h 127"/>
                        <a:gd name="T4" fmla="*/ 41 w 131"/>
                        <a:gd name="T5" fmla="*/ 14 h 127"/>
                        <a:gd name="T6" fmla="*/ 48 w 131"/>
                        <a:gd name="T7" fmla="*/ 7 h 127"/>
                        <a:gd name="T8" fmla="*/ 69 w 131"/>
                        <a:gd name="T9" fmla="*/ 0 h 127"/>
                        <a:gd name="T10" fmla="*/ 80 w 131"/>
                        <a:gd name="T11" fmla="*/ 15 h 127"/>
                        <a:gd name="T12" fmla="*/ 91 w 131"/>
                        <a:gd name="T13" fmla="*/ 8 h 127"/>
                        <a:gd name="T14" fmla="*/ 95 w 131"/>
                        <a:gd name="T15" fmla="*/ 4 h 127"/>
                        <a:gd name="T16" fmla="*/ 105 w 131"/>
                        <a:gd name="T17" fmla="*/ 0 h 127"/>
                        <a:gd name="T18" fmla="*/ 111 w 131"/>
                        <a:gd name="T19" fmla="*/ 0 h 127"/>
                        <a:gd name="T20" fmla="*/ 112 w 131"/>
                        <a:gd name="T21" fmla="*/ 6 h 127"/>
                        <a:gd name="T22" fmla="*/ 112 w 131"/>
                        <a:gd name="T23" fmla="*/ 10 h 127"/>
                        <a:gd name="T24" fmla="*/ 107 w 131"/>
                        <a:gd name="T25" fmla="*/ 17 h 127"/>
                        <a:gd name="T26" fmla="*/ 107 w 131"/>
                        <a:gd name="T27" fmla="*/ 21 h 127"/>
                        <a:gd name="T28" fmla="*/ 122 w 131"/>
                        <a:gd name="T29" fmla="*/ 39 h 127"/>
                        <a:gd name="T30" fmla="*/ 125 w 131"/>
                        <a:gd name="T31" fmla="*/ 50 h 127"/>
                        <a:gd name="T32" fmla="*/ 129 w 131"/>
                        <a:gd name="T33" fmla="*/ 50 h 127"/>
                        <a:gd name="T34" fmla="*/ 130 w 131"/>
                        <a:gd name="T35" fmla="*/ 56 h 127"/>
                        <a:gd name="T36" fmla="*/ 125 w 131"/>
                        <a:gd name="T37" fmla="*/ 62 h 127"/>
                        <a:gd name="T38" fmla="*/ 121 w 131"/>
                        <a:gd name="T39" fmla="*/ 59 h 127"/>
                        <a:gd name="T40" fmla="*/ 111 w 131"/>
                        <a:gd name="T41" fmla="*/ 63 h 127"/>
                        <a:gd name="T42" fmla="*/ 112 w 131"/>
                        <a:gd name="T43" fmla="*/ 74 h 127"/>
                        <a:gd name="T44" fmla="*/ 101 w 131"/>
                        <a:gd name="T45" fmla="*/ 81 h 127"/>
                        <a:gd name="T46" fmla="*/ 101 w 131"/>
                        <a:gd name="T47" fmla="*/ 99 h 127"/>
                        <a:gd name="T48" fmla="*/ 101 w 131"/>
                        <a:gd name="T49" fmla="*/ 112 h 127"/>
                        <a:gd name="T50" fmla="*/ 95 w 131"/>
                        <a:gd name="T51" fmla="*/ 117 h 127"/>
                        <a:gd name="T52" fmla="*/ 91 w 131"/>
                        <a:gd name="T53" fmla="*/ 126 h 127"/>
                        <a:gd name="T54" fmla="*/ 86 w 131"/>
                        <a:gd name="T55" fmla="*/ 124 h 127"/>
                        <a:gd name="T56" fmla="*/ 77 w 131"/>
                        <a:gd name="T57" fmla="*/ 120 h 127"/>
                        <a:gd name="T58" fmla="*/ 70 w 131"/>
                        <a:gd name="T59" fmla="*/ 116 h 127"/>
                        <a:gd name="T60" fmla="*/ 65 w 131"/>
                        <a:gd name="T61" fmla="*/ 109 h 127"/>
                        <a:gd name="T62" fmla="*/ 45 w 131"/>
                        <a:gd name="T63" fmla="*/ 110 h 127"/>
                        <a:gd name="T64" fmla="*/ 28 w 131"/>
                        <a:gd name="T65" fmla="*/ 106 h 127"/>
                        <a:gd name="T66" fmla="*/ 17 w 131"/>
                        <a:gd name="T67" fmla="*/ 95 h 127"/>
                        <a:gd name="T68" fmla="*/ 10 w 131"/>
                        <a:gd name="T69" fmla="*/ 87 h 127"/>
                        <a:gd name="T70" fmla="*/ 5 w 131"/>
                        <a:gd name="T71" fmla="*/ 80 h 127"/>
                        <a:gd name="T72" fmla="*/ 5 w 131"/>
                        <a:gd name="T73" fmla="*/ 66 h 127"/>
                        <a:gd name="T74" fmla="*/ 0 w 131"/>
                        <a:gd name="T75" fmla="*/ 42 h 127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31"/>
                        <a:gd name="T115" fmla="*/ 0 h 127"/>
                        <a:gd name="T116" fmla="*/ 131 w 131"/>
                        <a:gd name="T117" fmla="*/ 127 h 127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31" h="127">
                          <a:moveTo>
                            <a:pt x="0" y="42"/>
                          </a:moveTo>
                          <a:lnTo>
                            <a:pt x="27" y="22"/>
                          </a:lnTo>
                          <a:lnTo>
                            <a:pt x="41" y="14"/>
                          </a:lnTo>
                          <a:lnTo>
                            <a:pt x="48" y="7"/>
                          </a:lnTo>
                          <a:lnTo>
                            <a:pt x="69" y="0"/>
                          </a:lnTo>
                          <a:lnTo>
                            <a:pt x="80" y="15"/>
                          </a:lnTo>
                          <a:lnTo>
                            <a:pt x="91" y="8"/>
                          </a:lnTo>
                          <a:lnTo>
                            <a:pt x="95" y="4"/>
                          </a:lnTo>
                          <a:lnTo>
                            <a:pt x="105" y="0"/>
                          </a:lnTo>
                          <a:lnTo>
                            <a:pt x="111" y="0"/>
                          </a:lnTo>
                          <a:lnTo>
                            <a:pt x="112" y="6"/>
                          </a:lnTo>
                          <a:lnTo>
                            <a:pt x="112" y="10"/>
                          </a:lnTo>
                          <a:lnTo>
                            <a:pt x="107" y="17"/>
                          </a:lnTo>
                          <a:lnTo>
                            <a:pt x="107" y="21"/>
                          </a:lnTo>
                          <a:lnTo>
                            <a:pt x="122" y="39"/>
                          </a:lnTo>
                          <a:lnTo>
                            <a:pt x="125" y="50"/>
                          </a:lnTo>
                          <a:lnTo>
                            <a:pt x="129" y="50"/>
                          </a:lnTo>
                          <a:lnTo>
                            <a:pt x="130" y="56"/>
                          </a:lnTo>
                          <a:lnTo>
                            <a:pt x="125" y="62"/>
                          </a:lnTo>
                          <a:lnTo>
                            <a:pt x="121" y="59"/>
                          </a:lnTo>
                          <a:lnTo>
                            <a:pt x="111" y="63"/>
                          </a:lnTo>
                          <a:lnTo>
                            <a:pt x="112" y="74"/>
                          </a:lnTo>
                          <a:lnTo>
                            <a:pt x="101" y="81"/>
                          </a:lnTo>
                          <a:lnTo>
                            <a:pt x="101" y="99"/>
                          </a:lnTo>
                          <a:lnTo>
                            <a:pt x="101" y="112"/>
                          </a:lnTo>
                          <a:lnTo>
                            <a:pt x="95" y="117"/>
                          </a:lnTo>
                          <a:lnTo>
                            <a:pt x="91" y="126"/>
                          </a:lnTo>
                          <a:lnTo>
                            <a:pt x="86" y="124"/>
                          </a:lnTo>
                          <a:lnTo>
                            <a:pt x="77" y="120"/>
                          </a:lnTo>
                          <a:lnTo>
                            <a:pt x="70" y="116"/>
                          </a:lnTo>
                          <a:lnTo>
                            <a:pt x="65" y="109"/>
                          </a:lnTo>
                          <a:lnTo>
                            <a:pt x="45" y="110"/>
                          </a:lnTo>
                          <a:lnTo>
                            <a:pt x="28" y="106"/>
                          </a:lnTo>
                          <a:lnTo>
                            <a:pt x="17" y="95"/>
                          </a:lnTo>
                          <a:lnTo>
                            <a:pt x="10" y="87"/>
                          </a:lnTo>
                          <a:lnTo>
                            <a:pt x="5" y="80"/>
                          </a:lnTo>
                          <a:lnTo>
                            <a:pt x="5" y="66"/>
                          </a:lnTo>
                          <a:lnTo>
                            <a:pt x="0" y="42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7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569" y="2655"/>
                      <a:ext cx="250" cy="119"/>
                    </a:xfrm>
                    <a:custGeom>
                      <a:avLst/>
                      <a:gdLst>
                        <a:gd name="T0" fmla="*/ 23 w 250"/>
                        <a:gd name="T1" fmla="*/ 2 h 119"/>
                        <a:gd name="T2" fmla="*/ 49 w 250"/>
                        <a:gd name="T3" fmla="*/ 20 h 119"/>
                        <a:gd name="T4" fmla="*/ 53 w 250"/>
                        <a:gd name="T5" fmla="*/ 28 h 119"/>
                        <a:gd name="T6" fmla="*/ 69 w 250"/>
                        <a:gd name="T7" fmla="*/ 24 h 119"/>
                        <a:gd name="T8" fmla="*/ 77 w 250"/>
                        <a:gd name="T9" fmla="*/ 27 h 119"/>
                        <a:gd name="T10" fmla="*/ 87 w 250"/>
                        <a:gd name="T11" fmla="*/ 20 h 119"/>
                        <a:gd name="T12" fmla="*/ 101 w 250"/>
                        <a:gd name="T13" fmla="*/ 16 h 119"/>
                        <a:gd name="T14" fmla="*/ 133 w 250"/>
                        <a:gd name="T15" fmla="*/ 24 h 119"/>
                        <a:gd name="T16" fmla="*/ 153 w 250"/>
                        <a:gd name="T17" fmla="*/ 34 h 119"/>
                        <a:gd name="T18" fmla="*/ 168 w 250"/>
                        <a:gd name="T19" fmla="*/ 41 h 119"/>
                        <a:gd name="T20" fmla="*/ 195 w 250"/>
                        <a:gd name="T21" fmla="*/ 56 h 119"/>
                        <a:gd name="T22" fmla="*/ 197 w 250"/>
                        <a:gd name="T23" fmla="*/ 65 h 119"/>
                        <a:gd name="T24" fmla="*/ 210 w 250"/>
                        <a:gd name="T25" fmla="*/ 71 h 119"/>
                        <a:gd name="T26" fmla="*/ 220 w 250"/>
                        <a:gd name="T27" fmla="*/ 74 h 119"/>
                        <a:gd name="T28" fmla="*/ 231 w 250"/>
                        <a:gd name="T29" fmla="*/ 88 h 119"/>
                        <a:gd name="T30" fmla="*/ 239 w 250"/>
                        <a:gd name="T31" fmla="*/ 97 h 119"/>
                        <a:gd name="T32" fmla="*/ 241 w 250"/>
                        <a:gd name="T33" fmla="*/ 118 h 119"/>
                        <a:gd name="T34" fmla="*/ 230 w 250"/>
                        <a:gd name="T35" fmla="*/ 118 h 119"/>
                        <a:gd name="T36" fmla="*/ 223 w 250"/>
                        <a:gd name="T37" fmla="*/ 113 h 119"/>
                        <a:gd name="T38" fmla="*/ 197 w 250"/>
                        <a:gd name="T39" fmla="*/ 92 h 119"/>
                        <a:gd name="T40" fmla="*/ 172 w 250"/>
                        <a:gd name="T41" fmla="*/ 92 h 119"/>
                        <a:gd name="T42" fmla="*/ 164 w 250"/>
                        <a:gd name="T43" fmla="*/ 99 h 119"/>
                        <a:gd name="T44" fmla="*/ 157 w 250"/>
                        <a:gd name="T45" fmla="*/ 104 h 119"/>
                        <a:gd name="T46" fmla="*/ 141 w 250"/>
                        <a:gd name="T47" fmla="*/ 109 h 119"/>
                        <a:gd name="T48" fmla="*/ 127 w 250"/>
                        <a:gd name="T49" fmla="*/ 106 h 119"/>
                        <a:gd name="T50" fmla="*/ 115 w 250"/>
                        <a:gd name="T51" fmla="*/ 106 h 119"/>
                        <a:gd name="T52" fmla="*/ 100 w 250"/>
                        <a:gd name="T53" fmla="*/ 80 h 119"/>
                        <a:gd name="T54" fmla="*/ 81 w 250"/>
                        <a:gd name="T55" fmla="*/ 56 h 119"/>
                        <a:gd name="T56" fmla="*/ 59 w 250"/>
                        <a:gd name="T57" fmla="*/ 48 h 119"/>
                        <a:gd name="T58" fmla="*/ 38 w 250"/>
                        <a:gd name="T59" fmla="*/ 46 h 119"/>
                        <a:gd name="T60" fmla="*/ 17 w 250"/>
                        <a:gd name="T61" fmla="*/ 38 h 119"/>
                        <a:gd name="T62" fmla="*/ 18 w 250"/>
                        <a:gd name="T63" fmla="*/ 13 h 119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250"/>
                        <a:gd name="T97" fmla="*/ 0 h 119"/>
                        <a:gd name="T98" fmla="*/ 250 w 250"/>
                        <a:gd name="T99" fmla="*/ 119 h 119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250" h="119">
                          <a:moveTo>
                            <a:pt x="0" y="0"/>
                          </a:moveTo>
                          <a:lnTo>
                            <a:pt x="23" y="2"/>
                          </a:lnTo>
                          <a:lnTo>
                            <a:pt x="41" y="3"/>
                          </a:lnTo>
                          <a:lnTo>
                            <a:pt x="49" y="20"/>
                          </a:lnTo>
                          <a:lnTo>
                            <a:pt x="51" y="25"/>
                          </a:lnTo>
                          <a:lnTo>
                            <a:pt x="53" y="28"/>
                          </a:lnTo>
                          <a:lnTo>
                            <a:pt x="59" y="24"/>
                          </a:lnTo>
                          <a:lnTo>
                            <a:pt x="69" y="24"/>
                          </a:lnTo>
                          <a:lnTo>
                            <a:pt x="74" y="28"/>
                          </a:lnTo>
                          <a:lnTo>
                            <a:pt x="77" y="27"/>
                          </a:lnTo>
                          <a:lnTo>
                            <a:pt x="86" y="20"/>
                          </a:lnTo>
                          <a:lnTo>
                            <a:pt x="87" y="20"/>
                          </a:lnTo>
                          <a:lnTo>
                            <a:pt x="94" y="16"/>
                          </a:lnTo>
                          <a:lnTo>
                            <a:pt x="101" y="16"/>
                          </a:lnTo>
                          <a:lnTo>
                            <a:pt x="123" y="24"/>
                          </a:lnTo>
                          <a:lnTo>
                            <a:pt x="133" y="24"/>
                          </a:lnTo>
                          <a:lnTo>
                            <a:pt x="143" y="31"/>
                          </a:lnTo>
                          <a:lnTo>
                            <a:pt x="153" y="34"/>
                          </a:lnTo>
                          <a:lnTo>
                            <a:pt x="161" y="39"/>
                          </a:lnTo>
                          <a:lnTo>
                            <a:pt x="168" y="41"/>
                          </a:lnTo>
                          <a:lnTo>
                            <a:pt x="186" y="46"/>
                          </a:lnTo>
                          <a:lnTo>
                            <a:pt x="195" y="56"/>
                          </a:lnTo>
                          <a:lnTo>
                            <a:pt x="199" y="62"/>
                          </a:lnTo>
                          <a:lnTo>
                            <a:pt x="197" y="65"/>
                          </a:lnTo>
                          <a:lnTo>
                            <a:pt x="204" y="70"/>
                          </a:lnTo>
                          <a:lnTo>
                            <a:pt x="210" y="71"/>
                          </a:lnTo>
                          <a:lnTo>
                            <a:pt x="213" y="73"/>
                          </a:lnTo>
                          <a:lnTo>
                            <a:pt x="220" y="74"/>
                          </a:lnTo>
                          <a:lnTo>
                            <a:pt x="231" y="83"/>
                          </a:lnTo>
                          <a:lnTo>
                            <a:pt x="231" y="88"/>
                          </a:lnTo>
                          <a:lnTo>
                            <a:pt x="238" y="94"/>
                          </a:lnTo>
                          <a:lnTo>
                            <a:pt x="239" y="97"/>
                          </a:lnTo>
                          <a:lnTo>
                            <a:pt x="249" y="108"/>
                          </a:lnTo>
                          <a:lnTo>
                            <a:pt x="241" y="118"/>
                          </a:lnTo>
                          <a:lnTo>
                            <a:pt x="238" y="118"/>
                          </a:lnTo>
                          <a:lnTo>
                            <a:pt x="230" y="118"/>
                          </a:lnTo>
                          <a:lnTo>
                            <a:pt x="227" y="113"/>
                          </a:lnTo>
                          <a:lnTo>
                            <a:pt x="223" y="113"/>
                          </a:lnTo>
                          <a:lnTo>
                            <a:pt x="218" y="115"/>
                          </a:lnTo>
                          <a:lnTo>
                            <a:pt x="197" y="92"/>
                          </a:lnTo>
                          <a:lnTo>
                            <a:pt x="185" y="94"/>
                          </a:lnTo>
                          <a:lnTo>
                            <a:pt x="172" y="92"/>
                          </a:lnTo>
                          <a:lnTo>
                            <a:pt x="168" y="95"/>
                          </a:lnTo>
                          <a:lnTo>
                            <a:pt x="164" y="99"/>
                          </a:lnTo>
                          <a:lnTo>
                            <a:pt x="162" y="97"/>
                          </a:lnTo>
                          <a:lnTo>
                            <a:pt x="157" y="104"/>
                          </a:lnTo>
                          <a:lnTo>
                            <a:pt x="148" y="113"/>
                          </a:lnTo>
                          <a:lnTo>
                            <a:pt x="141" y="109"/>
                          </a:lnTo>
                          <a:lnTo>
                            <a:pt x="133" y="106"/>
                          </a:lnTo>
                          <a:lnTo>
                            <a:pt x="127" y="106"/>
                          </a:lnTo>
                          <a:lnTo>
                            <a:pt x="119" y="104"/>
                          </a:lnTo>
                          <a:lnTo>
                            <a:pt x="115" y="106"/>
                          </a:lnTo>
                          <a:lnTo>
                            <a:pt x="109" y="92"/>
                          </a:lnTo>
                          <a:lnTo>
                            <a:pt x="100" y="80"/>
                          </a:lnTo>
                          <a:lnTo>
                            <a:pt x="90" y="65"/>
                          </a:lnTo>
                          <a:lnTo>
                            <a:pt x="81" y="56"/>
                          </a:lnTo>
                          <a:lnTo>
                            <a:pt x="74" y="48"/>
                          </a:lnTo>
                          <a:lnTo>
                            <a:pt x="59" y="48"/>
                          </a:lnTo>
                          <a:lnTo>
                            <a:pt x="45" y="52"/>
                          </a:lnTo>
                          <a:lnTo>
                            <a:pt x="38" y="46"/>
                          </a:lnTo>
                          <a:lnTo>
                            <a:pt x="24" y="42"/>
                          </a:lnTo>
                          <a:lnTo>
                            <a:pt x="17" y="38"/>
                          </a:lnTo>
                          <a:lnTo>
                            <a:pt x="17" y="21"/>
                          </a:lnTo>
                          <a:lnTo>
                            <a:pt x="18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8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108" y="2572"/>
                      <a:ext cx="152" cy="155"/>
                    </a:xfrm>
                    <a:custGeom>
                      <a:avLst/>
                      <a:gdLst>
                        <a:gd name="T0" fmla="*/ 0 w 152"/>
                        <a:gd name="T1" fmla="*/ 4 h 155"/>
                        <a:gd name="T2" fmla="*/ 15 w 152"/>
                        <a:gd name="T3" fmla="*/ 0 h 155"/>
                        <a:gd name="T4" fmla="*/ 33 w 152"/>
                        <a:gd name="T5" fmla="*/ 7 h 155"/>
                        <a:gd name="T6" fmla="*/ 36 w 152"/>
                        <a:gd name="T7" fmla="*/ 13 h 155"/>
                        <a:gd name="T8" fmla="*/ 36 w 152"/>
                        <a:gd name="T9" fmla="*/ 16 h 155"/>
                        <a:gd name="T10" fmla="*/ 40 w 152"/>
                        <a:gd name="T11" fmla="*/ 18 h 155"/>
                        <a:gd name="T12" fmla="*/ 40 w 152"/>
                        <a:gd name="T13" fmla="*/ 20 h 155"/>
                        <a:gd name="T14" fmla="*/ 46 w 152"/>
                        <a:gd name="T15" fmla="*/ 22 h 155"/>
                        <a:gd name="T16" fmla="*/ 46 w 152"/>
                        <a:gd name="T17" fmla="*/ 27 h 155"/>
                        <a:gd name="T18" fmla="*/ 64 w 152"/>
                        <a:gd name="T19" fmla="*/ 44 h 155"/>
                        <a:gd name="T20" fmla="*/ 67 w 152"/>
                        <a:gd name="T21" fmla="*/ 44 h 155"/>
                        <a:gd name="T22" fmla="*/ 70 w 152"/>
                        <a:gd name="T23" fmla="*/ 48 h 155"/>
                        <a:gd name="T24" fmla="*/ 73 w 152"/>
                        <a:gd name="T25" fmla="*/ 53 h 155"/>
                        <a:gd name="T26" fmla="*/ 75 w 152"/>
                        <a:gd name="T27" fmla="*/ 53 h 155"/>
                        <a:gd name="T28" fmla="*/ 88 w 152"/>
                        <a:gd name="T29" fmla="*/ 58 h 155"/>
                        <a:gd name="T30" fmla="*/ 112 w 152"/>
                        <a:gd name="T31" fmla="*/ 61 h 155"/>
                        <a:gd name="T32" fmla="*/ 113 w 152"/>
                        <a:gd name="T33" fmla="*/ 81 h 155"/>
                        <a:gd name="T34" fmla="*/ 119 w 152"/>
                        <a:gd name="T35" fmla="*/ 83 h 155"/>
                        <a:gd name="T36" fmla="*/ 117 w 152"/>
                        <a:gd name="T37" fmla="*/ 90 h 155"/>
                        <a:gd name="T38" fmla="*/ 131 w 152"/>
                        <a:gd name="T39" fmla="*/ 100 h 155"/>
                        <a:gd name="T40" fmla="*/ 144 w 152"/>
                        <a:gd name="T41" fmla="*/ 104 h 155"/>
                        <a:gd name="T42" fmla="*/ 144 w 152"/>
                        <a:gd name="T43" fmla="*/ 136 h 155"/>
                        <a:gd name="T44" fmla="*/ 151 w 152"/>
                        <a:gd name="T45" fmla="*/ 149 h 155"/>
                        <a:gd name="T46" fmla="*/ 147 w 152"/>
                        <a:gd name="T47" fmla="*/ 153 h 155"/>
                        <a:gd name="T48" fmla="*/ 138 w 152"/>
                        <a:gd name="T49" fmla="*/ 154 h 155"/>
                        <a:gd name="T50" fmla="*/ 137 w 152"/>
                        <a:gd name="T51" fmla="*/ 143 h 155"/>
                        <a:gd name="T52" fmla="*/ 123 w 152"/>
                        <a:gd name="T53" fmla="*/ 154 h 155"/>
                        <a:gd name="T54" fmla="*/ 113 w 152"/>
                        <a:gd name="T55" fmla="*/ 138 h 155"/>
                        <a:gd name="T56" fmla="*/ 107 w 152"/>
                        <a:gd name="T57" fmla="*/ 127 h 155"/>
                        <a:gd name="T58" fmla="*/ 91 w 152"/>
                        <a:gd name="T59" fmla="*/ 111 h 155"/>
                        <a:gd name="T60" fmla="*/ 86 w 152"/>
                        <a:gd name="T61" fmla="*/ 111 h 155"/>
                        <a:gd name="T62" fmla="*/ 71 w 152"/>
                        <a:gd name="T63" fmla="*/ 103 h 155"/>
                        <a:gd name="T64" fmla="*/ 68 w 152"/>
                        <a:gd name="T65" fmla="*/ 94 h 155"/>
                        <a:gd name="T66" fmla="*/ 68 w 152"/>
                        <a:gd name="T67" fmla="*/ 89 h 155"/>
                        <a:gd name="T68" fmla="*/ 56 w 152"/>
                        <a:gd name="T69" fmla="*/ 67 h 155"/>
                        <a:gd name="T70" fmla="*/ 50 w 152"/>
                        <a:gd name="T71" fmla="*/ 53 h 155"/>
                        <a:gd name="T72" fmla="*/ 35 w 152"/>
                        <a:gd name="T73" fmla="*/ 40 h 155"/>
                        <a:gd name="T74" fmla="*/ 14 w 152"/>
                        <a:gd name="T75" fmla="*/ 20 h 155"/>
                        <a:gd name="T76" fmla="*/ 0 w 152"/>
                        <a:gd name="T77" fmla="*/ 4 h 155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w 152"/>
                        <a:gd name="T118" fmla="*/ 0 h 155"/>
                        <a:gd name="T119" fmla="*/ 152 w 152"/>
                        <a:gd name="T120" fmla="*/ 155 h 155"/>
                      </a:gdLst>
                      <a:ahLst/>
                      <a:cxnLst>
                        <a:cxn ang="T78">
                          <a:pos x="T0" y="T1"/>
                        </a:cxn>
                        <a:cxn ang="T79">
                          <a:pos x="T2" y="T3"/>
                        </a:cxn>
                        <a:cxn ang="T80">
                          <a:pos x="T4" y="T5"/>
                        </a:cxn>
                        <a:cxn ang="T81">
                          <a:pos x="T6" y="T7"/>
                        </a:cxn>
                        <a:cxn ang="T82">
                          <a:pos x="T8" y="T9"/>
                        </a:cxn>
                        <a:cxn ang="T83">
                          <a:pos x="T10" y="T11"/>
                        </a:cxn>
                        <a:cxn ang="T84">
                          <a:pos x="T12" y="T13"/>
                        </a:cxn>
                        <a:cxn ang="T85">
                          <a:pos x="T14" y="T15"/>
                        </a:cxn>
                        <a:cxn ang="T86">
                          <a:pos x="T16" y="T17"/>
                        </a:cxn>
                        <a:cxn ang="T87">
                          <a:pos x="T18" y="T19"/>
                        </a:cxn>
                        <a:cxn ang="T88">
                          <a:pos x="T20" y="T21"/>
                        </a:cxn>
                        <a:cxn ang="T89">
                          <a:pos x="T22" y="T23"/>
                        </a:cxn>
                        <a:cxn ang="T90">
                          <a:pos x="T24" y="T25"/>
                        </a:cxn>
                        <a:cxn ang="T91">
                          <a:pos x="T26" y="T27"/>
                        </a:cxn>
                        <a:cxn ang="T92">
                          <a:pos x="T28" y="T29"/>
                        </a:cxn>
                        <a:cxn ang="T93">
                          <a:pos x="T30" y="T31"/>
                        </a:cxn>
                        <a:cxn ang="T94">
                          <a:pos x="T32" y="T33"/>
                        </a:cxn>
                        <a:cxn ang="T95">
                          <a:pos x="T34" y="T35"/>
                        </a:cxn>
                        <a:cxn ang="T96">
                          <a:pos x="T36" y="T37"/>
                        </a:cxn>
                        <a:cxn ang="T97">
                          <a:pos x="T38" y="T39"/>
                        </a:cxn>
                        <a:cxn ang="T98">
                          <a:pos x="T40" y="T41"/>
                        </a:cxn>
                        <a:cxn ang="T99">
                          <a:pos x="T42" y="T43"/>
                        </a:cxn>
                        <a:cxn ang="T100">
                          <a:pos x="T44" y="T45"/>
                        </a:cxn>
                        <a:cxn ang="T101">
                          <a:pos x="T46" y="T47"/>
                        </a:cxn>
                        <a:cxn ang="T102">
                          <a:pos x="T48" y="T49"/>
                        </a:cxn>
                        <a:cxn ang="T103">
                          <a:pos x="T50" y="T51"/>
                        </a:cxn>
                        <a:cxn ang="T104">
                          <a:pos x="T52" y="T53"/>
                        </a:cxn>
                        <a:cxn ang="T105">
                          <a:pos x="T54" y="T55"/>
                        </a:cxn>
                        <a:cxn ang="T106">
                          <a:pos x="T56" y="T57"/>
                        </a:cxn>
                        <a:cxn ang="T107">
                          <a:pos x="T58" y="T59"/>
                        </a:cxn>
                        <a:cxn ang="T108">
                          <a:pos x="T60" y="T61"/>
                        </a:cxn>
                        <a:cxn ang="T109">
                          <a:pos x="T62" y="T63"/>
                        </a:cxn>
                        <a:cxn ang="T110">
                          <a:pos x="T64" y="T65"/>
                        </a:cxn>
                        <a:cxn ang="T111">
                          <a:pos x="T66" y="T67"/>
                        </a:cxn>
                        <a:cxn ang="T112">
                          <a:pos x="T68" y="T69"/>
                        </a:cxn>
                        <a:cxn ang="T113">
                          <a:pos x="T70" y="T71"/>
                        </a:cxn>
                        <a:cxn ang="T114">
                          <a:pos x="T72" y="T73"/>
                        </a:cxn>
                        <a:cxn ang="T115">
                          <a:pos x="T74" y="T75"/>
                        </a:cxn>
                        <a:cxn ang="T116">
                          <a:pos x="T76" y="T77"/>
                        </a:cxn>
                      </a:cxnLst>
                      <a:rect l="T117" t="T118" r="T119" b="T120"/>
                      <a:pathLst>
                        <a:path w="152" h="155">
                          <a:moveTo>
                            <a:pt x="0" y="4"/>
                          </a:moveTo>
                          <a:lnTo>
                            <a:pt x="15" y="0"/>
                          </a:lnTo>
                          <a:lnTo>
                            <a:pt x="33" y="7"/>
                          </a:lnTo>
                          <a:lnTo>
                            <a:pt x="36" y="13"/>
                          </a:lnTo>
                          <a:lnTo>
                            <a:pt x="36" y="16"/>
                          </a:lnTo>
                          <a:lnTo>
                            <a:pt x="40" y="18"/>
                          </a:lnTo>
                          <a:lnTo>
                            <a:pt x="40" y="20"/>
                          </a:lnTo>
                          <a:lnTo>
                            <a:pt x="46" y="22"/>
                          </a:lnTo>
                          <a:lnTo>
                            <a:pt x="46" y="27"/>
                          </a:lnTo>
                          <a:lnTo>
                            <a:pt x="64" y="44"/>
                          </a:lnTo>
                          <a:lnTo>
                            <a:pt x="67" y="44"/>
                          </a:lnTo>
                          <a:lnTo>
                            <a:pt x="70" y="48"/>
                          </a:lnTo>
                          <a:lnTo>
                            <a:pt x="73" y="53"/>
                          </a:lnTo>
                          <a:lnTo>
                            <a:pt x="75" y="53"/>
                          </a:lnTo>
                          <a:lnTo>
                            <a:pt x="88" y="58"/>
                          </a:lnTo>
                          <a:lnTo>
                            <a:pt x="112" y="61"/>
                          </a:lnTo>
                          <a:lnTo>
                            <a:pt x="113" y="81"/>
                          </a:lnTo>
                          <a:lnTo>
                            <a:pt x="119" y="83"/>
                          </a:lnTo>
                          <a:lnTo>
                            <a:pt x="117" y="90"/>
                          </a:lnTo>
                          <a:lnTo>
                            <a:pt x="131" y="100"/>
                          </a:lnTo>
                          <a:lnTo>
                            <a:pt x="144" y="104"/>
                          </a:lnTo>
                          <a:lnTo>
                            <a:pt x="144" y="136"/>
                          </a:lnTo>
                          <a:lnTo>
                            <a:pt x="151" y="149"/>
                          </a:lnTo>
                          <a:lnTo>
                            <a:pt x="147" y="153"/>
                          </a:lnTo>
                          <a:lnTo>
                            <a:pt x="138" y="154"/>
                          </a:lnTo>
                          <a:lnTo>
                            <a:pt x="137" y="143"/>
                          </a:lnTo>
                          <a:lnTo>
                            <a:pt x="123" y="154"/>
                          </a:lnTo>
                          <a:lnTo>
                            <a:pt x="113" y="138"/>
                          </a:lnTo>
                          <a:lnTo>
                            <a:pt x="107" y="127"/>
                          </a:lnTo>
                          <a:lnTo>
                            <a:pt x="91" y="111"/>
                          </a:lnTo>
                          <a:lnTo>
                            <a:pt x="86" y="111"/>
                          </a:lnTo>
                          <a:lnTo>
                            <a:pt x="71" y="103"/>
                          </a:lnTo>
                          <a:lnTo>
                            <a:pt x="68" y="94"/>
                          </a:lnTo>
                          <a:lnTo>
                            <a:pt x="68" y="89"/>
                          </a:lnTo>
                          <a:lnTo>
                            <a:pt x="56" y="67"/>
                          </a:lnTo>
                          <a:lnTo>
                            <a:pt x="50" y="53"/>
                          </a:lnTo>
                          <a:lnTo>
                            <a:pt x="35" y="40"/>
                          </a:lnTo>
                          <a:lnTo>
                            <a:pt x="14" y="20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29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376" y="2404"/>
                      <a:ext cx="147" cy="173"/>
                    </a:xfrm>
                    <a:custGeom>
                      <a:avLst/>
                      <a:gdLst>
                        <a:gd name="T0" fmla="*/ 10 w 147"/>
                        <a:gd name="T1" fmla="*/ 0 h 173"/>
                        <a:gd name="T2" fmla="*/ 23 w 147"/>
                        <a:gd name="T3" fmla="*/ 0 h 173"/>
                        <a:gd name="T4" fmla="*/ 37 w 147"/>
                        <a:gd name="T5" fmla="*/ 18 h 173"/>
                        <a:gd name="T6" fmla="*/ 34 w 147"/>
                        <a:gd name="T7" fmla="*/ 35 h 173"/>
                        <a:gd name="T8" fmla="*/ 42 w 147"/>
                        <a:gd name="T9" fmla="*/ 40 h 173"/>
                        <a:gd name="T10" fmla="*/ 46 w 147"/>
                        <a:gd name="T11" fmla="*/ 52 h 173"/>
                        <a:gd name="T12" fmla="*/ 56 w 147"/>
                        <a:gd name="T13" fmla="*/ 57 h 173"/>
                        <a:gd name="T14" fmla="*/ 67 w 147"/>
                        <a:gd name="T15" fmla="*/ 59 h 173"/>
                        <a:gd name="T16" fmla="*/ 84 w 147"/>
                        <a:gd name="T17" fmla="*/ 67 h 173"/>
                        <a:gd name="T18" fmla="*/ 95 w 147"/>
                        <a:gd name="T19" fmla="*/ 78 h 173"/>
                        <a:gd name="T20" fmla="*/ 98 w 147"/>
                        <a:gd name="T21" fmla="*/ 78 h 173"/>
                        <a:gd name="T22" fmla="*/ 112 w 147"/>
                        <a:gd name="T23" fmla="*/ 87 h 173"/>
                        <a:gd name="T24" fmla="*/ 112 w 147"/>
                        <a:gd name="T25" fmla="*/ 107 h 173"/>
                        <a:gd name="T26" fmla="*/ 116 w 147"/>
                        <a:gd name="T27" fmla="*/ 117 h 173"/>
                        <a:gd name="T28" fmla="*/ 121 w 147"/>
                        <a:gd name="T29" fmla="*/ 123 h 173"/>
                        <a:gd name="T30" fmla="*/ 126 w 147"/>
                        <a:gd name="T31" fmla="*/ 128 h 173"/>
                        <a:gd name="T32" fmla="*/ 132 w 147"/>
                        <a:gd name="T33" fmla="*/ 135 h 173"/>
                        <a:gd name="T34" fmla="*/ 135 w 147"/>
                        <a:gd name="T35" fmla="*/ 144 h 173"/>
                        <a:gd name="T36" fmla="*/ 146 w 147"/>
                        <a:gd name="T37" fmla="*/ 151 h 173"/>
                        <a:gd name="T38" fmla="*/ 144 w 147"/>
                        <a:gd name="T39" fmla="*/ 159 h 173"/>
                        <a:gd name="T40" fmla="*/ 133 w 147"/>
                        <a:gd name="T41" fmla="*/ 161 h 173"/>
                        <a:gd name="T42" fmla="*/ 129 w 147"/>
                        <a:gd name="T43" fmla="*/ 154 h 173"/>
                        <a:gd name="T44" fmla="*/ 121 w 147"/>
                        <a:gd name="T45" fmla="*/ 154 h 173"/>
                        <a:gd name="T46" fmla="*/ 121 w 147"/>
                        <a:gd name="T47" fmla="*/ 172 h 173"/>
                        <a:gd name="T48" fmla="*/ 114 w 147"/>
                        <a:gd name="T49" fmla="*/ 172 h 173"/>
                        <a:gd name="T50" fmla="*/ 105 w 147"/>
                        <a:gd name="T51" fmla="*/ 163 h 173"/>
                        <a:gd name="T52" fmla="*/ 100 w 147"/>
                        <a:gd name="T53" fmla="*/ 159 h 173"/>
                        <a:gd name="T54" fmla="*/ 100 w 147"/>
                        <a:gd name="T55" fmla="*/ 149 h 173"/>
                        <a:gd name="T56" fmla="*/ 87 w 147"/>
                        <a:gd name="T57" fmla="*/ 149 h 173"/>
                        <a:gd name="T58" fmla="*/ 83 w 147"/>
                        <a:gd name="T59" fmla="*/ 159 h 173"/>
                        <a:gd name="T60" fmla="*/ 79 w 147"/>
                        <a:gd name="T61" fmla="*/ 149 h 173"/>
                        <a:gd name="T62" fmla="*/ 77 w 147"/>
                        <a:gd name="T63" fmla="*/ 140 h 173"/>
                        <a:gd name="T64" fmla="*/ 93 w 147"/>
                        <a:gd name="T65" fmla="*/ 135 h 173"/>
                        <a:gd name="T66" fmla="*/ 101 w 147"/>
                        <a:gd name="T67" fmla="*/ 138 h 173"/>
                        <a:gd name="T68" fmla="*/ 102 w 147"/>
                        <a:gd name="T69" fmla="*/ 121 h 173"/>
                        <a:gd name="T70" fmla="*/ 94 w 147"/>
                        <a:gd name="T71" fmla="*/ 116 h 173"/>
                        <a:gd name="T72" fmla="*/ 88 w 147"/>
                        <a:gd name="T73" fmla="*/ 102 h 173"/>
                        <a:gd name="T74" fmla="*/ 84 w 147"/>
                        <a:gd name="T75" fmla="*/ 85 h 173"/>
                        <a:gd name="T76" fmla="*/ 69 w 147"/>
                        <a:gd name="T77" fmla="*/ 80 h 173"/>
                        <a:gd name="T78" fmla="*/ 62 w 147"/>
                        <a:gd name="T79" fmla="*/ 71 h 173"/>
                        <a:gd name="T80" fmla="*/ 49 w 147"/>
                        <a:gd name="T81" fmla="*/ 67 h 173"/>
                        <a:gd name="T82" fmla="*/ 56 w 147"/>
                        <a:gd name="T83" fmla="*/ 84 h 173"/>
                        <a:gd name="T84" fmla="*/ 42 w 147"/>
                        <a:gd name="T85" fmla="*/ 91 h 173"/>
                        <a:gd name="T86" fmla="*/ 34 w 147"/>
                        <a:gd name="T87" fmla="*/ 73 h 173"/>
                        <a:gd name="T88" fmla="*/ 27 w 147"/>
                        <a:gd name="T89" fmla="*/ 68 h 173"/>
                        <a:gd name="T90" fmla="*/ 27 w 147"/>
                        <a:gd name="T91" fmla="*/ 59 h 173"/>
                        <a:gd name="T92" fmla="*/ 17 w 147"/>
                        <a:gd name="T93" fmla="*/ 47 h 173"/>
                        <a:gd name="T94" fmla="*/ 6 w 147"/>
                        <a:gd name="T95" fmla="*/ 40 h 173"/>
                        <a:gd name="T96" fmla="*/ 0 w 147"/>
                        <a:gd name="T97" fmla="*/ 33 h 173"/>
                        <a:gd name="T98" fmla="*/ 3 w 147"/>
                        <a:gd name="T99" fmla="*/ 28 h 173"/>
                        <a:gd name="T100" fmla="*/ 11 w 147"/>
                        <a:gd name="T101" fmla="*/ 31 h 173"/>
                        <a:gd name="T102" fmla="*/ 14 w 147"/>
                        <a:gd name="T103" fmla="*/ 24 h 173"/>
                        <a:gd name="T104" fmla="*/ 11 w 147"/>
                        <a:gd name="T105" fmla="*/ 14 h 173"/>
                        <a:gd name="T106" fmla="*/ 10 w 147"/>
                        <a:gd name="T107" fmla="*/ 0 h 173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147"/>
                        <a:gd name="T163" fmla="*/ 0 h 173"/>
                        <a:gd name="T164" fmla="*/ 147 w 147"/>
                        <a:gd name="T165" fmla="*/ 173 h 173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147" h="173">
                          <a:moveTo>
                            <a:pt x="10" y="0"/>
                          </a:moveTo>
                          <a:lnTo>
                            <a:pt x="23" y="0"/>
                          </a:lnTo>
                          <a:lnTo>
                            <a:pt x="37" y="18"/>
                          </a:lnTo>
                          <a:lnTo>
                            <a:pt x="34" y="35"/>
                          </a:lnTo>
                          <a:lnTo>
                            <a:pt x="42" y="40"/>
                          </a:lnTo>
                          <a:lnTo>
                            <a:pt x="46" y="52"/>
                          </a:lnTo>
                          <a:lnTo>
                            <a:pt x="56" y="57"/>
                          </a:lnTo>
                          <a:lnTo>
                            <a:pt x="67" y="59"/>
                          </a:lnTo>
                          <a:lnTo>
                            <a:pt x="84" y="67"/>
                          </a:lnTo>
                          <a:lnTo>
                            <a:pt x="95" y="78"/>
                          </a:lnTo>
                          <a:lnTo>
                            <a:pt x="98" y="78"/>
                          </a:lnTo>
                          <a:lnTo>
                            <a:pt x="112" y="87"/>
                          </a:lnTo>
                          <a:lnTo>
                            <a:pt x="112" y="107"/>
                          </a:lnTo>
                          <a:lnTo>
                            <a:pt x="116" y="117"/>
                          </a:lnTo>
                          <a:lnTo>
                            <a:pt x="121" y="123"/>
                          </a:lnTo>
                          <a:lnTo>
                            <a:pt x="126" y="128"/>
                          </a:lnTo>
                          <a:lnTo>
                            <a:pt x="132" y="135"/>
                          </a:lnTo>
                          <a:lnTo>
                            <a:pt x="135" y="144"/>
                          </a:lnTo>
                          <a:lnTo>
                            <a:pt x="146" y="151"/>
                          </a:lnTo>
                          <a:lnTo>
                            <a:pt x="144" y="159"/>
                          </a:lnTo>
                          <a:lnTo>
                            <a:pt x="133" y="161"/>
                          </a:lnTo>
                          <a:lnTo>
                            <a:pt x="129" y="154"/>
                          </a:lnTo>
                          <a:lnTo>
                            <a:pt x="121" y="154"/>
                          </a:lnTo>
                          <a:lnTo>
                            <a:pt x="121" y="172"/>
                          </a:lnTo>
                          <a:lnTo>
                            <a:pt x="114" y="172"/>
                          </a:lnTo>
                          <a:lnTo>
                            <a:pt x="105" y="163"/>
                          </a:lnTo>
                          <a:lnTo>
                            <a:pt x="100" y="159"/>
                          </a:lnTo>
                          <a:lnTo>
                            <a:pt x="100" y="149"/>
                          </a:lnTo>
                          <a:lnTo>
                            <a:pt x="87" y="149"/>
                          </a:lnTo>
                          <a:lnTo>
                            <a:pt x="83" y="159"/>
                          </a:lnTo>
                          <a:lnTo>
                            <a:pt x="79" y="149"/>
                          </a:lnTo>
                          <a:lnTo>
                            <a:pt x="77" y="140"/>
                          </a:lnTo>
                          <a:lnTo>
                            <a:pt x="93" y="135"/>
                          </a:lnTo>
                          <a:lnTo>
                            <a:pt x="101" y="138"/>
                          </a:lnTo>
                          <a:lnTo>
                            <a:pt x="102" y="121"/>
                          </a:lnTo>
                          <a:lnTo>
                            <a:pt x="94" y="116"/>
                          </a:lnTo>
                          <a:lnTo>
                            <a:pt x="88" y="102"/>
                          </a:lnTo>
                          <a:lnTo>
                            <a:pt x="84" y="85"/>
                          </a:lnTo>
                          <a:lnTo>
                            <a:pt x="69" y="80"/>
                          </a:lnTo>
                          <a:lnTo>
                            <a:pt x="62" y="71"/>
                          </a:lnTo>
                          <a:lnTo>
                            <a:pt x="49" y="67"/>
                          </a:lnTo>
                          <a:lnTo>
                            <a:pt x="56" y="84"/>
                          </a:lnTo>
                          <a:lnTo>
                            <a:pt x="42" y="91"/>
                          </a:lnTo>
                          <a:lnTo>
                            <a:pt x="34" y="73"/>
                          </a:lnTo>
                          <a:lnTo>
                            <a:pt x="27" y="68"/>
                          </a:lnTo>
                          <a:lnTo>
                            <a:pt x="27" y="59"/>
                          </a:lnTo>
                          <a:lnTo>
                            <a:pt x="17" y="47"/>
                          </a:lnTo>
                          <a:lnTo>
                            <a:pt x="6" y="40"/>
                          </a:lnTo>
                          <a:lnTo>
                            <a:pt x="0" y="33"/>
                          </a:lnTo>
                          <a:lnTo>
                            <a:pt x="3" y="28"/>
                          </a:lnTo>
                          <a:lnTo>
                            <a:pt x="11" y="31"/>
                          </a:lnTo>
                          <a:lnTo>
                            <a:pt x="14" y="24"/>
                          </a:lnTo>
                          <a:lnTo>
                            <a:pt x="11" y="14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30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343" y="2112"/>
                      <a:ext cx="108" cy="148"/>
                    </a:xfrm>
                    <a:custGeom>
                      <a:avLst/>
                      <a:gdLst>
                        <a:gd name="T0" fmla="*/ 22 w 108"/>
                        <a:gd name="T1" fmla="*/ 0 h 148"/>
                        <a:gd name="T2" fmla="*/ 43 w 108"/>
                        <a:gd name="T3" fmla="*/ 10 h 148"/>
                        <a:gd name="T4" fmla="*/ 56 w 108"/>
                        <a:gd name="T5" fmla="*/ 21 h 148"/>
                        <a:gd name="T6" fmla="*/ 64 w 108"/>
                        <a:gd name="T7" fmla="*/ 34 h 148"/>
                        <a:gd name="T8" fmla="*/ 71 w 108"/>
                        <a:gd name="T9" fmla="*/ 34 h 148"/>
                        <a:gd name="T10" fmla="*/ 70 w 108"/>
                        <a:gd name="T11" fmla="*/ 42 h 148"/>
                        <a:gd name="T12" fmla="*/ 78 w 108"/>
                        <a:gd name="T13" fmla="*/ 48 h 148"/>
                        <a:gd name="T14" fmla="*/ 84 w 108"/>
                        <a:gd name="T15" fmla="*/ 56 h 148"/>
                        <a:gd name="T16" fmla="*/ 98 w 108"/>
                        <a:gd name="T17" fmla="*/ 73 h 148"/>
                        <a:gd name="T18" fmla="*/ 107 w 108"/>
                        <a:gd name="T19" fmla="*/ 92 h 148"/>
                        <a:gd name="T20" fmla="*/ 89 w 108"/>
                        <a:gd name="T21" fmla="*/ 91 h 148"/>
                        <a:gd name="T22" fmla="*/ 75 w 108"/>
                        <a:gd name="T23" fmla="*/ 88 h 148"/>
                        <a:gd name="T24" fmla="*/ 85 w 108"/>
                        <a:gd name="T25" fmla="*/ 102 h 148"/>
                        <a:gd name="T26" fmla="*/ 85 w 108"/>
                        <a:gd name="T27" fmla="*/ 110 h 148"/>
                        <a:gd name="T28" fmla="*/ 85 w 108"/>
                        <a:gd name="T29" fmla="*/ 119 h 148"/>
                        <a:gd name="T30" fmla="*/ 79 w 108"/>
                        <a:gd name="T31" fmla="*/ 115 h 148"/>
                        <a:gd name="T32" fmla="*/ 72 w 108"/>
                        <a:gd name="T33" fmla="*/ 108 h 148"/>
                        <a:gd name="T34" fmla="*/ 60 w 108"/>
                        <a:gd name="T35" fmla="*/ 99 h 148"/>
                        <a:gd name="T36" fmla="*/ 53 w 108"/>
                        <a:gd name="T37" fmla="*/ 95 h 148"/>
                        <a:gd name="T38" fmla="*/ 42 w 108"/>
                        <a:gd name="T39" fmla="*/ 99 h 148"/>
                        <a:gd name="T40" fmla="*/ 35 w 108"/>
                        <a:gd name="T41" fmla="*/ 102 h 148"/>
                        <a:gd name="T42" fmla="*/ 39 w 108"/>
                        <a:gd name="T43" fmla="*/ 109 h 148"/>
                        <a:gd name="T44" fmla="*/ 50 w 108"/>
                        <a:gd name="T45" fmla="*/ 115 h 148"/>
                        <a:gd name="T46" fmla="*/ 61 w 108"/>
                        <a:gd name="T47" fmla="*/ 120 h 148"/>
                        <a:gd name="T48" fmla="*/ 65 w 108"/>
                        <a:gd name="T49" fmla="*/ 130 h 148"/>
                        <a:gd name="T50" fmla="*/ 64 w 108"/>
                        <a:gd name="T51" fmla="*/ 143 h 148"/>
                        <a:gd name="T52" fmla="*/ 64 w 108"/>
                        <a:gd name="T53" fmla="*/ 147 h 148"/>
                        <a:gd name="T54" fmla="*/ 60 w 108"/>
                        <a:gd name="T55" fmla="*/ 147 h 148"/>
                        <a:gd name="T56" fmla="*/ 53 w 108"/>
                        <a:gd name="T57" fmla="*/ 143 h 148"/>
                        <a:gd name="T58" fmla="*/ 50 w 108"/>
                        <a:gd name="T59" fmla="*/ 141 h 148"/>
                        <a:gd name="T60" fmla="*/ 46 w 108"/>
                        <a:gd name="T61" fmla="*/ 138 h 148"/>
                        <a:gd name="T62" fmla="*/ 42 w 108"/>
                        <a:gd name="T63" fmla="*/ 145 h 148"/>
                        <a:gd name="T64" fmla="*/ 35 w 108"/>
                        <a:gd name="T65" fmla="*/ 147 h 148"/>
                        <a:gd name="T66" fmla="*/ 29 w 108"/>
                        <a:gd name="T67" fmla="*/ 141 h 148"/>
                        <a:gd name="T68" fmla="*/ 29 w 108"/>
                        <a:gd name="T69" fmla="*/ 129 h 148"/>
                        <a:gd name="T70" fmla="*/ 28 w 108"/>
                        <a:gd name="T71" fmla="*/ 122 h 148"/>
                        <a:gd name="T72" fmla="*/ 21 w 108"/>
                        <a:gd name="T73" fmla="*/ 117 h 148"/>
                        <a:gd name="T74" fmla="*/ 14 w 108"/>
                        <a:gd name="T75" fmla="*/ 124 h 148"/>
                        <a:gd name="T76" fmla="*/ 3 w 108"/>
                        <a:gd name="T77" fmla="*/ 124 h 148"/>
                        <a:gd name="T78" fmla="*/ 0 w 108"/>
                        <a:gd name="T79" fmla="*/ 119 h 148"/>
                        <a:gd name="T80" fmla="*/ 3 w 108"/>
                        <a:gd name="T81" fmla="*/ 105 h 148"/>
                        <a:gd name="T82" fmla="*/ 11 w 108"/>
                        <a:gd name="T83" fmla="*/ 97 h 148"/>
                        <a:gd name="T84" fmla="*/ 9 w 108"/>
                        <a:gd name="T85" fmla="*/ 74 h 148"/>
                        <a:gd name="T86" fmla="*/ 9 w 108"/>
                        <a:gd name="T87" fmla="*/ 69 h 148"/>
                        <a:gd name="T88" fmla="*/ 18 w 108"/>
                        <a:gd name="T89" fmla="*/ 67 h 148"/>
                        <a:gd name="T90" fmla="*/ 25 w 108"/>
                        <a:gd name="T91" fmla="*/ 73 h 148"/>
                        <a:gd name="T92" fmla="*/ 37 w 108"/>
                        <a:gd name="T93" fmla="*/ 76 h 148"/>
                        <a:gd name="T94" fmla="*/ 37 w 108"/>
                        <a:gd name="T95" fmla="*/ 66 h 148"/>
                        <a:gd name="T96" fmla="*/ 32 w 108"/>
                        <a:gd name="T97" fmla="*/ 60 h 148"/>
                        <a:gd name="T98" fmla="*/ 29 w 108"/>
                        <a:gd name="T99" fmla="*/ 56 h 148"/>
                        <a:gd name="T100" fmla="*/ 33 w 108"/>
                        <a:gd name="T101" fmla="*/ 56 h 148"/>
                        <a:gd name="T102" fmla="*/ 36 w 108"/>
                        <a:gd name="T103" fmla="*/ 56 h 148"/>
                        <a:gd name="T104" fmla="*/ 39 w 108"/>
                        <a:gd name="T105" fmla="*/ 56 h 148"/>
                        <a:gd name="T106" fmla="*/ 42 w 108"/>
                        <a:gd name="T107" fmla="*/ 56 h 148"/>
                        <a:gd name="T108" fmla="*/ 46 w 108"/>
                        <a:gd name="T109" fmla="*/ 52 h 148"/>
                        <a:gd name="T110" fmla="*/ 44 w 108"/>
                        <a:gd name="T111" fmla="*/ 48 h 148"/>
                        <a:gd name="T112" fmla="*/ 40 w 108"/>
                        <a:gd name="T113" fmla="*/ 38 h 148"/>
                        <a:gd name="T114" fmla="*/ 32 w 108"/>
                        <a:gd name="T115" fmla="*/ 28 h 148"/>
                        <a:gd name="T116" fmla="*/ 21 w 108"/>
                        <a:gd name="T117" fmla="*/ 23 h 148"/>
                        <a:gd name="T118" fmla="*/ 16 w 108"/>
                        <a:gd name="T119" fmla="*/ 14 h 148"/>
                        <a:gd name="T120" fmla="*/ 22 w 108"/>
                        <a:gd name="T121" fmla="*/ 0 h 148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w 108"/>
                        <a:gd name="T184" fmla="*/ 0 h 148"/>
                        <a:gd name="T185" fmla="*/ 108 w 108"/>
                        <a:gd name="T186" fmla="*/ 148 h 148"/>
                      </a:gdLst>
                      <a:ahLst/>
                      <a:cxnLst>
                        <a:cxn ang="T122">
                          <a:pos x="T0" y="T1"/>
                        </a:cxn>
                        <a:cxn ang="T123">
                          <a:pos x="T2" y="T3"/>
                        </a:cxn>
                        <a:cxn ang="T124">
                          <a:pos x="T4" y="T5"/>
                        </a:cxn>
                        <a:cxn ang="T125">
                          <a:pos x="T6" y="T7"/>
                        </a:cxn>
                        <a:cxn ang="T126">
                          <a:pos x="T8" y="T9"/>
                        </a:cxn>
                        <a:cxn ang="T127">
                          <a:pos x="T10" y="T11"/>
                        </a:cxn>
                        <a:cxn ang="T128">
                          <a:pos x="T12" y="T13"/>
                        </a:cxn>
                        <a:cxn ang="T129">
                          <a:pos x="T14" y="T15"/>
                        </a:cxn>
                        <a:cxn ang="T130">
                          <a:pos x="T16" y="T17"/>
                        </a:cxn>
                        <a:cxn ang="T131">
                          <a:pos x="T18" y="T19"/>
                        </a:cxn>
                        <a:cxn ang="T132">
                          <a:pos x="T20" y="T21"/>
                        </a:cxn>
                        <a:cxn ang="T133">
                          <a:pos x="T22" y="T23"/>
                        </a:cxn>
                        <a:cxn ang="T134">
                          <a:pos x="T24" y="T25"/>
                        </a:cxn>
                        <a:cxn ang="T135">
                          <a:pos x="T26" y="T27"/>
                        </a:cxn>
                        <a:cxn ang="T136">
                          <a:pos x="T28" y="T29"/>
                        </a:cxn>
                        <a:cxn ang="T137">
                          <a:pos x="T30" y="T31"/>
                        </a:cxn>
                        <a:cxn ang="T138">
                          <a:pos x="T32" y="T33"/>
                        </a:cxn>
                        <a:cxn ang="T139">
                          <a:pos x="T34" y="T35"/>
                        </a:cxn>
                        <a:cxn ang="T140">
                          <a:pos x="T36" y="T37"/>
                        </a:cxn>
                        <a:cxn ang="T141">
                          <a:pos x="T38" y="T39"/>
                        </a:cxn>
                        <a:cxn ang="T142">
                          <a:pos x="T40" y="T41"/>
                        </a:cxn>
                        <a:cxn ang="T143">
                          <a:pos x="T42" y="T43"/>
                        </a:cxn>
                        <a:cxn ang="T144">
                          <a:pos x="T44" y="T45"/>
                        </a:cxn>
                        <a:cxn ang="T145">
                          <a:pos x="T46" y="T47"/>
                        </a:cxn>
                        <a:cxn ang="T146">
                          <a:pos x="T48" y="T49"/>
                        </a:cxn>
                        <a:cxn ang="T147">
                          <a:pos x="T50" y="T51"/>
                        </a:cxn>
                        <a:cxn ang="T148">
                          <a:pos x="T52" y="T53"/>
                        </a:cxn>
                        <a:cxn ang="T149">
                          <a:pos x="T54" y="T55"/>
                        </a:cxn>
                        <a:cxn ang="T150">
                          <a:pos x="T56" y="T57"/>
                        </a:cxn>
                        <a:cxn ang="T151">
                          <a:pos x="T58" y="T59"/>
                        </a:cxn>
                        <a:cxn ang="T152">
                          <a:pos x="T60" y="T61"/>
                        </a:cxn>
                        <a:cxn ang="T153">
                          <a:pos x="T62" y="T63"/>
                        </a:cxn>
                        <a:cxn ang="T154">
                          <a:pos x="T64" y="T65"/>
                        </a:cxn>
                        <a:cxn ang="T155">
                          <a:pos x="T66" y="T67"/>
                        </a:cxn>
                        <a:cxn ang="T156">
                          <a:pos x="T68" y="T69"/>
                        </a:cxn>
                        <a:cxn ang="T157">
                          <a:pos x="T70" y="T71"/>
                        </a:cxn>
                        <a:cxn ang="T158">
                          <a:pos x="T72" y="T73"/>
                        </a:cxn>
                        <a:cxn ang="T159">
                          <a:pos x="T74" y="T75"/>
                        </a:cxn>
                        <a:cxn ang="T160">
                          <a:pos x="T76" y="T77"/>
                        </a:cxn>
                        <a:cxn ang="T161">
                          <a:pos x="T78" y="T79"/>
                        </a:cxn>
                        <a:cxn ang="T162">
                          <a:pos x="T80" y="T81"/>
                        </a:cxn>
                        <a:cxn ang="T163">
                          <a:pos x="T82" y="T83"/>
                        </a:cxn>
                        <a:cxn ang="T164">
                          <a:pos x="T84" y="T85"/>
                        </a:cxn>
                        <a:cxn ang="T165">
                          <a:pos x="T86" y="T87"/>
                        </a:cxn>
                        <a:cxn ang="T166">
                          <a:pos x="T88" y="T89"/>
                        </a:cxn>
                        <a:cxn ang="T167">
                          <a:pos x="T90" y="T91"/>
                        </a:cxn>
                        <a:cxn ang="T168">
                          <a:pos x="T92" y="T93"/>
                        </a:cxn>
                        <a:cxn ang="T169">
                          <a:pos x="T94" y="T95"/>
                        </a:cxn>
                        <a:cxn ang="T170">
                          <a:pos x="T96" y="T97"/>
                        </a:cxn>
                        <a:cxn ang="T171">
                          <a:pos x="T98" y="T99"/>
                        </a:cxn>
                        <a:cxn ang="T172">
                          <a:pos x="T100" y="T101"/>
                        </a:cxn>
                        <a:cxn ang="T173">
                          <a:pos x="T102" y="T103"/>
                        </a:cxn>
                        <a:cxn ang="T174">
                          <a:pos x="T104" y="T105"/>
                        </a:cxn>
                        <a:cxn ang="T175">
                          <a:pos x="T106" y="T107"/>
                        </a:cxn>
                        <a:cxn ang="T176">
                          <a:pos x="T108" y="T109"/>
                        </a:cxn>
                        <a:cxn ang="T177">
                          <a:pos x="T110" y="T111"/>
                        </a:cxn>
                        <a:cxn ang="T178">
                          <a:pos x="T112" y="T113"/>
                        </a:cxn>
                        <a:cxn ang="T179">
                          <a:pos x="T114" y="T115"/>
                        </a:cxn>
                        <a:cxn ang="T180">
                          <a:pos x="T116" y="T117"/>
                        </a:cxn>
                        <a:cxn ang="T181">
                          <a:pos x="T118" y="T119"/>
                        </a:cxn>
                        <a:cxn ang="T182">
                          <a:pos x="T120" y="T121"/>
                        </a:cxn>
                      </a:cxnLst>
                      <a:rect l="T183" t="T184" r="T185" b="T186"/>
                      <a:pathLst>
                        <a:path w="108" h="148">
                          <a:moveTo>
                            <a:pt x="22" y="0"/>
                          </a:moveTo>
                          <a:lnTo>
                            <a:pt x="43" y="10"/>
                          </a:lnTo>
                          <a:lnTo>
                            <a:pt x="56" y="21"/>
                          </a:lnTo>
                          <a:lnTo>
                            <a:pt x="64" y="34"/>
                          </a:lnTo>
                          <a:lnTo>
                            <a:pt x="71" y="34"/>
                          </a:lnTo>
                          <a:lnTo>
                            <a:pt x="70" y="42"/>
                          </a:lnTo>
                          <a:lnTo>
                            <a:pt x="78" y="48"/>
                          </a:lnTo>
                          <a:lnTo>
                            <a:pt x="84" y="56"/>
                          </a:lnTo>
                          <a:lnTo>
                            <a:pt x="98" y="73"/>
                          </a:lnTo>
                          <a:lnTo>
                            <a:pt x="107" y="92"/>
                          </a:lnTo>
                          <a:lnTo>
                            <a:pt x="89" y="91"/>
                          </a:lnTo>
                          <a:lnTo>
                            <a:pt x="75" y="88"/>
                          </a:lnTo>
                          <a:lnTo>
                            <a:pt x="85" y="102"/>
                          </a:lnTo>
                          <a:lnTo>
                            <a:pt x="85" y="110"/>
                          </a:lnTo>
                          <a:lnTo>
                            <a:pt x="85" y="119"/>
                          </a:lnTo>
                          <a:lnTo>
                            <a:pt x="79" y="115"/>
                          </a:lnTo>
                          <a:lnTo>
                            <a:pt x="72" y="108"/>
                          </a:lnTo>
                          <a:lnTo>
                            <a:pt x="60" y="99"/>
                          </a:lnTo>
                          <a:lnTo>
                            <a:pt x="53" y="95"/>
                          </a:lnTo>
                          <a:lnTo>
                            <a:pt x="42" y="99"/>
                          </a:lnTo>
                          <a:lnTo>
                            <a:pt x="35" y="102"/>
                          </a:lnTo>
                          <a:lnTo>
                            <a:pt x="39" y="109"/>
                          </a:lnTo>
                          <a:lnTo>
                            <a:pt x="50" y="115"/>
                          </a:lnTo>
                          <a:lnTo>
                            <a:pt x="61" y="120"/>
                          </a:lnTo>
                          <a:lnTo>
                            <a:pt x="65" y="130"/>
                          </a:lnTo>
                          <a:lnTo>
                            <a:pt x="64" y="143"/>
                          </a:lnTo>
                          <a:lnTo>
                            <a:pt x="64" y="147"/>
                          </a:lnTo>
                          <a:lnTo>
                            <a:pt x="60" y="147"/>
                          </a:lnTo>
                          <a:lnTo>
                            <a:pt x="53" y="143"/>
                          </a:lnTo>
                          <a:lnTo>
                            <a:pt x="50" y="141"/>
                          </a:lnTo>
                          <a:lnTo>
                            <a:pt x="46" y="138"/>
                          </a:lnTo>
                          <a:lnTo>
                            <a:pt x="42" y="145"/>
                          </a:lnTo>
                          <a:lnTo>
                            <a:pt x="35" y="147"/>
                          </a:lnTo>
                          <a:lnTo>
                            <a:pt x="29" y="141"/>
                          </a:lnTo>
                          <a:lnTo>
                            <a:pt x="29" y="129"/>
                          </a:lnTo>
                          <a:lnTo>
                            <a:pt x="28" y="122"/>
                          </a:lnTo>
                          <a:lnTo>
                            <a:pt x="21" y="117"/>
                          </a:lnTo>
                          <a:lnTo>
                            <a:pt x="14" y="124"/>
                          </a:lnTo>
                          <a:lnTo>
                            <a:pt x="3" y="124"/>
                          </a:lnTo>
                          <a:lnTo>
                            <a:pt x="0" y="119"/>
                          </a:lnTo>
                          <a:lnTo>
                            <a:pt x="3" y="105"/>
                          </a:lnTo>
                          <a:lnTo>
                            <a:pt x="11" y="97"/>
                          </a:lnTo>
                          <a:lnTo>
                            <a:pt x="9" y="74"/>
                          </a:lnTo>
                          <a:lnTo>
                            <a:pt x="9" y="69"/>
                          </a:lnTo>
                          <a:lnTo>
                            <a:pt x="18" y="67"/>
                          </a:lnTo>
                          <a:lnTo>
                            <a:pt x="25" y="73"/>
                          </a:lnTo>
                          <a:lnTo>
                            <a:pt x="37" y="76"/>
                          </a:lnTo>
                          <a:lnTo>
                            <a:pt x="37" y="66"/>
                          </a:lnTo>
                          <a:lnTo>
                            <a:pt x="32" y="60"/>
                          </a:lnTo>
                          <a:lnTo>
                            <a:pt x="29" y="56"/>
                          </a:lnTo>
                          <a:lnTo>
                            <a:pt x="33" y="56"/>
                          </a:lnTo>
                          <a:lnTo>
                            <a:pt x="36" y="56"/>
                          </a:lnTo>
                          <a:lnTo>
                            <a:pt x="39" y="56"/>
                          </a:lnTo>
                          <a:lnTo>
                            <a:pt x="42" y="56"/>
                          </a:lnTo>
                          <a:lnTo>
                            <a:pt x="46" y="52"/>
                          </a:lnTo>
                          <a:lnTo>
                            <a:pt x="44" y="48"/>
                          </a:lnTo>
                          <a:lnTo>
                            <a:pt x="40" y="38"/>
                          </a:lnTo>
                          <a:lnTo>
                            <a:pt x="32" y="28"/>
                          </a:lnTo>
                          <a:lnTo>
                            <a:pt x="21" y="23"/>
                          </a:lnTo>
                          <a:lnTo>
                            <a:pt x="16" y="14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31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220" y="1938"/>
                      <a:ext cx="118" cy="119"/>
                    </a:xfrm>
                    <a:custGeom>
                      <a:avLst/>
                      <a:gdLst>
                        <a:gd name="T0" fmla="*/ 0 w 118"/>
                        <a:gd name="T1" fmla="*/ 0 h 119"/>
                        <a:gd name="T2" fmla="*/ 11 w 118"/>
                        <a:gd name="T3" fmla="*/ 0 h 119"/>
                        <a:gd name="T4" fmla="*/ 15 w 118"/>
                        <a:gd name="T5" fmla="*/ 8 h 119"/>
                        <a:gd name="T6" fmla="*/ 30 w 118"/>
                        <a:gd name="T7" fmla="*/ 21 h 119"/>
                        <a:gd name="T8" fmla="*/ 37 w 118"/>
                        <a:gd name="T9" fmla="*/ 35 h 119"/>
                        <a:gd name="T10" fmla="*/ 49 w 118"/>
                        <a:gd name="T11" fmla="*/ 36 h 119"/>
                        <a:gd name="T12" fmla="*/ 57 w 118"/>
                        <a:gd name="T13" fmla="*/ 39 h 119"/>
                        <a:gd name="T14" fmla="*/ 64 w 118"/>
                        <a:gd name="T15" fmla="*/ 44 h 119"/>
                        <a:gd name="T16" fmla="*/ 72 w 118"/>
                        <a:gd name="T17" fmla="*/ 44 h 119"/>
                        <a:gd name="T18" fmla="*/ 82 w 118"/>
                        <a:gd name="T19" fmla="*/ 53 h 119"/>
                        <a:gd name="T20" fmla="*/ 91 w 118"/>
                        <a:gd name="T21" fmla="*/ 60 h 119"/>
                        <a:gd name="T22" fmla="*/ 100 w 118"/>
                        <a:gd name="T23" fmla="*/ 64 h 119"/>
                        <a:gd name="T24" fmla="*/ 99 w 118"/>
                        <a:gd name="T25" fmla="*/ 68 h 119"/>
                        <a:gd name="T26" fmla="*/ 93 w 118"/>
                        <a:gd name="T27" fmla="*/ 71 h 119"/>
                        <a:gd name="T28" fmla="*/ 88 w 118"/>
                        <a:gd name="T29" fmla="*/ 71 h 119"/>
                        <a:gd name="T30" fmla="*/ 85 w 118"/>
                        <a:gd name="T31" fmla="*/ 75 h 119"/>
                        <a:gd name="T32" fmla="*/ 96 w 118"/>
                        <a:gd name="T33" fmla="*/ 83 h 119"/>
                        <a:gd name="T34" fmla="*/ 105 w 118"/>
                        <a:gd name="T35" fmla="*/ 92 h 119"/>
                        <a:gd name="T36" fmla="*/ 117 w 118"/>
                        <a:gd name="T37" fmla="*/ 100 h 119"/>
                        <a:gd name="T38" fmla="*/ 109 w 118"/>
                        <a:gd name="T39" fmla="*/ 110 h 119"/>
                        <a:gd name="T40" fmla="*/ 102 w 118"/>
                        <a:gd name="T41" fmla="*/ 113 h 119"/>
                        <a:gd name="T42" fmla="*/ 103 w 118"/>
                        <a:gd name="T43" fmla="*/ 118 h 119"/>
                        <a:gd name="T44" fmla="*/ 91 w 118"/>
                        <a:gd name="T45" fmla="*/ 118 h 119"/>
                        <a:gd name="T46" fmla="*/ 86 w 118"/>
                        <a:gd name="T47" fmla="*/ 114 h 119"/>
                        <a:gd name="T48" fmla="*/ 77 w 118"/>
                        <a:gd name="T49" fmla="*/ 103 h 119"/>
                        <a:gd name="T50" fmla="*/ 70 w 118"/>
                        <a:gd name="T51" fmla="*/ 93 h 119"/>
                        <a:gd name="T52" fmla="*/ 58 w 118"/>
                        <a:gd name="T53" fmla="*/ 76 h 119"/>
                        <a:gd name="T54" fmla="*/ 46 w 118"/>
                        <a:gd name="T55" fmla="*/ 64 h 119"/>
                        <a:gd name="T56" fmla="*/ 32 w 118"/>
                        <a:gd name="T57" fmla="*/ 46 h 119"/>
                        <a:gd name="T58" fmla="*/ 23 w 118"/>
                        <a:gd name="T59" fmla="*/ 40 h 119"/>
                        <a:gd name="T60" fmla="*/ 16 w 118"/>
                        <a:gd name="T61" fmla="*/ 36 h 119"/>
                        <a:gd name="T62" fmla="*/ 14 w 118"/>
                        <a:gd name="T63" fmla="*/ 26 h 119"/>
                        <a:gd name="T64" fmla="*/ 1 w 118"/>
                        <a:gd name="T65" fmla="*/ 18 h 119"/>
                        <a:gd name="T66" fmla="*/ 1 w 118"/>
                        <a:gd name="T67" fmla="*/ 12 h 119"/>
                        <a:gd name="T68" fmla="*/ 0 w 118"/>
                        <a:gd name="T69" fmla="*/ 0 h 119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w 118"/>
                        <a:gd name="T106" fmla="*/ 0 h 119"/>
                        <a:gd name="T107" fmla="*/ 118 w 118"/>
                        <a:gd name="T108" fmla="*/ 119 h 119"/>
                      </a:gdLst>
                      <a:ahLst/>
                      <a:cxnLst>
                        <a:cxn ang="T70">
                          <a:pos x="T0" y="T1"/>
                        </a:cxn>
                        <a:cxn ang="T71">
                          <a:pos x="T2" y="T3"/>
                        </a:cxn>
                        <a:cxn ang="T72">
                          <a:pos x="T4" y="T5"/>
                        </a:cxn>
                        <a:cxn ang="T73">
                          <a:pos x="T6" y="T7"/>
                        </a:cxn>
                        <a:cxn ang="T74">
                          <a:pos x="T8" y="T9"/>
                        </a:cxn>
                        <a:cxn ang="T75">
                          <a:pos x="T10" y="T11"/>
                        </a:cxn>
                        <a:cxn ang="T76">
                          <a:pos x="T12" y="T13"/>
                        </a:cxn>
                        <a:cxn ang="T77">
                          <a:pos x="T14" y="T15"/>
                        </a:cxn>
                        <a:cxn ang="T78">
                          <a:pos x="T16" y="T17"/>
                        </a:cxn>
                        <a:cxn ang="T79">
                          <a:pos x="T18" y="T19"/>
                        </a:cxn>
                        <a:cxn ang="T80">
                          <a:pos x="T20" y="T21"/>
                        </a:cxn>
                        <a:cxn ang="T81">
                          <a:pos x="T22" y="T23"/>
                        </a:cxn>
                        <a:cxn ang="T82">
                          <a:pos x="T24" y="T25"/>
                        </a:cxn>
                        <a:cxn ang="T83">
                          <a:pos x="T26" y="T27"/>
                        </a:cxn>
                        <a:cxn ang="T84">
                          <a:pos x="T28" y="T29"/>
                        </a:cxn>
                        <a:cxn ang="T85">
                          <a:pos x="T30" y="T31"/>
                        </a:cxn>
                        <a:cxn ang="T86">
                          <a:pos x="T32" y="T33"/>
                        </a:cxn>
                        <a:cxn ang="T87">
                          <a:pos x="T34" y="T35"/>
                        </a:cxn>
                        <a:cxn ang="T88">
                          <a:pos x="T36" y="T37"/>
                        </a:cxn>
                        <a:cxn ang="T89">
                          <a:pos x="T38" y="T39"/>
                        </a:cxn>
                        <a:cxn ang="T90">
                          <a:pos x="T40" y="T41"/>
                        </a:cxn>
                        <a:cxn ang="T91">
                          <a:pos x="T42" y="T43"/>
                        </a:cxn>
                        <a:cxn ang="T92">
                          <a:pos x="T44" y="T45"/>
                        </a:cxn>
                        <a:cxn ang="T93">
                          <a:pos x="T46" y="T47"/>
                        </a:cxn>
                        <a:cxn ang="T94">
                          <a:pos x="T48" y="T49"/>
                        </a:cxn>
                        <a:cxn ang="T95">
                          <a:pos x="T50" y="T51"/>
                        </a:cxn>
                        <a:cxn ang="T96">
                          <a:pos x="T52" y="T53"/>
                        </a:cxn>
                        <a:cxn ang="T97">
                          <a:pos x="T54" y="T55"/>
                        </a:cxn>
                        <a:cxn ang="T98">
                          <a:pos x="T56" y="T57"/>
                        </a:cxn>
                        <a:cxn ang="T99">
                          <a:pos x="T58" y="T59"/>
                        </a:cxn>
                        <a:cxn ang="T100">
                          <a:pos x="T60" y="T61"/>
                        </a:cxn>
                        <a:cxn ang="T101">
                          <a:pos x="T62" y="T63"/>
                        </a:cxn>
                        <a:cxn ang="T102">
                          <a:pos x="T64" y="T65"/>
                        </a:cxn>
                        <a:cxn ang="T103">
                          <a:pos x="T66" y="T67"/>
                        </a:cxn>
                        <a:cxn ang="T104">
                          <a:pos x="T68" y="T69"/>
                        </a:cxn>
                      </a:cxnLst>
                      <a:rect l="T105" t="T106" r="T107" b="T108"/>
                      <a:pathLst>
                        <a:path w="118" h="119">
                          <a:moveTo>
                            <a:pt x="0" y="0"/>
                          </a:moveTo>
                          <a:lnTo>
                            <a:pt x="11" y="0"/>
                          </a:lnTo>
                          <a:lnTo>
                            <a:pt x="15" y="8"/>
                          </a:lnTo>
                          <a:lnTo>
                            <a:pt x="30" y="21"/>
                          </a:lnTo>
                          <a:lnTo>
                            <a:pt x="37" y="35"/>
                          </a:lnTo>
                          <a:lnTo>
                            <a:pt x="49" y="36"/>
                          </a:lnTo>
                          <a:lnTo>
                            <a:pt x="57" y="39"/>
                          </a:lnTo>
                          <a:lnTo>
                            <a:pt x="64" y="44"/>
                          </a:lnTo>
                          <a:lnTo>
                            <a:pt x="72" y="44"/>
                          </a:lnTo>
                          <a:lnTo>
                            <a:pt x="82" y="53"/>
                          </a:lnTo>
                          <a:lnTo>
                            <a:pt x="91" y="60"/>
                          </a:lnTo>
                          <a:lnTo>
                            <a:pt x="100" y="64"/>
                          </a:lnTo>
                          <a:lnTo>
                            <a:pt x="99" y="68"/>
                          </a:lnTo>
                          <a:lnTo>
                            <a:pt x="93" y="71"/>
                          </a:lnTo>
                          <a:lnTo>
                            <a:pt x="88" y="71"/>
                          </a:lnTo>
                          <a:lnTo>
                            <a:pt x="85" y="75"/>
                          </a:lnTo>
                          <a:lnTo>
                            <a:pt x="96" y="83"/>
                          </a:lnTo>
                          <a:lnTo>
                            <a:pt x="105" y="92"/>
                          </a:lnTo>
                          <a:lnTo>
                            <a:pt x="117" y="100"/>
                          </a:lnTo>
                          <a:lnTo>
                            <a:pt x="109" y="110"/>
                          </a:lnTo>
                          <a:lnTo>
                            <a:pt x="102" y="113"/>
                          </a:lnTo>
                          <a:lnTo>
                            <a:pt x="103" y="118"/>
                          </a:lnTo>
                          <a:lnTo>
                            <a:pt x="91" y="118"/>
                          </a:lnTo>
                          <a:lnTo>
                            <a:pt x="86" y="114"/>
                          </a:lnTo>
                          <a:lnTo>
                            <a:pt x="77" y="103"/>
                          </a:lnTo>
                          <a:lnTo>
                            <a:pt x="70" y="93"/>
                          </a:lnTo>
                          <a:lnTo>
                            <a:pt x="58" y="76"/>
                          </a:lnTo>
                          <a:lnTo>
                            <a:pt x="46" y="64"/>
                          </a:lnTo>
                          <a:lnTo>
                            <a:pt x="32" y="46"/>
                          </a:lnTo>
                          <a:lnTo>
                            <a:pt x="23" y="40"/>
                          </a:lnTo>
                          <a:lnTo>
                            <a:pt x="16" y="36"/>
                          </a:lnTo>
                          <a:lnTo>
                            <a:pt x="14" y="26"/>
                          </a:lnTo>
                          <a:lnTo>
                            <a:pt x="1" y="18"/>
                          </a:lnTo>
                          <a:lnTo>
                            <a:pt x="1" y="1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912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680" y="1693"/>
                    <a:ext cx="1721" cy="1968"/>
                    <a:chOff x="2680" y="1693"/>
                    <a:chExt cx="1721" cy="1968"/>
                  </a:xfrm>
                </p:grpSpPr>
                <p:sp>
                  <p:nvSpPr>
                    <p:cNvPr id="37913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2680" y="2182"/>
                      <a:ext cx="855" cy="903"/>
                    </a:xfrm>
                    <a:custGeom>
                      <a:avLst/>
                      <a:gdLst>
                        <a:gd name="T0" fmla="*/ 653 w 855"/>
                        <a:gd name="T1" fmla="*/ 145 h 903"/>
                        <a:gd name="T2" fmla="*/ 733 w 855"/>
                        <a:gd name="T3" fmla="*/ 295 h 903"/>
                        <a:gd name="T4" fmla="*/ 765 w 855"/>
                        <a:gd name="T5" fmla="*/ 334 h 903"/>
                        <a:gd name="T6" fmla="*/ 835 w 855"/>
                        <a:gd name="T7" fmla="*/ 324 h 903"/>
                        <a:gd name="T8" fmla="*/ 853 w 855"/>
                        <a:gd name="T9" fmla="*/ 360 h 903"/>
                        <a:gd name="T10" fmla="*/ 769 w 855"/>
                        <a:gd name="T11" fmla="*/ 461 h 903"/>
                        <a:gd name="T12" fmla="*/ 701 w 855"/>
                        <a:gd name="T13" fmla="*/ 577 h 903"/>
                        <a:gd name="T14" fmla="*/ 710 w 855"/>
                        <a:gd name="T15" fmla="*/ 618 h 903"/>
                        <a:gd name="T16" fmla="*/ 710 w 855"/>
                        <a:gd name="T17" fmla="*/ 662 h 903"/>
                        <a:gd name="T18" fmla="*/ 680 w 855"/>
                        <a:gd name="T19" fmla="*/ 677 h 903"/>
                        <a:gd name="T20" fmla="*/ 635 w 855"/>
                        <a:gd name="T21" fmla="*/ 734 h 903"/>
                        <a:gd name="T22" fmla="*/ 618 w 855"/>
                        <a:gd name="T23" fmla="*/ 783 h 903"/>
                        <a:gd name="T24" fmla="*/ 575 w 855"/>
                        <a:gd name="T25" fmla="*/ 850 h 903"/>
                        <a:gd name="T26" fmla="*/ 551 w 855"/>
                        <a:gd name="T27" fmla="*/ 866 h 903"/>
                        <a:gd name="T28" fmla="*/ 499 w 855"/>
                        <a:gd name="T29" fmla="*/ 899 h 903"/>
                        <a:gd name="T30" fmla="*/ 436 w 855"/>
                        <a:gd name="T31" fmla="*/ 888 h 903"/>
                        <a:gd name="T32" fmla="*/ 429 w 855"/>
                        <a:gd name="T33" fmla="*/ 856 h 903"/>
                        <a:gd name="T34" fmla="*/ 401 w 855"/>
                        <a:gd name="T35" fmla="*/ 811 h 903"/>
                        <a:gd name="T36" fmla="*/ 396 w 855"/>
                        <a:gd name="T37" fmla="*/ 773 h 903"/>
                        <a:gd name="T38" fmla="*/ 387 w 855"/>
                        <a:gd name="T39" fmla="*/ 748 h 903"/>
                        <a:gd name="T40" fmla="*/ 361 w 855"/>
                        <a:gd name="T41" fmla="*/ 720 h 903"/>
                        <a:gd name="T42" fmla="*/ 344 w 855"/>
                        <a:gd name="T43" fmla="*/ 684 h 903"/>
                        <a:gd name="T44" fmla="*/ 368 w 855"/>
                        <a:gd name="T45" fmla="*/ 621 h 903"/>
                        <a:gd name="T46" fmla="*/ 357 w 855"/>
                        <a:gd name="T47" fmla="*/ 535 h 903"/>
                        <a:gd name="T48" fmla="*/ 319 w 855"/>
                        <a:gd name="T49" fmla="*/ 491 h 903"/>
                        <a:gd name="T50" fmla="*/ 313 w 855"/>
                        <a:gd name="T51" fmla="*/ 423 h 903"/>
                        <a:gd name="T52" fmla="*/ 259 w 855"/>
                        <a:gd name="T53" fmla="*/ 398 h 903"/>
                        <a:gd name="T54" fmla="*/ 188 w 855"/>
                        <a:gd name="T55" fmla="*/ 405 h 903"/>
                        <a:gd name="T56" fmla="*/ 41 w 855"/>
                        <a:gd name="T57" fmla="*/ 350 h 903"/>
                        <a:gd name="T58" fmla="*/ 7 w 855"/>
                        <a:gd name="T59" fmla="*/ 261 h 903"/>
                        <a:gd name="T60" fmla="*/ 34 w 855"/>
                        <a:gd name="T61" fmla="*/ 198 h 903"/>
                        <a:gd name="T62" fmla="*/ 83 w 855"/>
                        <a:gd name="T63" fmla="*/ 130 h 903"/>
                        <a:gd name="T64" fmla="*/ 155 w 855"/>
                        <a:gd name="T65" fmla="*/ 78 h 903"/>
                        <a:gd name="T66" fmla="*/ 210 w 855"/>
                        <a:gd name="T67" fmla="*/ 24 h 903"/>
                        <a:gd name="T68" fmla="*/ 260 w 855"/>
                        <a:gd name="T69" fmla="*/ 38 h 903"/>
                        <a:gd name="T70" fmla="*/ 315 w 855"/>
                        <a:gd name="T71" fmla="*/ 14 h 903"/>
                        <a:gd name="T72" fmla="*/ 353 w 855"/>
                        <a:gd name="T73" fmla="*/ 3 h 903"/>
                        <a:gd name="T74" fmla="*/ 382 w 855"/>
                        <a:gd name="T75" fmla="*/ 31 h 903"/>
                        <a:gd name="T76" fmla="*/ 441 w 855"/>
                        <a:gd name="T77" fmla="*/ 75 h 903"/>
                        <a:gd name="T78" fmla="*/ 481 w 855"/>
                        <a:gd name="T79" fmla="*/ 54 h 903"/>
                        <a:gd name="T80" fmla="*/ 543 w 855"/>
                        <a:gd name="T81" fmla="*/ 70 h 903"/>
                        <a:gd name="T82" fmla="*/ 611 w 855"/>
                        <a:gd name="T83" fmla="*/ 68 h 903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855"/>
                        <a:gd name="T127" fmla="*/ 0 h 903"/>
                        <a:gd name="T128" fmla="*/ 855 w 855"/>
                        <a:gd name="T129" fmla="*/ 903 h 903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855" h="903">
                          <a:moveTo>
                            <a:pt x="639" y="108"/>
                          </a:moveTo>
                          <a:lnTo>
                            <a:pt x="653" y="145"/>
                          </a:lnTo>
                          <a:lnTo>
                            <a:pt x="680" y="202"/>
                          </a:lnTo>
                          <a:lnTo>
                            <a:pt x="733" y="295"/>
                          </a:lnTo>
                          <a:lnTo>
                            <a:pt x="752" y="307"/>
                          </a:lnTo>
                          <a:lnTo>
                            <a:pt x="765" y="334"/>
                          </a:lnTo>
                          <a:lnTo>
                            <a:pt x="807" y="332"/>
                          </a:lnTo>
                          <a:lnTo>
                            <a:pt x="835" y="324"/>
                          </a:lnTo>
                          <a:lnTo>
                            <a:pt x="854" y="324"/>
                          </a:lnTo>
                          <a:lnTo>
                            <a:pt x="853" y="360"/>
                          </a:lnTo>
                          <a:lnTo>
                            <a:pt x="846" y="380"/>
                          </a:lnTo>
                          <a:lnTo>
                            <a:pt x="769" y="461"/>
                          </a:lnTo>
                          <a:lnTo>
                            <a:pt x="699" y="544"/>
                          </a:lnTo>
                          <a:lnTo>
                            <a:pt x="701" y="577"/>
                          </a:lnTo>
                          <a:lnTo>
                            <a:pt x="720" y="600"/>
                          </a:lnTo>
                          <a:lnTo>
                            <a:pt x="710" y="618"/>
                          </a:lnTo>
                          <a:lnTo>
                            <a:pt x="716" y="644"/>
                          </a:lnTo>
                          <a:lnTo>
                            <a:pt x="710" y="662"/>
                          </a:lnTo>
                          <a:lnTo>
                            <a:pt x="694" y="677"/>
                          </a:lnTo>
                          <a:lnTo>
                            <a:pt x="680" y="677"/>
                          </a:lnTo>
                          <a:lnTo>
                            <a:pt x="656" y="704"/>
                          </a:lnTo>
                          <a:lnTo>
                            <a:pt x="635" y="734"/>
                          </a:lnTo>
                          <a:lnTo>
                            <a:pt x="639" y="768"/>
                          </a:lnTo>
                          <a:lnTo>
                            <a:pt x="618" y="783"/>
                          </a:lnTo>
                          <a:lnTo>
                            <a:pt x="599" y="818"/>
                          </a:lnTo>
                          <a:lnTo>
                            <a:pt x="575" y="850"/>
                          </a:lnTo>
                          <a:lnTo>
                            <a:pt x="562" y="863"/>
                          </a:lnTo>
                          <a:lnTo>
                            <a:pt x="551" y="866"/>
                          </a:lnTo>
                          <a:lnTo>
                            <a:pt x="531" y="887"/>
                          </a:lnTo>
                          <a:lnTo>
                            <a:pt x="499" y="899"/>
                          </a:lnTo>
                          <a:lnTo>
                            <a:pt x="459" y="902"/>
                          </a:lnTo>
                          <a:lnTo>
                            <a:pt x="436" y="888"/>
                          </a:lnTo>
                          <a:lnTo>
                            <a:pt x="434" y="874"/>
                          </a:lnTo>
                          <a:lnTo>
                            <a:pt x="429" y="856"/>
                          </a:lnTo>
                          <a:lnTo>
                            <a:pt x="414" y="846"/>
                          </a:lnTo>
                          <a:lnTo>
                            <a:pt x="401" y="811"/>
                          </a:lnTo>
                          <a:lnTo>
                            <a:pt x="397" y="794"/>
                          </a:lnTo>
                          <a:lnTo>
                            <a:pt x="396" y="773"/>
                          </a:lnTo>
                          <a:lnTo>
                            <a:pt x="389" y="758"/>
                          </a:lnTo>
                          <a:lnTo>
                            <a:pt x="387" y="748"/>
                          </a:lnTo>
                          <a:lnTo>
                            <a:pt x="375" y="733"/>
                          </a:lnTo>
                          <a:lnTo>
                            <a:pt x="361" y="720"/>
                          </a:lnTo>
                          <a:lnTo>
                            <a:pt x="351" y="699"/>
                          </a:lnTo>
                          <a:lnTo>
                            <a:pt x="344" y="684"/>
                          </a:lnTo>
                          <a:lnTo>
                            <a:pt x="347" y="659"/>
                          </a:lnTo>
                          <a:lnTo>
                            <a:pt x="368" y="621"/>
                          </a:lnTo>
                          <a:lnTo>
                            <a:pt x="372" y="581"/>
                          </a:lnTo>
                          <a:lnTo>
                            <a:pt x="357" y="535"/>
                          </a:lnTo>
                          <a:lnTo>
                            <a:pt x="334" y="517"/>
                          </a:lnTo>
                          <a:lnTo>
                            <a:pt x="319" y="491"/>
                          </a:lnTo>
                          <a:lnTo>
                            <a:pt x="325" y="452"/>
                          </a:lnTo>
                          <a:lnTo>
                            <a:pt x="313" y="423"/>
                          </a:lnTo>
                          <a:lnTo>
                            <a:pt x="287" y="420"/>
                          </a:lnTo>
                          <a:lnTo>
                            <a:pt x="259" y="398"/>
                          </a:lnTo>
                          <a:lnTo>
                            <a:pt x="224" y="385"/>
                          </a:lnTo>
                          <a:lnTo>
                            <a:pt x="188" y="405"/>
                          </a:lnTo>
                          <a:lnTo>
                            <a:pt x="92" y="399"/>
                          </a:lnTo>
                          <a:lnTo>
                            <a:pt x="41" y="350"/>
                          </a:lnTo>
                          <a:lnTo>
                            <a:pt x="0" y="283"/>
                          </a:lnTo>
                          <a:lnTo>
                            <a:pt x="7" y="261"/>
                          </a:lnTo>
                          <a:lnTo>
                            <a:pt x="25" y="244"/>
                          </a:lnTo>
                          <a:lnTo>
                            <a:pt x="34" y="198"/>
                          </a:lnTo>
                          <a:lnTo>
                            <a:pt x="46" y="165"/>
                          </a:lnTo>
                          <a:lnTo>
                            <a:pt x="83" y="130"/>
                          </a:lnTo>
                          <a:lnTo>
                            <a:pt x="120" y="114"/>
                          </a:lnTo>
                          <a:lnTo>
                            <a:pt x="155" y="78"/>
                          </a:lnTo>
                          <a:lnTo>
                            <a:pt x="164" y="63"/>
                          </a:lnTo>
                          <a:lnTo>
                            <a:pt x="210" y="24"/>
                          </a:lnTo>
                          <a:lnTo>
                            <a:pt x="239" y="39"/>
                          </a:lnTo>
                          <a:lnTo>
                            <a:pt x="260" y="38"/>
                          </a:lnTo>
                          <a:lnTo>
                            <a:pt x="285" y="17"/>
                          </a:lnTo>
                          <a:lnTo>
                            <a:pt x="315" y="14"/>
                          </a:lnTo>
                          <a:lnTo>
                            <a:pt x="334" y="20"/>
                          </a:lnTo>
                          <a:lnTo>
                            <a:pt x="353" y="3"/>
                          </a:lnTo>
                          <a:lnTo>
                            <a:pt x="376" y="0"/>
                          </a:lnTo>
                          <a:lnTo>
                            <a:pt x="382" y="31"/>
                          </a:lnTo>
                          <a:lnTo>
                            <a:pt x="397" y="53"/>
                          </a:lnTo>
                          <a:lnTo>
                            <a:pt x="441" y="75"/>
                          </a:lnTo>
                          <a:lnTo>
                            <a:pt x="477" y="80"/>
                          </a:lnTo>
                          <a:lnTo>
                            <a:pt x="481" y="54"/>
                          </a:lnTo>
                          <a:lnTo>
                            <a:pt x="509" y="54"/>
                          </a:lnTo>
                          <a:lnTo>
                            <a:pt x="543" y="70"/>
                          </a:lnTo>
                          <a:lnTo>
                            <a:pt x="579" y="78"/>
                          </a:lnTo>
                          <a:lnTo>
                            <a:pt x="611" y="68"/>
                          </a:lnTo>
                          <a:lnTo>
                            <a:pt x="639" y="108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7914" name="Group 1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7" y="1693"/>
                      <a:ext cx="379" cy="311"/>
                      <a:chOff x="2737" y="1693"/>
                      <a:chExt cx="379" cy="311"/>
                    </a:xfrm>
                  </p:grpSpPr>
                  <p:grpSp>
                    <p:nvGrpSpPr>
                      <p:cNvPr id="37918" name="Group 1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8" y="1887"/>
                        <a:ext cx="118" cy="117"/>
                        <a:chOff x="2888" y="1887"/>
                        <a:chExt cx="118" cy="117"/>
                      </a:xfrm>
                    </p:grpSpPr>
                    <p:sp>
                      <p:nvSpPr>
                        <p:cNvPr id="37920" name="Freeform 1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88" y="1931"/>
                          <a:ext cx="56" cy="65"/>
                        </a:xfrm>
                        <a:custGeom>
                          <a:avLst/>
                          <a:gdLst>
                            <a:gd name="T0" fmla="*/ 13 w 56"/>
                            <a:gd name="T1" fmla="*/ 19 h 65"/>
                            <a:gd name="T2" fmla="*/ 17 w 56"/>
                            <a:gd name="T3" fmla="*/ 12 h 65"/>
                            <a:gd name="T4" fmla="*/ 27 w 56"/>
                            <a:gd name="T5" fmla="*/ 12 h 65"/>
                            <a:gd name="T6" fmla="*/ 41 w 56"/>
                            <a:gd name="T7" fmla="*/ 0 h 65"/>
                            <a:gd name="T8" fmla="*/ 45 w 56"/>
                            <a:gd name="T9" fmla="*/ 8 h 65"/>
                            <a:gd name="T10" fmla="*/ 52 w 56"/>
                            <a:gd name="T11" fmla="*/ 8 h 65"/>
                            <a:gd name="T12" fmla="*/ 55 w 56"/>
                            <a:gd name="T13" fmla="*/ 12 h 65"/>
                            <a:gd name="T14" fmla="*/ 51 w 56"/>
                            <a:gd name="T15" fmla="*/ 19 h 65"/>
                            <a:gd name="T16" fmla="*/ 45 w 56"/>
                            <a:gd name="T17" fmla="*/ 22 h 65"/>
                            <a:gd name="T18" fmla="*/ 45 w 56"/>
                            <a:gd name="T19" fmla="*/ 28 h 65"/>
                            <a:gd name="T20" fmla="*/ 44 w 56"/>
                            <a:gd name="T21" fmla="*/ 30 h 65"/>
                            <a:gd name="T22" fmla="*/ 42 w 56"/>
                            <a:gd name="T23" fmla="*/ 35 h 65"/>
                            <a:gd name="T24" fmla="*/ 45 w 56"/>
                            <a:gd name="T25" fmla="*/ 40 h 65"/>
                            <a:gd name="T26" fmla="*/ 41 w 56"/>
                            <a:gd name="T27" fmla="*/ 46 h 65"/>
                            <a:gd name="T28" fmla="*/ 37 w 56"/>
                            <a:gd name="T29" fmla="*/ 49 h 65"/>
                            <a:gd name="T30" fmla="*/ 33 w 56"/>
                            <a:gd name="T31" fmla="*/ 49 h 65"/>
                            <a:gd name="T32" fmla="*/ 31 w 56"/>
                            <a:gd name="T33" fmla="*/ 50 h 65"/>
                            <a:gd name="T34" fmla="*/ 30 w 56"/>
                            <a:gd name="T35" fmla="*/ 54 h 65"/>
                            <a:gd name="T36" fmla="*/ 23 w 56"/>
                            <a:gd name="T37" fmla="*/ 56 h 65"/>
                            <a:gd name="T38" fmla="*/ 21 w 56"/>
                            <a:gd name="T39" fmla="*/ 54 h 65"/>
                            <a:gd name="T40" fmla="*/ 16 w 56"/>
                            <a:gd name="T41" fmla="*/ 58 h 65"/>
                            <a:gd name="T42" fmla="*/ 14 w 56"/>
                            <a:gd name="T43" fmla="*/ 60 h 65"/>
                            <a:gd name="T44" fmla="*/ 7 w 56"/>
                            <a:gd name="T45" fmla="*/ 64 h 65"/>
                            <a:gd name="T46" fmla="*/ 5 w 56"/>
                            <a:gd name="T47" fmla="*/ 64 h 65"/>
                            <a:gd name="T48" fmla="*/ 3 w 56"/>
                            <a:gd name="T49" fmla="*/ 61 h 65"/>
                            <a:gd name="T50" fmla="*/ 2 w 56"/>
                            <a:gd name="T51" fmla="*/ 54 h 65"/>
                            <a:gd name="T52" fmla="*/ 0 w 56"/>
                            <a:gd name="T53" fmla="*/ 53 h 65"/>
                            <a:gd name="T54" fmla="*/ 0 w 56"/>
                            <a:gd name="T55" fmla="*/ 47 h 65"/>
                            <a:gd name="T56" fmla="*/ 5 w 56"/>
                            <a:gd name="T57" fmla="*/ 44 h 65"/>
                            <a:gd name="T58" fmla="*/ 9 w 56"/>
                            <a:gd name="T59" fmla="*/ 42 h 65"/>
                            <a:gd name="T60" fmla="*/ 12 w 56"/>
                            <a:gd name="T61" fmla="*/ 36 h 65"/>
                            <a:gd name="T62" fmla="*/ 16 w 56"/>
                            <a:gd name="T63" fmla="*/ 36 h 65"/>
                            <a:gd name="T64" fmla="*/ 19 w 56"/>
                            <a:gd name="T65" fmla="*/ 37 h 65"/>
                            <a:gd name="T66" fmla="*/ 23 w 56"/>
                            <a:gd name="T67" fmla="*/ 36 h 65"/>
                            <a:gd name="T68" fmla="*/ 19 w 56"/>
                            <a:gd name="T69" fmla="*/ 35 h 65"/>
                            <a:gd name="T70" fmla="*/ 13 w 56"/>
                            <a:gd name="T71" fmla="*/ 19 h 65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w 56"/>
                            <a:gd name="T109" fmla="*/ 0 h 65"/>
                            <a:gd name="T110" fmla="*/ 56 w 56"/>
                            <a:gd name="T111" fmla="*/ 65 h 65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T108" t="T109" r="T110" b="T111"/>
                          <a:pathLst>
                            <a:path w="56" h="65">
                              <a:moveTo>
                                <a:pt x="13" y="19"/>
                              </a:moveTo>
                              <a:lnTo>
                                <a:pt x="17" y="12"/>
                              </a:lnTo>
                              <a:lnTo>
                                <a:pt x="27" y="12"/>
                              </a:lnTo>
                              <a:lnTo>
                                <a:pt x="41" y="0"/>
                              </a:lnTo>
                              <a:lnTo>
                                <a:pt x="45" y="8"/>
                              </a:lnTo>
                              <a:lnTo>
                                <a:pt x="52" y="8"/>
                              </a:lnTo>
                              <a:lnTo>
                                <a:pt x="55" y="12"/>
                              </a:lnTo>
                              <a:lnTo>
                                <a:pt x="51" y="19"/>
                              </a:lnTo>
                              <a:lnTo>
                                <a:pt x="45" y="22"/>
                              </a:lnTo>
                              <a:lnTo>
                                <a:pt x="45" y="28"/>
                              </a:lnTo>
                              <a:lnTo>
                                <a:pt x="44" y="30"/>
                              </a:lnTo>
                              <a:lnTo>
                                <a:pt x="42" y="35"/>
                              </a:lnTo>
                              <a:lnTo>
                                <a:pt x="45" y="40"/>
                              </a:lnTo>
                              <a:lnTo>
                                <a:pt x="41" y="46"/>
                              </a:lnTo>
                              <a:lnTo>
                                <a:pt x="37" y="49"/>
                              </a:lnTo>
                              <a:lnTo>
                                <a:pt x="33" y="49"/>
                              </a:lnTo>
                              <a:lnTo>
                                <a:pt x="31" y="50"/>
                              </a:lnTo>
                              <a:lnTo>
                                <a:pt x="30" y="54"/>
                              </a:lnTo>
                              <a:lnTo>
                                <a:pt x="23" y="56"/>
                              </a:lnTo>
                              <a:lnTo>
                                <a:pt x="21" y="54"/>
                              </a:lnTo>
                              <a:lnTo>
                                <a:pt x="16" y="58"/>
                              </a:lnTo>
                              <a:lnTo>
                                <a:pt x="14" y="60"/>
                              </a:lnTo>
                              <a:lnTo>
                                <a:pt x="7" y="64"/>
                              </a:lnTo>
                              <a:lnTo>
                                <a:pt x="5" y="64"/>
                              </a:lnTo>
                              <a:lnTo>
                                <a:pt x="3" y="61"/>
                              </a:lnTo>
                              <a:lnTo>
                                <a:pt x="2" y="54"/>
                              </a:lnTo>
                              <a:lnTo>
                                <a:pt x="0" y="53"/>
                              </a:lnTo>
                              <a:lnTo>
                                <a:pt x="0" y="47"/>
                              </a:lnTo>
                              <a:lnTo>
                                <a:pt x="5" y="44"/>
                              </a:lnTo>
                              <a:lnTo>
                                <a:pt x="9" y="42"/>
                              </a:lnTo>
                              <a:lnTo>
                                <a:pt x="12" y="36"/>
                              </a:lnTo>
                              <a:lnTo>
                                <a:pt x="16" y="36"/>
                              </a:lnTo>
                              <a:lnTo>
                                <a:pt x="19" y="37"/>
                              </a:lnTo>
                              <a:lnTo>
                                <a:pt x="23" y="36"/>
                              </a:lnTo>
                              <a:lnTo>
                                <a:pt x="19" y="35"/>
                              </a:lnTo>
                              <a:lnTo>
                                <a:pt x="13" y="19"/>
                              </a:lnTo>
                            </a:path>
                          </a:pathLst>
                        </a:custGeom>
                        <a:solidFill>
                          <a:srgbClr val="8A8AFF"/>
                        </a:solidFill>
                        <a:ln w="12699" cap="rnd">
                          <a:solidFill>
                            <a:srgbClr val="DADADA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7921" name="Freeform 1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9" y="1887"/>
                          <a:ext cx="67" cy="117"/>
                        </a:xfrm>
                        <a:custGeom>
                          <a:avLst/>
                          <a:gdLst>
                            <a:gd name="T0" fmla="*/ 25 w 67"/>
                            <a:gd name="T1" fmla="*/ 13 h 117"/>
                            <a:gd name="T2" fmla="*/ 40 w 67"/>
                            <a:gd name="T3" fmla="*/ 12 h 117"/>
                            <a:gd name="T4" fmla="*/ 46 w 67"/>
                            <a:gd name="T5" fmla="*/ 7 h 117"/>
                            <a:gd name="T6" fmla="*/ 53 w 67"/>
                            <a:gd name="T7" fmla="*/ 3 h 117"/>
                            <a:gd name="T8" fmla="*/ 66 w 67"/>
                            <a:gd name="T9" fmla="*/ 2 h 117"/>
                            <a:gd name="T10" fmla="*/ 61 w 67"/>
                            <a:gd name="T11" fmla="*/ 12 h 117"/>
                            <a:gd name="T12" fmla="*/ 56 w 67"/>
                            <a:gd name="T13" fmla="*/ 14 h 117"/>
                            <a:gd name="T14" fmla="*/ 47 w 67"/>
                            <a:gd name="T15" fmla="*/ 23 h 117"/>
                            <a:gd name="T16" fmla="*/ 57 w 67"/>
                            <a:gd name="T17" fmla="*/ 23 h 117"/>
                            <a:gd name="T18" fmla="*/ 66 w 67"/>
                            <a:gd name="T19" fmla="*/ 23 h 117"/>
                            <a:gd name="T20" fmla="*/ 60 w 67"/>
                            <a:gd name="T21" fmla="*/ 33 h 117"/>
                            <a:gd name="T22" fmla="*/ 50 w 67"/>
                            <a:gd name="T23" fmla="*/ 37 h 117"/>
                            <a:gd name="T24" fmla="*/ 49 w 67"/>
                            <a:gd name="T25" fmla="*/ 44 h 117"/>
                            <a:gd name="T26" fmla="*/ 57 w 67"/>
                            <a:gd name="T27" fmla="*/ 53 h 117"/>
                            <a:gd name="T28" fmla="*/ 61 w 67"/>
                            <a:gd name="T29" fmla="*/ 63 h 117"/>
                            <a:gd name="T30" fmla="*/ 66 w 67"/>
                            <a:gd name="T31" fmla="*/ 76 h 117"/>
                            <a:gd name="T32" fmla="*/ 63 w 67"/>
                            <a:gd name="T33" fmla="*/ 91 h 117"/>
                            <a:gd name="T34" fmla="*/ 56 w 67"/>
                            <a:gd name="T35" fmla="*/ 98 h 117"/>
                            <a:gd name="T36" fmla="*/ 61 w 67"/>
                            <a:gd name="T37" fmla="*/ 109 h 117"/>
                            <a:gd name="T38" fmla="*/ 46 w 67"/>
                            <a:gd name="T39" fmla="*/ 109 h 117"/>
                            <a:gd name="T40" fmla="*/ 38 w 67"/>
                            <a:gd name="T41" fmla="*/ 108 h 117"/>
                            <a:gd name="T42" fmla="*/ 25 w 67"/>
                            <a:gd name="T43" fmla="*/ 112 h 117"/>
                            <a:gd name="T44" fmla="*/ 18 w 67"/>
                            <a:gd name="T45" fmla="*/ 114 h 117"/>
                            <a:gd name="T46" fmla="*/ 10 w 67"/>
                            <a:gd name="T47" fmla="*/ 115 h 117"/>
                            <a:gd name="T48" fmla="*/ 3 w 67"/>
                            <a:gd name="T49" fmla="*/ 111 h 117"/>
                            <a:gd name="T50" fmla="*/ 0 w 67"/>
                            <a:gd name="T51" fmla="*/ 104 h 117"/>
                            <a:gd name="T52" fmla="*/ 7 w 67"/>
                            <a:gd name="T53" fmla="*/ 97 h 117"/>
                            <a:gd name="T54" fmla="*/ 17 w 67"/>
                            <a:gd name="T55" fmla="*/ 95 h 117"/>
                            <a:gd name="T56" fmla="*/ 11 w 67"/>
                            <a:gd name="T57" fmla="*/ 91 h 117"/>
                            <a:gd name="T58" fmla="*/ 11 w 67"/>
                            <a:gd name="T59" fmla="*/ 84 h 117"/>
                            <a:gd name="T60" fmla="*/ 19 w 67"/>
                            <a:gd name="T61" fmla="*/ 80 h 117"/>
                            <a:gd name="T62" fmla="*/ 26 w 67"/>
                            <a:gd name="T63" fmla="*/ 79 h 117"/>
                            <a:gd name="T64" fmla="*/ 31 w 67"/>
                            <a:gd name="T65" fmla="*/ 66 h 117"/>
                            <a:gd name="T66" fmla="*/ 35 w 67"/>
                            <a:gd name="T67" fmla="*/ 53 h 117"/>
                            <a:gd name="T68" fmla="*/ 28 w 67"/>
                            <a:gd name="T69" fmla="*/ 45 h 117"/>
                            <a:gd name="T70" fmla="*/ 14 w 67"/>
                            <a:gd name="T71" fmla="*/ 42 h 117"/>
                            <a:gd name="T72" fmla="*/ 21 w 67"/>
                            <a:gd name="T73" fmla="*/ 17 h 117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w 67"/>
                            <a:gd name="T112" fmla="*/ 0 h 117"/>
                            <a:gd name="T113" fmla="*/ 67 w 67"/>
                            <a:gd name="T114" fmla="*/ 117 h 117"/>
                          </a:gdLst>
                          <a:ahLst/>
                          <a:cxnLst>
                            <a:cxn ang="T74">
                              <a:pos x="T0" y="T1"/>
                            </a:cxn>
                            <a:cxn ang="T75">
                              <a:pos x="T2" y="T3"/>
                            </a:cxn>
                            <a:cxn ang="T76">
                              <a:pos x="T4" y="T5"/>
                            </a:cxn>
                            <a:cxn ang="T77">
                              <a:pos x="T6" y="T7"/>
                            </a:cxn>
                            <a:cxn ang="T78">
                              <a:pos x="T8" y="T9"/>
                            </a:cxn>
                            <a:cxn ang="T79">
                              <a:pos x="T10" y="T11"/>
                            </a:cxn>
                            <a:cxn ang="T80">
                              <a:pos x="T12" y="T13"/>
                            </a:cxn>
                            <a:cxn ang="T81">
                              <a:pos x="T14" y="T15"/>
                            </a:cxn>
                            <a:cxn ang="T82">
                              <a:pos x="T16" y="T17"/>
                            </a:cxn>
                            <a:cxn ang="T83">
                              <a:pos x="T18" y="T19"/>
                            </a:cxn>
                            <a:cxn ang="T84">
                              <a:pos x="T20" y="T21"/>
                            </a:cxn>
                            <a:cxn ang="T85">
                              <a:pos x="T22" y="T23"/>
                            </a:cxn>
                            <a:cxn ang="T86">
                              <a:pos x="T24" y="T25"/>
                            </a:cxn>
                            <a:cxn ang="T87">
                              <a:pos x="T26" y="T27"/>
                            </a:cxn>
                            <a:cxn ang="T88">
                              <a:pos x="T28" y="T29"/>
                            </a:cxn>
                            <a:cxn ang="T89">
                              <a:pos x="T30" y="T31"/>
                            </a:cxn>
                            <a:cxn ang="T90">
                              <a:pos x="T32" y="T33"/>
                            </a:cxn>
                            <a:cxn ang="T91">
                              <a:pos x="T34" y="T35"/>
                            </a:cxn>
                            <a:cxn ang="T92">
                              <a:pos x="T36" y="T37"/>
                            </a:cxn>
                            <a:cxn ang="T93">
                              <a:pos x="T38" y="T39"/>
                            </a:cxn>
                            <a:cxn ang="T94">
                              <a:pos x="T40" y="T41"/>
                            </a:cxn>
                            <a:cxn ang="T95">
                              <a:pos x="T42" y="T43"/>
                            </a:cxn>
                            <a:cxn ang="T96">
                              <a:pos x="T44" y="T45"/>
                            </a:cxn>
                            <a:cxn ang="T97">
                              <a:pos x="T46" y="T47"/>
                            </a:cxn>
                            <a:cxn ang="T98">
                              <a:pos x="T48" y="T49"/>
                            </a:cxn>
                            <a:cxn ang="T99">
                              <a:pos x="T50" y="T51"/>
                            </a:cxn>
                            <a:cxn ang="T100">
                              <a:pos x="T52" y="T53"/>
                            </a:cxn>
                            <a:cxn ang="T101">
                              <a:pos x="T54" y="T55"/>
                            </a:cxn>
                            <a:cxn ang="T102">
                              <a:pos x="T56" y="T57"/>
                            </a:cxn>
                            <a:cxn ang="T103">
                              <a:pos x="T58" y="T59"/>
                            </a:cxn>
                            <a:cxn ang="T104">
                              <a:pos x="T60" y="T61"/>
                            </a:cxn>
                            <a:cxn ang="T105">
                              <a:pos x="T62" y="T63"/>
                            </a:cxn>
                            <a:cxn ang="T106">
                              <a:pos x="T64" y="T65"/>
                            </a:cxn>
                            <a:cxn ang="T107">
                              <a:pos x="T66" y="T67"/>
                            </a:cxn>
                            <a:cxn ang="T108">
                              <a:pos x="T68" y="T69"/>
                            </a:cxn>
                            <a:cxn ang="T109">
                              <a:pos x="T70" y="T71"/>
                            </a:cxn>
                            <a:cxn ang="T110">
                              <a:pos x="T72" y="T73"/>
                            </a:cxn>
                          </a:cxnLst>
                          <a:rect l="T111" t="T112" r="T113" b="T114"/>
                          <a:pathLst>
                            <a:path w="67" h="117">
                              <a:moveTo>
                                <a:pt x="21" y="17"/>
                              </a:moveTo>
                              <a:lnTo>
                                <a:pt x="25" y="13"/>
                              </a:lnTo>
                              <a:lnTo>
                                <a:pt x="38" y="14"/>
                              </a:lnTo>
                              <a:lnTo>
                                <a:pt x="40" y="12"/>
                              </a:lnTo>
                              <a:lnTo>
                                <a:pt x="43" y="7"/>
                              </a:lnTo>
                              <a:lnTo>
                                <a:pt x="46" y="7"/>
                              </a:lnTo>
                              <a:lnTo>
                                <a:pt x="49" y="6"/>
                              </a:lnTo>
                              <a:lnTo>
                                <a:pt x="53" y="3"/>
                              </a:lnTo>
                              <a:lnTo>
                                <a:pt x="59" y="0"/>
                              </a:lnTo>
                              <a:lnTo>
                                <a:pt x="66" y="2"/>
                              </a:lnTo>
                              <a:lnTo>
                                <a:pt x="64" y="7"/>
                              </a:lnTo>
                              <a:lnTo>
                                <a:pt x="61" y="12"/>
                              </a:lnTo>
                              <a:lnTo>
                                <a:pt x="59" y="13"/>
                              </a:lnTo>
                              <a:lnTo>
                                <a:pt x="56" y="14"/>
                              </a:lnTo>
                              <a:lnTo>
                                <a:pt x="47" y="17"/>
                              </a:lnTo>
                              <a:lnTo>
                                <a:pt x="47" y="23"/>
                              </a:lnTo>
                              <a:lnTo>
                                <a:pt x="49" y="26"/>
                              </a:lnTo>
                              <a:lnTo>
                                <a:pt x="57" y="23"/>
                              </a:lnTo>
                              <a:lnTo>
                                <a:pt x="64" y="20"/>
                              </a:lnTo>
                              <a:lnTo>
                                <a:pt x="66" y="23"/>
                              </a:lnTo>
                              <a:lnTo>
                                <a:pt x="66" y="31"/>
                              </a:lnTo>
                              <a:lnTo>
                                <a:pt x="60" y="33"/>
                              </a:lnTo>
                              <a:lnTo>
                                <a:pt x="54" y="33"/>
                              </a:lnTo>
                              <a:lnTo>
                                <a:pt x="50" y="37"/>
                              </a:lnTo>
                              <a:lnTo>
                                <a:pt x="49" y="40"/>
                              </a:lnTo>
                              <a:lnTo>
                                <a:pt x="49" y="44"/>
                              </a:lnTo>
                              <a:lnTo>
                                <a:pt x="53" y="49"/>
                              </a:lnTo>
                              <a:lnTo>
                                <a:pt x="57" y="53"/>
                              </a:lnTo>
                              <a:lnTo>
                                <a:pt x="60" y="58"/>
                              </a:lnTo>
                              <a:lnTo>
                                <a:pt x="61" y="63"/>
                              </a:lnTo>
                              <a:lnTo>
                                <a:pt x="63" y="69"/>
                              </a:lnTo>
                              <a:lnTo>
                                <a:pt x="66" y="76"/>
                              </a:lnTo>
                              <a:lnTo>
                                <a:pt x="66" y="86"/>
                              </a:lnTo>
                              <a:lnTo>
                                <a:pt x="63" y="91"/>
                              </a:lnTo>
                              <a:lnTo>
                                <a:pt x="57" y="95"/>
                              </a:lnTo>
                              <a:lnTo>
                                <a:pt x="56" y="98"/>
                              </a:lnTo>
                              <a:lnTo>
                                <a:pt x="59" y="104"/>
                              </a:lnTo>
                              <a:lnTo>
                                <a:pt x="61" y="109"/>
                              </a:lnTo>
                              <a:lnTo>
                                <a:pt x="53" y="109"/>
                              </a:lnTo>
                              <a:lnTo>
                                <a:pt x="46" y="109"/>
                              </a:lnTo>
                              <a:lnTo>
                                <a:pt x="43" y="108"/>
                              </a:lnTo>
                              <a:lnTo>
                                <a:pt x="38" y="108"/>
                              </a:lnTo>
                              <a:lnTo>
                                <a:pt x="31" y="109"/>
                              </a:lnTo>
                              <a:lnTo>
                                <a:pt x="25" y="112"/>
                              </a:lnTo>
                              <a:lnTo>
                                <a:pt x="21" y="112"/>
                              </a:lnTo>
                              <a:lnTo>
                                <a:pt x="18" y="114"/>
                              </a:lnTo>
                              <a:lnTo>
                                <a:pt x="11" y="116"/>
                              </a:lnTo>
                              <a:lnTo>
                                <a:pt x="10" y="115"/>
                              </a:lnTo>
                              <a:lnTo>
                                <a:pt x="7" y="112"/>
                              </a:lnTo>
                              <a:lnTo>
                                <a:pt x="3" y="111"/>
                              </a:lnTo>
                              <a:lnTo>
                                <a:pt x="0" y="109"/>
                              </a:lnTo>
                              <a:lnTo>
                                <a:pt x="0" y="104"/>
                              </a:lnTo>
                              <a:lnTo>
                                <a:pt x="3" y="97"/>
                              </a:lnTo>
                              <a:lnTo>
                                <a:pt x="7" y="97"/>
                              </a:lnTo>
                              <a:lnTo>
                                <a:pt x="11" y="95"/>
                              </a:lnTo>
                              <a:lnTo>
                                <a:pt x="17" y="95"/>
                              </a:lnTo>
                              <a:lnTo>
                                <a:pt x="17" y="94"/>
                              </a:lnTo>
                              <a:lnTo>
                                <a:pt x="11" y="91"/>
                              </a:lnTo>
                              <a:lnTo>
                                <a:pt x="11" y="87"/>
                              </a:lnTo>
                              <a:lnTo>
                                <a:pt x="11" y="84"/>
                              </a:lnTo>
                              <a:lnTo>
                                <a:pt x="17" y="81"/>
                              </a:lnTo>
                              <a:lnTo>
                                <a:pt x="19" y="80"/>
                              </a:lnTo>
                              <a:lnTo>
                                <a:pt x="22" y="79"/>
                              </a:lnTo>
                              <a:lnTo>
                                <a:pt x="26" y="79"/>
                              </a:lnTo>
                              <a:lnTo>
                                <a:pt x="29" y="77"/>
                              </a:lnTo>
                              <a:lnTo>
                                <a:pt x="31" y="66"/>
                              </a:lnTo>
                              <a:lnTo>
                                <a:pt x="35" y="58"/>
                              </a:lnTo>
                              <a:lnTo>
                                <a:pt x="35" y="53"/>
                              </a:lnTo>
                              <a:lnTo>
                                <a:pt x="25" y="52"/>
                              </a:lnTo>
                              <a:lnTo>
                                <a:pt x="28" y="45"/>
                              </a:lnTo>
                              <a:lnTo>
                                <a:pt x="21" y="41"/>
                              </a:lnTo>
                              <a:lnTo>
                                <a:pt x="14" y="42"/>
                              </a:lnTo>
                              <a:lnTo>
                                <a:pt x="22" y="33"/>
                              </a:lnTo>
                              <a:lnTo>
                                <a:pt x="21" y="17"/>
                              </a:lnTo>
                            </a:path>
                          </a:pathLst>
                        </a:custGeom>
                        <a:solidFill>
                          <a:srgbClr val="8A8AFF"/>
                        </a:solidFill>
                        <a:ln w="12699" cap="rnd">
                          <a:solidFill>
                            <a:srgbClr val="DADADA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37919" name="Freeform 1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7" y="1693"/>
                        <a:ext cx="379" cy="197"/>
                      </a:xfrm>
                      <a:custGeom>
                        <a:avLst/>
                        <a:gdLst>
                          <a:gd name="T0" fmla="*/ 24 w 379"/>
                          <a:gd name="T1" fmla="*/ 192 h 197"/>
                          <a:gd name="T2" fmla="*/ 38 w 379"/>
                          <a:gd name="T3" fmla="*/ 178 h 197"/>
                          <a:gd name="T4" fmla="*/ 47 w 379"/>
                          <a:gd name="T5" fmla="*/ 173 h 197"/>
                          <a:gd name="T6" fmla="*/ 59 w 379"/>
                          <a:gd name="T7" fmla="*/ 169 h 197"/>
                          <a:gd name="T8" fmla="*/ 69 w 379"/>
                          <a:gd name="T9" fmla="*/ 169 h 197"/>
                          <a:gd name="T10" fmla="*/ 77 w 379"/>
                          <a:gd name="T11" fmla="*/ 164 h 197"/>
                          <a:gd name="T12" fmla="*/ 87 w 379"/>
                          <a:gd name="T13" fmla="*/ 155 h 197"/>
                          <a:gd name="T14" fmla="*/ 97 w 379"/>
                          <a:gd name="T15" fmla="*/ 151 h 197"/>
                          <a:gd name="T16" fmla="*/ 107 w 379"/>
                          <a:gd name="T17" fmla="*/ 147 h 197"/>
                          <a:gd name="T18" fmla="*/ 118 w 379"/>
                          <a:gd name="T19" fmla="*/ 141 h 197"/>
                          <a:gd name="T20" fmla="*/ 132 w 379"/>
                          <a:gd name="T21" fmla="*/ 139 h 197"/>
                          <a:gd name="T22" fmla="*/ 154 w 379"/>
                          <a:gd name="T23" fmla="*/ 141 h 197"/>
                          <a:gd name="T24" fmla="*/ 172 w 379"/>
                          <a:gd name="T25" fmla="*/ 136 h 197"/>
                          <a:gd name="T26" fmla="*/ 182 w 379"/>
                          <a:gd name="T27" fmla="*/ 122 h 197"/>
                          <a:gd name="T28" fmla="*/ 195 w 379"/>
                          <a:gd name="T29" fmla="*/ 111 h 197"/>
                          <a:gd name="T30" fmla="*/ 203 w 379"/>
                          <a:gd name="T31" fmla="*/ 101 h 197"/>
                          <a:gd name="T32" fmla="*/ 210 w 379"/>
                          <a:gd name="T33" fmla="*/ 93 h 197"/>
                          <a:gd name="T34" fmla="*/ 227 w 379"/>
                          <a:gd name="T35" fmla="*/ 83 h 197"/>
                          <a:gd name="T36" fmla="*/ 224 w 379"/>
                          <a:gd name="T37" fmla="*/ 95 h 197"/>
                          <a:gd name="T38" fmla="*/ 237 w 379"/>
                          <a:gd name="T39" fmla="*/ 101 h 197"/>
                          <a:gd name="T40" fmla="*/ 248 w 379"/>
                          <a:gd name="T41" fmla="*/ 97 h 197"/>
                          <a:gd name="T42" fmla="*/ 252 w 379"/>
                          <a:gd name="T43" fmla="*/ 87 h 197"/>
                          <a:gd name="T44" fmla="*/ 256 w 379"/>
                          <a:gd name="T45" fmla="*/ 79 h 197"/>
                          <a:gd name="T46" fmla="*/ 263 w 379"/>
                          <a:gd name="T47" fmla="*/ 70 h 197"/>
                          <a:gd name="T48" fmla="*/ 284 w 379"/>
                          <a:gd name="T49" fmla="*/ 70 h 197"/>
                          <a:gd name="T50" fmla="*/ 305 w 379"/>
                          <a:gd name="T51" fmla="*/ 56 h 197"/>
                          <a:gd name="T52" fmla="*/ 326 w 379"/>
                          <a:gd name="T53" fmla="*/ 46 h 197"/>
                          <a:gd name="T54" fmla="*/ 349 w 379"/>
                          <a:gd name="T55" fmla="*/ 23 h 197"/>
                          <a:gd name="T56" fmla="*/ 368 w 379"/>
                          <a:gd name="T57" fmla="*/ 12 h 197"/>
                          <a:gd name="T58" fmla="*/ 361 w 379"/>
                          <a:gd name="T59" fmla="*/ 0 h 197"/>
                          <a:gd name="T60" fmla="*/ 328 w 379"/>
                          <a:gd name="T61" fmla="*/ 7 h 197"/>
                          <a:gd name="T62" fmla="*/ 305 w 379"/>
                          <a:gd name="T63" fmla="*/ 14 h 197"/>
                          <a:gd name="T64" fmla="*/ 282 w 379"/>
                          <a:gd name="T65" fmla="*/ 19 h 197"/>
                          <a:gd name="T66" fmla="*/ 252 w 379"/>
                          <a:gd name="T67" fmla="*/ 30 h 197"/>
                          <a:gd name="T68" fmla="*/ 227 w 379"/>
                          <a:gd name="T69" fmla="*/ 37 h 197"/>
                          <a:gd name="T70" fmla="*/ 200 w 379"/>
                          <a:gd name="T71" fmla="*/ 46 h 197"/>
                          <a:gd name="T72" fmla="*/ 182 w 379"/>
                          <a:gd name="T73" fmla="*/ 60 h 197"/>
                          <a:gd name="T74" fmla="*/ 167 w 379"/>
                          <a:gd name="T75" fmla="*/ 70 h 197"/>
                          <a:gd name="T76" fmla="*/ 136 w 379"/>
                          <a:gd name="T77" fmla="*/ 87 h 197"/>
                          <a:gd name="T78" fmla="*/ 105 w 379"/>
                          <a:gd name="T79" fmla="*/ 109 h 197"/>
                          <a:gd name="T80" fmla="*/ 79 w 379"/>
                          <a:gd name="T81" fmla="*/ 125 h 197"/>
                          <a:gd name="T82" fmla="*/ 58 w 379"/>
                          <a:gd name="T83" fmla="*/ 146 h 197"/>
                          <a:gd name="T84" fmla="*/ 35 w 379"/>
                          <a:gd name="T85" fmla="*/ 160 h 197"/>
                          <a:gd name="T86" fmla="*/ 0 w 379"/>
                          <a:gd name="T87" fmla="*/ 196 h 197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w 379"/>
                          <a:gd name="T133" fmla="*/ 0 h 197"/>
                          <a:gd name="T134" fmla="*/ 379 w 379"/>
                          <a:gd name="T135" fmla="*/ 197 h 197"/>
                        </a:gdLst>
                        <a:ahLst/>
                        <a:cxnLst>
                          <a:cxn ang="T88">
                            <a:pos x="T0" y="T1"/>
                          </a:cxn>
                          <a:cxn ang="T89">
                            <a:pos x="T2" y="T3"/>
                          </a:cxn>
                          <a:cxn ang="T90">
                            <a:pos x="T4" y="T5"/>
                          </a:cxn>
                          <a:cxn ang="T91">
                            <a:pos x="T6" y="T7"/>
                          </a:cxn>
                          <a:cxn ang="T92">
                            <a:pos x="T8" y="T9"/>
                          </a:cxn>
                          <a:cxn ang="T93">
                            <a:pos x="T10" y="T11"/>
                          </a:cxn>
                          <a:cxn ang="T94">
                            <a:pos x="T12" y="T13"/>
                          </a:cxn>
                          <a:cxn ang="T95">
                            <a:pos x="T14" y="T15"/>
                          </a:cxn>
                          <a:cxn ang="T96">
                            <a:pos x="T16" y="T17"/>
                          </a:cxn>
                          <a:cxn ang="T97">
                            <a:pos x="T18" y="T19"/>
                          </a:cxn>
                          <a:cxn ang="T98">
                            <a:pos x="T20" y="T21"/>
                          </a:cxn>
                          <a:cxn ang="T99">
                            <a:pos x="T22" y="T23"/>
                          </a:cxn>
                          <a:cxn ang="T100">
                            <a:pos x="T24" y="T25"/>
                          </a:cxn>
                          <a:cxn ang="T101">
                            <a:pos x="T26" y="T27"/>
                          </a:cxn>
                          <a:cxn ang="T102">
                            <a:pos x="T28" y="T29"/>
                          </a:cxn>
                          <a:cxn ang="T103">
                            <a:pos x="T30" y="T31"/>
                          </a:cxn>
                          <a:cxn ang="T104">
                            <a:pos x="T32" y="T33"/>
                          </a:cxn>
                          <a:cxn ang="T105">
                            <a:pos x="T34" y="T35"/>
                          </a:cxn>
                          <a:cxn ang="T106">
                            <a:pos x="T36" y="T37"/>
                          </a:cxn>
                          <a:cxn ang="T107">
                            <a:pos x="T38" y="T39"/>
                          </a:cxn>
                          <a:cxn ang="T108">
                            <a:pos x="T40" y="T41"/>
                          </a:cxn>
                          <a:cxn ang="T109">
                            <a:pos x="T42" y="T43"/>
                          </a:cxn>
                          <a:cxn ang="T110">
                            <a:pos x="T44" y="T45"/>
                          </a:cxn>
                          <a:cxn ang="T111">
                            <a:pos x="T46" y="T47"/>
                          </a:cxn>
                          <a:cxn ang="T112">
                            <a:pos x="T48" y="T49"/>
                          </a:cxn>
                          <a:cxn ang="T113">
                            <a:pos x="T50" y="T51"/>
                          </a:cxn>
                          <a:cxn ang="T114">
                            <a:pos x="T52" y="T53"/>
                          </a:cxn>
                          <a:cxn ang="T115">
                            <a:pos x="T54" y="T55"/>
                          </a:cxn>
                          <a:cxn ang="T116">
                            <a:pos x="T56" y="T57"/>
                          </a:cxn>
                          <a:cxn ang="T117">
                            <a:pos x="T58" y="T59"/>
                          </a:cxn>
                          <a:cxn ang="T118">
                            <a:pos x="T60" y="T61"/>
                          </a:cxn>
                          <a:cxn ang="T119">
                            <a:pos x="T62" y="T63"/>
                          </a:cxn>
                          <a:cxn ang="T120">
                            <a:pos x="T64" y="T65"/>
                          </a:cxn>
                          <a:cxn ang="T121">
                            <a:pos x="T66" y="T67"/>
                          </a:cxn>
                          <a:cxn ang="T122">
                            <a:pos x="T68" y="T69"/>
                          </a:cxn>
                          <a:cxn ang="T123">
                            <a:pos x="T70" y="T71"/>
                          </a:cxn>
                          <a:cxn ang="T124">
                            <a:pos x="T72" y="T73"/>
                          </a:cxn>
                          <a:cxn ang="T125">
                            <a:pos x="T74" y="T75"/>
                          </a:cxn>
                          <a:cxn ang="T126">
                            <a:pos x="T76" y="T77"/>
                          </a:cxn>
                          <a:cxn ang="T127">
                            <a:pos x="T78" y="T79"/>
                          </a:cxn>
                          <a:cxn ang="T128">
                            <a:pos x="T80" y="T81"/>
                          </a:cxn>
                          <a:cxn ang="T129">
                            <a:pos x="T82" y="T83"/>
                          </a:cxn>
                          <a:cxn ang="T130">
                            <a:pos x="T84" y="T85"/>
                          </a:cxn>
                          <a:cxn ang="T131">
                            <a:pos x="T86" y="T87"/>
                          </a:cxn>
                        </a:cxnLst>
                        <a:rect l="T132" t="T133" r="T134" b="T135"/>
                        <a:pathLst>
                          <a:path w="379" h="197">
                            <a:moveTo>
                              <a:pt x="0" y="196"/>
                            </a:moveTo>
                            <a:lnTo>
                              <a:pt x="24" y="192"/>
                            </a:lnTo>
                            <a:lnTo>
                              <a:pt x="33" y="183"/>
                            </a:lnTo>
                            <a:lnTo>
                              <a:pt x="38" y="178"/>
                            </a:lnTo>
                            <a:lnTo>
                              <a:pt x="41" y="173"/>
                            </a:lnTo>
                            <a:lnTo>
                              <a:pt x="47" y="173"/>
                            </a:lnTo>
                            <a:lnTo>
                              <a:pt x="52" y="169"/>
                            </a:lnTo>
                            <a:lnTo>
                              <a:pt x="59" y="169"/>
                            </a:lnTo>
                            <a:lnTo>
                              <a:pt x="63" y="169"/>
                            </a:lnTo>
                            <a:lnTo>
                              <a:pt x="69" y="169"/>
                            </a:lnTo>
                            <a:lnTo>
                              <a:pt x="72" y="169"/>
                            </a:lnTo>
                            <a:lnTo>
                              <a:pt x="77" y="164"/>
                            </a:lnTo>
                            <a:lnTo>
                              <a:pt x="80" y="160"/>
                            </a:lnTo>
                            <a:lnTo>
                              <a:pt x="87" y="155"/>
                            </a:lnTo>
                            <a:lnTo>
                              <a:pt x="93" y="154"/>
                            </a:lnTo>
                            <a:lnTo>
                              <a:pt x="97" y="151"/>
                            </a:lnTo>
                            <a:lnTo>
                              <a:pt x="103" y="150"/>
                            </a:lnTo>
                            <a:lnTo>
                              <a:pt x="107" y="147"/>
                            </a:lnTo>
                            <a:lnTo>
                              <a:pt x="112" y="144"/>
                            </a:lnTo>
                            <a:lnTo>
                              <a:pt x="118" y="141"/>
                            </a:lnTo>
                            <a:lnTo>
                              <a:pt x="125" y="137"/>
                            </a:lnTo>
                            <a:lnTo>
                              <a:pt x="132" y="139"/>
                            </a:lnTo>
                            <a:lnTo>
                              <a:pt x="143" y="141"/>
                            </a:lnTo>
                            <a:lnTo>
                              <a:pt x="154" y="141"/>
                            </a:lnTo>
                            <a:lnTo>
                              <a:pt x="167" y="137"/>
                            </a:lnTo>
                            <a:lnTo>
                              <a:pt x="172" y="136"/>
                            </a:lnTo>
                            <a:lnTo>
                              <a:pt x="177" y="127"/>
                            </a:lnTo>
                            <a:lnTo>
                              <a:pt x="182" y="122"/>
                            </a:lnTo>
                            <a:lnTo>
                              <a:pt x="192" y="115"/>
                            </a:lnTo>
                            <a:lnTo>
                              <a:pt x="195" y="111"/>
                            </a:lnTo>
                            <a:lnTo>
                              <a:pt x="195" y="105"/>
                            </a:lnTo>
                            <a:lnTo>
                              <a:pt x="203" y="101"/>
                            </a:lnTo>
                            <a:lnTo>
                              <a:pt x="207" y="97"/>
                            </a:lnTo>
                            <a:lnTo>
                              <a:pt x="210" y="93"/>
                            </a:lnTo>
                            <a:lnTo>
                              <a:pt x="213" y="91"/>
                            </a:lnTo>
                            <a:lnTo>
                              <a:pt x="227" y="83"/>
                            </a:lnTo>
                            <a:lnTo>
                              <a:pt x="227" y="91"/>
                            </a:lnTo>
                            <a:lnTo>
                              <a:pt x="224" y="95"/>
                            </a:lnTo>
                            <a:lnTo>
                              <a:pt x="227" y="99"/>
                            </a:lnTo>
                            <a:lnTo>
                              <a:pt x="237" y="101"/>
                            </a:lnTo>
                            <a:lnTo>
                              <a:pt x="242" y="101"/>
                            </a:lnTo>
                            <a:lnTo>
                              <a:pt x="248" y="97"/>
                            </a:lnTo>
                            <a:lnTo>
                              <a:pt x="252" y="91"/>
                            </a:lnTo>
                            <a:lnTo>
                              <a:pt x="252" y="87"/>
                            </a:lnTo>
                            <a:lnTo>
                              <a:pt x="256" y="83"/>
                            </a:lnTo>
                            <a:lnTo>
                              <a:pt x="256" y="79"/>
                            </a:lnTo>
                            <a:lnTo>
                              <a:pt x="261" y="73"/>
                            </a:lnTo>
                            <a:lnTo>
                              <a:pt x="263" y="70"/>
                            </a:lnTo>
                            <a:lnTo>
                              <a:pt x="270" y="70"/>
                            </a:lnTo>
                            <a:lnTo>
                              <a:pt x="284" y="70"/>
                            </a:lnTo>
                            <a:lnTo>
                              <a:pt x="296" y="65"/>
                            </a:lnTo>
                            <a:lnTo>
                              <a:pt x="305" y="56"/>
                            </a:lnTo>
                            <a:lnTo>
                              <a:pt x="316" y="53"/>
                            </a:lnTo>
                            <a:lnTo>
                              <a:pt x="326" y="46"/>
                            </a:lnTo>
                            <a:lnTo>
                              <a:pt x="333" y="35"/>
                            </a:lnTo>
                            <a:lnTo>
                              <a:pt x="349" y="23"/>
                            </a:lnTo>
                            <a:lnTo>
                              <a:pt x="358" y="17"/>
                            </a:lnTo>
                            <a:lnTo>
                              <a:pt x="368" y="12"/>
                            </a:lnTo>
                            <a:lnTo>
                              <a:pt x="378" y="5"/>
                            </a:lnTo>
                            <a:lnTo>
                              <a:pt x="361" y="0"/>
                            </a:lnTo>
                            <a:lnTo>
                              <a:pt x="344" y="0"/>
                            </a:lnTo>
                            <a:lnTo>
                              <a:pt x="328" y="7"/>
                            </a:lnTo>
                            <a:lnTo>
                              <a:pt x="319" y="12"/>
                            </a:lnTo>
                            <a:lnTo>
                              <a:pt x="305" y="14"/>
                            </a:lnTo>
                            <a:lnTo>
                              <a:pt x="290" y="16"/>
                            </a:lnTo>
                            <a:lnTo>
                              <a:pt x="282" y="19"/>
                            </a:lnTo>
                            <a:lnTo>
                              <a:pt x="263" y="26"/>
                            </a:lnTo>
                            <a:lnTo>
                              <a:pt x="252" y="30"/>
                            </a:lnTo>
                            <a:lnTo>
                              <a:pt x="241" y="34"/>
                            </a:lnTo>
                            <a:lnTo>
                              <a:pt x="227" y="37"/>
                            </a:lnTo>
                            <a:lnTo>
                              <a:pt x="213" y="41"/>
                            </a:lnTo>
                            <a:lnTo>
                              <a:pt x="200" y="46"/>
                            </a:lnTo>
                            <a:lnTo>
                              <a:pt x="191" y="53"/>
                            </a:lnTo>
                            <a:lnTo>
                              <a:pt x="182" y="60"/>
                            </a:lnTo>
                            <a:lnTo>
                              <a:pt x="174" y="66"/>
                            </a:lnTo>
                            <a:lnTo>
                              <a:pt x="167" y="70"/>
                            </a:lnTo>
                            <a:lnTo>
                              <a:pt x="151" y="79"/>
                            </a:lnTo>
                            <a:lnTo>
                              <a:pt x="136" y="87"/>
                            </a:lnTo>
                            <a:lnTo>
                              <a:pt x="118" y="97"/>
                            </a:lnTo>
                            <a:lnTo>
                              <a:pt x="105" y="109"/>
                            </a:lnTo>
                            <a:lnTo>
                              <a:pt x="91" y="119"/>
                            </a:lnTo>
                            <a:lnTo>
                              <a:pt x="79" y="125"/>
                            </a:lnTo>
                            <a:lnTo>
                              <a:pt x="66" y="137"/>
                            </a:lnTo>
                            <a:lnTo>
                              <a:pt x="58" y="146"/>
                            </a:lnTo>
                            <a:lnTo>
                              <a:pt x="47" y="154"/>
                            </a:lnTo>
                            <a:lnTo>
                              <a:pt x="35" y="160"/>
                            </a:lnTo>
                            <a:lnTo>
                              <a:pt x="24" y="165"/>
                            </a:lnTo>
                            <a:lnTo>
                              <a:pt x="0" y="196"/>
                            </a:lnTo>
                          </a:path>
                        </a:pathLst>
                      </a:custGeom>
                      <a:solidFill>
                        <a:srgbClr val="8A8AFF"/>
                      </a:solidFill>
                      <a:ln w="12699" cap="rnd">
                        <a:solidFill>
                          <a:srgbClr val="DADADA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37915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2912" y="3479"/>
                      <a:ext cx="563" cy="182"/>
                    </a:xfrm>
                    <a:custGeom>
                      <a:avLst/>
                      <a:gdLst>
                        <a:gd name="T0" fmla="*/ 55 w 563"/>
                        <a:gd name="T1" fmla="*/ 56 h 182"/>
                        <a:gd name="T2" fmla="*/ 77 w 563"/>
                        <a:gd name="T3" fmla="*/ 50 h 182"/>
                        <a:gd name="T4" fmla="*/ 143 w 563"/>
                        <a:gd name="T5" fmla="*/ 47 h 182"/>
                        <a:gd name="T6" fmla="*/ 162 w 563"/>
                        <a:gd name="T7" fmla="*/ 40 h 182"/>
                        <a:gd name="T8" fmla="*/ 179 w 563"/>
                        <a:gd name="T9" fmla="*/ 35 h 182"/>
                        <a:gd name="T10" fmla="*/ 185 w 563"/>
                        <a:gd name="T11" fmla="*/ 35 h 182"/>
                        <a:gd name="T12" fmla="*/ 207 w 563"/>
                        <a:gd name="T13" fmla="*/ 40 h 182"/>
                        <a:gd name="T14" fmla="*/ 218 w 563"/>
                        <a:gd name="T15" fmla="*/ 47 h 182"/>
                        <a:gd name="T16" fmla="*/ 237 w 563"/>
                        <a:gd name="T17" fmla="*/ 53 h 182"/>
                        <a:gd name="T18" fmla="*/ 259 w 563"/>
                        <a:gd name="T19" fmla="*/ 47 h 182"/>
                        <a:gd name="T20" fmla="*/ 280 w 563"/>
                        <a:gd name="T21" fmla="*/ 39 h 182"/>
                        <a:gd name="T22" fmla="*/ 297 w 563"/>
                        <a:gd name="T23" fmla="*/ 36 h 182"/>
                        <a:gd name="T24" fmla="*/ 311 w 563"/>
                        <a:gd name="T25" fmla="*/ 36 h 182"/>
                        <a:gd name="T26" fmla="*/ 344 w 563"/>
                        <a:gd name="T27" fmla="*/ 43 h 182"/>
                        <a:gd name="T28" fmla="*/ 368 w 563"/>
                        <a:gd name="T29" fmla="*/ 36 h 182"/>
                        <a:gd name="T30" fmla="*/ 376 w 563"/>
                        <a:gd name="T31" fmla="*/ 32 h 182"/>
                        <a:gd name="T32" fmla="*/ 404 w 563"/>
                        <a:gd name="T33" fmla="*/ 22 h 182"/>
                        <a:gd name="T34" fmla="*/ 425 w 563"/>
                        <a:gd name="T35" fmla="*/ 18 h 182"/>
                        <a:gd name="T36" fmla="*/ 445 w 563"/>
                        <a:gd name="T37" fmla="*/ 8 h 182"/>
                        <a:gd name="T38" fmla="*/ 453 w 563"/>
                        <a:gd name="T39" fmla="*/ 4 h 182"/>
                        <a:gd name="T40" fmla="*/ 463 w 563"/>
                        <a:gd name="T41" fmla="*/ 0 h 182"/>
                        <a:gd name="T42" fmla="*/ 469 w 563"/>
                        <a:gd name="T43" fmla="*/ 13 h 182"/>
                        <a:gd name="T44" fmla="*/ 477 w 563"/>
                        <a:gd name="T45" fmla="*/ 24 h 182"/>
                        <a:gd name="T46" fmla="*/ 485 w 563"/>
                        <a:gd name="T47" fmla="*/ 27 h 182"/>
                        <a:gd name="T48" fmla="*/ 491 w 563"/>
                        <a:gd name="T49" fmla="*/ 29 h 182"/>
                        <a:gd name="T50" fmla="*/ 530 w 563"/>
                        <a:gd name="T51" fmla="*/ 38 h 182"/>
                        <a:gd name="T52" fmla="*/ 536 w 563"/>
                        <a:gd name="T53" fmla="*/ 43 h 182"/>
                        <a:gd name="T54" fmla="*/ 561 w 563"/>
                        <a:gd name="T55" fmla="*/ 45 h 182"/>
                        <a:gd name="T56" fmla="*/ 562 w 563"/>
                        <a:gd name="T57" fmla="*/ 60 h 182"/>
                        <a:gd name="T58" fmla="*/ 525 w 563"/>
                        <a:gd name="T59" fmla="*/ 88 h 182"/>
                        <a:gd name="T60" fmla="*/ 467 w 563"/>
                        <a:gd name="T61" fmla="*/ 130 h 182"/>
                        <a:gd name="T62" fmla="*/ 404 w 563"/>
                        <a:gd name="T63" fmla="*/ 159 h 182"/>
                        <a:gd name="T64" fmla="*/ 364 w 563"/>
                        <a:gd name="T65" fmla="*/ 169 h 182"/>
                        <a:gd name="T66" fmla="*/ 334 w 563"/>
                        <a:gd name="T67" fmla="*/ 173 h 182"/>
                        <a:gd name="T68" fmla="*/ 306 w 563"/>
                        <a:gd name="T69" fmla="*/ 176 h 182"/>
                        <a:gd name="T70" fmla="*/ 272 w 563"/>
                        <a:gd name="T71" fmla="*/ 177 h 182"/>
                        <a:gd name="T72" fmla="*/ 237 w 563"/>
                        <a:gd name="T73" fmla="*/ 181 h 182"/>
                        <a:gd name="T74" fmla="*/ 206 w 563"/>
                        <a:gd name="T75" fmla="*/ 175 h 182"/>
                        <a:gd name="T76" fmla="*/ 171 w 563"/>
                        <a:gd name="T77" fmla="*/ 175 h 182"/>
                        <a:gd name="T78" fmla="*/ 141 w 563"/>
                        <a:gd name="T79" fmla="*/ 170 h 182"/>
                        <a:gd name="T80" fmla="*/ 118 w 563"/>
                        <a:gd name="T81" fmla="*/ 163 h 182"/>
                        <a:gd name="T82" fmla="*/ 84 w 563"/>
                        <a:gd name="T83" fmla="*/ 147 h 182"/>
                        <a:gd name="T84" fmla="*/ 51 w 563"/>
                        <a:gd name="T85" fmla="*/ 127 h 182"/>
                        <a:gd name="T86" fmla="*/ 24 w 563"/>
                        <a:gd name="T87" fmla="*/ 105 h 182"/>
                        <a:gd name="T88" fmla="*/ 0 w 563"/>
                        <a:gd name="T89" fmla="*/ 80 h 18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563"/>
                        <a:gd name="T136" fmla="*/ 0 h 182"/>
                        <a:gd name="T137" fmla="*/ 563 w 563"/>
                        <a:gd name="T138" fmla="*/ 182 h 18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563" h="182">
                          <a:moveTo>
                            <a:pt x="0" y="80"/>
                          </a:moveTo>
                          <a:lnTo>
                            <a:pt x="55" y="56"/>
                          </a:lnTo>
                          <a:lnTo>
                            <a:pt x="69" y="54"/>
                          </a:lnTo>
                          <a:lnTo>
                            <a:pt x="77" y="50"/>
                          </a:lnTo>
                          <a:lnTo>
                            <a:pt x="139" y="53"/>
                          </a:lnTo>
                          <a:lnTo>
                            <a:pt x="143" y="47"/>
                          </a:lnTo>
                          <a:lnTo>
                            <a:pt x="150" y="45"/>
                          </a:lnTo>
                          <a:lnTo>
                            <a:pt x="162" y="40"/>
                          </a:lnTo>
                          <a:lnTo>
                            <a:pt x="171" y="35"/>
                          </a:lnTo>
                          <a:lnTo>
                            <a:pt x="179" y="35"/>
                          </a:lnTo>
                          <a:lnTo>
                            <a:pt x="182" y="35"/>
                          </a:lnTo>
                          <a:lnTo>
                            <a:pt x="185" y="35"/>
                          </a:lnTo>
                          <a:lnTo>
                            <a:pt x="196" y="36"/>
                          </a:lnTo>
                          <a:lnTo>
                            <a:pt x="207" y="40"/>
                          </a:lnTo>
                          <a:lnTo>
                            <a:pt x="214" y="49"/>
                          </a:lnTo>
                          <a:lnTo>
                            <a:pt x="218" y="47"/>
                          </a:lnTo>
                          <a:lnTo>
                            <a:pt x="221" y="54"/>
                          </a:lnTo>
                          <a:lnTo>
                            <a:pt x="237" y="53"/>
                          </a:lnTo>
                          <a:lnTo>
                            <a:pt x="251" y="49"/>
                          </a:lnTo>
                          <a:lnTo>
                            <a:pt x="259" y="47"/>
                          </a:lnTo>
                          <a:lnTo>
                            <a:pt x="269" y="43"/>
                          </a:lnTo>
                          <a:lnTo>
                            <a:pt x="280" y="39"/>
                          </a:lnTo>
                          <a:lnTo>
                            <a:pt x="290" y="39"/>
                          </a:lnTo>
                          <a:lnTo>
                            <a:pt x="297" y="36"/>
                          </a:lnTo>
                          <a:lnTo>
                            <a:pt x="305" y="32"/>
                          </a:lnTo>
                          <a:lnTo>
                            <a:pt x="311" y="36"/>
                          </a:lnTo>
                          <a:lnTo>
                            <a:pt x="327" y="40"/>
                          </a:lnTo>
                          <a:lnTo>
                            <a:pt x="344" y="43"/>
                          </a:lnTo>
                          <a:lnTo>
                            <a:pt x="361" y="43"/>
                          </a:lnTo>
                          <a:lnTo>
                            <a:pt x="368" y="36"/>
                          </a:lnTo>
                          <a:lnTo>
                            <a:pt x="372" y="36"/>
                          </a:lnTo>
                          <a:lnTo>
                            <a:pt x="376" y="32"/>
                          </a:lnTo>
                          <a:lnTo>
                            <a:pt x="389" y="25"/>
                          </a:lnTo>
                          <a:lnTo>
                            <a:pt x="404" y="22"/>
                          </a:lnTo>
                          <a:lnTo>
                            <a:pt x="413" y="22"/>
                          </a:lnTo>
                          <a:lnTo>
                            <a:pt x="425" y="18"/>
                          </a:lnTo>
                          <a:lnTo>
                            <a:pt x="431" y="18"/>
                          </a:lnTo>
                          <a:lnTo>
                            <a:pt x="445" y="8"/>
                          </a:lnTo>
                          <a:lnTo>
                            <a:pt x="449" y="10"/>
                          </a:lnTo>
                          <a:lnTo>
                            <a:pt x="453" y="4"/>
                          </a:lnTo>
                          <a:lnTo>
                            <a:pt x="457" y="3"/>
                          </a:lnTo>
                          <a:lnTo>
                            <a:pt x="463" y="0"/>
                          </a:lnTo>
                          <a:lnTo>
                            <a:pt x="463" y="7"/>
                          </a:lnTo>
                          <a:lnTo>
                            <a:pt x="469" y="13"/>
                          </a:lnTo>
                          <a:lnTo>
                            <a:pt x="473" y="20"/>
                          </a:lnTo>
                          <a:lnTo>
                            <a:pt x="477" y="24"/>
                          </a:lnTo>
                          <a:lnTo>
                            <a:pt x="481" y="24"/>
                          </a:lnTo>
                          <a:lnTo>
                            <a:pt x="485" y="27"/>
                          </a:lnTo>
                          <a:lnTo>
                            <a:pt x="491" y="27"/>
                          </a:lnTo>
                          <a:lnTo>
                            <a:pt x="491" y="29"/>
                          </a:lnTo>
                          <a:lnTo>
                            <a:pt x="519" y="29"/>
                          </a:lnTo>
                          <a:lnTo>
                            <a:pt x="530" y="38"/>
                          </a:lnTo>
                          <a:lnTo>
                            <a:pt x="533" y="38"/>
                          </a:lnTo>
                          <a:lnTo>
                            <a:pt x="536" y="43"/>
                          </a:lnTo>
                          <a:lnTo>
                            <a:pt x="543" y="40"/>
                          </a:lnTo>
                          <a:lnTo>
                            <a:pt x="561" y="45"/>
                          </a:lnTo>
                          <a:lnTo>
                            <a:pt x="557" y="53"/>
                          </a:lnTo>
                          <a:lnTo>
                            <a:pt x="562" y="60"/>
                          </a:lnTo>
                          <a:lnTo>
                            <a:pt x="541" y="75"/>
                          </a:lnTo>
                          <a:lnTo>
                            <a:pt x="525" y="88"/>
                          </a:lnTo>
                          <a:lnTo>
                            <a:pt x="504" y="106"/>
                          </a:lnTo>
                          <a:lnTo>
                            <a:pt x="467" y="130"/>
                          </a:lnTo>
                          <a:lnTo>
                            <a:pt x="432" y="145"/>
                          </a:lnTo>
                          <a:lnTo>
                            <a:pt x="404" y="159"/>
                          </a:lnTo>
                          <a:lnTo>
                            <a:pt x="386" y="163"/>
                          </a:lnTo>
                          <a:lnTo>
                            <a:pt x="364" y="169"/>
                          </a:lnTo>
                          <a:lnTo>
                            <a:pt x="346" y="173"/>
                          </a:lnTo>
                          <a:lnTo>
                            <a:pt x="334" y="173"/>
                          </a:lnTo>
                          <a:lnTo>
                            <a:pt x="316" y="177"/>
                          </a:lnTo>
                          <a:lnTo>
                            <a:pt x="306" y="176"/>
                          </a:lnTo>
                          <a:lnTo>
                            <a:pt x="290" y="179"/>
                          </a:lnTo>
                          <a:lnTo>
                            <a:pt x="272" y="177"/>
                          </a:lnTo>
                          <a:lnTo>
                            <a:pt x="249" y="179"/>
                          </a:lnTo>
                          <a:lnTo>
                            <a:pt x="237" y="181"/>
                          </a:lnTo>
                          <a:lnTo>
                            <a:pt x="223" y="177"/>
                          </a:lnTo>
                          <a:lnTo>
                            <a:pt x="206" y="175"/>
                          </a:lnTo>
                          <a:lnTo>
                            <a:pt x="189" y="176"/>
                          </a:lnTo>
                          <a:lnTo>
                            <a:pt x="171" y="175"/>
                          </a:lnTo>
                          <a:lnTo>
                            <a:pt x="155" y="172"/>
                          </a:lnTo>
                          <a:lnTo>
                            <a:pt x="141" y="170"/>
                          </a:lnTo>
                          <a:lnTo>
                            <a:pt x="130" y="170"/>
                          </a:lnTo>
                          <a:lnTo>
                            <a:pt x="118" y="163"/>
                          </a:lnTo>
                          <a:lnTo>
                            <a:pt x="100" y="156"/>
                          </a:lnTo>
                          <a:lnTo>
                            <a:pt x="84" y="147"/>
                          </a:lnTo>
                          <a:lnTo>
                            <a:pt x="69" y="138"/>
                          </a:lnTo>
                          <a:lnTo>
                            <a:pt x="51" y="127"/>
                          </a:lnTo>
                          <a:lnTo>
                            <a:pt x="35" y="116"/>
                          </a:lnTo>
                          <a:lnTo>
                            <a:pt x="24" y="105"/>
                          </a:lnTo>
                          <a:lnTo>
                            <a:pt x="13" y="95"/>
                          </a:lnTo>
                          <a:lnTo>
                            <a:pt x="0" y="80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16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3409" y="2799"/>
                      <a:ext cx="113" cy="191"/>
                    </a:xfrm>
                    <a:custGeom>
                      <a:avLst/>
                      <a:gdLst>
                        <a:gd name="T0" fmla="*/ 21 w 113"/>
                        <a:gd name="T1" fmla="*/ 60 h 191"/>
                        <a:gd name="T2" fmla="*/ 18 w 113"/>
                        <a:gd name="T3" fmla="*/ 98 h 191"/>
                        <a:gd name="T4" fmla="*/ 8 w 113"/>
                        <a:gd name="T5" fmla="*/ 122 h 191"/>
                        <a:gd name="T6" fmla="*/ 0 w 113"/>
                        <a:gd name="T7" fmla="*/ 144 h 191"/>
                        <a:gd name="T8" fmla="*/ 0 w 113"/>
                        <a:gd name="T9" fmla="*/ 161 h 191"/>
                        <a:gd name="T10" fmla="*/ 2 w 113"/>
                        <a:gd name="T11" fmla="*/ 175 h 191"/>
                        <a:gd name="T12" fmla="*/ 12 w 113"/>
                        <a:gd name="T13" fmla="*/ 187 h 191"/>
                        <a:gd name="T14" fmla="*/ 21 w 113"/>
                        <a:gd name="T15" fmla="*/ 189 h 191"/>
                        <a:gd name="T16" fmla="*/ 28 w 113"/>
                        <a:gd name="T17" fmla="*/ 189 h 191"/>
                        <a:gd name="T18" fmla="*/ 36 w 113"/>
                        <a:gd name="T19" fmla="*/ 190 h 191"/>
                        <a:gd name="T20" fmla="*/ 40 w 113"/>
                        <a:gd name="T21" fmla="*/ 180 h 191"/>
                        <a:gd name="T22" fmla="*/ 44 w 113"/>
                        <a:gd name="T23" fmla="*/ 155 h 191"/>
                        <a:gd name="T24" fmla="*/ 57 w 113"/>
                        <a:gd name="T25" fmla="*/ 138 h 191"/>
                        <a:gd name="T26" fmla="*/ 60 w 113"/>
                        <a:gd name="T27" fmla="*/ 113 h 191"/>
                        <a:gd name="T28" fmla="*/ 65 w 113"/>
                        <a:gd name="T29" fmla="*/ 103 h 191"/>
                        <a:gd name="T30" fmla="*/ 71 w 113"/>
                        <a:gd name="T31" fmla="*/ 96 h 191"/>
                        <a:gd name="T32" fmla="*/ 75 w 113"/>
                        <a:gd name="T33" fmla="*/ 78 h 191"/>
                        <a:gd name="T34" fmla="*/ 84 w 113"/>
                        <a:gd name="T35" fmla="*/ 67 h 191"/>
                        <a:gd name="T36" fmla="*/ 89 w 113"/>
                        <a:gd name="T37" fmla="*/ 59 h 191"/>
                        <a:gd name="T38" fmla="*/ 95 w 113"/>
                        <a:gd name="T39" fmla="*/ 52 h 191"/>
                        <a:gd name="T40" fmla="*/ 95 w 113"/>
                        <a:gd name="T41" fmla="*/ 48 h 191"/>
                        <a:gd name="T42" fmla="*/ 107 w 113"/>
                        <a:gd name="T43" fmla="*/ 38 h 191"/>
                        <a:gd name="T44" fmla="*/ 109 w 113"/>
                        <a:gd name="T45" fmla="*/ 21 h 191"/>
                        <a:gd name="T46" fmla="*/ 112 w 113"/>
                        <a:gd name="T47" fmla="*/ 11 h 191"/>
                        <a:gd name="T48" fmla="*/ 100 w 113"/>
                        <a:gd name="T49" fmla="*/ 7 h 191"/>
                        <a:gd name="T50" fmla="*/ 93 w 113"/>
                        <a:gd name="T51" fmla="*/ 0 h 191"/>
                        <a:gd name="T52" fmla="*/ 84 w 113"/>
                        <a:gd name="T53" fmla="*/ 7 h 191"/>
                        <a:gd name="T54" fmla="*/ 75 w 113"/>
                        <a:gd name="T55" fmla="*/ 24 h 191"/>
                        <a:gd name="T56" fmla="*/ 65 w 113"/>
                        <a:gd name="T57" fmla="*/ 36 h 191"/>
                        <a:gd name="T58" fmla="*/ 57 w 113"/>
                        <a:gd name="T59" fmla="*/ 46 h 191"/>
                        <a:gd name="T60" fmla="*/ 53 w 113"/>
                        <a:gd name="T61" fmla="*/ 46 h 191"/>
                        <a:gd name="T62" fmla="*/ 44 w 113"/>
                        <a:gd name="T63" fmla="*/ 52 h 191"/>
                        <a:gd name="T64" fmla="*/ 40 w 113"/>
                        <a:gd name="T65" fmla="*/ 57 h 191"/>
                        <a:gd name="T66" fmla="*/ 21 w 113"/>
                        <a:gd name="T67" fmla="*/ 60 h 191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w 113"/>
                        <a:gd name="T103" fmla="*/ 0 h 191"/>
                        <a:gd name="T104" fmla="*/ 113 w 113"/>
                        <a:gd name="T105" fmla="*/ 191 h 191"/>
                      </a:gdLst>
                      <a:ahLst/>
                      <a:cxnLst>
                        <a:cxn ang="T68">
                          <a:pos x="T0" y="T1"/>
                        </a:cxn>
                        <a:cxn ang="T69">
                          <a:pos x="T2" y="T3"/>
                        </a:cxn>
                        <a:cxn ang="T70">
                          <a:pos x="T4" y="T5"/>
                        </a:cxn>
                        <a:cxn ang="T71">
                          <a:pos x="T6" y="T7"/>
                        </a:cxn>
                        <a:cxn ang="T72">
                          <a:pos x="T8" y="T9"/>
                        </a:cxn>
                        <a:cxn ang="T73">
                          <a:pos x="T10" y="T11"/>
                        </a:cxn>
                        <a:cxn ang="T74">
                          <a:pos x="T12" y="T13"/>
                        </a:cxn>
                        <a:cxn ang="T75">
                          <a:pos x="T14" y="T15"/>
                        </a:cxn>
                        <a:cxn ang="T76">
                          <a:pos x="T16" y="T17"/>
                        </a:cxn>
                        <a:cxn ang="T77">
                          <a:pos x="T18" y="T19"/>
                        </a:cxn>
                        <a:cxn ang="T78">
                          <a:pos x="T20" y="T21"/>
                        </a:cxn>
                        <a:cxn ang="T79">
                          <a:pos x="T22" y="T23"/>
                        </a:cxn>
                        <a:cxn ang="T80">
                          <a:pos x="T24" y="T25"/>
                        </a:cxn>
                        <a:cxn ang="T81">
                          <a:pos x="T26" y="T27"/>
                        </a:cxn>
                        <a:cxn ang="T82">
                          <a:pos x="T28" y="T29"/>
                        </a:cxn>
                        <a:cxn ang="T83">
                          <a:pos x="T30" y="T31"/>
                        </a:cxn>
                        <a:cxn ang="T84">
                          <a:pos x="T32" y="T33"/>
                        </a:cxn>
                        <a:cxn ang="T85">
                          <a:pos x="T34" y="T35"/>
                        </a:cxn>
                        <a:cxn ang="T86">
                          <a:pos x="T36" y="T37"/>
                        </a:cxn>
                        <a:cxn ang="T87">
                          <a:pos x="T38" y="T39"/>
                        </a:cxn>
                        <a:cxn ang="T88">
                          <a:pos x="T40" y="T41"/>
                        </a:cxn>
                        <a:cxn ang="T89">
                          <a:pos x="T42" y="T43"/>
                        </a:cxn>
                        <a:cxn ang="T90">
                          <a:pos x="T44" y="T45"/>
                        </a:cxn>
                        <a:cxn ang="T91">
                          <a:pos x="T46" y="T47"/>
                        </a:cxn>
                        <a:cxn ang="T92">
                          <a:pos x="T48" y="T49"/>
                        </a:cxn>
                        <a:cxn ang="T93">
                          <a:pos x="T50" y="T51"/>
                        </a:cxn>
                        <a:cxn ang="T94">
                          <a:pos x="T52" y="T53"/>
                        </a:cxn>
                        <a:cxn ang="T95">
                          <a:pos x="T54" y="T55"/>
                        </a:cxn>
                        <a:cxn ang="T96">
                          <a:pos x="T56" y="T57"/>
                        </a:cxn>
                        <a:cxn ang="T97">
                          <a:pos x="T58" y="T59"/>
                        </a:cxn>
                        <a:cxn ang="T98">
                          <a:pos x="T60" y="T61"/>
                        </a:cxn>
                        <a:cxn ang="T99">
                          <a:pos x="T62" y="T63"/>
                        </a:cxn>
                        <a:cxn ang="T100">
                          <a:pos x="T64" y="T65"/>
                        </a:cxn>
                        <a:cxn ang="T101">
                          <a:pos x="T66" y="T67"/>
                        </a:cxn>
                      </a:cxnLst>
                      <a:rect l="T102" t="T103" r="T104" b="T105"/>
                      <a:pathLst>
                        <a:path w="113" h="191">
                          <a:moveTo>
                            <a:pt x="21" y="60"/>
                          </a:moveTo>
                          <a:lnTo>
                            <a:pt x="18" y="98"/>
                          </a:lnTo>
                          <a:lnTo>
                            <a:pt x="8" y="122"/>
                          </a:lnTo>
                          <a:lnTo>
                            <a:pt x="0" y="144"/>
                          </a:lnTo>
                          <a:lnTo>
                            <a:pt x="0" y="161"/>
                          </a:lnTo>
                          <a:lnTo>
                            <a:pt x="2" y="175"/>
                          </a:lnTo>
                          <a:lnTo>
                            <a:pt x="12" y="187"/>
                          </a:lnTo>
                          <a:lnTo>
                            <a:pt x="21" y="189"/>
                          </a:lnTo>
                          <a:lnTo>
                            <a:pt x="28" y="189"/>
                          </a:lnTo>
                          <a:lnTo>
                            <a:pt x="36" y="190"/>
                          </a:lnTo>
                          <a:lnTo>
                            <a:pt x="40" y="180"/>
                          </a:lnTo>
                          <a:lnTo>
                            <a:pt x="44" y="155"/>
                          </a:lnTo>
                          <a:lnTo>
                            <a:pt x="57" y="138"/>
                          </a:lnTo>
                          <a:lnTo>
                            <a:pt x="60" y="113"/>
                          </a:lnTo>
                          <a:lnTo>
                            <a:pt x="65" y="103"/>
                          </a:lnTo>
                          <a:lnTo>
                            <a:pt x="71" y="96"/>
                          </a:lnTo>
                          <a:lnTo>
                            <a:pt x="75" y="78"/>
                          </a:lnTo>
                          <a:lnTo>
                            <a:pt x="84" y="67"/>
                          </a:lnTo>
                          <a:lnTo>
                            <a:pt x="89" y="59"/>
                          </a:lnTo>
                          <a:lnTo>
                            <a:pt x="95" y="52"/>
                          </a:lnTo>
                          <a:lnTo>
                            <a:pt x="95" y="48"/>
                          </a:lnTo>
                          <a:lnTo>
                            <a:pt x="107" y="38"/>
                          </a:lnTo>
                          <a:lnTo>
                            <a:pt x="109" y="21"/>
                          </a:lnTo>
                          <a:lnTo>
                            <a:pt x="112" y="11"/>
                          </a:lnTo>
                          <a:lnTo>
                            <a:pt x="100" y="7"/>
                          </a:lnTo>
                          <a:lnTo>
                            <a:pt x="93" y="0"/>
                          </a:lnTo>
                          <a:lnTo>
                            <a:pt x="84" y="7"/>
                          </a:lnTo>
                          <a:lnTo>
                            <a:pt x="75" y="24"/>
                          </a:lnTo>
                          <a:lnTo>
                            <a:pt x="65" y="36"/>
                          </a:lnTo>
                          <a:lnTo>
                            <a:pt x="57" y="46"/>
                          </a:lnTo>
                          <a:lnTo>
                            <a:pt x="53" y="46"/>
                          </a:lnTo>
                          <a:lnTo>
                            <a:pt x="44" y="52"/>
                          </a:lnTo>
                          <a:lnTo>
                            <a:pt x="40" y="57"/>
                          </a:lnTo>
                          <a:lnTo>
                            <a:pt x="21" y="60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17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2868" y="1712"/>
                      <a:ext cx="1533" cy="901"/>
                    </a:xfrm>
                    <a:custGeom>
                      <a:avLst/>
                      <a:gdLst>
                        <a:gd name="T0" fmla="*/ 89 w 1533"/>
                        <a:gd name="T1" fmla="*/ 376 h 901"/>
                        <a:gd name="T2" fmla="*/ 102 w 1533"/>
                        <a:gd name="T3" fmla="*/ 311 h 901"/>
                        <a:gd name="T4" fmla="*/ 153 w 1533"/>
                        <a:gd name="T5" fmla="*/ 273 h 901"/>
                        <a:gd name="T6" fmla="*/ 212 w 1533"/>
                        <a:gd name="T7" fmla="*/ 255 h 901"/>
                        <a:gd name="T8" fmla="*/ 229 w 1533"/>
                        <a:gd name="T9" fmla="*/ 217 h 901"/>
                        <a:gd name="T10" fmla="*/ 304 w 1533"/>
                        <a:gd name="T11" fmla="*/ 184 h 901"/>
                        <a:gd name="T12" fmla="*/ 353 w 1533"/>
                        <a:gd name="T13" fmla="*/ 136 h 901"/>
                        <a:gd name="T14" fmla="*/ 331 w 1533"/>
                        <a:gd name="T15" fmla="*/ 113 h 901"/>
                        <a:gd name="T16" fmla="*/ 335 w 1533"/>
                        <a:gd name="T17" fmla="*/ 90 h 901"/>
                        <a:gd name="T18" fmla="*/ 286 w 1533"/>
                        <a:gd name="T19" fmla="*/ 122 h 901"/>
                        <a:gd name="T20" fmla="*/ 271 w 1533"/>
                        <a:gd name="T21" fmla="*/ 187 h 901"/>
                        <a:gd name="T22" fmla="*/ 237 w 1533"/>
                        <a:gd name="T23" fmla="*/ 206 h 901"/>
                        <a:gd name="T24" fmla="*/ 220 w 1533"/>
                        <a:gd name="T25" fmla="*/ 173 h 901"/>
                        <a:gd name="T26" fmla="*/ 174 w 1533"/>
                        <a:gd name="T27" fmla="*/ 188 h 901"/>
                        <a:gd name="T28" fmla="*/ 162 w 1533"/>
                        <a:gd name="T29" fmla="*/ 163 h 901"/>
                        <a:gd name="T30" fmla="*/ 163 w 1533"/>
                        <a:gd name="T31" fmla="*/ 138 h 901"/>
                        <a:gd name="T32" fmla="*/ 212 w 1533"/>
                        <a:gd name="T33" fmla="*/ 121 h 901"/>
                        <a:gd name="T34" fmla="*/ 244 w 1533"/>
                        <a:gd name="T35" fmla="*/ 78 h 901"/>
                        <a:gd name="T36" fmla="*/ 296 w 1533"/>
                        <a:gd name="T37" fmla="*/ 26 h 901"/>
                        <a:gd name="T38" fmla="*/ 367 w 1533"/>
                        <a:gd name="T39" fmla="*/ 12 h 901"/>
                        <a:gd name="T40" fmla="*/ 462 w 1533"/>
                        <a:gd name="T41" fmla="*/ 51 h 901"/>
                        <a:gd name="T42" fmla="*/ 429 w 1533"/>
                        <a:gd name="T43" fmla="*/ 113 h 901"/>
                        <a:gd name="T44" fmla="*/ 462 w 1533"/>
                        <a:gd name="T45" fmla="*/ 143 h 901"/>
                        <a:gd name="T46" fmla="*/ 492 w 1533"/>
                        <a:gd name="T47" fmla="*/ 108 h 901"/>
                        <a:gd name="T48" fmla="*/ 619 w 1533"/>
                        <a:gd name="T49" fmla="*/ 94 h 901"/>
                        <a:gd name="T50" fmla="*/ 773 w 1533"/>
                        <a:gd name="T51" fmla="*/ 16 h 901"/>
                        <a:gd name="T52" fmla="*/ 1012 w 1533"/>
                        <a:gd name="T53" fmla="*/ 51 h 901"/>
                        <a:gd name="T54" fmla="*/ 1445 w 1533"/>
                        <a:gd name="T55" fmla="*/ 114 h 901"/>
                        <a:gd name="T56" fmla="*/ 1483 w 1533"/>
                        <a:gd name="T57" fmla="*/ 150 h 901"/>
                        <a:gd name="T58" fmla="*/ 1497 w 1533"/>
                        <a:gd name="T59" fmla="*/ 272 h 901"/>
                        <a:gd name="T60" fmla="*/ 1371 w 1533"/>
                        <a:gd name="T61" fmla="*/ 174 h 901"/>
                        <a:gd name="T62" fmla="*/ 1272 w 1533"/>
                        <a:gd name="T63" fmla="*/ 219 h 901"/>
                        <a:gd name="T64" fmla="*/ 1409 w 1533"/>
                        <a:gd name="T65" fmla="*/ 389 h 901"/>
                        <a:gd name="T66" fmla="*/ 1353 w 1533"/>
                        <a:gd name="T67" fmla="*/ 464 h 901"/>
                        <a:gd name="T68" fmla="*/ 1444 w 1533"/>
                        <a:gd name="T69" fmla="*/ 631 h 901"/>
                        <a:gd name="T70" fmla="*/ 1352 w 1533"/>
                        <a:gd name="T71" fmla="*/ 717 h 901"/>
                        <a:gd name="T72" fmla="*/ 1328 w 1533"/>
                        <a:gd name="T73" fmla="*/ 786 h 901"/>
                        <a:gd name="T74" fmla="*/ 1322 w 1533"/>
                        <a:gd name="T75" fmla="*/ 851 h 901"/>
                        <a:gd name="T76" fmla="*/ 1290 w 1533"/>
                        <a:gd name="T77" fmla="*/ 848 h 901"/>
                        <a:gd name="T78" fmla="*/ 1195 w 1533"/>
                        <a:gd name="T79" fmla="*/ 710 h 901"/>
                        <a:gd name="T80" fmla="*/ 1059 w 1533"/>
                        <a:gd name="T81" fmla="*/ 706 h 901"/>
                        <a:gd name="T82" fmla="*/ 978 w 1533"/>
                        <a:gd name="T83" fmla="*/ 787 h 901"/>
                        <a:gd name="T84" fmla="*/ 812 w 1533"/>
                        <a:gd name="T85" fmla="*/ 611 h 901"/>
                        <a:gd name="T86" fmla="*/ 592 w 1533"/>
                        <a:gd name="T87" fmla="*/ 550 h 901"/>
                        <a:gd name="T88" fmla="*/ 759 w 1533"/>
                        <a:gd name="T89" fmla="*/ 658 h 901"/>
                        <a:gd name="T90" fmla="*/ 564 w 1533"/>
                        <a:gd name="T91" fmla="*/ 756 h 901"/>
                        <a:gd name="T92" fmla="*/ 514 w 1533"/>
                        <a:gd name="T93" fmla="*/ 664 h 901"/>
                        <a:gd name="T94" fmla="*/ 433 w 1533"/>
                        <a:gd name="T95" fmla="*/ 557 h 901"/>
                        <a:gd name="T96" fmla="*/ 385 w 1533"/>
                        <a:gd name="T97" fmla="*/ 477 h 901"/>
                        <a:gd name="T98" fmla="*/ 363 w 1533"/>
                        <a:gd name="T99" fmla="*/ 441 h 901"/>
                        <a:gd name="T100" fmla="*/ 334 w 1533"/>
                        <a:gd name="T101" fmla="*/ 417 h 901"/>
                        <a:gd name="T102" fmla="*/ 323 w 1533"/>
                        <a:gd name="T103" fmla="*/ 459 h 901"/>
                        <a:gd name="T104" fmla="*/ 282 w 1533"/>
                        <a:gd name="T105" fmla="*/ 395 h 901"/>
                        <a:gd name="T106" fmla="*/ 236 w 1533"/>
                        <a:gd name="T107" fmla="*/ 372 h 901"/>
                        <a:gd name="T108" fmla="*/ 285 w 1533"/>
                        <a:gd name="T109" fmla="*/ 428 h 901"/>
                        <a:gd name="T110" fmla="*/ 264 w 1533"/>
                        <a:gd name="T111" fmla="*/ 441 h 901"/>
                        <a:gd name="T112" fmla="*/ 225 w 1533"/>
                        <a:gd name="T113" fmla="*/ 403 h 901"/>
                        <a:gd name="T114" fmla="*/ 180 w 1533"/>
                        <a:gd name="T115" fmla="*/ 378 h 901"/>
                        <a:gd name="T116" fmla="*/ 121 w 1533"/>
                        <a:gd name="T117" fmla="*/ 410 h 901"/>
                        <a:gd name="T118" fmla="*/ 109 w 1533"/>
                        <a:gd name="T119" fmla="*/ 449 h 901"/>
                        <a:gd name="T120" fmla="*/ 68 w 1533"/>
                        <a:gd name="T121" fmla="*/ 476 h 901"/>
                        <a:gd name="T122" fmla="*/ 8 w 1533"/>
                        <a:gd name="T123" fmla="*/ 459 h 901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1533"/>
                        <a:gd name="T187" fmla="*/ 0 h 901"/>
                        <a:gd name="T188" fmla="*/ 1533 w 1533"/>
                        <a:gd name="T189" fmla="*/ 901 h 901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1533" h="901">
                          <a:moveTo>
                            <a:pt x="0" y="403"/>
                          </a:moveTo>
                          <a:lnTo>
                            <a:pt x="13" y="390"/>
                          </a:lnTo>
                          <a:lnTo>
                            <a:pt x="22" y="381"/>
                          </a:lnTo>
                          <a:lnTo>
                            <a:pt x="40" y="381"/>
                          </a:lnTo>
                          <a:lnTo>
                            <a:pt x="60" y="383"/>
                          </a:lnTo>
                          <a:lnTo>
                            <a:pt x="74" y="378"/>
                          </a:lnTo>
                          <a:lnTo>
                            <a:pt x="89" y="376"/>
                          </a:lnTo>
                          <a:lnTo>
                            <a:pt x="90" y="360"/>
                          </a:lnTo>
                          <a:lnTo>
                            <a:pt x="99" y="349"/>
                          </a:lnTo>
                          <a:lnTo>
                            <a:pt x="78" y="336"/>
                          </a:lnTo>
                          <a:lnTo>
                            <a:pt x="75" y="326"/>
                          </a:lnTo>
                          <a:lnTo>
                            <a:pt x="76" y="312"/>
                          </a:lnTo>
                          <a:lnTo>
                            <a:pt x="92" y="312"/>
                          </a:lnTo>
                          <a:lnTo>
                            <a:pt x="102" y="311"/>
                          </a:lnTo>
                          <a:lnTo>
                            <a:pt x="103" y="312"/>
                          </a:lnTo>
                          <a:lnTo>
                            <a:pt x="114" y="304"/>
                          </a:lnTo>
                          <a:lnTo>
                            <a:pt x="125" y="300"/>
                          </a:lnTo>
                          <a:lnTo>
                            <a:pt x="130" y="300"/>
                          </a:lnTo>
                          <a:lnTo>
                            <a:pt x="137" y="291"/>
                          </a:lnTo>
                          <a:lnTo>
                            <a:pt x="145" y="289"/>
                          </a:lnTo>
                          <a:lnTo>
                            <a:pt x="153" y="273"/>
                          </a:lnTo>
                          <a:lnTo>
                            <a:pt x="159" y="277"/>
                          </a:lnTo>
                          <a:lnTo>
                            <a:pt x="170" y="268"/>
                          </a:lnTo>
                          <a:lnTo>
                            <a:pt x="172" y="268"/>
                          </a:lnTo>
                          <a:lnTo>
                            <a:pt x="185" y="256"/>
                          </a:lnTo>
                          <a:lnTo>
                            <a:pt x="194" y="255"/>
                          </a:lnTo>
                          <a:lnTo>
                            <a:pt x="205" y="255"/>
                          </a:lnTo>
                          <a:lnTo>
                            <a:pt x="212" y="255"/>
                          </a:lnTo>
                          <a:lnTo>
                            <a:pt x="206" y="241"/>
                          </a:lnTo>
                          <a:lnTo>
                            <a:pt x="204" y="230"/>
                          </a:lnTo>
                          <a:lnTo>
                            <a:pt x="201" y="206"/>
                          </a:lnTo>
                          <a:lnTo>
                            <a:pt x="218" y="205"/>
                          </a:lnTo>
                          <a:lnTo>
                            <a:pt x="226" y="201"/>
                          </a:lnTo>
                          <a:lnTo>
                            <a:pt x="222" y="210"/>
                          </a:lnTo>
                          <a:lnTo>
                            <a:pt x="229" y="217"/>
                          </a:lnTo>
                          <a:lnTo>
                            <a:pt x="236" y="226"/>
                          </a:lnTo>
                          <a:lnTo>
                            <a:pt x="240" y="231"/>
                          </a:lnTo>
                          <a:lnTo>
                            <a:pt x="260" y="230"/>
                          </a:lnTo>
                          <a:lnTo>
                            <a:pt x="276" y="209"/>
                          </a:lnTo>
                          <a:lnTo>
                            <a:pt x="289" y="199"/>
                          </a:lnTo>
                          <a:lnTo>
                            <a:pt x="296" y="192"/>
                          </a:lnTo>
                          <a:lnTo>
                            <a:pt x="304" y="184"/>
                          </a:lnTo>
                          <a:lnTo>
                            <a:pt x="313" y="173"/>
                          </a:lnTo>
                          <a:lnTo>
                            <a:pt x="320" y="177"/>
                          </a:lnTo>
                          <a:lnTo>
                            <a:pt x="320" y="170"/>
                          </a:lnTo>
                          <a:lnTo>
                            <a:pt x="324" y="166"/>
                          </a:lnTo>
                          <a:lnTo>
                            <a:pt x="337" y="168"/>
                          </a:lnTo>
                          <a:lnTo>
                            <a:pt x="357" y="187"/>
                          </a:lnTo>
                          <a:lnTo>
                            <a:pt x="353" y="136"/>
                          </a:lnTo>
                          <a:lnTo>
                            <a:pt x="335" y="159"/>
                          </a:lnTo>
                          <a:lnTo>
                            <a:pt x="321" y="157"/>
                          </a:lnTo>
                          <a:lnTo>
                            <a:pt x="317" y="143"/>
                          </a:lnTo>
                          <a:lnTo>
                            <a:pt x="317" y="136"/>
                          </a:lnTo>
                          <a:lnTo>
                            <a:pt x="313" y="132"/>
                          </a:lnTo>
                          <a:lnTo>
                            <a:pt x="324" y="121"/>
                          </a:lnTo>
                          <a:lnTo>
                            <a:pt x="331" y="113"/>
                          </a:lnTo>
                          <a:lnTo>
                            <a:pt x="338" y="110"/>
                          </a:lnTo>
                          <a:lnTo>
                            <a:pt x="343" y="108"/>
                          </a:lnTo>
                          <a:lnTo>
                            <a:pt x="348" y="101"/>
                          </a:lnTo>
                          <a:lnTo>
                            <a:pt x="353" y="100"/>
                          </a:lnTo>
                          <a:lnTo>
                            <a:pt x="360" y="100"/>
                          </a:lnTo>
                          <a:lnTo>
                            <a:pt x="348" y="87"/>
                          </a:lnTo>
                          <a:lnTo>
                            <a:pt x="335" y="90"/>
                          </a:lnTo>
                          <a:lnTo>
                            <a:pt x="327" y="90"/>
                          </a:lnTo>
                          <a:lnTo>
                            <a:pt x="320" y="86"/>
                          </a:lnTo>
                          <a:lnTo>
                            <a:pt x="320" y="94"/>
                          </a:lnTo>
                          <a:lnTo>
                            <a:pt x="313" y="103"/>
                          </a:lnTo>
                          <a:lnTo>
                            <a:pt x="303" y="117"/>
                          </a:lnTo>
                          <a:lnTo>
                            <a:pt x="293" y="122"/>
                          </a:lnTo>
                          <a:lnTo>
                            <a:pt x="286" y="122"/>
                          </a:lnTo>
                          <a:lnTo>
                            <a:pt x="283" y="132"/>
                          </a:lnTo>
                          <a:lnTo>
                            <a:pt x="283" y="136"/>
                          </a:lnTo>
                          <a:lnTo>
                            <a:pt x="278" y="141"/>
                          </a:lnTo>
                          <a:lnTo>
                            <a:pt x="285" y="157"/>
                          </a:lnTo>
                          <a:lnTo>
                            <a:pt x="289" y="166"/>
                          </a:lnTo>
                          <a:lnTo>
                            <a:pt x="281" y="178"/>
                          </a:lnTo>
                          <a:lnTo>
                            <a:pt x="271" y="187"/>
                          </a:lnTo>
                          <a:lnTo>
                            <a:pt x="268" y="199"/>
                          </a:lnTo>
                          <a:lnTo>
                            <a:pt x="262" y="209"/>
                          </a:lnTo>
                          <a:lnTo>
                            <a:pt x="257" y="209"/>
                          </a:lnTo>
                          <a:lnTo>
                            <a:pt x="248" y="210"/>
                          </a:lnTo>
                          <a:lnTo>
                            <a:pt x="240" y="215"/>
                          </a:lnTo>
                          <a:lnTo>
                            <a:pt x="237" y="213"/>
                          </a:lnTo>
                          <a:lnTo>
                            <a:pt x="237" y="206"/>
                          </a:lnTo>
                          <a:lnTo>
                            <a:pt x="236" y="195"/>
                          </a:lnTo>
                          <a:lnTo>
                            <a:pt x="229" y="195"/>
                          </a:lnTo>
                          <a:lnTo>
                            <a:pt x="225" y="188"/>
                          </a:lnTo>
                          <a:lnTo>
                            <a:pt x="226" y="178"/>
                          </a:lnTo>
                          <a:lnTo>
                            <a:pt x="227" y="173"/>
                          </a:lnTo>
                          <a:lnTo>
                            <a:pt x="226" y="170"/>
                          </a:lnTo>
                          <a:lnTo>
                            <a:pt x="220" y="173"/>
                          </a:lnTo>
                          <a:lnTo>
                            <a:pt x="218" y="173"/>
                          </a:lnTo>
                          <a:lnTo>
                            <a:pt x="213" y="171"/>
                          </a:lnTo>
                          <a:lnTo>
                            <a:pt x="211" y="170"/>
                          </a:lnTo>
                          <a:lnTo>
                            <a:pt x="204" y="175"/>
                          </a:lnTo>
                          <a:lnTo>
                            <a:pt x="197" y="182"/>
                          </a:lnTo>
                          <a:lnTo>
                            <a:pt x="190" y="189"/>
                          </a:lnTo>
                          <a:lnTo>
                            <a:pt x="174" y="188"/>
                          </a:lnTo>
                          <a:lnTo>
                            <a:pt x="165" y="187"/>
                          </a:lnTo>
                          <a:lnTo>
                            <a:pt x="158" y="180"/>
                          </a:lnTo>
                          <a:lnTo>
                            <a:pt x="158" y="175"/>
                          </a:lnTo>
                          <a:lnTo>
                            <a:pt x="162" y="170"/>
                          </a:lnTo>
                          <a:lnTo>
                            <a:pt x="167" y="166"/>
                          </a:lnTo>
                          <a:lnTo>
                            <a:pt x="172" y="160"/>
                          </a:lnTo>
                          <a:lnTo>
                            <a:pt x="162" y="163"/>
                          </a:lnTo>
                          <a:lnTo>
                            <a:pt x="158" y="156"/>
                          </a:lnTo>
                          <a:lnTo>
                            <a:pt x="158" y="152"/>
                          </a:lnTo>
                          <a:lnTo>
                            <a:pt x="172" y="150"/>
                          </a:lnTo>
                          <a:lnTo>
                            <a:pt x="184" y="149"/>
                          </a:lnTo>
                          <a:lnTo>
                            <a:pt x="176" y="145"/>
                          </a:lnTo>
                          <a:lnTo>
                            <a:pt x="163" y="146"/>
                          </a:lnTo>
                          <a:lnTo>
                            <a:pt x="163" y="138"/>
                          </a:lnTo>
                          <a:lnTo>
                            <a:pt x="169" y="132"/>
                          </a:lnTo>
                          <a:lnTo>
                            <a:pt x="181" y="127"/>
                          </a:lnTo>
                          <a:lnTo>
                            <a:pt x="185" y="121"/>
                          </a:lnTo>
                          <a:lnTo>
                            <a:pt x="190" y="118"/>
                          </a:lnTo>
                          <a:lnTo>
                            <a:pt x="199" y="117"/>
                          </a:lnTo>
                          <a:lnTo>
                            <a:pt x="208" y="118"/>
                          </a:lnTo>
                          <a:lnTo>
                            <a:pt x="212" y="121"/>
                          </a:lnTo>
                          <a:lnTo>
                            <a:pt x="219" y="117"/>
                          </a:lnTo>
                          <a:lnTo>
                            <a:pt x="212" y="115"/>
                          </a:lnTo>
                          <a:lnTo>
                            <a:pt x="212" y="104"/>
                          </a:lnTo>
                          <a:lnTo>
                            <a:pt x="230" y="92"/>
                          </a:lnTo>
                          <a:lnTo>
                            <a:pt x="240" y="83"/>
                          </a:lnTo>
                          <a:lnTo>
                            <a:pt x="246" y="82"/>
                          </a:lnTo>
                          <a:lnTo>
                            <a:pt x="244" y="78"/>
                          </a:lnTo>
                          <a:lnTo>
                            <a:pt x="253" y="68"/>
                          </a:lnTo>
                          <a:lnTo>
                            <a:pt x="262" y="55"/>
                          </a:lnTo>
                          <a:lnTo>
                            <a:pt x="274" y="50"/>
                          </a:lnTo>
                          <a:lnTo>
                            <a:pt x="265" y="44"/>
                          </a:lnTo>
                          <a:lnTo>
                            <a:pt x="288" y="32"/>
                          </a:lnTo>
                          <a:lnTo>
                            <a:pt x="297" y="33"/>
                          </a:lnTo>
                          <a:lnTo>
                            <a:pt x="296" y="26"/>
                          </a:lnTo>
                          <a:lnTo>
                            <a:pt x="316" y="25"/>
                          </a:lnTo>
                          <a:lnTo>
                            <a:pt x="352" y="2"/>
                          </a:lnTo>
                          <a:lnTo>
                            <a:pt x="357" y="0"/>
                          </a:lnTo>
                          <a:lnTo>
                            <a:pt x="350" y="16"/>
                          </a:lnTo>
                          <a:lnTo>
                            <a:pt x="359" y="8"/>
                          </a:lnTo>
                          <a:lnTo>
                            <a:pt x="369" y="5"/>
                          </a:lnTo>
                          <a:lnTo>
                            <a:pt x="367" y="12"/>
                          </a:lnTo>
                          <a:lnTo>
                            <a:pt x="395" y="4"/>
                          </a:lnTo>
                          <a:lnTo>
                            <a:pt x="409" y="11"/>
                          </a:lnTo>
                          <a:lnTo>
                            <a:pt x="390" y="18"/>
                          </a:lnTo>
                          <a:lnTo>
                            <a:pt x="397" y="26"/>
                          </a:lnTo>
                          <a:lnTo>
                            <a:pt x="425" y="25"/>
                          </a:lnTo>
                          <a:lnTo>
                            <a:pt x="465" y="37"/>
                          </a:lnTo>
                          <a:lnTo>
                            <a:pt x="462" y="51"/>
                          </a:lnTo>
                          <a:lnTo>
                            <a:pt x="446" y="64"/>
                          </a:lnTo>
                          <a:lnTo>
                            <a:pt x="420" y="71"/>
                          </a:lnTo>
                          <a:lnTo>
                            <a:pt x="416" y="86"/>
                          </a:lnTo>
                          <a:lnTo>
                            <a:pt x="418" y="100"/>
                          </a:lnTo>
                          <a:lnTo>
                            <a:pt x="425" y="103"/>
                          </a:lnTo>
                          <a:lnTo>
                            <a:pt x="426" y="110"/>
                          </a:lnTo>
                          <a:lnTo>
                            <a:pt x="429" y="113"/>
                          </a:lnTo>
                          <a:lnTo>
                            <a:pt x="434" y="115"/>
                          </a:lnTo>
                          <a:lnTo>
                            <a:pt x="436" y="124"/>
                          </a:lnTo>
                          <a:lnTo>
                            <a:pt x="444" y="134"/>
                          </a:lnTo>
                          <a:lnTo>
                            <a:pt x="444" y="138"/>
                          </a:lnTo>
                          <a:lnTo>
                            <a:pt x="453" y="138"/>
                          </a:lnTo>
                          <a:lnTo>
                            <a:pt x="455" y="141"/>
                          </a:lnTo>
                          <a:lnTo>
                            <a:pt x="462" y="143"/>
                          </a:lnTo>
                          <a:lnTo>
                            <a:pt x="467" y="139"/>
                          </a:lnTo>
                          <a:lnTo>
                            <a:pt x="471" y="132"/>
                          </a:lnTo>
                          <a:lnTo>
                            <a:pt x="474" y="128"/>
                          </a:lnTo>
                          <a:lnTo>
                            <a:pt x="481" y="131"/>
                          </a:lnTo>
                          <a:lnTo>
                            <a:pt x="489" y="121"/>
                          </a:lnTo>
                          <a:lnTo>
                            <a:pt x="489" y="114"/>
                          </a:lnTo>
                          <a:lnTo>
                            <a:pt x="492" y="108"/>
                          </a:lnTo>
                          <a:lnTo>
                            <a:pt x="493" y="104"/>
                          </a:lnTo>
                          <a:lnTo>
                            <a:pt x="510" y="100"/>
                          </a:lnTo>
                          <a:lnTo>
                            <a:pt x="524" y="96"/>
                          </a:lnTo>
                          <a:lnTo>
                            <a:pt x="542" y="90"/>
                          </a:lnTo>
                          <a:lnTo>
                            <a:pt x="563" y="94"/>
                          </a:lnTo>
                          <a:lnTo>
                            <a:pt x="584" y="94"/>
                          </a:lnTo>
                          <a:lnTo>
                            <a:pt x="619" y="94"/>
                          </a:lnTo>
                          <a:lnTo>
                            <a:pt x="625" y="60"/>
                          </a:lnTo>
                          <a:lnTo>
                            <a:pt x="644" y="61"/>
                          </a:lnTo>
                          <a:lnTo>
                            <a:pt x="658" y="87"/>
                          </a:lnTo>
                          <a:lnTo>
                            <a:pt x="661" y="65"/>
                          </a:lnTo>
                          <a:lnTo>
                            <a:pt x="725" y="4"/>
                          </a:lnTo>
                          <a:lnTo>
                            <a:pt x="750" y="4"/>
                          </a:lnTo>
                          <a:lnTo>
                            <a:pt x="773" y="16"/>
                          </a:lnTo>
                          <a:lnTo>
                            <a:pt x="802" y="15"/>
                          </a:lnTo>
                          <a:lnTo>
                            <a:pt x="841" y="37"/>
                          </a:lnTo>
                          <a:lnTo>
                            <a:pt x="886" y="50"/>
                          </a:lnTo>
                          <a:lnTo>
                            <a:pt x="918" y="47"/>
                          </a:lnTo>
                          <a:lnTo>
                            <a:pt x="960" y="61"/>
                          </a:lnTo>
                          <a:lnTo>
                            <a:pt x="995" y="61"/>
                          </a:lnTo>
                          <a:lnTo>
                            <a:pt x="1012" y="51"/>
                          </a:lnTo>
                          <a:lnTo>
                            <a:pt x="1051" y="51"/>
                          </a:lnTo>
                          <a:lnTo>
                            <a:pt x="1072" y="62"/>
                          </a:lnTo>
                          <a:lnTo>
                            <a:pt x="1125" y="62"/>
                          </a:lnTo>
                          <a:lnTo>
                            <a:pt x="1170" y="82"/>
                          </a:lnTo>
                          <a:lnTo>
                            <a:pt x="1252" y="79"/>
                          </a:lnTo>
                          <a:lnTo>
                            <a:pt x="1382" y="87"/>
                          </a:lnTo>
                          <a:lnTo>
                            <a:pt x="1445" y="114"/>
                          </a:lnTo>
                          <a:lnTo>
                            <a:pt x="1498" y="131"/>
                          </a:lnTo>
                          <a:lnTo>
                            <a:pt x="1532" y="145"/>
                          </a:lnTo>
                          <a:lnTo>
                            <a:pt x="1522" y="149"/>
                          </a:lnTo>
                          <a:lnTo>
                            <a:pt x="1498" y="138"/>
                          </a:lnTo>
                          <a:lnTo>
                            <a:pt x="1444" y="134"/>
                          </a:lnTo>
                          <a:lnTo>
                            <a:pt x="1459" y="145"/>
                          </a:lnTo>
                          <a:lnTo>
                            <a:pt x="1483" y="150"/>
                          </a:lnTo>
                          <a:lnTo>
                            <a:pt x="1476" y="168"/>
                          </a:lnTo>
                          <a:lnTo>
                            <a:pt x="1451" y="180"/>
                          </a:lnTo>
                          <a:lnTo>
                            <a:pt x="1443" y="198"/>
                          </a:lnTo>
                          <a:lnTo>
                            <a:pt x="1476" y="215"/>
                          </a:lnTo>
                          <a:lnTo>
                            <a:pt x="1500" y="237"/>
                          </a:lnTo>
                          <a:lnTo>
                            <a:pt x="1512" y="269"/>
                          </a:lnTo>
                          <a:lnTo>
                            <a:pt x="1497" y="272"/>
                          </a:lnTo>
                          <a:lnTo>
                            <a:pt x="1464" y="262"/>
                          </a:lnTo>
                          <a:lnTo>
                            <a:pt x="1429" y="238"/>
                          </a:lnTo>
                          <a:lnTo>
                            <a:pt x="1415" y="226"/>
                          </a:lnTo>
                          <a:lnTo>
                            <a:pt x="1406" y="209"/>
                          </a:lnTo>
                          <a:lnTo>
                            <a:pt x="1398" y="184"/>
                          </a:lnTo>
                          <a:lnTo>
                            <a:pt x="1384" y="175"/>
                          </a:lnTo>
                          <a:lnTo>
                            <a:pt x="1371" y="174"/>
                          </a:lnTo>
                          <a:lnTo>
                            <a:pt x="1360" y="177"/>
                          </a:lnTo>
                          <a:lnTo>
                            <a:pt x="1373" y="196"/>
                          </a:lnTo>
                          <a:lnTo>
                            <a:pt x="1339" y="199"/>
                          </a:lnTo>
                          <a:lnTo>
                            <a:pt x="1324" y="189"/>
                          </a:lnTo>
                          <a:lnTo>
                            <a:pt x="1294" y="195"/>
                          </a:lnTo>
                          <a:lnTo>
                            <a:pt x="1272" y="210"/>
                          </a:lnTo>
                          <a:lnTo>
                            <a:pt x="1272" y="219"/>
                          </a:lnTo>
                          <a:lnTo>
                            <a:pt x="1280" y="233"/>
                          </a:lnTo>
                          <a:lnTo>
                            <a:pt x="1315" y="237"/>
                          </a:lnTo>
                          <a:lnTo>
                            <a:pt x="1343" y="254"/>
                          </a:lnTo>
                          <a:lnTo>
                            <a:pt x="1391" y="300"/>
                          </a:lnTo>
                          <a:lnTo>
                            <a:pt x="1410" y="330"/>
                          </a:lnTo>
                          <a:lnTo>
                            <a:pt x="1413" y="363"/>
                          </a:lnTo>
                          <a:lnTo>
                            <a:pt x="1409" y="389"/>
                          </a:lnTo>
                          <a:lnTo>
                            <a:pt x="1398" y="389"/>
                          </a:lnTo>
                          <a:lnTo>
                            <a:pt x="1385" y="379"/>
                          </a:lnTo>
                          <a:lnTo>
                            <a:pt x="1367" y="392"/>
                          </a:lnTo>
                          <a:lnTo>
                            <a:pt x="1349" y="403"/>
                          </a:lnTo>
                          <a:lnTo>
                            <a:pt x="1346" y="424"/>
                          </a:lnTo>
                          <a:lnTo>
                            <a:pt x="1366" y="446"/>
                          </a:lnTo>
                          <a:lnTo>
                            <a:pt x="1353" y="464"/>
                          </a:lnTo>
                          <a:lnTo>
                            <a:pt x="1349" y="495"/>
                          </a:lnTo>
                          <a:lnTo>
                            <a:pt x="1373" y="515"/>
                          </a:lnTo>
                          <a:lnTo>
                            <a:pt x="1399" y="520"/>
                          </a:lnTo>
                          <a:lnTo>
                            <a:pt x="1427" y="541"/>
                          </a:lnTo>
                          <a:lnTo>
                            <a:pt x="1451" y="569"/>
                          </a:lnTo>
                          <a:lnTo>
                            <a:pt x="1452" y="611"/>
                          </a:lnTo>
                          <a:lnTo>
                            <a:pt x="1444" y="631"/>
                          </a:lnTo>
                          <a:lnTo>
                            <a:pt x="1419" y="647"/>
                          </a:lnTo>
                          <a:lnTo>
                            <a:pt x="1388" y="656"/>
                          </a:lnTo>
                          <a:lnTo>
                            <a:pt x="1368" y="668"/>
                          </a:lnTo>
                          <a:lnTo>
                            <a:pt x="1357" y="661"/>
                          </a:lnTo>
                          <a:lnTo>
                            <a:pt x="1347" y="668"/>
                          </a:lnTo>
                          <a:lnTo>
                            <a:pt x="1345" y="699"/>
                          </a:lnTo>
                          <a:lnTo>
                            <a:pt x="1352" y="717"/>
                          </a:lnTo>
                          <a:lnTo>
                            <a:pt x="1382" y="738"/>
                          </a:lnTo>
                          <a:lnTo>
                            <a:pt x="1395" y="759"/>
                          </a:lnTo>
                          <a:lnTo>
                            <a:pt x="1405" y="772"/>
                          </a:lnTo>
                          <a:lnTo>
                            <a:pt x="1402" y="794"/>
                          </a:lnTo>
                          <a:lnTo>
                            <a:pt x="1382" y="812"/>
                          </a:lnTo>
                          <a:lnTo>
                            <a:pt x="1361" y="812"/>
                          </a:lnTo>
                          <a:lnTo>
                            <a:pt x="1328" y="786"/>
                          </a:lnTo>
                          <a:lnTo>
                            <a:pt x="1304" y="776"/>
                          </a:lnTo>
                          <a:lnTo>
                            <a:pt x="1294" y="770"/>
                          </a:lnTo>
                          <a:lnTo>
                            <a:pt x="1285" y="784"/>
                          </a:lnTo>
                          <a:lnTo>
                            <a:pt x="1287" y="804"/>
                          </a:lnTo>
                          <a:lnTo>
                            <a:pt x="1296" y="819"/>
                          </a:lnTo>
                          <a:lnTo>
                            <a:pt x="1301" y="843"/>
                          </a:lnTo>
                          <a:lnTo>
                            <a:pt x="1322" y="851"/>
                          </a:lnTo>
                          <a:lnTo>
                            <a:pt x="1315" y="864"/>
                          </a:lnTo>
                          <a:lnTo>
                            <a:pt x="1317" y="882"/>
                          </a:lnTo>
                          <a:lnTo>
                            <a:pt x="1324" y="900"/>
                          </a:lnTo>
                          <a:lnTo>
                            <a:pt x="1310" y="899"/>
                          </a:lnTo>
                          <a:lnTo>
                            <a:pt x="1294" y="878"/>
                          </a:lnTo>
                          <a:lnTo>
                            <a:pt x="1296" y="855"/>
                          </a:lnTo>
                          <a:lnTo>
                            <a:pt x="1290" y="848"/>
                          </a:lnTo>
                          <a:lnTo>
                            <a:pt x="1285" y="823"/>
                          </a:lnTo>
                          <a:lnTo>
                            <a:pt x="1278" y="816"/>
                          </a:lnTo>
                          <a:lnTo>
                            <a:pt x="1275" y="781"/>
                          </a:lnTo>
                          <a:lnTo>
                            <a:pt x="1265" y="759"/>
                          </a:lnTo>
                          <a:lnTo>
                            <a:pt x="1248" y="739"/>
                          </a:lnTo>
                          <a:lnTo>
                            <a:pt x="1217" y="728"/>
                          </a:lnTo>
                          <a:lnTo>
                            <a:pt x="1195" y="710"/>
                          </a:lnTo>
                          <a:lnTo>
                            <a:pt x="1185" y="696"/>
                          </a:lnTo>
                          <a:lnTo>
                            <a:pt x="1170" y="681"/>
                          </a:lnTo>
                          <a:lnTo>
                            <a:pt x="1146" y="646"/>
                          </a:lnTo>
                          <a:lnTo>
                            <a:pt x="1125" y="649"/>
                          </a:lnTo>
                          <a:lnTo>
                            <a:pt x="1097" y="665"/>
                          </a:lnTo>
                          <a:lnTo>
                            <a:pt x="1085" y="679"/>
                          </a:lnTo>
                          <a:lnTo>
                            <a:pt x="1059" y="706"/>
                          </a:lnTo>
                          <a:lnTo>
                            <a:pt x="1041" y="734"/>
                          </a:lnTo>
                          <a:lnTo>
                            <a:pt x="1034" y="744"/>
                          </a:lnTo>
                          <a:lnTo>
                            <a:pt x="1041" y="777"/>
                          </a:lnTo>
                          <a:lnTo>
                            <a:pt x="1040" y="809"/>
                          </a:lnTo>
                          <a:lnTo>
                            <a:pt x="1017" y="832"/>
                          </a:lnTo>
                          <a:lnTo>
                            <a:pt x="1005" y="833"/>
                          </a:lnTo>
                          <a:lnTo>
                            <a:pt x="978" y="787"/>
                          </a:lnTo>
                          <a:lnTo>
                            <a:pt x="957" y="753"/>
                          </a:lnTo>
                          <a:lnTo>
                            <a:pt x="915" y="692"/>
                          </a:lnTo>
                          <a:lnTo>
                            <a:pt x="914" y="668"/>
                          </a:lnTo>
                          <a:lnTo>
                            <a:pt x="904" y="657"/>
                          </a:lnTo>
                          <a:lnTo>
                            <a:pt x="897" y="672"/>
                          </a:lnTo>
                          <a:lnTo>
                            <a:pt x="861" y="638"/>
                          </a:lnTo>
                          <a:lnTo>
                            <a:pt x="812" y="611"/>
                          </a:lnTo>
                          <a:lnTo>
                            <a:pt x="781" y="617"/>
                          </a:lnTo>
                          <a:lnTo>
                            <a:pt x="736" y="614"/>
                          </a:lnTo>
                          <a:lnTo>
                            <a:pt x="715" y="594"/>
                          </a:lnTo>
                          <a:lnTo>
                            <a:pt x="692" y="597"/>
                          </a:lnTo>
                          <a:lnTo>
                            <a:pt x="658" y="589"/>
                          </a:lnTo>
                          <a:lnTo>
                            <a:pt x="588" y="523"/>
                          </a:lnTo>
                          <a:lnTo>
                            <a:pt x="592" y="550"/>
                          </a:lnTo>
                          <a:lnTo>
                            <a:pt x="613" y="587"/>
                          </a:lnTo>
                          <a:lnTo>
                            <a:pt x="637" y="614"/>
                          </a:lnTo>
                          <a:lnTo>
                            <a:pt x="662" y="628"/>
                          </a:lnTo>
                          <a:lnTo>
                            <a:pt x="690" y="617"/>
                          </a:lnTo>
                          <a:lnTo>
                            <a:pt x="713" y="617"/>
                          </a:lnTo>
                          <a:lnTo>
                            <a:pt x="742" y="640"/>
                          </a:lnTo>
                          <a:lnTo>
                            <a:pt x="759" y="658"/>
                          </a:lnTo>
                          <a:lnTo>
                            <a:pt x="756" y="670"/>
                          </a:lnTo>
                          <a:lnTo>
                            <a:pt x="706" y="721"/>
                          </a:lnTo>
                          <a:lnTo>
                            <a:pt x="672" y="741"/>
                          </a:lnTo>
                          <a:lnTo>
                            <a:pt x="602" y="767"/>
                          </a:lnTo>
                          <a:lnTo>
                            <a:pt x="581" y="776"/>
                          </a:lnTo>
                          <a:lnTo>
                            <a:pt x="569" y="767"/>
                          </a:lnTo>
                          <a:lnTo>
                            <a:pt x="564" y="756"/>
                          </a:lnTo>
                          <a:lnTo>
                            <a:pt x="563" y="741"/>
                          </a:lnTo>
                          <a:lnTo>
                            <a:pt x="557" y="725"/>
                          </a:lnTo>
                          <a:lnTo>
                            <a:pt x="548" y="713"/>
                          </a:lnTo>
                          <a:lnTo>
                            <a:pt x="539" y="702"/>
                          </a:lnTo>
                          <a:lnTo>
                            <a:pt x="527" y="686"/>
                          </a:lnTo>
                          <a:lnTo>
                            <a:pt x="520" y="677"/>
                          </a:lnTo>
                          <a:lnTo>
                            <a:pt x="514" y="664"/>
                          </a:lnTo>
                          <a:lnTo>
                            <a:pt x="504" y="653"/>
                          </a:lnTo>
                          <a:lnTo>
                            <a:pt x="489" y="625"/>
                          </a:lnTo>
                          <a:lnTo>
                            <a:pt x="481" y="614"/>
                          </a:lnTo>
                          <a:lnTo>
                            <a:pt x="469" y="598"/>
                          </a:lnTo>
                          <a:lnTo>
                            <a:pt x="451" y="578"/>
                          </a:lnTo>
                          <a:lnTo>
                            <a:pt x="441" y="565"/>
                          </a:lnTo>
                          <a:lnTo>
                            <a:pt x="433" y="557"/>
                          </a:lnTo>
                          <a:lnTo>
                            <a:pt x="423" y="538"/>
                          </a:lnTo>
                          <a:lnTo>
                            <a:pt x="453" y="522"/>
                          </a:lnTo>
                          <a:lnTo>
                            <a:pt x="465" y="485"/>
                          </a:lnTo>
                          <a:lnTo>
                            <a:pt x="437" y="476"/>
                          </a:lnTo>
                          <a:lnTo>
                            <a:pt x="398" y="481"/>
                          </a:lnTo>
                          <a:lnTo>
                            <a:pt x="390" y="477"/>
                          </a:lnTo>
                          <a:lnTo>
                            <a:pt x="385" y="477"/>
                          </a:lnTo>
                          <a:lnTo>
                            <a:pt x="380" y="477"/>
                          </a:lnTo>
                          <a:lnTo>
                            <a:pt x="376" y="477"/>
                          </a:lnTo>
                          <a:lnTo>
                            <a:pt x="374" y="470"/>
                          </a:lnTo>
                          <a:lnTo>
                            <a:pt x="371" y="464"/>
                          </a:lnTo>
                          <a:lnTo>
                            <a:pt x="371" y="453"/>
                          </a:lnTo>
                          <a:lnTo>
                            <a:pt x="364" y="448"/>
                          </a:lnTo>
                          <a:lnTo>
                            <a:pt x="363" y="441"/>
                          </a:lnTo>
                          <a:lnTo>
                            <a:pt x="359" y="439"/>
                          </a:lnTo>
                          <a:lnTo>
                            <a:pt x="355" y="434"/>
                          </a:lnTo>
                          <a:lnTo>
                            <a:pt x="353" y="428"/>
                          </a:lnTo>
                          <a:lnTo>
                            <a:pt x="350" y="423"/>
                          </a:lnTo>
                          <a:lnTo>
                            <a:pt x="348" y="417"/>
                          </a:lnTo>
                          <a:lnTo>
                            <a:pt x="339" y="417"/>
                          </a:lnTo>
                          <a:lnTo>
                            <a:pt x="334" y="417"/>
                          </a:lnTo>
                          <a:lnTo>
                            <a:pt x="331" y="417"/>
                          </a:lnTo>
                          <a:lnTo>
                            <a:pt x="330" y="427"/>
                          </a:lnTo>
                          <a:lnTo>
                            <a:pt x="330" y="434"/>
                          </a:lnTo>
                          <a:lnTo>
                            <a:pt x="330" y="442"/>
                          </a:lnTo>
                          <a:lnTo>
                            <a:pt x="330" y="450"/>
                          </a:lnTo>
                          <a:lnTo>
                            <a:pt x="330" y="456"/>
                          </a:lnTo>
                          <a:lnTo>
                            <a:pt x="323" y="459"/>
                          </a:lnTo>
                          <a:lnTo>
                            <a:pt x="317" y="464"/>
                          </a:lnTo>
                          <a:lnTo>
                            <a:pt x="309" y="456"/>
                          </a:lnTo>
                          <a:lnTo>
                            <a:pt x="303" y="445"/>
                          </a:lnTo>
                          <a:lnTo>
                            <a:pt x="304" y="432"/>
                          </a:lnTo>
                          <a:lnTo>
                            <a:pt x="296" y="413"/>
                          </a:lnTo>
                          <a:lnTo>
                            <a:pt x="292" y="402"/>
                          </a:lnTo>
                          <a:lnTo>
                            <a:pt x="282" y="395"/>
                          </a:lnTo>
                          <a:lnTo>
                            <a:pt x="271" y="388"/>
                          </a:lnTo>
                          <a:lnTo>
                            <a:pt x="265" y="378"/>
                          </a:lnTo>
                          <a:lnTo>
                            <a:pt x="261" y="371"/>
                          </a:lnTo>
                          <a:lnTo>
                            <a:pt x="251" y="369"/>
                          </a:lnTo>
                          <a:lnTo>
                            <a:pt x="248" y="365"/>
                          </a:lnTo>
                          <a:lnTo>
                            <a:pt x="241" y="365"/>
                          </a:lnTo>
                          <a:lnTo>
                            <a:pt x="236" y="372"/>
                          </a:lnTo>
                          <a:lnTo>
                            <a:pt x="230" y="378"/>
                          </a:lnTo>
                          <a:lnTo>
                            <a:pt x="243" y="385"/>
                          </a:lnTo>
                          <a:lnTo>
                            <a:pt x="250" y="395"/>
                          </a:lnTo>
                          <a:lnTo>
                            <a:pt x="262" y="407"/>
                          </a:lnTo>
                          <a:lnTo>
                            <a:pt x="268" y="413"/>
                          </a:lnTo>
                          <a:lnTo>
                            <a:pt x="278" y="417"/>
                          </a:lnTo>
                          <a:lnTo>
                            <a:pt x="285" y="428"/>
                          </a:lnTo>
                          <a:lnTo>
                            <a:pt x="276" y="438"/>
                          </a:lnTo>
                          <a:lnTo>
                            <a:pt x="275" y="434"/>
                          </a:lnTo>
                          <a:lnTo>
                            <a:pt x="275" y="428"/>
                          </a:lnTo>
                          <a:lnTo>
                            <a:pt x="271" y="441"/>
                          </a:lnTo>
                          <a:lnTo>
                            <a:pt x="269" y="452"/>
                          </a:lnTo>
                          <a:lnTo>
                            <a:pt x="261" y="455"/>
                          </a:lnTo>
                          <a:lnTo>
                            <a:pt x="264" y="441"/>
                          </a:lnTo>
                          <a:lnTo>
                            <a:pt x="262" y="434"/>
                          </a:lnTo>
                          <a:lnTo>
                            <a:pt x="253" y="430"/>
                          </a:lnTo>
                          <a:lnTo>
                            <a:pt x="248" y="427"/>
                          </a:lnTo>
                          <a:lnTo>
                            <a:pt x="244" y="421"/>
                          </a:lnTo>
                          <a:lnTo>
                            <a:pt x="236" y="416"/>
                          </a:lnTo>
                          <a:lnTo>
                            <a:pt x="230" y="411"/>
                          </a:lnTo>
                          <a:lnTo>
                            <a:pt x="225" y="403"/>
                          </a:lnTo>
                          <a:lnTo>
                            <a:pt x="218" y="399"/>
                          </a:lnTo>
                          <a:lnTo>
                            <a:pt x="213" y="390"/>
                          </a:lnTo>
                          <a:lnTo>
                            <a:pt x="212" y="383"/>
                          </a:lnTo>
                          <a:lnTo>
                            <a:pt x="206" y="381"/>
                          </a:lnTo>
                          <a:lnTo>
                            <a:pt x="201" y="376"/>
                          </a:lnTo>
                          <a:lnTo>
                            <a:pt x="190" y="376"/>
                          </a:lnTo>
                          <a:lnTo>
                            <a:pt x="180" y="378"/>
                          </a:lnTo>
                          <a:lnTo>
                            <a:pt x="169" y="376"/>
                          </a:lnTo>
                          <a:lnTo>
                            <a:pt x="149" y="378"/>
                          </a:lnTo>
                          <a:lnTo>
                            <a:pt x="135" y="379"/>
                          </a:lnTo>
                          <a:lnTo>
                            <a:pt x="131" y="382"/>
                          </a:lnTo>
                          <a:lnTo>
                            <a:pt x="130" y="390"/>
                          </a:lnTo>
                          <a:lnTo>
                            <a:pt x="130" y="400"/>
                          </a:lnTo>
                          <a:lnTo>
                            <a:pt x="121" y="410"/>
                          </a:lnTo>
                          <a:lnTo>
                            <a:pt x="116" y="414"/>
                          </a:lnTo>
                          <a:lnTo>
                            <a:pt x="113" y="417"/>
                          </a:lnTo>
                          <a:lnTo>
                            <a:pt x="109" y="427"/>
                          </a:lnTo>
                          <a:lnTo>
                            <a:pt x="106" y="432"/>
                          </a:lnTo>
                          <a:lnTo>
                            <a:pt x="110" y="437"/>
                          </a:lnTo>
                          <a:lnTo>
                            <a:pt x="110" y="445"/>
                          </a:lnTo>
                          <a:lnTo>
                            <a:pt x="109" y="449"/>
                          </a:lnTo>
                          <a:lnTo>
                            <a:pt x="106" y="455"/>
                          </a:lnTo>
                          <a:lnTo>
                            <a:pt x="99" y="464"/>
                          </a:lnTo>
                          <a:lnTo>
                            <a:pt x="95" y="460"/>
                          </a:lnTo>
                          <a:lnTo>
                            <a:pt x="90" y="463"/>
                          </a:lnTo>
                          <a:lnTo>
                            <a:pt x="85" y="467"/>
                          </a:lnTo>
                          <a:lnTo>
                            <a:pt x="76" y="469"/>
                          </a:lnTo>
                          <a:lnTo>
                            <a:pt x="68" y="476"/>
                          </a:lnTo>
                          <a:lnTo>
                            <a:pt x="60" y="477"/>
                          </a:lnTo>
                          <a:lnTo>
                            <a:pt x="51" y="477"/>
                          </a:lnTo>
                          <a:lnTo>
                            <a:pt x="43" y="477"/>
                          </a:lnTo>
                          <a:lnTo>
                            <a:pt x="25" y="481"/>
                          </a:lnTo>
                          <a:lnTo>
                            <a:pt x="16" y="481"/>
                          </a:lnTo>
                          <a:lnTo>
                            <a:pt x="12" y="471"/>
                          </a:lnTo>
                          <a:lnTo>
                            <a:pt x="8" y="459"/>
                          </a:lnTo>
                          <a:lnTo>
                            <a:pt x="5" y="448"/>
                          </a:lnTo>
                          <a:lnTo>
                            <a:pt x="4" y="437"/>
                          </a:lnTo>
                          <a:lnTo>
                            <a:pt x="4" y="423"/>
                          </a:lnTo>
                          <a:lnTo>
                            <a:pt x="0" y="403"/>
                          </a:lnTo>
                        </a:path>
                      </a:pathLst>
                    </a:custGeom>
                    <a:solidFill>
                      <a:srgbClr val="8A8AFF"/>
                    </a:solidFill>
                    <a:ln w="12699" cap="rnd">
                      <a:solidFill>
                        <a:srgbClr val="DADADA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37901" name="Group 136"/>
                <p:cNvGrpSpPr>
                  <a:grpSpLocks/>
                </p:cNvGrpSpPr>
                <p:nvPr/>
              </p:nvGrpSpPr>
              <p:grpSpPr bwMode="auto">
                <a:xfrm>
                  <a:off x="753" y="1691"/>
                  <a:ext cx="1667" cy="1984"/>
                  <a:chOff x="753" y="1691"/>
                  <a:chExt cx="1667" cy="1984"/>
                </a:xfrm>
              </p:grpSpPr>
              <p:sp>
                <p:nvSpPr>
                  <p:cNvPr id="37902" name="Freeform 128"/>
                  <p:cNvSpPr>
                    <a:spLocks/>
                  </p:cNvSpPr>
                  <p:nvPr/>
                </p:nvSpPr>
                <p:spPr bwMode="auto">
                  <a:xfrm>
                    <a:off x="753" y="3533"/>
                    <a:ext cx="419" cy="133"/>
                  </a:xfrm>
                  <a:custGeom>
                    <a:avLst/>
                    <a:gdLst>
                      <a:gd name="T0" fmla="*/ 87 w 419"/>
                      <a:gd name="T1" fmla="*/ 49 h 133"/>
                      <a:gd name="T2" fmla="*/ 108 w 419"/>
                      <a:gd name="T3" fmla="*/ 51 h 133"/>
                      <a:gd name="T4" fmla="*/ 136 w 419"/>
                      <a:gd name="T5" fmla="*/ 42 h 133"/>
                      <a:gd name="T6" fmla="*/ 154 w 419"/>
                      <a:gd name="T7" fmla="*/ 40 h 133"/>
                      <a:gd name="T8" fmla="*/ 171 w 419"/>
                      <a:gd name="T9" fmla="*/ 41 h 133"/>
                      <a:gd name="T10" fmla="*/ 204 w 419"/>
                      <a:gd name="T11" fmla="*/ 26 h 133"/>
                      <a:gd name="T12" fmla="*/ 234 w 419"/>
                      <a:gd name="T13" fmla="*/ 21 h 133"/>
                      <a:gd name="T14" fmla="*/ 267 w 419"/>
                      <a:gd name="T15" fmla="*/ 23 h 133"/>
                      <a:gd name="T16" fmla="*/ 304 w 419"/>
                      <a:gd name="T17" fmla="*/ 23 h 133"/>
                      <a:gd name="T18" fmla="*/ 334 w 419"/>
                      <a:gd name="T19" fmla="*/ 31 h 133"/>
                      <a:gd name="T20" fmla="*/ 367 w 419"/>
                      <a:gd name="T21" fmla="*/ 16 h 133"/>
                      <a:gd name="T22" fmla="*/ 395 w 419"/>
                      <a:gd name="T23" fmla="*/ 2 h 133"/>
                      <a:gd name="T24" fmla="*/ 410 w 419"/>
                      <a:gd name="T25" fmla="*/ 10 h 133"/>
                      <a:gd name="T26" fmla="*/ 393 w 419"/>
                      <a:gd name="T27" fmla="*/ 24 h 133"/>
                      <a:gd name="T28" fmla="*/ 374 w 419"/>
                      <a:gd name="T29" fmla="*/ 41 h 133"/>
                      <a:gd name="T30" fmla="*/ 354 w 419"/>
                      <a:gd name="T31" fmla="*/ 52 h 133"/>
                      <a:gd name="T32" fmla="*/ 339 w 419"/>
                      <a:gd name="T33" fmla="*/ 62 h 133"/>
                      <a:gd name="T34" fmla="*/ 319 w 419"/>
                      <a:gd name="T35" fmla="*/ 67 h 133"/>
                      <a:gd name="T36" fmla="*/ 294 w 419"/>
                      <a:gd name="T37" fmla="*/ 81 h 133"/>
                      <a:gd name="T38" fmla="*/ 267 w 419"/>
                      <a:gd name="T39" fmla="*/ 91 h 133"/>
                      <a:gd name="T40" fmla="*/ 241 w 419"/>
                      <a:gd name="T41" fmla="*/ 101 h 133"/>
                      <a:gd name="T42" fmla="*/ 213 w 419"/>
                      <a:gd name="T43" fmla="*/ 111 h 133"/>
                      <a:gd name="T44" fmla="*/ 188 w 419"/>
                      <a:gd name="T45" fmla="*/ 116 h 133"/>
                      <a:gd name="T46" fmla="*/ 158 w 419"/>
                      <a:gd name="T47" fmla="*/ 123 h 133"/>
                      <a:gd name="T48" fmla="*/ 129 w 419"/>
                      <a:gd name="T49" fmla="*/ 129 h 133"/>
                      <a:gd name="T50" fmla="*/ 97 w 419"/>
                      <a:gd name="T51" fmla="*/ 132 h 133"/>
                      <a:gd name="T52" fmla="*/ 66 w 419"/>
                      <a:gd name="T53" fmla="*/ 132 h 133"/>
                      <a:gd name="T54" fmla="*/ 39 w 419"/>
                      <a:gd name="T55" fmla="*/ 119 h 133"/>
                      <a:gd name="T56" fmla="*/ 13 w 419"/>
                      <a:gd name="T57" fmla="*/ 101 h 133"/>
                      <a:gd name="T58" fmla="*/ 37 w 419"/>
                      <a:gd name="T59" fmla="*/ 88 h 133"/>
                      <a:gd name="T60" fmla="*/ 45 w 419"/>
                      <a:gd name="T61" fmla="*/ 86 h 133"/>
                      <a:gd name="T62" fmla="*/ 67 w 419"/>
                      <a:gd name="T63" fmla="*/ 88 h 133"/>
                      <a:gd name="T64" fmla="*/ 80 w 419"/>
                      <a:gd name="T65" fmla="*/ 95 h 133"/>
                      <a:gd name="T66" fmla="*/ 94 w 419"/>
                      <a:gd name="T67" fmla="*/ 95 h 133"/>
                      <a:gd name="T68" fmla="*/ 100 w 419"/>
                      <a:gd name="T69" fmla="*/ 74 h 133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419"/>
                      <a:gd name="T106" fmla="*/ 0 h 133"/>
                      <a:gd name="T107" fmla="*/ 419 w 419"/>
                      <a:gd name="T108" fmla="*/ 133 h 133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419" h="133">
                        <a:moveTo>
                          <a:pt x="88" y="63"/>
                        </a:moveTo>
                        <a:lnTo>
                          <a:pt x="87" y="49"/>
                        </a:lnTo>
                        <a:lnTo>
                          <a:pt x="95" y="47"/>
                        </a:lnTo>
                        <a:lnTo>
                          <a:pt x="108" y="51"/>
                        </a:lnTo>
                        <a:lnTo>
                          <a:pt x="123" y="55"/>
                        </a:lnTo>
                        <a:lnTo>
                          <a:pt x="136" y="42"/>
                        </a:lnTo>
                        <a:lnTo>
                          <a:pt x="135" y="34"/>
                        </a:lnTo>
                        <a:lnTo>
                          <a:pt x="154" y="40"/>
                        </a:lnTo>
                        <a:lnTo>
                          <a:pt x="163" y="40"/>
                        </a:lnTo>
                        <a:lnTo>
                          <a:pt x="171" y="41"/>
                        </a:lnTo>
                        <a:lnTo>
                          <a:pt x="186" y="30"/>
                        </a:lnTo>
                        <a:lnTo>
                          <a:pt x="204" y="26"/>
                        </a:lnTo>
                        <a:lnTo>
                          <a:pt x="223" y="26"/>
                        </a:lnTo>
                        <a:lnTo>
                          <a:pt x="234" y="21"/>
                        </a:lnTo>
                        <a:lnTo>
                          <a:pt x="252" y="23"/>
                        </a:lnTo>
                        <a:lnTo>
                          <a:pt x="267" y="23"/>
                        </a:lnTo>
                        <a:lnTo>
                          <a:pt x="281" y="21"/>
                        </a:lnTo>
                        <a:lnTo>
                          <a:pt x="304" y="23"/>
                        </a:lnTo>
                        <a:lnTo>
                          <a:pt x="314" y="21"/>
                        </a:lnTo>
                        <a:lnTo>
                          <a:pt x="334" y="31"/>
                        </a:lnTo>
                        <a:lnTo>
                          <a:pt x="354" y="28"/>
                        </a:lnTo>
                        <a:lnTo>
                          <a:pt x="367" y="16"/>
                        </a:lnTo>
                        <a:lnTo>
                          <a:pt x="378" y="13"/>
                        </a:lnTo>
                        <a:lnTo>
                          <a:pt x="395" y="2"/>
                        </a:lnTo>
                        <a:lnTo>
                          <a:pt x="418" y="0"/>
                        </a:lnTo>
                        <a:lnTo>
                          <a:pt x="410" y="10"/>
                        </a:lnTo>
                        <a:lnTo>
                          <a:pt x="402" y="16"/>
                        </a:lnTo>
                        <a:lnTo>
                          <a:pt x="393" y="24"/>
                        </a:lnTo>
                        <a:lnTo>
                          <a:pt x="381" y="33"/>
                        </a:lnTo>
                        <a:lnTo>
                          <a:pt x="374" y="41"/>
                        </a:lnTo>
                        <a:lnTo>
                          <a:pt x="362" y="47"/>
                        </a:lnTo>
                        <a:lnTo>
                          <a:pt x="354" y="52"/>
                        </a:lnTo>
                        <a:lnTo>
                          <a:pt x="346" y="56"/>
                        </a:lnTo>
                        <a:lnTo>
                          <a:pt x="339" y="62"/>
                        </a:lnTo>
                        <a:lnTo>
                          <a:pt x="328" y="63"/>
                        </a:lnTo>
                        <a:lnTo>
                          <a:pt x="319" y="67"/>
                        </a:lnTo>
                        <a:lnTo>
                          <a:pt x="311" y="73"/>
                        </a:lnTo>
                        <a:lnTo>
                          <a:pt x="294" y="81"/>
                        </a:lnTo>
                        <a:lnTo>
                          <a:pt x="281" y="84"/>
                        </a:lnTo>
                        <a:lnTo>
                          <a:pt x="267" y="91"/>
                        </a:lnTo>
                        <a:lnTo>
                          <a:pt x="253" y="95"/>
                        </a:lnTo>
                        <a:lnTo>
                          <a:pt x="241" y="101"/>
                        </a:lnTo>
                        <a:lnTo>
                          <a:pt x="227" y="105"/>
                        </a:lnTo>
                        <a:lnTo>
                          <a:pt x="213" y="111"/>
                        </a:lnTo>
                        <a:lnTo>
                          <a:pt x="200" y="114"/>
                        </a:lnTo>
                        <a:lnTo>
                          <a:pt x="188" y="116"/>
                        </a:lnTo>
                        <a:lnTo>
                          <a:pt x="175" y="121"/>
                        </a:lnTo>
                        <a:lnTo>
                          <a:pt x="158" y="123"/>
                        </a:lnTo>
                        <a:lnTo>
                          <a:pt x="143" y="125"/>
                        </a:lnTo>
                        <a:lnTo>
                          <a:pt x="129" y="129"/>
                        </a:lnTo>
                        <a:lnTo>
                          <a:pt x="112" y="132"/>
                        </a:lnTo>
                        <a:lnTo>
                          <a:pt x="97" y="132"/>
                        </a:lnTo>
                        <a:lnTo>
                          <a:pt x="81" y="130"/>
                        </a:lnTo>
                        <a:lnTo>
                          <a:pt x="66" y="132"/>
                        </a:lnTo>
                        <a:lnTo>
                          <a:pt x="52" y="125"/>
                        </a:lnTo>
                        <a:lnTo>
                          <a:pt x="39" y="119"/>
                        </a:lnTo>
                        <a:lnTo>
                          <a:pt x="27" y="112"/>
                        </a:lnTo>
                        <a:lnTo>
                          <a:pt x="13" y="101"/>
                        </a:lnTo>
                        <a:lnTo>
                          <a:pt x="0" y="93"/>
                        </a:lnTo>
                        <a:lnTo>
                          <a:pt x="37" y="88"/>
                        </a:lnTo>
                        <a:lnTo>
                          <a:pt x="42" y="88"/>
                        </a:lnTo>
                        <a:lnTo>
                          <a:pt x="45" y="86"/>
                        </a:lnTo>
                        <a:lnTo>
                          <a:pt x="56" y="84"/>
                        </a:lnTo>
                        <a:lnTo>
                          <a:pt x="67" y="88"/>
                        </a:lnTo>
                        <a:lnTo>
                          <a:pt x="76" y="95"/>
                        </a:lnTo>
                        <a:lnTo>
                          <a:pt x="80" y="95"/>
                        </a:lnTo>
                        <a:lnTo>
                          <a:pt x="86" y="100"/>
                        </a:lnTo>
                        <a:lnTo>
                          <a:pt x="94" y="95"/>
                        </a:lnTo>
                        <a:lnTo>
                          <a:pt x="97" y="84"/>
                        </a:lnTo>
                        <a:lnTo>
                          <a:pt x="100" y="74"/>
                        </a:lnTo>
                        <a:lnTo>
                          <a:pt x="88" y="63"/>
                        </a:lnTo>
                      </a:path>
                    </a:pathLst>
                  </a:custGeom>
                  <a:solidFill>
                    <a:srgbClr val="8A8AFF"/>
                  </a:solidFill>
                  <a:ln w="12699" cap="rnd">
                    <a:solidFill>
                      <a:srgbClr val="DADADA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03" name="Freeform 129"/>
                  <p:cNvSpPr>
                    <a:spLocks/>
                  </p:cNvSpPr>
                  <p:nvPr/>
                </p:nvSpPr>
                <p:spPr bwMode="auto">
                  <a:xfrm>
                    <a:off x="1907" y="3443"/>
                    <a:ext cx="427" cy="232"/>
                  </a:xfrm>
                  <a:custGeom>
                    <a:avLst/>
                    <a:gdLst>
                      <a:gd name="T0" fmla="*/ 208 w 427"/>
                      <a:gd name="T1" fmla="*/ 30 h 232"/>
                      <a:gd name="T2" fmla="*/ 194 w 427"/>
                      <a:gd name="T3" fmla="*/ 44 h 232"/>
                      <a:gd name="T4" fmla="*/ 182 w 427"/>
                      <a:gd name="T5" fmla="*/ 50 h 232"/>
                      <a:gd name="T6" fmla="*/ 196 w 427"/>
                      <a:gd name="T7" fmla="*/ 68 h 232"/>
                      <a:gd name="T8" fmla="*/ 215 w 427"/>
                      <a:gd name="T9" fmla="*/ 103 h 232"/>
                      <a:gd name="T10" fmla="*/ 212 w 427"/>
                      <a:gd name="T11" fmla="*/ 132 h 232"/>
                      <a:gd name="T12" fmla="*/ 179 w 427"/>
                      <a:gd name="T13" fmla="*/ 163 h 232"/>
                      <a:gd name="T14" fmla="*/ 150 w 427"/>
                      <a:gd name="T15" fmla="*/ 164 h 232"/>
                      <a:gd name="T16" fmla="*/ 130 w 427"/>
                      <a:gd name="T17" fmla="*/ 163 h 232"/>
                      <a:gd name="T18" fmla="*/ 136 w 427"/>
                      <a:gd name="T19" fmla="*/ 176 h 232"/>
                      <a:gd name="T20" fmla="*/ 150 w 427"/>
                      <a:gd name="T21" fmla="*/ 183 h 232"/>
                      <a:gd name="T22" fmla="*/ 204 w 427"/>
                      <a:gd name="T23" fmla="*/ 188 h 232"/>
                      <a:gd name="T24" fmla="*/ 270 w 427"/>
                      <a:gd name="T25" fmla="*/ 188 h 232"/>
                      <a:gd name="T26" fmla="*/ 313 w 427"/>
                      <a:gd name="T27" fmla="*/ 173 h 232"/>
                      <a:gd name="T28" fmla="*/ 335 w 427"/>
                      <a:gd name="T29" fmla="*/ 159 h 232"/>
                      <a:gd name="T30" fmla="*/ 354 w 427"/>
                      <a:gd name="T31" fmla="*/ 149 h 232"/>
                      <a:gd name="T32" fmla="*/ 384 w 427"/>
                      <a:gd name="T33" fmla="*/ 137 h 232"/>
                      <a:gd name="T34" fmla="*/ 422 w 427"/>
                      <a:gd name="T35" fmla="*/ 132 h 232"/>
                      <a:gd name="T36" fmla="*/ 405 w 427"/>
                      <a:gd name="T37" fmla="*/ 156 h 232"/>
                      <a:gd name="T38" fmla="*/ 383 w 427"/>
                      <a:gd name="T39" fmla="*/ 176 h 232"/>
                      <a:gd name="T40" fmla="*/ 361 w 427"/>
                      <a:gd name="T41" fmla="*/ 192 h 232"/>
                      <a:gd name="T42" fmla="*/ 326 w 427"/>
                      <a:gd name="T43" fmla="*/ 213 h 232"/>
                      <a:gd name="T44" fmla="*/ 292 w 427"/>
                      <a:gd name="T45" fmla="*/ 224 h 232"/>
                      <a:gd name="T46" fmla="*/ 239 w 427"/>
                      <a:gd name="T47" fmla="*/ 231 h 232"/>
                      <a:gd name="T48" fmla="*/ 184 w 427"/>
                      <a:gd name="T49" fmla="*/ 230 h 232"/>
                      <a:gd name="T50" fmla="*/ 141 w 427"/>
                      <a:gd name="T51" fmla="*/ 223 h 232"/>
                      <a:gd name="T52" fmla="*/ 109 w 427"/>
                      <a:gd name="T53" fmla="*/ 208 h 232"/>
                      <a:gd name="T54" fmla="*/ 81 w 427"/>
                      <a:gd name="T55" fmla="*/ 197 h 232"/>
                      <a:gd name="T56" fmla="*/ 61 w 427"/>
                      <a:gd name="T57" fmla="*/ 188 h 232"/>
                      <a:gd name="T58" fmla="*/ 38 w 427"/>
                      <a:gd name="T59" fmla="*/ 174 h 232"/>
                      <a:gd name="T60" fmla="*/ 22 w 427"/>
                      <a:gd name="T61" fmla="*/ 160 h 232"/>
                      <a:gd name="T62" fmla="*/ 7 w 427"/>
                      <a:gd name="T63" fmla="*/ 148 h 232"/>
                      <a:gd name="T64" fmla="*/ 14 w 427"/>
                      <a:gd name="T65" fmla="*/ 130 h 232"/>
                      <a:gd name="T66" fmla="*/ 28 w 427"/>
                      <a:gd name="T67" fmla="*/ 128 h 232"/>
                      <a:gd name="T68" fmla="*/ 47 w 427"/>
                      <a:gd name="T69" fmla="*/ 123 h 232"/>
                      <a:gd name="T70" fmla="*/ 67 w 427"/>
                      <a:gd name="T71" fmla="*/ 121 h 232"/>
                      <a:gd name="T72" fmla="*/ 91 w 427"/>
                      <a:gd name="T73" fmla="*/ 121 h 232"/>
                      <a:gd name="T74" fmla="*/ 106 w 427"/>
                      <a:gd name="T75" fmla="*/ 123 h 232"/>
                      <a:gd name="T76" fmla="*/ 119 w 427"/>
                      <a:gd name="T77" fmla="*/ 124 h 232"/>
                      <a:gd name="T78" fmla="*/ 141 w 427"/>
                      <a:gd name="T79" fmla="*/ 120 h 232"/>
                      <a:gd name="T80" fmla="*/ 163 w 427"/>
                      <a:gd name="T81" fmla="*/ 120 h 232"/>
                      <a:gd name="T82" fmla="*/ 162 w 427"/>
                      <a:gd name="T83" fmla="*/ 110 h 232"/>
                      <a:gd name="T84" fmla="*/ 158 w 427"/>
                      <a:gd name="T85" fmla="*/ 99 h 232"/>
                      <a:gd name="T86" fmla="*/ 162 w 427"/>
                      <a:gd name="T87" fmla="*/ 86 h 232"/>
                      <a:gd name="T88" fmla="*/ 175 w 427"/>
                      <a:gd name="T89" fmla="*/ 68 h 232"/>
                      <a:gd name="T90" fmla="*/ 166 w 427"/>
                      <a:gd name="T91" fmla="*/ 60 h 232"/>
                      <a:gd name="T92" fmla="*/ 168 w 427"/>
                      <a:gd name="T93" fmla="*/ 46 h 232"/>
                      <a:gd name="T94" fmla="*/ 177 w 427"/>
                      <a:gd name="T95" fmla="*/ 28 h 232"/>
                      <a:gd name="T96" fmla="*/ 187 w 427"/>
                      <a:gd name="T97" fmla="*/ 19 h 232"/>
                      <a:gd name="T98" fmla="*/ 200 w 427"/>
                      <a:gd name="T99" fmla="*/ 7 h 232"/>
                      <a:gd name="T100" fmla="*/ 214 w 427"/>
                      <a:gd name="T101" fmla="*/ 1 h 232"/>
                      <a:gd name="T102" fmla="*/ 228 w 427"/>
                      <a:gd name="T103" fmla="*/ 1 h 23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427"/>
                      <a:gd name="T157" fmla="*/ 0 h 232"/>
                      <a:gd name="T158" fmla="*/ 427 w 427"/>
                      <a:gd name="T159" fmla="*/ 232 h 23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427" h="232">
                        <a:moveTo>
                          <a:pt x="233" y="18"/>
                        </a:moveTo>
                        <a:lnTo>
                          <a:pt x="208" y="30"/>
                        </a:lnTo>
                        <a:lnTo>
                          <a:pt x="204" y="39"/>
                        </a:lnTo>
                        <a:lnTo>
                          <a:pt x="194" y="44"/>
                        </a:lnTo>
                        <a:lnTo>
                          <a:pt x="190" y="46"/>
                        </a:lnTo>
                        <a:lnTo>
                          <a:pt x="182" y="50"/>
                        </a:lnTo>
                        <a:lnTo>
                          <a:pt x="191" y="63"/>
                        </a:lnTo>
                        <a:lnTo>
                          <a:pt x="196" y="68"/>
                        </a:lnTo>
                        <a:lnTo>
                          <a:pt x="196" y="78"/>
                        </a:lnTo>
                        <a:lnTo>
                          <a:pt x="215" y="103"/>
                        </a:lnTo>
                        <a:lnTo>
                          <a:pt x="215" y="118"/>
                        </a:lnTo>
                        <a:lnTo>
                          <a:pt x="212" y="132"/>
                        </a:lnTo>
                        <a:lnTo>
                          <a:pt x="187" y="155"/>
                        </a:lnTo>
                        <a:lnTo>
                          <a:pt x="179" y="163"/>
                        </a:lnTo>
                        <a:lnTo>
                          <a:pt x="168" y="167"/>
                        </a:lnTo>
                        <a:lnTo>
                          <a:pt x="150" y="164"/>
                        </a:lnTo>
                        <a:lnTo>
                          <a:pt x="145" y="160"/>
                        </a:lnTo>
                        <a:lnTo>
                          <a:pt x="130" y="163"/>
                        </a:lnTo>
                        <a:lnTo>
                          <a:pt x="136" y="167"/>
                        </a:lnTo>
                        <a:lnTo>
                          <a:pt x="136" y="176"/>
                        </a:lnTo>
                        <a:lnTo>
                          <a:pt x="144" y="184"/>
                        </a:lnTo>
                        <a:lnTo>
                          <a:pt x="150" y="183"/>
                        </a:lnTo>
                        <a:lnTo>
                          <a:pt x="168" y="188"/>
                        </a:lnTo>
                        <a:lnTo>
                          <a:pt x="204" y="188"/>
                        </a:lnTo>
                        <a:lnTo>
                          <a:pt x="210" y="192"/>
                        </a:lnTo>
                        <a:lnTo>
                          <a:pt x="270" y="188"/>
                        </a:lnTo>
                        <a:lnTo>
                          <a:pt x="298" y="178"/>
                        </a:lnTo>
                        <a:lnTo>
                          <a:pt x="313" y="173"/>
                        </a:lnTo>
                        <a:lnTo>
                          <a:pt x="330" y="164"/>
                        </a:lnTo>
                        <a:lnTo>
                          <a:pt x="335" y="159"/>
                        </a:lnTo>
                        <a:lnTo>
                          <a:pt x="341" y="155"/>
                        </a:lnTo>
                        <a:lnTo>
                          <a:pt x="354" y="149"/>
                        </a:lnTo>
                        <a:lnTo>
                          <a:pt x="366" y="141"/>
                        </a:lnTo>
                        <a:lnTo>
                          <a:pt x="384" y="137"/>
                        </a:lnTo>
                        <a:lnTo>
                          <a:pt x="426" y="114"/>
                        </a:lnTo>
                        <a:lnTo>
                          <a:pt x="422" y="132"/>
                        </a:lnTo>
                        <a:lnTo>
                          <a:pt x="414" y="145"/>
                        </a:lnTo>
                        <a:lnTo>
                          <a:pt x="405" y="156"/>
                        </a:lnTo>
                        <a:lnTo>
                          <a:pt x="397" y="166"/>
                        </a:lnTo>
                        <a:lnTo>
                          <a:pt x="383" y="176"/>
                        </a:lnTo>
                        <a:lnTo>
                          <a:pt x="372" y="184"/>
                        </a:lnTo>
                        <a:lnTo>
                          <a:pt x="361" y="192"/>
                        </a:lnTo>
                        <a:lnTo>
                          <a:pt x="345" y="202"/>
                        </a:lnTo>
                        <a:lnTo>
                          <a:pt x="326" y="213"/>
                        </a:lnTo>
                        <a:lnTo>
                          <a:pt x="309" y="220"/>
                        </a:lnTo>
                        <a:lnTo>
                          <a:pt x="292" y="224"/>
                        </a:lnTo>
                        <a:lnTo>
                          <a:pt x="267" y="229"/>
                        </a:lnTo>
                        <a:lnTo>
                          <a:pt x="239" y="231"/>
                        </a:lnTo>
                        <a:lnTo>
                          <a:pt x="214" y="231"/>
                        </a:lnTo>
                        <a:lnTo>
                          <a:pt x="184" y="230"/>
                        </a:lnTo>
                        <a:lnTo>
                          <a:pt x="166" y="227"/>
                        </a:lnTo>
                        <a:lnTo>
                          <a:pt x="141" y="223"/>
                        </a:lnTo>
                        <a:lnTo>
                          <a:pt x="126" y="217"/>
                        </a:lnTo>
                        <a:lnTo>
                          <a:pt x="109" y="208"/>
                        </a:lnTo>
                        <a:lnTo>
                          <a:pt x="92" y="202"/>
                        </a:lnTo>
                        <a:lnTo>
                          <a:pt x="81" y="197"/>
                        </a:lnTo>
                        <a:lnTo>
                          <a:pt x="70" y="191"/>
                        </a:lnTo>
                        <a:lnTo>
                          <a:pt x="61" y="188"/>
                        </a:lnTo>
                        <a:lnTo>
                          <a:pt x="47" y="181"/>
                        </a:lnTo>
                        <a:lnTo>
                          <a:pt x="38" y="174"/>
                        </a:lnTo>
                        <a:lnTo>
                          <a:pt x="29" y="169"/>
                        </a:lnTo>
                        <a:lnTo>
                          <a:pt x="22" y="160"/>
                        </a:lnTo>
                        <a:lnTo>
                          <a:pt x="14" y="153"/>
                        </a:lnTo>
                        <a:lnTo>
                          <a:pt x="7" y="148"/>
                        </a:lnTo>
                        <a:lnTo>
                          <a:pt x="0" y="142"/>
                        </a:lnTo>
                        <a:lnTo>
                          <a:pt x="14" y="130"/>
                        </a:lnTo>
                        <a:lnTo>
                          <a:pt x="22" y="128"/>
                        </a:lnTo>
                        <a:lnTo>
                          <a:pt x="28" y="128"/>
                        </a:lnTo>
                        <a:lnTo>
                          <a:pt x="36" y="127"/>
                        </a:lnTo>
                        <a:lnTo>
                          <a:pt x="47" y="123"/>
                        </a:lnTo>
                        <a:lnTo>
                          <a:pt x="56" y="124"/>
                        </a:lnTo>
                        <a:lnTo>
                          <a:pt x="67" y="121"/>
                        </a:lnTo>
                        <a:lnTo>
                          <a:pt x="81" y="120"/>
                        </a:lnTo>
                        <a:lnTo>
                          <a:pt x="91" y="121"/>
                        </a:lnTo>
                        <a:lnTo>
                          <a:pt x="99" y="123"/>
                        </a:lnTo>
                        <a:lnTo>
                          <a:pt x="106" y="123"/>
                        </a:lnTo>
                        <a:lnTo>
                          <a:pt x="110" y="124"/>
                        </a:lnTo>
                        <a:lnTo>
                          <a:pt x="119" y="124"/>
                        </a:lnTo>
                        <a:lnTo>
                          <a:pt x="123" y="123"/>
                        </a:lnTo>
                        <a:lnTo>
                          <a:pt x="141" y="120"/>
                        </a:lnTo>
                        <a:lnTo>
                          <a:pt x="155" y="118"/>
                        </a:lnTo>
                        <a:lnTo>
                          <a:pt x="163" y="120"/>
                        </a:lnTo>
                        <a:lnTo>
                          <a:pt x="165" y="116"/>
                        </a:lnTo>
                        <a:lnTo>
                          <a:pt x="162" y="110"/>
                        </a:lnTo>
                        <a:lnTo>
                          <a:pt x="159" y="103"/>
                        </a:lnTo>
                        <a:lnTo>
                          <a:pt x="158" y="99"/>
                        </a:lnTo>
                        <a:lnTo>
                          <a:pt x="155" y="93"/>
                        </a:lnTo>
                        <a:lnTo>
                          <a:pt x="162" y="86"/>
                        </a:lnTo>
                        <a:lnTo>
                          <a:pt x="168" y="79"/>
                        </a:lnTo>
                        <a:lnTo>
                          <a:pt x="175" y="68"/>
                        </a:lnTo>
                        <a:lnTo>
                          <a:pt x="168" y="64"/>
                        </a:lnTo>
                        <a:lnTo>
                          <a:pt x="166" y="60"/>
                        </a:lnTo>
                        <a:lnTo>
                          <a:pt x="162" y="56"/>
                        </a:lnTo>
                        <a:lnTo>
                          <a:pt x="168" y="46"/>
                        </a:lnTo>
                        <a:lnTo>
                          <a:pt x="173" y="37"/>
                        </a:lnTo>
                        <a:lnTo>
                          <a:pt x="177" y="28"/>
                        </a:lnTo>
                        <a:lnTo>
                          <a:pt x="183" y="21"/>
                        </a:lnTo>
                        <a:lnTo>
                          <a:pt x="187" y="19"/>
                        </a:lnTo>
                        <a:lnTo>
                          <a:pt x="194" y="9"/>
                        </a:lnTo>
                        <a:lnTo>
                          <a:pt x="200" y="7"/>
                        </a:lnTo>
                        <a:lnTo>
                          <a:pt x="204" y="7"/>
                        </a:lnTo>
                        <a:lnTo>
                          <a:pt x="214" y="1"/>
                        </a:lnTo>
                        <a:lnTo>
                          <a:pt x="219" y="0"/>
                        </a:lnTo>
                        <a:lnTo>
                          <a:pt x="228" y="1"/>
                        </a:lnTo>
                        <a:lnTo>
                          <a:pt x="233" y="18"/>
                        </a:lnTo>
                      </a:path>
                    </a:pathLst>
                  </a:custGeom>
                  <a:solidFill>
                    <a:srgbClr val="8A8AFF"/>
                  </a:solidFill>
                  <a:ln w="12699" cap="rnd">
                    <a:solidFill>
                      <a:srgbClr val="DADADA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04" name="Freeform 130"/>
                  <p:cNvSpPr>
                    <a:spLocks/>
                  </p:cNvSpPr>
                  <p:nvPr/>
                </p:nvSpPr>
                <p:spPr bwMode="auto">
                  <a:xfrm>
                    <a:off x="1076" y="1765"/>
                    <a:ext cx="912" cy="782"/>
                  </a:xfrm>
                  <a:custGeom>
                    <a:avLst/>
                    <a:gdLst>
                      <a:gd name="T0" fmla="*/ 73 w 912"/>
                      <a:gd name="T1" fmla="*/ 146 h 782"/>
                      <a:gd name="T2" fmla="*/ 59 w 912"/>
                      <a:gd name="T3" fmla="*/ 103 h 782"/>
                      <a:gd name="T4" fmla="*/ 130 w 912"/>
                      <a:gd name="T5" fmla="*/ 67 h 782"/>
                      <a:gd name="T6" fmla="*/ 163 w 912"/>
                      <a:gd name="T7" fmla="*/ 39 h 782"/>
                      <a:gd name="T8" fmla="*/ 218 w 912"/>
                      <a:gd name="T9" fmla="*/ 33 h 782"/>
                      <a:gd name="T10" fmla="*/ 392 w 912"/>
                      <a:gd name="T11" fmla="*/ 34 h 782"/>
                      <a:gd name="T12" fmla="*/ 480 w 912"/>
                      <a:gd name="T13" fmla="*/ 48 h 782"/>
                      <a:gd name="T14" fmla="*/ 446 w 912"/>
                      <a:gd name="T15" fmla="*/ 47 h 782"/>
                      <a:gd name="T16" fmla="*/ 424 w 912"/>
                      <a:gd name="T17" fmla="*/ 1 h 782"/>
                      <a:gd name="T18" fmla="*/ 467 w 912"/>
                      <a:gd name="T19" fmla="*/ 0 h 782"/>
                      <a:gd name="T20" fmla="*/ 501 w 912"/>
                      <a:gd name="T21" fmla="*/ 21 h 782"/>
                      <a:gd name="T22" fmla="*/ 553 w 912"/>
                      <a:gd name="T23" fmla="*/ 53 h 782"/>
                      <a:gd name="T24" fmla="*/ 543 w 912"/>
                      <a:gd name="T25" fmla="*/ 16 h 782"/>
                      <a:gd name="T26" fmla="*/ 639 w 912"/>
                      <a:gd name="T27" fmla="*/ 51 h 782"/>
                      <a:gd name="T28" fmla="*/ 641 w 912"/>
                      <a:gd name="T29" fmla="*/ 65 h 782"/>
                      <a:gd name="T30" fmla="*/ 610 w 912"/>
                      <a:gd name="T31" fmla="*/ 100 h 782"/>
                      <a:gd name="T32" fmla="*/ 586 w 912"/>
                      <a:gd name="T33" fmla="*/ 157 h 782"/>
                      <a:gd name="T34" fmla="*/ 676 w 912"/>
                      <a:gd name="T35" fmla="*/ 189 h 782"/>
                      <a:gd name="T36" fmla="*/ 678 w 912"/>
                      <a:gd name="T37" fmla="*/ 240 h 782"/>
                      <a:gd name="T38" fmla="*/ 691 w 912"/>
                      <a:gd name="T39" fmla="*/ 201 h 782"/>
                      <a:gd name="T40" fmla="*/ 691 w 912"/>
                      <a:gd name="T41" fmla="*/ 128 h 782"/>
                      <a:gd name="T42" fmla="*/ 754 w 912"/>
                      <a:gd name="T43" fmla="*/ 148 h 782"/>
                      <a:gd name="T44" fmla="*/ 793 w 912"/>
                      <a:gd name="T45" fmla="*/ 127 h 782"/>
                      <a:gd name="T46" fmla="*/ 863 w 912"/>
                      <a:gd name="T47" fmla="*/ 180 h 782"/>
                      <a:gd name="T48" fmla="*/ 911 w 912"/>
                      <a:gd name="T49" fmla="*/ 226 h 782"/>
                      <a:gd name="T50" fmla="*/ 873 w 912"/>
                      <a:gd name="T51" fmla="*/ 244 h 782"/>
                      <a:gd name="T52" fmla="*/ 807 w 912"/>
                      <a:gd name="T53" fmla="*/ 259 h 782"/>
                      <a:gd name="T54" fmla="*/ 853 w 912"/>
                      <a:gd name="T55" fmla="*/ 269 h 782"/>
                      <a:gd name="T56" fmla="*/ 873 w 912"/>
                      <a:gd name="T57" fmla="*/ 311 h 782"/>
                      <a:gd name="T58" fmla="*/ 855 w 912"/>
                      <a:gd name="T59" fmla="*/ 314 h 782"/>
                      <a:gd name="T60" fmla="*/ 828 w 912"/>
                      <a:gd name="T61" fmla="*/ 330 h 782"/>
                      <a:gd name="T62" fmla="*/ 786 w 912"/>
                      <a:gd name="T63" fmla="*/ 370 h 782"/>
                      <a:gd name="T64" fmla="*/ 782 w 912"/>
                      <a:gd name="T65" fmla="*/ 424 h 782"/>
                      <a:gd name="T66" fmla="*/ 737 w 912"/>
                      <a:gd name="T67" fmla="*/ 506 h 782"/>
                      <a:gd name="T68" fmla="*/ 750 w 912"/>
                      <a:gd name="T69" fmla="*/ 576 h 782"/>
                      <a:gd name="T70" fmla="*/ 725 w 912"/>
                      <a:gd name="T71" fmla="*/ 529 h 782"/>
                      <a:gd name="T72" fmla="*/ 681 w 912"/>
                      <a:gd name="T73" fmla="*/ 508 h 782"/>
                      <a:gd name="T74" fmla="*/ 644 w 912"/>
                      <a:gd name="T75" fmla="*/ 522 h 782"/>
                      <a:gd name="T76" fmla="*/ 579 w 912"/>
                      <a:gd name="T77" fmla="*/ 529 h 782"/>
                      <a:gd name="T78" fmla="*/ 547 w 912"/>
                      <a:gd name="T79" fmla="*/ 580 h 782"/>
                      <a:gd name="T80" fmla="*/ 620 w 912"/>
                      <a:gd name="T81" fmla="*/ 650 h 782"/>
                      <a:gd name="T82" fmla="*/ 632 w 912"/>
                      <a:gd name="T83" fmla="*/ 611 h 782"/>
                      <a:gd name="T84" fmla="*/ 673 w 912"/>
                      <a:gd name="T85" fmla="*/ 639 h 782"/>
                      <a:gd name="T86" fmla="*/ 695 w 912"/>
                      <a:gd name="T87" fmla="*/ 678 h 782"/>
                      <a:gd name="T88" fmla="*/ 713 w 912"/>
                      <a:gd name="T89" fmla="*/ 714 h 782"/>
                      <a:gd name="T90" fmla="*/ 755 w 912"/>
                      <a:gd name="T91" fmla="*/ 767 h 782"/>
                      <a:gd name="T92" fmla="*/ 818 w 912"/>
                      <a:gd name="T93" fmla="*/ 766 h 782"/>
                      <a:gd name="T94" fmla="*/ 781 w 912"/>
                      <a:gd name="T95" fmla="*/ 773 h 782"/>
                      <a:gd name="T96" fmla="*/ 706 w 912"/>
                      <a:gd name="T97" fmla="*/ 765 h 782"/>
                      <a:gd name="T98" fmla="*/ 655 w 912"/>
                      <a:gd name="T99" fmla="*/ 717 h 782"/>
                      <a:gd name="T100" fmla="*/ 614 w 912"/>
                      <a:gd name="T101" fmla="*/ 698 h 782"/>
                      <a:gd name="T102" fmla="*/ 554 w 912"/>
                      <a:gd name="T103" fmla="*/ 675 h 782"/>
                      <a:gd name="T104" fmla="*/ 448 w 912"/>
                      <a:gd name="T105" fmla="*/ 600 h 782"/>
                      <a:gd name="T106" fmla="*/ 361 w 912"/>
                      <a:gd name="T107" fmla="*/ 490 h 782"/>
                      <a:gd name="T108" fmla="*/ 390 w 912"/>
                      <a:gd name="T109" fmla="*/ 589 h 782"/>
                      <a:gd name="T110" fmla="*/ 334 w 912"/>
                      <a:gd name="T111" fmla="*/ 520 h 782"/>
                      <a:gd name="T112" fmla="*/ 283 w 912"/>
                      <a:gd name="T113" fmla="*/ 386 h 782"/>
                      <a:gd name="T114" fmla="*/ 288 w 912"/>
                      <a:gd name="T115" fmla="*/ 286 h 782"/>
                      <a:gd name="T116" fmla="*/ 270 w 912"/>
                      <a:gd name="T117" fmla="*/ 210 h 782"/>
                      <a:gd name="T118" fmla="*/ 255 w 912"/>
                      <a:gd name="T119" fmla="*/ 166 h 782"/>
                      <a:gd name="T120" fmla="*/ 220 w 912"/>
                      <a:gd name="T121" fmla="*/ 139 h 782"/>
                      <a:gd name="T122" fmla="*/ 146 w 912"/>
                      <a:gd name="T123" fmla="*/ 146 h 782"/>
                      <a:gd name="T124" fmla="*/ 90 w 912"/>
                      <a:gd name="T125" fmla="*/ 174 h 78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912"/>
                      <a:gd name="T190" fmla="*/ 0 h 782"/>
                      <a:gd name="T191" fmla="*/ 912 w 912"/>
                      <a:gd name="T192" fmla="*/ 782 h 78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912" h="782">
                        <a:moveTo>
                          <a:pt x="0" y="201"/>
                        </a:moveTo>
                        <a:lnTo>
                          <a:pt x="44" y="174"/>
                        </a:lnTo>
                        <a:lnTo>
                          <a:pt x="69" y="163"/>
                        </a:lnTo>
                        <a:lnTo>
                          <a:pt x="73" y="146"/>
                        </a:lnTo>
                        <a:lnTo>
                          <a:pt x="53" y="136"/>
                        </a:lnTo>
                        <a:lnTo>
                          <a:pt x="52" y="117"/>
                        </a:lnTo>
                        <a:lnTo>
                          <a:pt x="60" y="111"/>
                        </a:lnTo>
                        <a:lnTo>
                          <a:pt x="59" y="103"/>
                        </a:lnTo>
                        <a:lnTo>
                          <a:pt x="93" y="100"/>
                        </a:lnTo>
                        <a:lnTo>
                          <a:pt x="101" y="85"/>
                        </a:lnTo>
                        <a:lnTo>
                          <a:pt x="102" y="71"/>
                        </a:lnTo>
                        <a:lnTo>
                          <a:pt x="130" y="67"/>
                        </a:lnTo>
                        <a:lnTo>
                          <a:pt x="133" y="53"/>
                        </a:lnTo>
                        <a:lnTo>
                          <a:pt x="107" y="48"/>
                        </a:lnTo>
                        <a:lnTo>
                          <a:pt x="119" y="39"/>
                        </a:lnTo>
                        <a:lnTo>
                          <a:pt x="163" y="39"/>
                        </a:lnTo>
                        <a:lnTo>
                          <a:pt x="175" y="27"/>
                        </a:lnTo>
                        <a:lnTo>
                          <a:pt x="193" y="26"/>
                        </a:lnTo>
                        <a:lnTo>
                          <a:pt x="204" y="16"/>
                        </a:lnTo>
                        <a:lnTo>
                          <a:pt x="218" y="33"/>
                        </a:lnTo>
                        <a:lnTo>
                          <a:pt x="273" y="30"/>
                        </a:lnTo>
                        <a:lnTo>
                          <a:pt x="298" y="47"/>
                        </a:lnTo>
                        <a:lnTo>
                          <a:pt x="379" y="43"/>
                        </a:lnTo>
                        <a:lnTo>
                          <a:pt x="392" y="34"/>
                        </a:lnTo>
                        <a:lnTo>
                          <a:pt x="423" y="48"/>
                        </a:lnTo>
                        <a:lnTo>
                          <a:pt x="455" y="61"/>
                        </a:lnTo>
                        <a:lnTo>
                          <a:pt x="470" y="55"/>
                        </a:lnTo>
                        <a:lnTo>
                          <a:pt x="480" y="48"/>
                        </a:lnTo>
                        <a:lnTo>
                          <a:pt x="506" y="53"/>
                        </a:lnTo>
                        <a:lnTo>
                          <a:pt x="488" y="43"/>
                        </a:lnTo>
                        <a:lnTo>
                          <a:pt x="472" y="44"/>
                        </a:lnTo>
                        <a:lnTo>
                          <a:pt x="446" y="47"/>
                        </a:lnTo>
                        <a:lnTo>
                          <a:pt x="434" y="33"/>
                        </a:lnTo>
                        <a:lnTo>
                          <a:pt x="420" y="26"/>
                        </a:lnTo>
                        <a:lnTo>
                          <a:pt x="420" y="14"/>
                        </a:lnTo>
                        <a:lnTo>
                          <a:pt x="424" y="1"/>
                        </a:lnTo>
                        <a:lnTo>
                          <a:pt x="435" y="0"/>
                        </a:lnTo>
                        <a:lnTo>
                          <a:pt x="451" y="11"/>
                        </a:lnTo>
                        <a:lnTo>
                          <a:pt x="455" y="5"/>
                        </a:lnTo>
                        <a:lnTo>
                          <a:pt x="467" y="0"/>
                        </a:lnTo>
                        <a:lnTo>
                          <a:pt x="483" y="8"/>
                        </a:lnTo>
                        <a:lnTo>
                          <a:pt x="491" y="1"/>
                        </a:lnTo>
                        <a:lnTo>
                          <a:pt x="499" y="12"/>
                        </a:lnTo>
                        <a:lnTo>
                          <a:pt x="501" y="21"/>
                        </a:lnTo>
                        <a:lnTo>
                          <a:pt x="523" y="30"/>
                        </a:lnTo>
                        <a:lnTo>
                          <a:pt x="515" y="39"/>
                        </a:lnTo>
                        <a:lnTo>
                          <a:pt x="515" y="50"/>
                        </a:lnTo>
                        <a:lnTo>
                          <a:pt x="553" y="53"/>
                        </a:lnTo>
                        <a:lnTo>
                          <a:pt x="562" y="39"/>
                        </a:lnTo>
                        <a:lnTo>
                          <a:pt x="555" y="32"/>
                        </a:lnTo>
                        <a:lnTo>
                          <a:pt x="539" y="33"/>
                        </a:lnTo>
                        <a:lnTo>
                          <a:pt x="543" y="16"/>
                        </a:lnTo>
                        <a:lnTo>
                          <a:pt x="576" y="26"/>
                        </a:lnTo>
                        <a:lnTo>
                          <a:pt x="583" y="37"/>
                        </a:lnTo>
                        <a:lnTo>
                          <a:pt x="611" y="37"/>
                        </a:lnTo>
                        <a:lnTo>
                          <a:pt x="639" y="51"/>
                        </a:lnTo>
                        <a:lnTo>
                          <a:pt x="653" y="48"/>
                        </a:lnTo>
                        <a:lnTo>
                          <a:pt x="669" y="61"/>
                        </a:lnTo>
                        <a:lnTo>
                          <a:pt x="653" y="78"/>
                        </a:lnTo>
                        <a:lnTo>
                          <a:pt x="641" y="65"/>
                        </a:lnTo>
                        <a:lnTo>
                          <a:pt x="632" y="69"/>
                        </a:lnTo>
                        <a:lnTo>
                          <a:pt x="620" y="79"/>
                        </a:lnTo>
                        <a:lnTo>
                          <a:pt x="600" y="88"/>
                        </a:lnTo>
                        <a:lnTo>
                          <a:pt x="610" y="100"/>
                        </a:lnTo>
                        <a:lnTo>
                          <a:pt x="593" y="101"/>
                        </a:lnTo>
                        <a:lnTo>
                          <a:pt x="579" y="118"/>
                        </a:lnTo>
                        <a:lnTo>
                          <a:pt x="565" y="139"/>
                        </a:lnTo>
                        <a:lnTo>
                          <a:pt x="586" y="157"/>
                        </a:lnTo>
                        <a:lnTo>
                          <a:pt x="603" y="178"/>
                        </a:lnTo>
                        <a:lnTo>
                          <a:pt x="635" y="181"/>
                        </a:lnTo>
                        <a:lnTo>
                          <a:pt x="663" y="178"/>
                        </a:lnTo>
                        <a:lnTo>
                          <a:pt x="676" y="189"/>
                        </a:lnTo>
                        <a:lnTo>
                          <a:pt x="670" y="195"/>
                        </a:lnTo>
                        <a:lnTo>
                          <a:pt x="662" y="206"/>
                        </a:lnTo>
                        <a:lnTo>
                          <a:pt x="674" y="226"/>
                        </a:lnTo>
                        <a:lnTo>
                          <a:pt x="678" y="240"/>
                        </a:lnTo>
                        <a:lnTo>
                          <a:pt x="694" y="247"/>
                        </a:lnTo>
                        <a:lnTo>
                          <a:pt x="715" y="234"/>
                        </a:lnTo>
                        <a:lnTo>
                          <a:pt x="709" y="216"/>
                        </a:lnTo>
                        <a:lnTo>
                          <a:pt x="691" y="201"/>
                        </a:lnTo>
                        <a:lnTo>
                          <a:pt x="712" y="182"/>
                        </a:lnTo>
                        <a:lnTo>
                          <a:pt x="694" y="152"/>
                        </a:lnTo>
                        <a:lnTo>
                          <a:pt x="677" y="139"/>
                        </a:lnTo>
                        <a:lnTo>
                          <a:pt x="691" y="128"/>
                        </a:lnTo>
                        <a:lnTo>
                          <a:pt x="688" y="111"/>
                        </a:lnTo>
                        <a:lnTo>
                          <a:pt x="698" y="101"/>
                        </a:lnTo>
                        <a:lnTo>
                          <a:pt x="715" y="111"/>
                        </a:lnTo>
                        <a:lnTo>
                          <a:pt x="754" y="148"/>
                        </a:lnTo>
                        <a:lnTo>
                          <a:pt x="778" y="153"/>
                        </a:lnTo>
                        <a:lnTo>
                          <a:pt x="785" y="143"/>
                        </a:lnTo>
                        <a:lnTo>
                          <a:pt x="779" y="124"/>
                        </a:lnTo>
                        <a:lnTo>
                          <a:pt x="793" y="127"/>
                        </a:lnTo>
                        <a:lnTo>
                          <a:pt x="817" y="149"/>
                        </a:lnTo>
                        <a:lnTo>
                          <a:pt x="821" y="162"/>
                        </a:lnTo>
                        <a:lnTo>
                          <a:pt x="835" y="170"/>
                        </a:lnTo>
                        <a:lnTo>
                          <a:pt x="863" y="180"/>
                        </a:lnTo>
                        <a:lnTo>
                          <a:pt x="877" y="198"/>
                        </a:lnTo>
                        <a:lnTo>
                          <a:pt x="898" y="210"/>
                        </a:lnTo>
                        <a:lnTo>
                          <a:pt x="909" y="215"/>
                        </a:lnTo>
                        <a:lnTo>
                          <a:pt x="911" y="226"/>
                        </a:lnTo>
                        <a:lnTo>
                          <a:pt x="894" y="233"/>
                        </a:lnTo>
                        <a:lnTo>
                          <a:pt x="884" y="224"/>
                        </a:lnTo>
                        <a:lnTo>
                          <a:pt x="876" y="226"/>
                        </a:lnTo>
                        <a:lnTo>
                          <a:pt x="873" y="244"/>
                        </a:lnTo>
                        <a:lnTo>
                          <a:pt x="859" y="248"/>
                        </a:lnTo>
                        <a:lnTo>
                          <a:pt x="843" y="238"/>
                        </a:lnTo>
                        <a:lnTo>
                          <a:pt x="811" y="238"/>
                        </a:lnTo>
                        <a:lnTo>
                          <a:pt x="807" y="259"/>
                        </a:lnTo>
                        <a:lnTo>
                          <a:pt x="816" y="272"/>
                        </a:lnTo>
                        <a:lnTo>
                          <a:pt x="828" y="265"/>
                        </a:lnTo>
                        <a:lnTo>
                          <a:pt x="841" y="262"/>
                        </a:lnTo>
                        <a:lnTo>
                          <a:pt x="853" y="269"/>
                        </a:lnTo>
                        <a:lnTo>
                          <a:pt x="836" y="284"/>
                        </a:lnTo>
                        <a:lnTo>
                          <a:pt x="853" y="298"/>
                        </a:lnTo>
                        <a:lnTo>
                          <a:pt x="876" y="303"/>
                        </a:lnTo>
                        <a:lnTo>
                          <a:pt x="873" y="311"/>
                        </a:lnTo>
                        <a:lnTo>
                          <a:pt x="864" y="312"/>
                        </a:lnTo>
                        <a:lnTo>
                          <a:pt x="843" y="360"/>
                        </a:lnTo>
                        <a:lnTo>
                          <a:pt x="845" y="329"/>
                        </a:lnTo>
                        <a:lnTo>
                          <a:pt x="855" y="314"/>
                        </a:lnTo>
                        <a:lnTo>
                          <a:pt x="843" y="307"/>
                        </a:lnTo>
                        <a:lnTo>
                          <a:pt x="831" y="316"/>
                        </a:lnTo>
                        <a:lnTo>
                          <a:pt x="838" y="325"/>
                        </a:lnTo>
                        <a:lnTo>
                          <a:pt x="828" y="330"/>
                        </a:lnTo>
                        <a:lnTo>
                          <a:pt x="818" y="337"/>
                        </a:lnTo>
                        <a:lnTo>
                          <a:pt x="820" y="358"/>
                        </a:lnTo>
                        <a:lnTo>
                          <a:pt x="806" y="367"/>
                        </a:lnTo>
                        <a:lnTo>
                          <a:pt x="786" y="370"/>
                        </a:lnTo>
                        <a:lnTo>
                          <a:pt x="793" y="381"/>
                        </a:lnTo>
                        <a:lnTo>
                          <a:pt x="786" y="393"/>
                        </a:lnTo>
                        <a:lnTo>
                          <a:pt x="793" y="403"/>
                        </a:lnTo>
                        <a:lnTo>
                          <a:pt x="782" y="424"/>
                        </a:lnTo>
                        <a:lnTo>
                          <a:pt x="778" y="444"/>
                        </a:lnTo>
                        <a:lnTo>
                          <a:pt x="761" y="455"/>
                        </a:lnTo>
                        <a:lnTo>
                          <a:pt x="740" y="485"/>
                        </a:lnTo>
                        <a:lnTo>
                          <a:pt x="737" y="506"/>
                        </a:lnTo>
                        <a:lnTo>
                          <a:pt x="744" y="523"/>
                        </a:lnTo>
                        <a:lnTo>
                          <a:pt x="754" y="544"/>
                        </a:lnTo>
                        <a:lnTo>
                          <a:pt x="760" y="566"/>
                        </a:lnTo>
                        <a:lnTo>
                          <a:pt x="750" y="576"/>
                        </a:lnTo>
                        <a:lnTo>
                          <a:pt x="737" y="569"/>
                        </a:lnTo>
                        <a:lnTo>
                          <a:pt x="740" y="558"/>
                        </a:lnTo>
                        <a:lnTo>
                          <a:pt x="733" y="533"/>
                        </a:lnTo>
                        <a:lnTo>
                          <a:pt x="725" y="529"/>
                        </a:lnTo>
                        <a:lnTo>
                          <a:pt x="719" y="513"/>
                        </a:lnTo>
                        <a:lnTo>
                          <a:pt x="708" y="513"/>
                        </a:lnTo>
                        <a:lnTo>
                          <a:pt x="695" y="505"/>
                        </a:lnTo>
                        <a:lnTo>
                          <a:pt x="681" y="508"/>
                        </a:lnTo>
                        <a:lnTo>
                          <a:pt x="669" y="502"/>
                        </a:lnTo>
                        <a:lnTo>
                          <a:pt x="653" y="509"/>
                        </a:lnTo>
                        <a:lnTo>
                          <a:pt x="625" y="504"/>
                        </a:lnTo>
                        <a:lnTo>
                          <a:pt x="644" y="522"/>
                        </a:lnTo>
                        <a:lnTo>
                          <a:pt x="620" y="520"/>
                        </a:lnTo>
                        <a:lnTo>
                          <a:pt x="603" y="506"/>
                        </a:lnTo>
                        <a:lnTo>
                          <a:pt x="575" y="506"/>
                        </a:lnTo>
                        <a:lnTo>
                          <a:pt x="579" y="529"/>
                        </a:lnTo>
                        <a:lnTo>
                          <a:pt x="558" y="522"/>
                        </a:lnTo>
                        <a:lnTo>
                          <a:pt x="547" y="544"/>
                        </a:lnTo>
                        <a:lnTo>
                          <a:pt x="555" y="554"/>
                        </a:lnTo>
                        <a:lnTo>
                          <a:pt x="547" y="580"/>
                        </a:lnTo>
                        <a:lnTo>
                          <a:pt x="557" y="611"/>
                        </a:lnTo>
                        <a:lnTo>
                          <a:pt x="568" y="632"/>
                        </a:lnTo>
                        <a:lnTo>
                          <a:pt x="581" y="652"/>
                        </a:lnTo>
                        <a:lnTo>
                          <a:pt x="620" y="650"/>
                        </a:lnTo>
                        <a:lnTo>
                          <a:pt x="637" y="646"/>
                        </a:lnTo>
                        <a:lnTo>
                          <a:pt x="639" y="632"/>
                        </a:lnTo>
                        <a:lnTo>
                          <a:pt x="631" y="621"/>
                        </a:lnTo>
                        <a:lnTo>
                          <a:pt x="632" y="611"/>
                        </a:lnTo>
                        <a:lnTo>
                          <a:pt x="656" y="614"/>
                        </a:lnTo>
                        <a:lnTo>
                          <a:pt x="680" y="608"/>
                        </a:lnTo>
                        <a:lnTo>
                          <a:pt x="680" y="621"/>
                        </a:lnTo>
                        <a:lnTo>
                          <a:pt x="673" y="639"/>
                        </a:lnTo>
                        <a:lnTo>
                          <a:pt x="662" y="653"/>
                        </a:lnTo>
                        <a:lnTo>
                          <a:pt x="659" y="672"/>
                        </a:lnTo>
                        <a:lnTo>
                          <a:pt x="674" y="681"/>
                        </a:lnTo>
                        <a:lnTo>
                          <a:pt x="695" y="678"/>
                        </a:lnTo>
                        <a:lnTo>
                          <a:pt x="708" y="685"/>
                        </a:lnTo>
                        <a:lnTo>
                          <a:pt x="719" y="682"/>
                        </a:lnTo>
                        <a:lnTo>
                          <a:pt x="723" y="695"/>
                        </a:lnTo>
                        <a:lnTo>
                          <a:pt x="713" y="714"/>
                        </a:lnTo>
                        <a:lnTo>
                          <a:pt x="722" y="726"/>
                        </a:lnTo>
                        <a:lnTo>
                          <a:pt x="723" y="748"/>
                        </a:lnTo>
                        <a:lnTo>
                          <a:pt x="737" y="763"/>
                        </a:lnTo>
                        <a:lnTo>
                          <a:pt x="755" y="767"/>
                        </a:lnTo>
                        <a:lnTo>
                          <a:pt x="768" y="763"/>
                        </a:lnTo>
                        <a:lnTo>
                          <a:pt x="774" y="765"/>
                        </a:lnTo>
                        <a:lnTo>
                          <a:pt x="797" y="765"/>
                        </a:lnTo>
                        <a:lnTo>
                          <a:pt x="818" y="766"/>
                        </a:lnTo>
                        <a:lnTo>
                          <a:pt x="824" y="756"/>
                        </a:lnTo>
                        <a:lnTo>
                          <a:pt x="806" y="773"/>
                        </a:lnTo>
                        <a:lnTo>
                          <a:pt x="793" y="772"/>
                        </a:lnTo>
                        <a:lnTo>
                          <a:pt x="781" y="773"/>
                        </a:lnTo>
                        <a:lnTo>
                          <a:pt x="755" y="781"/>
                        </a:lnTo>
                        <a:lnTo>
                          <a:pt x="734" y="770"/>
                        </a:lnTo>
                        <a:lnTo>
                          <a:pt x="715" y="763"/>
                        </a:lnTo>
                        <a:lnTo>
                          <a:pt x="706" y="765"/>
                        </a:lnTo>
                        <a:lnTo>
                          <a:pt x="708" y="755"/>
                        </a:lnTo>
                        <a:lnTo>
                          <a:pt x="706" y="740"/>
                        </a:lnTo>
                        <a:lnTo>
                          <a:pt x="690" y="726"/>
                        </a:lnTo>
                        <a:lnTo>
                          <a:pt x="655" y="717"/>
                        </a:lnTo>
                        <a:lnTo>
                          <a:pt x="649" y="710"/>
                        </a:lnTo>
                        <a:lnTo>
                          <a:pt x="639" y="712"/>
                        </a:lnTo>
                        <a:lnTo>
                          <a:pt x="630" y="705"/>
                        </a:lnTo>
                        <a:lnTo>
                          <a:pt x="614" y="698"/>
                        </a:lnTo>
                        <a:lnTo>
                          <a:pt x="597" y="678"/>
                        </a:lnTo>
                        <a:lnTo>
                          <a:pt x="578" y="672"/>
                        </a:lnTo>
                        <a:lnTo>
                          <a:pt x="567" y="685"/>
                        </a:lnTo>
                        <a:lnTo>
                          <a:pt x="554" y="675"/>
                        </a:lnTo>
                        <a:lnTo>
                          <a:pt x="539" y="675"/>
                        </a:lnTo>
                        <a:lnTo>
                          <a:pt x="508" y="668"/>
                        </a:lnTo>
                        <a:lnTo>
                          <a:pt x="452" y="635"/>
                        </a:lnTo>
                        <a:lnTo>
                          <a:pt x="448" y="600"/>
                        </a:lnTo>
                        <a:lnTo>
                          <a:pt x="442" y="586"/>
                        </a:lnTo>
                        <a:lnTo>
                          <a:pt x="432" y="576"/>
                        </a:lnTo>
                        <a:lnTo>
                          <a:pt x="420" y="557"/>
                        </a:lnTo>
                        <a:lnTo>
                          <a:pt x="361" y="490"/>
                        </a:lnTo>
                        <a:lnTo>
                          <a:pt x="361" y="515"/>
                        </a:lnTo>
                        <a:lnTo>
                          <a:pt x="397" y="559"/>
                        </a:lnTo>
                        <a:lnTo>
                          <a:pt x="413" y="597"/>
                        </a:lnTo>
                        <a:lnTo>
                          <a:pt x="390" y="589"/>
                        </a:lnTo>
                        <a:lnTo>
                          <a:pt x="386" y="566"/>
                        </a:lnTo>
                        <a:lnTo>
                          <a:pt x="357" y="552"/>
                        </a:lnTo>
                        <a:lnTo>
                          <a:pt x="374" y="544"/>
                        </a:lnTo>
                        <a:lnTo>
                          <a:pt x="334" y="520"/>
                        </a:lnTo>
                        <a:lnTo>
                          <a:pt x="350" y="506"/>
                        </a:lnTo>
                        <a:lnTo>
                          <a:pt x="336" y="478"/>
                        </a:lnTo>
                        <a:lnTo>
                          <a:pt x="288" y="420"/>
                        </a:lnTo>
                        <a:lnTo>
                          <a:pt x="283" y="386"/>
                        </a:lnTo>
                        <a:lnTo>
                          <a:pt x="286" y="358"/>
                        </a:lnTo>
                        <a:lnTo>
                          <a:pt x="298" y="330"/>
                        </a:lnTo>
                        <a:lnTo>
                          <a:pt x="298" y="303"/>
                        </a:lnTo>
                        <a:lnTo>
                          <a:pt x="288" y="286"/>
                        </a:lnTo>
                        <a:lnTo>
                          <a:pt x="315" y="280"/>
                        </a:lnTo>
                        <a:lnTo>
                          <a:pt x="283" y="247"/>
                        </a:lnTo>
                        <a:lnTo>
                          <a:pt x="284" y="231"/>
                        </a:lnTo>
                        <a:lnTo>
                          <a:pt x="270" y="210"/>
                        </a:lnTo>
                        <a:lnTo>
                          <a:pt x="276" y="198"/>
                        </a:lnTo>
                        <a:lnTo>
                          <a:pt x="266" y="191"/>
                        </a:lnTo>
                        <a:lnTo>
                          <a:pt x="265" y="177"/>
                        </a:lnTo>
                        <a:lnTo>
                          <a:pt x="255" y="166"/>
                        </a:lnTo>
                        <a:lnTo>
                          <a:pt x="266" y="156"/>
                        </a:lnTo>
                        <a:lnTo>
                          <a:pt x="251" y="149"/>
                        </a:lnTo>
                        <a:lnTo>
                          <a:pt x="238" y="159"/>
                        </a:lnTo>
                        <a:lnTo>
                          <a:pt x="220" y="139"/>
                        </a:lnTo>
                        <a:lnTo>
                          <a:pt x="200" y="134"/>
                        </a:lnTo>
                        <a:lnTo>
                          <a:pt x="172" y="134"/>
                        </a:lnTo>
                        <a:lnTo>
                          <a:pt x="154" y="152"/>
                        </a:lnTo>
                        <a:lnTo>
                          <a:pt x="146" y="146"/>
                        </a:lnTo>
                        <a:lnTo>
                          <a:pt x="161" y="122"/>
                        </a:lnTo>
                        <a:lnTo>
                          <a:pt x="147" y="127"/>
                        </a:lnTo>
                        <a:lnTo>
                          <a:pt x="119" y="152"/>
                        </a:lnTo>
                        <a:lnTo>
                          <a:pt x="90" y="174"/>
                        </a:lnTo>
                        <a:lnTo>
                          <a:pt x="63" y="180"/>
                        </a:lnTo>
                        <a:lnTo>
                          <a:pt x="18" y="202"/>
                        </a:lnTo>
                        <a:lnTo>
                          <a:pt x="0" y="201"/>
                        </a:lnTo>
                      </a:path>
                    </a:pathLst>
                  </a:custGeom>
                  <a:solidFill>
                    <a:srgbClr val="8A8AFF"/>
                  </a:solidFill>
                  <a:ln w="12699" cap="rnd">
                    <a:solidFill>
                      <a:srgbClr val="DADADA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05" name="Freeform 131"/>
                  <p:cNvSpPr>
                    <a:spLocks/>
                  </p:cNvSpPr>
                  <p:nvPr/>
                </p:nvSpPr>
                <p:spPr bwMode="auto">
                  <a:xfrm>
                    <a:off x="1728" y="1691"/>
                    <a:ext cx="310" cy="206"/>
                  </a:xfrm>
                  <a:custGeom>
                    <a:avLst/>
                    <a:gdLst>
                      <a:gd name="T0" fmla="*/ 0 w 310"/>
                      <a:gd name="T1" fmla="*/ 41 h 206"/>
                      <a:gd name="T2" fmla="*/ 7 w 310"/>
                      <a:gd name="T3" fmla="*/ 26 h 206"/>
                      <a:gd name="T4" fmla="*/ 7 w 310"/>
                      <a:gd name="T5" fmla="*/ 15 h 206"/>
                      <a:gd name="T6" fmla="*/ 18 w 310"/>
                      <a:gd name="T7" fmla="*/ 0 h 206"/>
                      <a:gd name="T8" fmla="*/ 74 w 310"/>
                      <a:gd name="T9" fmla="*/ 9 h 206"/>
                      <a:gd name="T10" fmla="*/ 170 w 310"/>
                      <a:gd name="T11" fmla="*/ 28 h 206"/>
                      <a:gd name="T12" fmla="*/ 208 w 310"/>
                      <a:gd name="T13" fmla="*/ 43 h 206"/>
                      <a:gd name="T14" fmla="*/ 259 w 310"/>
                      <a:gd name="T15" fmla="*/ 57 h 206"/>
                      <a:gd name="T16" fmla="*/ 284 w 310"/>
                      <a:gd name="T17" fmla="*/ 83 h 206"/>
                      <a:gd name="T18" fmla="*/ 309 w 310"/>
                      <a:gd name="T19" fmla="*/ 97 h 206"/>
                      <a:gd name="T20" fmla="*/ 299 w 310"/>
                      <a:gd name="T21" fmla="*/ 107 h 206"/>
                      <a:gd name="T22" fmla="*/ 299 w 310"/>
                      <a:gd name="T23" fmla="*/ 120 h 206"/>
                      <a:gd name="T24" fmla="*/ 289 w 310"/>
                      <a:gd name="T25" fmla="*/ 122 h 206"/>
                      <a:gd name="T26" fmla="*/ 281 w 310"/>
                      <a:gd name="T27" fmla="*/ 134 h 206"/>
                      <a:gd name="T28" fmla="*/ 289 w 310"/>
                      <a:gd name="T29" fmla="*/ 145 h 206"/>
                      <a:gd name="T30" fmla="*/ 288 w 310"/>
                      <a:gd name="T31" fmla="*/ 153 h 206"/>
                      <a:gd name="T32" fmla="*/ 278 w 310"/>
                      <a:gd name="T33" fmla="*/ 164 h 206"/>
                      <a:gd name="T34" fmla="*/ 280 w 310"/>
                      <a:gd name="T35" fmla="*/ 175 h 206"/>
                      <a:gd name="T36" fmla="*/ 296 w 310"/>
                      <a:gd name="T37" fmla="*/ 187 h 206"/>
                      <a:gd name="T38" fmla="*/ 298 w 310"/>
                      <a:gd name="T39" fmla="*/ 198 h 206"/>
                      <a:gd name="T40" fmla="*/ 294 w 310"/>
                      <a:gd name="T41" fmla="*/ 203 h 206"/>
                      <a:gd name="T42" fmla="*/ 277 w 310"/>
                      <a:gd name="T43" fmla="*/ 205 h 206"/>
                      <a:gd name="T44" fmla="*/ 264 w 310"/>
                      <a:gd name="T45" fmla="*/ 199 h 206"/>
                      <a:gd name="T46" fmla="*/ 250 w 310"/>
                      <a:gd name="T47" fmla="*/ 185 h 206"/>
                      <a:gd name="T48" fmla="*/ 245 w 310"/>
                      <a:gd name="T49" fmla="*/ 185 h 206"/>
                      <a:gd name="T50" fmla="*/ 238 w 310"/>
                      <a:gd name="T51" fmla="*/ 180 h 206"/>
                      <a:gd name="T52" fmla="*/ 231 w 310"/>
                      <a:gd name="T53" fmla="*/ 163 h 206"/>
                      <a:gd name="T54" fmla="*/ 222 w 310"/>
                      <a:gd name="T55" fmla="*/ 157 h 206"/>
                      <a:gd name="T56" fmla="*/ 204 w 310"/>
                      <a:gd name="T57" fmla="*/ 149 h 206"/>
                      <a:gd name="T58" fmla="*/ 189 w 310"/>
                      <a:gd name="T59" fmla="*/ 143 h 206"/>
                      <a:gd name="T60" fmla="*/ 166 w 310"/>
                      <a:gd name="T61" fmla="*/ 128 h 206"/>
                      <a:gd name="T62" fmla="*/ 157 w 310"/>
                      <a:gd name="T63" fmla="*/ 117 h 206"/>
                      <a:gd name="T64" fmla="*/ 158 w 310"/>
                      <a:gd name="T65" fmla="*/ 108 h 206"/>
                      <a:gd name="T66" fmla="*/ 168 w 310"/>
                      <a:gd name="T67" fmla="*/ 101 h 206"/>
                      <a:gd name="T68" fmla="*/ 159 w 310"/>
                      <a:gd name="T69" fmla="*/ 92 h 206"/>
                      <a:gd name="T70" fmla="*/ 151 w 310"/>
                      <a:gd name="T71" fmla="*/ 97 h 206"/>
                      <a:gd name="T72" fmla="*/ 137 w 310"/>
                      <a:gd name="T73" fmla="*/ 83 h 206"/>
                      <a:gd name="T74" fmla="*/ 134 w 310"/>
                      <a:gd name="T75" fmla="*/ 90 h 206"/>
                      <a:gd name="T76" fmla="*/ 122 w 310"/>
                      <a:gd name="T77" fmla="*/ 90 h 206"/>
                      <a:gd name="T78" fmla="*/ 119 w 310"/>
                      <a:gd name="T79" fmla="*/ 85 h 206"/>
                      <a:gd name="T80" fmla="*/ 119 w 310"/>
                      <a:gd name="T81" fmla="*/ 75 h 206"/>
                      <a:gd name="T82" fmla="*/ 113 w 310"/>
                      <a:gd name="T83" fmla="*/ 69 h 206"/>
                      <a:gd name="T84" fmla="*/ 105 w 310"/>
                      <a:gd name="T85" fmla="*/ 71 h 206"/>
                      <a:gd name="T86" fmla="*/ 94 w 310"/>
                      <a:gd name="T87" fmla="*/ 55 h 206"/>
                      <a:gd name="T88" fmla="*/ 85 w 310"/>
                      <a:gd name="T89" fmla="*/ 54 h 206"/>
                      <a:gd name="T90" fmla="*/ 73 w 310"/>
                      <a:gd name="T91" fmla="*/ 47 h 206"/>
                      <a:gd name="T92" fmla="*/ 46 w 310"/>
                      <a:gd name="T93" fmla="*/ 48 h 206"/>
                      <a:gd name="T94" fmla="*/ 19 w 310"/>
                      <a:gd name="T95" fmla="*/ 47 h 206"/>
                      <a:gd name="T96" fmla="*/ 0 w 310"/>
                      <a:gd name="T97" fmla="*/ 41 h 20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310"/>
                      <a:gd name="T148" fmla="*/ 0 h 206"/>
                      <a:gd name="T149" fmla="*/ 310 w 310"/>
                      <a:gd name="T150" fmla="*/ 206 h 20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310" h="206">
                        <a:moveTo>
                          <a:pt x="0" y="41"/>
                        </a:moveTo>
                        <a:lnTo>
                          <a:pt x="7" y="26"/>
                        </a:lnTo>
                        <a:lnTo>
                          <a:pt x="7" y="15"/>
                        </a:lnTo>
                        <a:lnTo>
                          <a:pt x="18" y="0"/>
                        </a:lnTo>
                        <a:lnTo>
                          <a:pt x="74" y="9"/>
                        </a:lnTo>
                        <a:lnTo>
                          <a:pt x="170" y="28"/>
                        </a:lnTo>
                        <a:lnTo>
                          <a:pt x="208" y="43"/>
                        </a:lnTo>
                        <a:lnTo>
                          <a:pt x="259" y="57"/>
                        </a:lnTo>
                        <a:lnTo>
                          <a:pt x="284" y="83"/>
                        </a:lnTo>
                        <a:lnTo>
                          <a:pt x="309" y="97"/>
                        </a:lnTo>
                        <a:lnTo>
                          <a:pt x="299" y="107"/>
                        </a:lnTo>
                        <a:lnTo>
                          <a:pt x="299" y="120"/>
                        </a:lnTo>
                        <a:lnTo>
                          <a:pt x="289" y="122"/>
                        </a:lnTo>
                        <a:lnTo>
                          <a:pt x="281" y="134"/>
                        </a:lnTo>
                        <a:lnTo>
                          <a:pt x="289" y="145"/>
                        </a:lnTo>
                        <a:lnTo>
                          <a:pt x="288" y="153"/>
                        </a:lnTo>
                        <a:lnTo>
                          <a:pt x="278" y="164"/>
                        </a:lnTo>
                        <a:lnTo>
                          <a:pt x="280" y="175"/>
                        </a:lnTo>
                        <a:lnTo>
                          <a:pt x="296" y="187"/>
                        </a:lnTo>
                        <a:lnTo>
                          <a:pt x="298" y="198"/>
                        </a:lnTo>
                        <a:lnTo>
                          <a:pt x="294" y="203"/>
                        </a:lnTo>
                        <a:lnTo>
                          <a:pt x="277" y="205"/>
                        </a:lnTo>
                        <a:lnTo>
                          <a:pt x="264" y="199"/>
                        </a:lnTo>
                        <a:lnTo>
                          <a:pt x="250" y="185"/>
                        </a:lnTo>
                        <a:lnTo>
                          <a:pt x="245" y="185"/>
                        </a:lnTo>
                        <a:lnTo>
                          <a:pt x="238" y="180"/>
                        </a:lnTo>
                        <a:lnTo>
                          <a:pt x="231" y="163"/>
                        </a:lnTo>
                        <a:lnTo>
                          <a:pt x="222" y="157"/>
                        </a:lnTo>
                        <a:lnTo>
                          <a:pt x="204" y="149"/>
                        </a:lnTo>
                        <a:lnTo>
                          <a:pt x="189" y="143"/>
                        </a:lnTo>
                        <a:lnTo>
                          <a:pt x="166" y="128"/>
                        </a:lnTo>
                        <a:lnTo>
                          <a:pt x="157" y="117"/>
                        </a:lnTo>
                        <a:lnTo>
                          <a:pt x="158" y="108"/>
                        </a:lnTo>
                        <a:lnTo>
                          <a:pt x="168" y="101"/>
                        </a:lnTo>
                        <a:lnTo>
                          <a:pt x="159" y="92"/>
                        </a:lnTo>
                        <a:lnTo>
                          <a:pt x="151" y="97"/>
                        </a:lnTo>
                        <a:lnTo>
                          <a:pt x="137" y="83"/>
                        </a:lnTo>
                        <a:lnTo>
                          <a:pt x="134" y="90"/>
                        </a:lnTo>
                        <a:lnTo>
                          <a:pt x="122" y="90"/>
                        </a:lnTo>
                        <a:lnTo>
                          <a:pt x="119" y="85"/>
                        </a:lnTo>
                        <a:lnTo>
                          <a:pt x="119" y="75"/>
                        </a:lnTo>
                        <a:lnTo>
                          <a:pt x="113" y="69"/>
                        </a:lnTo>
                        <a:lnTo>
                          <a:pt x="105" y="71"/>
                        </a:lnTo>
                        <a:lnTo>
                          <a:pt x="94" y="55"/>
                        </a:lnTo>
                        <a:lnTo>
                          <a:pt x="85" y="54"/>
                        </a:lnTo>
                        <a:lnTo>
                          <a:pt x="73" y="47"/>
                        </a:lnTo>
                        <a:lnTo>
                          <a:pt x="46" y="48"/>
                        </a:lnTo>
                        <a:lnTo>
                          <a:pt x="19" y="47"/>
                        </a:lnTo>
                        <a:lnTo>
                          <a:pt x="0" y="41"/>
                        </a:lnTo>
                      </a:path>
                    </a:pathLst>
                  </a:custGeom>
                  <a:solidFill>
                    <a:srgbClr val="8A8AFF"/>
                  </a:solidFill>
                  <a:ln w="12699" cap="rnd">
                    <a:solidFill>
                      <a:srgbClr val="DADADA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06" name="Freeform 132"/>
                  <p:cNvSpPr>
                    <a:spLocks/>
                  </p:cNvSpPr>
                  <p:nvPr/>
                </p:nvSpPr>
                <p:spPr bwMode="auto">
                  <a:xfrm>
                    <a:off x="1662" y="1763"/>
                    <a:ext cx="203" cy="107"/>
                  </a:xfrm>
                  <a:custGeom>
                    <a:avLst/>
                    <a:gdLst>
                      <a:gd name="T0" fmla="*/ 7 w 203"/>
                      <a:gd name="T1" fmla="*/ 0 h 107"/>
                      <a:gd name="T2" fmla="*/ 0 w 203"/>
                      <a:gd name="T3" fmla="*/ 9 h 107"/>
                      <a:gd name="T4" fmla="*/ 0 w 203"/>
                      <a:gd name="T5" fmla="*/ 18 h 107"/>
                      <a:gd name="T6" fmla="*/ 14 w 203"/>
                      <a:gd name="T7" fmla="*/ 29 h 107"/>
                      <a:gd name="T8" fmla="*/ 23 w 203"/>
                      <a:gd name="T9" fmla="*/ 27 h 107"/>
                      <a:gd name="T10" fmla="*/ 25 w 203"/>
                      <a:gd name="T11" fmla="*/ 31 h 107"/>
                      <a:gd name="T12" fmla="*/ 37 w 203"/>
                      <a:gd name="T13" fmla="*/ 32 h 107"/>
                      <a:gd name="T14" fmla="*/ 42 w 203"/>
                      <a:gd name="T15" fmla="*/ 25 h 107"/>
                      <a:gd name="T16" fmla="*/ 62 w 203"/>
                      <a:gd name="T17" fmla="*/ 27 h 107"/>
                      <a:gd name="T18" fmla="*/ 65 w 203"/>
                      <a:gd name="T19" fmla="*/ 34 h 107"/>
                      <a:gd name="T20" fmla="*/ 72 w 203"/>
                      <a:gd name="T21" fmla="*/ 36 h 107"/>
                      <a:gd name="T22" fmla="*/ 88 w 203"/>
                      <a:gd name="T23" fmla="*/ 35 h 107"/>
                      <a:gd name="T24" fmla="*/ 94 w 203"/>
                      <a:gd name="T25" fmla="*/ 39 h 107"/>
                      <a:gd name="T26" fmla="*/ 102 w 203"/>
                      <a:gd name="T27" fmla="*/ 43 h 107"/>
                      <a:gd name="T28" fmla="*/ 109 w 203"/>
                      <a:gd name="T29" fmla="*/ 52 h 107"/>
                      <a:gd name="T30" fmla="*/ 109 w 203"/>
                      <a:gd name="T31" fmla="*/ 63 h 107"/>
                      <a:gd name="T32" fmla="*/ 104 w 203"/>
                      <a:gd name="T33" fmla="*/ 66 h 107"/>
                      <a:gd name="T34" fmla="*/ 106 w 203"/>
                      <a:gd name="T35" fmla="*/ 70 h 107"/>
                      <a:gd name="T36" fmla="*/ 98 w 203"/>
                      <a:gd name="T37" fmla="*/ 77 h 107"/>
                      <a:gd name="T38" fmla="*/ 98 w 203"/>
                      <a:gd name="T39" fmla="*/ 87 h 107"/>
                      <a:gd name="T40" fmla="*/ 111 w 203"/>
                      <a:gd name="T41" fmla="*/ 88 h 107"/>
                      <a:gd name="T42" fmla="*/ 118 w 203"/>
                      <a:gd name="T43" fmla="*/ 85 h 107"/>
                      <a:gd name="T44" fmla="*/ 120 w 203"/>
                      <a:gd name="T45" fmla="*/ 81 h 107"/>
                      <a:gd name="T46" fmla="*/ 125 w 203"/>
                      <a:gd name="T47" fmla="*/ 85 h 107"/>
                      <a:gd name="T48" fmla="*/ 132 w 203"/>
                      <a:gd name="T49" fmla="*/ 83 h 107"/>
                      <a:gd name="T50" fmla="*/ 147 w 203"/>
                      <a:gd name="T51" fmla="*/ 88 h 107"/>
                      <a:gd name="T52" fmla="*/ 157 w 203"/>
                      <a:gd name="T53" fmla="*/ 98 h 107"/>
                      <a:gd name="T54" fmla="*/ 160 w 203"/>
                      <a:gd name="T55" fmla="*/ 98 h 107"/>
                      <a:gd name="T56" fmla="*/ 161 w 203"/>
                      <a:gd name="T57" fmla="*/ 103 h 107"/>
                      <a:gd name="T58" fmla="*/ 171 w 203"/>
                      <a:gd name="T59" fmla="*/ 106 h 107"/>
                      <a:gd name="T60" fmla="*/ 182 w 203"/>
                      <a:gd name="T61" fmla="*/ 106 h 107"/>
                      <a:gd name="T62" fmla="*/ 175 w 203"/>
                      <a:gd name="T63" fmla="*/ 101 h 107"/>
                      <a:gd name="T64" fmla="*/ 178 w 203"/>
                      <a:gd name="T65" fmla="*/ 95 h 107"/>
                      <a:gd name="T66" fmla="*/ 186 w 203"/>
                      <a:gd name="T67" fmla="*/ 101 h 107"/>
                      <a:gd name="T68" fmla="*/ 196 w 203"/>
                      <a:gd name="T69" fmla="*/ 102 h 107"/>
                      <a:gd name="T70" fmla="*/ 197 w 203"/>
                      <a:gd name="T71" fmla="*/ 94 h 107"/>
                      <a:gd name="T72" fmla="*/ 188 w 203"/>
                      <a:gd name="T73" fmla="*/ 87 h 107"/>
                      <a:gd name="T74" fmla="*/ 181 w 203"/>
                      <a:gd name="T75" fmla="*/ 87 h 107"/>
                      <a:gd name="T76" fmla="*/ 171 w 203"/>
                      <a:gd name="T77" fmla="*/ 80 h 107"/>
                      <a:gd name="T78" fmla="*/ 181 w 203"/>
                      <a:gd name="T79" fmla="*/ 80 h 107"/>
                      <a:gd name="T80" fmla="*/ 188 w 203"/>
                      <a:gd name="T81" fmla="*/ 84 h 107"/>
                      <a:gd name="T82" fmla="*/ 202 w 203"/>
                      <a:gd name="T83" fmla="*/ 84 h 107"/>
                      <a:gd name="T84" fmla="*/ 199 w 203"/>
                      <a:gd name="T85" fmla="*/ 76 h 107"/>
                      <a:gd name="T86" fmla="*/ 186 w 203"/>
                      <a:gd name="T87" fmla="*/ 67 h 107"/>
                      <a:gd name="T88" fmla="*/ 178 w 203"/>
                      <a:gd name="T89" fmla="*/ 66 h 107"/>
                      <a:gd name="T90" fmla="*/ 165 w 203"/>
                      <a:gd name="T91" fmla="*/ 56 h 107"/>
                      <a:gd name="T92" fmla="*/ 150 w 203"/>
                      <a:gd name="T93" fmla="*/ 53 h 107"/>
                      <a:gd name="T94" fmla="*/ 137 w 203"/>
                      <a:gd name="T95" fmla="*/ 49 h 107"/>
                      <a:gd name="T96" fmla="*/ 127 w 203"/>
                      <a:gd name="T97" fmla="*/ 36 h 107"/>
                      <a:gd name="T98" fmla="*/ 120 w 203"/>
                      <a:gd name="T99" fmla="*/ 20 h 107"/>
                      <a:gd name="T100" fmla="*/ 111 w 203"/>
                      <a:gd name="T101" fmla="*/ 20 h 107"/>
                      <a:gd name="T102" fmla="*/ 108 w 203"/>
                      <a:gd name="T103" fmla="*/ 16 h 107"/>
                      <a:gd name="T104" fmla="*/ 102 w 203"/>
                      <a:gd name="T105" fmla="*/ 17 h 107"/>
                      <a:gd name="T106" fmla="*/ 92 w 203"/>
                      <a:gd name="T107" fmla="*/ 10 h 107"/>
                      <a:gd name="T108" fmla="*/ 76 w 203"/>
                      <a:gd name="T109" fmla="*/ 7 h 107"/>
                      <a:gd name="T110" fmla="*/ 69 w 203"/>
                      <a:gd name="T111" fmla="*/ 11 h 107"/>
                      <a:gd name="T112" fmla="*/ 53 w 203"/>
                      <a:gd name="T113" fmla="*/ 7 h 107"/>
                      <a:gd name="T114" fmla="*/ 44 w 203"/>
                      <a:gd name="T115" fmla="*/ 7 h 107"/>
                      <a:gd name="T116" fmla="*/ 39 w 203"/>
                      <a:gd name="T117" fmla="*/ 2 h 107"/>
                      <a:gd name="T118" fmla="*/ 34 w 203"/>
                      <a:gd name="T119" fmla="*/ 0 h 107"/>
                      <a:gd name="T120" fmla="*/ 25 w 203"/>
                      <a:gd name="T121" fmla="*/ 2 h 107"/>
                      <a:gd name="T122" fmla="*/ 7 w 203"/>
                      <a:gd name="T123" fmla="*/ 0 h 107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w 203"/>
                      <a:gd name="T187" fmla="*/ 0 h 107"/>
                      <a:gd name="T188" fmla="*/ 203 w 203"/>
                      <a:gd name="T189" fmla="*/ 107 h 107"/>
                    </a:gdLst>
                    <a:ahLst/>
                    <a:cxnLst>
                      <a:cxn ang="T124">
                        <a:pos x="T0" y="T1"/>
                      </a:cxn>
                      <a:cxn ang="T125">
                        <a:pos x="T2" y="T3"/>
                      </a:cxn>
                      <a:cxn ang="T126">
                        <a:pos x="T4" y="T5"/>
                      </a:cxn>
                      <a:cxn ang="T127">
                        <a:pos x="T6" y="T7"/>
                      </a:cxn>
                      <a:cxn ang="T128">
                        <a:pos x="T8" y="T9"/>
                      </a:cxn>
                      <a:cxn ang="T129">
                        <a:pos x="T10" y="T11"/>
                      </a:cxn>
                      <a:cxn ang="T130">
                        <a:pos x="T12" y="T13"/>
                      </a:cxn>
                      <a:cxn ang="T131">
                        <a:pos x="T14" y="T15"/>
                      </a:cxn>
                      <a:cxn ang="T132">
                        <a:pos x="T16" y="T17"/>
                      </a:cxn>
                      <a:cxn ang="T133">
                        <a:pos x="T18" y="T19"/>
                      </a:cxn>
                      <a:cxn ang="T134">
                        <a:pos x="T20" y="T21"/>
                      </a:cxn>
                      <a:cxn ang="T135">
                        <a:pos x="T22" y="T23"/>
                      </a:cxn>
                      <a:cxn ang="T136">
                        <a:pos x="T24" y="T25"/>
                      </a:cxn>
                      <a:cxn ang="T137">
                        <a:pos x="T26" y="T27"/>
                      </a:cxn>
                      <a:cxn ang="T138">
                        <a:pos x="T28" y="T29"/>
                      </a:cxn>
                      <a:cxn ang="T139">
                        <a:pos x="T30" y="T31"/>
                      </a:cxn>
                      <a:cxn ang="T140">
                        <a:pos x="T32" y="T33"/>
                      </a:cxn>
                      <a:cxn ang="T141">
                        <a:pos x="T34" y="T35"/>
                      </a:cxn>
                      <a:cxn ang="T142">
                        <a:pos x="T36" y="T37"/>
                      </a:cxn>
                      <a:cxn ang="T143">
                        <a:pos x="T38" y="T39"/>
                      </a:cxn>
                      <a:cxn ang="T144">
                        <a:pos x="T40" y="T41"/>
                      </a:cxn>
                      <a:cxn ang="T145">
                        <a:pos x="T42" y="T43"/>
                      </a:cxn>
                      <a:cxn ang="T146">
                        <a:pos x="T44" y="T45"/>
                      </a:cxn>
                      <a:cxn ang="T147">
                        <a:pos x="T46" y="T47"/>
                      </a:cxn>
                      <a:cxn ang="T148">
                        <a:pos x="T48" y="T49"/>
                      </a:cxn>
                      <a:cxn ang="T149">
                        <a:pos x="T50" y="T51"/>
                      </a:cxn>
                      <a:cxn ang="T150">
                        <a:pos x="T52" y="T53"/>
                      </a:cxn>
                      <a:cxn ang="T151">
                        <a:pos x="T54" y="T55"/>
                      </a:cxn>
                      <a:cxn ang="T152">
                        <a:pos x="T56" y="T57"/>
                      </a:cxn>
                      <a:cxn ang="T153">
                        <a:pos x="T58" y="T59"/>
                      </a:cxn>
                      <a:cxn ang="T154">
                        <a:pos x="T60" y="T61"/>
                      </a:cxn>
                      <a:cxn ang="T155">
                        <a:pos x="T62" y="T63"/>
                      </a:cxn>
                      <a:cxn ang="T156">
                        <a:pos x="T64" y="T65"/>
                      </a:cxn>
                      <a:cxn ang="T157">
                        <a:pos x="T66" y="T67"/>
                      </a:cxn>
                      <a:cxn ang="T158">
                        <a:pos x="T68" y="T69"/>
                      </a:cxn>
                      <a:cxn ang="T159">
                        <a:pos x="T70" y="T71"/>
                      </a:cxn>
                      <a:cxn ang="T160">
                        <a:pos x="T72" y="T73"/>
                      </a:cxn>
                      <a:cxn ang="T161">
                        <a:pos x="T74" y="T75"/>
                      </a:cxn>
                      <a:cxn ang="T162">
                        <a:pos x="T76" y="T77"/>
                      </a:cxn>
                      <a:cxn ang="T163">
                        <a:pos x="T78" y="T79"/>
                      </a:cxn>
                      <a:cxn ang="T164">
                        <a:pos x="T80" y="T81"/>
                      </a:cxn>
                      <a:cxn ang="T165">
                        <a:pos x="T82" y="T83"/>
                      </a:cxn>
                      <a:cxn ang="T166">
                        <a:pos x="T84" y="T85"/>
                      </a:cxn>
                      <a:cxn ang="T167">
                        <a:pos x="T86" y="T87"/>
                      </a:cxn>
                      <a:cxn ang="T168">
                        <a:pos x="T88" y="T89"/>
                      </a:cxn>
                      <a:cxn ang="T169">
                        <a:pos x="T90" y="T91"/>
                      </a:cxn>
                      <a:cxn ang="T170">
                        <a:pos x="T92" y="T93"/>
                      </a:cxn>
                      <a:cxn ang="T171">
                        <a:pos x="T94" y="T95"/>
                      </a:cxn>
                      <a:cxn ang="T172">
                        <a:pos x="T96" y="T97"/>
                      </a:cxn>
                      <a:cxn ang="T173">
                        <a:pos x="T98" y="T99"/>
                      </a:cxn>
                      <a:cxn ang="T174">
                        <a:pos x="T100" y="T101"/>
                      </a:cxn>
                      <a:cxn ang="T175">
                        <a:pos x="T102" y="T103"/>
                      </a:cxn>
                      <a:cxn ang="T176">
                        <a:pos x="T104" y="T105"/>
                      </a:cxn>
                      <a:cxn ang="T177">
                        <a:pos x="T106" y="T107"/>
                      </a:cxn>
                      <a:cxn ang="T178">
                        <a:pos x="T108" y="T109"/>
                      </a:cxn>
                      <a:cxn ang="T179">
                        <a:pos x="T110" y="T111"/>
                      </a:cxn>
                      <a:cxn ang="T180">
                        <a:pos x="T112" y="T113"/>
                      </a:cxn>
                      <a:cxn ang="T181">
                        <a:pos x="T114" y="T115"/>
                      </a:cxn>
                      <a:cxn ang="T182">
                        <a:pos x="T116" y="T117"/>
                      </a:cxn>
                      <a:cxn ang="T183">
                        <a:pos x="T118" y="T119"/>
                      </a:cxn>
                      <a:cxn ang="T184">
                        <a:pos x="T120" y="T121"/>
                      </a:cxn>
                      <a:cxn ang="T185">
                        <a:pos x="T122" y="T123"/>
                      </a:cxn>
                    </a:cxnLst>
                    <a:rect l="T186" t="T187" r="T188" b="T189"/>
                    <a:pathLst>
                      <a:path w="203" h="107">
                        <a:moveTo>
                          <a:pt x="7" y="0"/>
                        </a:moveTo>
                        <a:lnTo>
                          <a:pt x="0" y="9"/>
                        </a:lnTo>
                        <a:lnTo>
                          <a:pt x="0" y="18"/>
                        </a:lnTo>
                        <a:lnTo>
                          <a:pt x="14" y="29"/>
                        </a:lnTo>
                        <a:lnTo>
                          <a:pt x="23" y="27"/>
                        </a:lnTo>
                        <a:lnTo>
                          <a:pt x="25" y="31"/>
                        </a:lnTo>
                        <a:lnTo>
                          <a:pt x="37" y="32"/>
                        </a:lnTo>
                        <a:lnTo>
                          <a:pt x="42" y="25"/>
                        </a:lnTo>
                        <a:lnTo>
                          <a:pt x="62" y="27"/>
                        </a:lnTo>
                        <a:lnTo>
                          <a:pt x="65" y="34"/>
                        </a:lnTo>
                        <a:lnTo>
                          <a:pt x="72" y="36"/>
                        </a:lnTo>
                        <a:lnTo>
                          <a:pt x="88" y="35"/>
                        </a:lnTo>
                        <a:lnTo>
                          <a:pt x="94" y="39"/>
                        </a:lnTo>
                        <a:lnTo>
                          <a:pt x="102" y="43"/>
                        </a:lnTo>
                        <a:lnTo>
                          <a:pt x="109" y="52"/>
                        </a:lnTo>
                        <a:lnTo>
                          <a:pt x="109" y="63"/>
                        </a:lnTo>
                        <a:lnTo>
                          <a:pt x="104" y="66"/>
                        </a:lnTo>
                        <a:lnTo>
                          <a:pt x="106" y="70"/>
                        </a:lnTo>
                        <a:lnTo>
                          <a:pt x="98" y="77"/>
                        </a:lnTo>
                        <a:lnTo>
                          <a:pt x="98" y="87"/>
                        </a:lnTo>
                        <a:lnTo>
                          <a:pt x="111" y="88"/>
                        </a:lnTo>
                        <a:lnTo>
                          <a:pt x="118" y="85"/>
                        </a:lnTo>
                        <a:lnTo>
                          <a:pt x="120" y="81"/>
                        </a:lnTo>
                        <a:lnTo>
                          <a:pt x="125" y="85"/>
                        </a:lnTo>
                        <a:lnTo>
                          <a:pt x="132" y="83"/>
                        </a:lnTo>
                        <a:lnTo>
                          <a:pt x="147" y="88"/>
                        </a:lnTo>
                        <a:lnTo>
                          <a:pt x="157" y="98"/>
                        </a:lnTo>
                        <a:lnTo>
                          <a:pt x="160" y="98"/>
                        </a:lnTo>
                        <a:lnTo>
                          <a:pt x="161" y="103"/>
                        </a:lnTo>
                        <a:lnTo>
                          <a:pt x="171" y="106"/>
                        </a:lnTo>
                        <a:lnTo>
                          <a:pt x="182" y="106"/>
                        </a:lnTo>
                        <a:lnTo>
                          <a:pt x="175" y="101"/>
                        </a:lnTo>
                        <a:lnTo>
                          <a:pt x="178" y="95"/>
                        </a:lnTo>
                        <a:lnTo>
                          <a:pt x="186" y="101"/>
                        </a:lnTo>
                        <a:lnTo>
                          <a:pt x="196" y="102"/>
                        </a:lnTo>
                        <a:lnTo>
                          <a:pt x="197" y="94"/>
                        </a:lnTo>
                        <a:lnTo>
                          <a:pt x="188" y="87"/>
                        </a:lnTo>
                        <a:lnTo>
                          <a:pt x="181" y="87"/>
                        </a:lnTo>
                        <a:lnTo>
                          <a:pt x="171" y="80"/>
                        </a:lnTo>
                        <a:lnTo>
                          <a:pt x="181" y="80"/>
                        </a:lnTo>
                        <a:lnTo>
                          <a:pt x="188" y="84"/>
                        </a:lnTo>
                        <a:lnTo>
                          <a:pt x="202" y="84"/>
                        </a:lnTo>
                        <a:lnTo>
                          <a:pt x="199" y="76"/>
                        </a:lnTo>
                        <a:lnTo>
                          <a:pt x="186" y="67"/>
                        </a:lnTo>
                        <a:lnTo>
                          <a:pt x="178" y="66"/>
                        </a:lnTo>
                        <a:lnTo>
                          <a:pt x="165" y="56"/>
                        </a:lnTo>
                        <a:lnTo>
                          <a:pt x="150" y="53"/>
                        </a:lnTo>
                        <a:lnTo>
                          <a:pt x="137" y="49"/>
                        </a:lnTo>
                        <a:lnTo>
                          <a:pt x="127" y="36"/>
                        </a:lnTo>
                        <a:lnTo>
                          <a:pt x="120" y="20"/>
                        </a:lnTo>
                        <a:lnTo>
                          <a:pt x="111" y="20"/>
                        </a:lnTo>
                        <a:lnTo>
                          <a:pt x="108" y="16"/>
                        </a:lnTo>
                        <a:lnTo>
                          <a:pt x="102" y="17"/>
                        </a:lnTo>
                        <a:lnTo>
                          <a:pt x="92" y="10"/>
                        </a:lnTo>
                        <a:lnTo>
                          <a:pt x="76" y="7"/>
                        </a:lnTo>
                        <a:lnTo>
                          <a:pt x="69" y="11"/>
                        </a:lnTo>
                        <a:lnTo>
                          <a:pt x="53" y="7"/>
                        </a:lnTo>
                        <a:lnTo>
                          <a:pt x="44" y="7"/>
                        </a:lnTo>
                        <a:lnTo>
                          <a:pt x="39" y="2"/>
                        </a:lnTo>
                        <a:lnTo>
                          <a:pt x="34" y="0"/>
                        </a:lnTo>
                        <a:lnTo>
                          <a:pt x="25" y="2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8A8AFF"/>
                  </a:solidFill>
                  <a:ln w="12699" cap="rnd">
                    <a:solidFill>
                      <a:srgbClr val="DADADA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07" name="Freeform 133"/>
                  <p:cNvSpPr>
                    <a:spLocks/>
                  </p:cNvSpPr>
                  <p:nvPr/>
                </p:nvSpPr>
                <p:spPr bwMode="auto">
                  <a:xfrm>
                    <a:off x="1777" y="2352"/>
                    <a:ext cx="142" cy="49"/>
                  </a:xfrm>
                  <a:custGeom>
                    <a:avLst/>
                    <a:gdLst>
                      <a:gd name="T0" fmla="*/ 0 w 142"/>
                      <a:gd name="T1" fmla="*/ 24 h 49"/>
                      <a:gd name="T2" fmla="*/ 12 w 142"/>
                      <a:gd name="T3" fmla="*/ 10 h 49"/>
                      <a:gd name="T4" fmla="*/ 18 w 142"/>
                      <a:gd name="T5" fmla="*/ 10 h 49"/>
                      <a:gd name="T6" fmla="*/ 28 w 142"/>
                      <a:gd name="T7" fmla="*/ 3 h 49"/>
                      <a:gd name="T8" fmla="*/ 39 w 142"/>
                      <a:gd name="T9" fmla="*/ 3 h 49"/>
                      <a:gd name="T10" fmla="*/ 42 w 142"/>
                      <a:gd name="T11" fmla="*/ 2 h 49"/>
                      <a:gd name="T12" fmla="*/ 46 w 142"/>
                      <a:gd name="T13" fmla="*/ 0 h 49"/>
                      <a:gd name="T14" fmla="*/ 60 w 142"/>
                      <a:gd name="T15" fmla="*/ 9 h 49"/>
                      <a:gd name="T16" fmla="*/ 64 w 142"/>
                      <a:gd name="T17" fmla="*/ 14 h 49"/>
                      <a:gd name="T18" fmla="*/ 67 w 142"/>
                      <a:gd name="T19" fmla="*/ 12 h 49"/>
                      <a:gd name="T20" fmla="*/ 78 w 142"/>
                      <a:gd name="T21" fmla="*/ 17 h 49"/>
                      <a:gd name="T22" fmla="*/ 85 w 142"/>
                      <a:gd name="T23" fmla="*/ 17 h 49"/>
                      <a:gd name="T24" fmla="*/ 91 w 142"/>
                      <a:gd name="T25" fmla="*/ 21 h 49"/>
                      <a:gd name="T26" fmla="*/ 101 w 142"/>
                      <a:gd name="T27" fmla="*/ 24 h 49"/>
                      <a:gd name="T28" fmla="*/ 101 w 142"/>
                      <a:gd name="T29" fmla="*/ 31 h 49"/>
                      <a:gd name="T30" fmla="*/ 119 w 142"/>
                      <a:gd name="T31" fmla="*/ 31 h 49"/>
                      <a:gd name="T32" fmla="*/ 123 w 142"/>
                      <a:gd name="T33" fmla="*/ 38 h 49"/>
                      <a:gd name="T34" fmla="*/ 134 w 142"/>
                      <a:gd name="T35" fmla="*/ 38 h 49"/>
                      <a:gd name="T36" fmla="*/ 141 w 142"/>
                      <a:gd name="T37" fmla="*/ 46 h 49"/>
                      <a:gd name="T38" fmla="*/ 137 w 142"/>
                      <a:gd name="T39" fmla="*/ 48 h 49"/>
                      <a:gd name="T40" fmla="*/ 134 w 142"/>
                      <a:gd name="T41" fmla="*/ 45 h 49"/>
                      <a:gd name="T42" fmla="*/ 133 w 142"/>
                      <a:gd name="T43" fmla="*/ 44 h 49"/>
                      <a:gd name="T44" fmla="*/ 123 w 142"/>
                      <a:gd name="T45" fmla="*/ 45 h 49"/>
                      <a:gd name="T46" fmla="*/ 120 w 142"/>
                      <a:gd name="T47" fmla="*/ 46 h 49"/>
                      <a:gd name="T48" fmla="*/ 112 w 142"/>
                      <a:gd name="T49" fmla="*/ 48 h 49"/>
                      <a:gd name="T50" fmla="*/ 99 w 142"/>
                      <a:gd name="T51" fmla="*/ 48 h 49"/>
                      <a:gd name="T52" fmla="*/ 91 w 142"/>
                      <a:gd name="T53" fmla="*/ 48 h 49"/>
                      <a:gd name="T54" fmla="*/ 91 w 142"/>
                      <a:gd name="T55" fmla="*/ 44 h 49"/>
                      <a:gd name="T56" fmla="*/ 78 w 142"/>
                      <a:gd name="T57" fmla="*/ 32 h 49"/>
                      <a:gd name="T58" fmla="*/ 78 w 142"/>
                      <a:gd name="T59" fmla="*/ 25 h 49"/>
                      <a:gd name="T60" fmla="*/ 64 w 142"/>
                      <a:gd name="T61" fmla="*/ 25 h 49"/>
                      <a:gd name="T62" fmla="*/ 59 w 142"/>
                      <a:gd name="T63" fmla="*/ 21 h 49"/>
                      <a:gd name="T64" fmla="*/ 54 w 142"/>
                      <a:gd name="T65" fmla="*/ 25 h 49"/>
                      <a:gd name="T66" fmla="*/ 50 w 142"/>
                      <a:gd name="T67" fmla="*/ 20 h 49"/>
                      <a:gd name="T68" fmla="*/ 46 w 142"/>
                      <a:gd name="T69" fmla="*/ 20 h 49"/>
                      <a:gd name="T70" fmla="*/ 46 w 142"/>
                      <a:gd name="T71" fmla="*/ 13 h 49"/>
                      <a:gd name="T72" fmla="*/ 42 w 142"/>
                      <a:gd name="T73" fmla="*/ 10 h 49"/>
                      <a:gd name="T74" fmla="*/ 29 w 142"/>
                      <a:gd name="T75" fmla="*/ 12 h 49"/>
                      <a:gd name="T76" fmla="*/ 21 w 142"/>
                      <a:gd name="T77" fmla="*/ 20 h 49"/>
                      <a:gd name="T78" fmla="*/ 11 w 142"/>
                      <a:gd name="T79" fmla="*/ 21 h 49"/>
                      <a:gd name="T80" fmla="*/ 0 w 142"/>
                      <a:gd name="T81" fmla="*/ 24 h 49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142"/>
                      <a:gd name="T124" fmla="*/ 0 h 49"/>
                      <a:gd name="T125" fmla="*/ 142 w 142"/>
                      <a:gd name="T126" fmla="*/ 49 h 49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142" h="49">
                        <a:moveTo>
                          <a:pt x="0" y="24"/>
                        </a:moveTo>
                        <a:lnTo>
                          <a:pt x="12" y="10"/>
                        </a:lnTo>
                        <a:lnTo>
                          <a:pt x="18" y="10"/>
                        </a:lnTo>
                        <a:lnTo>
                          <a:pt x="28" y="3"/>
                        </a:lnTo>
                        <a:lnTo>
                          <a:pt x="39" y="3"/>
                        </a:lnTo>
                        <a:lnTo>
                          <a:pt x="42" y="2"/>
                        </a:lnTo>
                        <a:lnTo>
                          <a:pt x="46" y="0"/>
                        </a:lnTo>
                        <a:lnTo>
                          <a:pt x="60" y="9"/>
                        </a:lnTo>
                        <a:lnTo>
                          <a:pt x="64" y="14"/>
                        </a:lnTo>
                        <a:lnTo>
                          <a:pt x="67" y="12"/>
                        </a:lnTo>
                        <a:lnTo>
                          <a:pt x="78" y="17"/>
                        </a:lnTo>
                        <a:lnTo>
                          <a:pt x="85" y="17"/>
                        </a:lnTo>
                        <a:lnTo>
                          <a:pt x="91" y="21"/>
                        </a:lnTo>
                        <a:lnTo>
                          <a:pt x="101" y="24"/>
                        </a:lnTo>
                        <a:lnTo>
                          <a:pt x="101" y="31"/>
                        </a:lnTo>
                        <a:lnTo>
                          <a:pt x="119" y="31"/>
                        </a:lnTo>
                        <a:lnTo>
                          <a:pt x="123" y="38"/>
                        </a:lnTo>
                        <a:lnTo>
                          <a:pt x="134" y="38"/>
                        </a:lnTo>
                        <a:lnTo>
                          <a:pt x="141" y="46"/>
                        </a:lnTo>
                        <a:lnTo>
                          <a:pt x="137" y="48"/>
                        </a:lnTo>
                        <a:lnTo>
                          <a:pt x="134" y="45"/>
                        </a:lnTo>
                        <a:lnTo>
                          <a:pt x="133" y="44"/>
                        </a:lnTo>
                        <a:lnTo>
                          <a:pt x="123" y="45"/>
                        </a:lnTo>
                        <a:lnTo>
                          <a:pt x="120" y="46"/>
                        </a:lnTo>
                        <a:lnTo>
                          <a:pt x="112" y="48"/>
                        </a:lnTo>
                        <a:lnTo>
                          <a:pt x="99" y="48"/>
                        </a:lnTo>
                        <a:lnTo>
                          <a:pt x="91" y="48"/>
                        </a:lnTo>
                        <a:lnTo>
                          <a:pt x="91" y="44"/>
                        </a:lnTo>
                        <a:lnTo>
                          <a:pt x="78" y="32"/>
                        </a:lnTo>
                        <a:lnTo>
                          <a:pt x="78" y="25"/>
                        </a:lnTo>
                        <a:lnTo>
                          <a:pt x="64" y="25"/>
                        </a:lnTo>
                        <a:lnTo>
                          <a:pt x="59" y="21"/>
                        </a:lnTo>
                        <a:lnTo>
                          <a:pt x="54" y="25"/>
                        </a:lnTo>
                        <a:lnTo>
                          <a:pt x="50" y="20"/>
                        </a:lnTo>
                        <a:lnTo>
                          <a:pt x="46" y="20"/>
                        </a:lnTo>
                        <a:lnTo>
                          <a:pt x="46" y="13"/>
                        </a:lnTo>
                        <a:lnTo>
                          <a:pt x="42" y="10"/>
                        </a:lnTo>
                        <a:lnTo>
                          <a:pt x="29" y="12"/>
                        </a:lnTo>
                        <a:lnTo>
                          <a:pt x="21" y="20"/>
                        </a:lnTo>
                        <a:lnTo>
                          <a:pt x="11" y="21"/>
                        </a:lnTo>
                        <a:lnTo>
                          <a:pt x="0" y="24"/>
                        </a:lnTo>
                      </a:path>
                    </a:pathLst>
                  </a:custGeom>
                  <a:solidFill>
                    <a:srgbClr val="8A8AFF"/>
                  </a:solidFill>
                  <a:ln w="12699" cap="rnd">
                    <a:solidFill>
                      <a:srgbClr val="DADADA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08" name="Freeform 134"/>
                  <p:cNvSpPr>
                    <a:spLocks/>
                  </p:cNvSpPr>
                  <p:nvPr/>
                </p:nvSpPr>
                <p:spPr bwMode="auto">
                  <a:xfrm>
                    <a:off x="1901" y="2387"/>
                    <a:ext cx="91" cy="42"/>
                  </a:xfrm>
                  <a:custGeom>
                    <a:avLst/>
                    <a:gdLst>
                      <a:gd name="T0" fmla="*/ 0 w 91"/>
                      <a:gd name="T1" fmla="*/ 31 h 42"/>
                      <a:gd name="T2" fmla="*/ 9 w 91"/>
                      <a:gd name="T3" fmla="*/ 32 h 42"/>
                      <a:gd name="T4" fmla="*/ 28 w 91"/>
                      <a:gd name="T5" fmla="*/ 31 h 42"/>
                      <a:gd name="T6" fmla="*/ 37 w 91"/>
                      <a:gd name="T7" fmla="*/ 39 h 42"/>
                      <a:gd name="T8" fmla="*/ 48 w 91"/>
                      <a:gd name="T9" fmla="*/ 41 h 42"/>
                      <a:gd name="T10" fmla="*/ 53 w 91"/>
                      <a:gd name="T11" fmla="*/ 31 h 42"/>
                      <a:gd name="T12" fmla="*/ 51 w 91"/>
                      <a:gd name="T13" fmla="*/ 28 h 42"/>
                      <a:gd name="T14" fmla="*/ 56 w 91"/>
                      <a:gd name="T15" fmla="*/ 24 h 42"/>
                      <a:gd name="T16" fmla="*/ 67 w 91"/>
                      <a:gd name="T17" fmla="*/ 31 h 42"/>
                      <a:gd name="T18" fmla="*/ 76 w 91"/>
                      <a:gd name="T19" fmla="*/ 31 h 42"/>
                      <a:gd name="T20" fmla="*/ 76 w 91"/>
                      <a:gd name="T21" fmla="*/ 27 h 42"/>
                      <a:gd name="T22" fmla="*/ 81 w 91"/>
                      <a:gd name="T23" fmla="*/ 27 h 42"/>
                      <a:gd name="T24" fmla="*/ 90 w 91"/>
                      <a:gd name="T25" fmla="*/ 20 h 42"/>
                      <a:gd name="T26" fmla="*/ 84 w 91"/>
                      <a:gd name="T27" fmla="*/ 18 h 42"/>
                      <a:gd name="T28" fmla="*/ 84 w 91"/>
                      <a:gd name="T29" fmla="*/ 11 h 42"/>
                      <a:gd name="T30" fmla="*/ 84 w 91"/>
                      <a:gd name="T31" fmla="*/ 6 h 42"/>
                      <a:gd name="T32" fmla="*/ 72 w 91"/>
                      <a:gd name="T33" fmla="*/ 4 h 42"/>
                      <a:gd name="T34" fmla="*/ 62 w 91"/>
                      <a:gd name="T35" fmla="*/ 6 h 42"/>
                      <a:gd name="T36" fmla="*/ 53 w 91"/>
                      <a:gd name="T37" fmla="*/ 6 h 42"/>
                      <a:gd name="T38" fmla="*/ 41 w 91"/>
                      <a:gd name="T39" fmla="*/ 4 h 42"/>
                      <a:gd name="T40" fmla="*/ 31 w 91"/>
                      <a:gd name="T41" fmla="*/ 0 h 42"/>
                      <a:gd name="T42" fmla="*/ 28 w 91"/>
                      <a:gd name="T43" fmla="*/ 4 h 42"/>
                      <a:gd name="T44" fmla="*/ 27 w 91"/>
                      <a:gd name="T45" fmla="*/ 13 h 42"/>
                      <a:gd name="T46" fmla="*/ 17 w 91"/>
                      <a:gd name="T47" fmla="*/ 13 h 42"/>
                      <a:gd name="T48" fmla="*/ 14 w 91"/>
                      <a:gd name="T49" fmla="*/ 20 h 42"/>
                      <a:gd name="T50" fmla="*/ 9 w 91"/>
                      <a:gd name="T51" fmla="*/ 23 h 42"/>
                      <a:gd name="T52" fmla="*/ 0 w 91"/>
                      <a:gd name="T53" fmla="*/ 31 h 42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1"/>
                      <a:gd name="T82" fmla="*/ 0 h 42"/>
                      <a:gd name="T83" fmla="*/ 91 w 91"/>
                      <a:gd name="T84" fmla="*/ 42 h 42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1" h="42">
                        <a:moveTo>
                          <a:pt x="0" y="31"/>
                        </a:moveTo>
                        <a:lnTo>
                          <a:pt x="9" y="32"/>
                        </a:lnTo>
                        <a:lnTo>
                          <a:pt x="28" y="31"/>
                        </a:lnTo>
                        <a:lnTo>
                          <a:pt x="37" y="39"/>
                        </a:lnTo>
                        <a:lnTo>
                          <a:pt x="48" y="41"/>
                        </a:lnTo>
                        <a:lnTo>
                          <a:pt x="53" y="31"/>
                        </a:lnTo>
                        <a:lnTo>
                          <a:pt x="51" y="28"/>
                        </a:lnTo>
                        <a:lnTo>
                          <a:pt x="56" y="24"/>
                        </a:lnTo>
                        <a:lnTo>
                          <a:pt x="67" y="31"/>
                        </a:lnTo>
                        <a:lnTo>
                          <a:pt x="76" y="31"/>
                        </a:lnTo>
                        <a:lnTo>
                          <a:pt x="76" y="27"/>
                        </a:lnTo>
                        <a:lnTo>
                          <a:pt x="81" y="27"/>
                        </a:lnTo>
                        <a:lnTo>
                          <a:pt x="90" y="20"/>
                        </a:lnTo>
                        <a:lnTo>
                          <a:pt x="84" y="18"/>
                        </a:lnTo>
                        <a:lnTo>
                          <a:pt x="84" y="11"/>
                        </a:lnTo>
                        <a:lnTo>
                          <a:pt x="84" y="6"/>
                        </a:lnTo>
                        <a:lnTo>
                          <a:pt x="72" y="4"/>
                        </a:lnTo>
                        <a:lnTo>
                          <a:pt x="62" y="6"/>
                        </a:lnTo>
                        <a:lnTo>
                          <a:pt x="53" y="6"/>
                        </a:lnTo>
                        <a:lnTo>
                          <a:pt x="41" y="4"/>
                        </a:lnTo>
                        <a:lnTo>
                          <a:pt x="31" y="0"/>
                        </a:lnTo>
                        <a:lnTo>
                          <a:pt x="28" y="4"/>
                        </a:lnTo>
                        <a:lnTo>
                          <a:pt x="27" y="13"/>
                        </a:lnTo>
                        <a:lnTo>
                          <a:pt x="17" y="13"/>
                        </a:lnTo>
                        <a:lnTo>
                          <a:pt x="14" y="20"/>
                        </a:lnTo>
                        <a:lnTo>
                          <a:pt x="9" y="23"/>
                        </a:lnTo>
                        <a:lnTo>
                          <a:pt x="0" y="31"/>
                        </a:lnTo>
                      </a:path>
                    </a:pathLst>
                  </a:custGeom>
                  <a:solidFill>
                    <a:srgbClr val="8A8AFF"/>
                  </a:solidFill>
                  <a:ln w="12699" cap="rnd">
                    <a:solidFill>
                      <a:srgbClr val="DADADA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909" name="Freeform 135"/>
                  <p:cNvSpPr>
                    <a:spLocks/>
                  </p:cNvSpPr>
                  <p:nvPr/>
                </p:nvSpPr>
                <p:spPr bwMode="auto">
                  <a:xfrm>
                    <a:off x="1844" y="2506"/>
                    <a:ext cx="576" cy="854"/>
                  </a:xfrm>
                  <a:custGeom>
                    <a:avLst/>
                    <a:gdLst>
                      <a:gd name="T0" fmla="*/ 66 w 576"/>
                      <a:gd name="T1" fmla="*/ 14 h 854"/>
                      <a:gd name="T2" fmla="*/ 109 w 576"/>
                      <a:gd name="T3" fmla="*/ 1 h 854"/>
                      <a:gd name="T4" fmla="*/ 91 w 576"/>
                      <a:gd name="T5" fmla="*/ 29 h 854"/>
                      <a:gd name="T6" fmla="*/ 109 w 576"/>
                      <a:gd name="T7" fmla="*/ 28 h 854"/>
                      <a:gd name="T8" fmla="*/ 127 w 576"/>
                      <a:gd name="T9" fmla="*/ 26 h 854"/>
                      <a:gd name="T10" fmla="*/ 152 w 576"/>
                      <a:gd name="T11" fmla="*/ 36 h 854"/>
                      <a:gd name="T12" fmla="*/ 231 w 576"/>
                      <a:gd name="T13" fmla="*/ 52 h 854"/>
                      <a:gd name="T14" fmla="*/ 267 w 576"/>
                      <a:gd name="T15" fmla="*/ 67 h 854"/>
                      <a:gd name="T16" fmla="*/ 313 w 576"/>
                      <a:gd name="T17" fmla="*/ 75 h 854"/>
                      <a:gd name="T18" fmla="*/ 380 w 576"/>
                      <a:gd name="T19" fmla="*/ 117 h 854"/>
                      <a:gd name="T20" fmla="*/ 417 w 576"/>
                      <a:gd name="T21" fmla="*/ 169 h 854"/>
                      <a:gd name="T22" fmla="*/ 559 w 576"/>
                      <a:gd name="T23" fmla="*/ 212 h 854"/>
                      <a:gd name="T24" fmla="*/ 561 w 576"/>
                      <a:gd name="T25" fmla="*/ 283 h 854"/>
                      <a:gd name="T26" fmla="*/ 524 w 576"/>
                      <a:gd name="T27" fmla="*/ 322 h 854"/>
                      <a:gd name="T28" fmla="*/ 519 w 576"/>
                      <a:gd name="T29" fmla="*/ 377 h 854"/>
                      <a:gd name="T30" fmla="*/ 498 w 576"/>
                      <a:gd name="T31" fmla="*/ 401 h 854"/>
                      <a:gd name="T32" fmla="*/ 464 w 576"/>
                      <a:gd name="T33" fmla="*/ 441 h 854"/>
                      <a:gd name="T34" fmla="*/ 415 w 576"/>
                      <a:gd name="T35" fmla="*/ 455 h 854"/>
                      <a:gd name="T36" fmla="*/ 390 w 576"/>
                      <a:gd name="T37" fmla="*/ 497 h 854"/>
                      <a:gd name="T38" fmla="*/ 384 w 576"/>
                      <a:gd name="T39" fmla="*/ 532 h 854"/>
                      <a:gd name="T40" fmla="*/ 345 w 576"/>
                      <a:gd name="T41" fmla="*/ 564 h 854"/>
                      <a:gd name="T42" fmla="*/ 322 w 576"/>
                      <a:gd name="T43" fmla="*/ 589 h 854"/>
                      <a:gd name="T44" fmla="*/ 306 w 576"/>
                      <a:gd name="T45" fmla="*/ 602 h 854"/>
                      <a:gd name="T46" fmla="*/ 298 w 576"/>
                      <a:gd name="T47" fmla="*/ 635 h 854"/>
                      <a:gd name="T48" fmla="*/ 259 w 576"/>
                      <a:gd name="T49" fmla="*/ 649 h 854"/>
                      <a:gd name="T50" fmla="*/ 228 w 576"/>
                      <a:gd name="T51" fmla="*/ 663 h 854"/>
                      <a:gd name="T52" fmla="*/ 226 w 576"/>
                      <a:gd name="T53" fmla="*/ 698 h 854"/>
                      <a:gd name="T54" fmla="*/ 197 w 576"/>
                      <a:gd name="T55" fmla="*/ 723 h 854"/>
                      <a:gd name="T56" fmla="*/ 215 w 576"/>
                      <a:gd name="T57" fmla="*/ 745 h 854"/>
                      <a:gd name="T58" fmla="*/ 186 w 576"/>
                      <a:gd name="T59" fmla="*/ 766 h 854"/>
                      <a:gd name="T60" fmla="*/ 171 w 576"/>
                      <a:gd name="T61" fmla="*/ 803 h 854"/>
                      <a:gd name="T62" fmla="*/ 210 w 576"/>
                      <a:gd name="T63" fmla="*/ 853 h 854"/>
                      <a:gd name="T64" fmla="*/ 164 w 576"/>
                      <a:gd name="T65" fmla="*/ 828 h 854"/>
                      <a:gd name="T66" fmla="*/ 134 w 576"/>
                      <a:gd name="T67" fmla="*/ 783 h 854"/>
                      <a:gd name="T68" fmla="*/ 131 w 576"/>
                      <a:gd name="T69" fmla="*/ 663 h 854"/>
                      <a:gd name="T70" fmla="*/ 127 w 576"/>
                      <a:gd name="T71" fmla="*/ 613 h 854"/>
                      <a:gd name="T72" fmla="*/ 130 w 576"/>
                      <a:gd name="T73" fmla="*/ 558 h 854"/>
                      <a:gd name="T74" fmla="*/ 136 w 576"/>
                      <a:gd name="T75" fmla="*/ 515 h 854"/>
                      <a:gd name="T76" fmla="*/ 133 w 576"/>
                      <a:gd name="T77" fmla="*/ 445 h 854"/>
                      <a:gd name="T78" fmla="*/ 137 w 576"/>
                      <a:gd name="T79" fmla="*/ 388 h 854"/>
                      <a:gd name="T80" fmla="*/ 103 w 576"/>
                      <a:gd name="T81" fmla="*/ 349 h 854"/>
                      <a:gd name="T82" fmla="*/ 52 w 576"/>
                      <a:gd name="T83" fmla="*/ 317 h 854"/>
                      <a:gd name="T84" fmla="*/ 34 w 576"/>
                      <a:gd name="T85" fmla="*/ 269 h 854"/>
                      <a:gd name="T86" fmla="*/ 10 w 576"/>
                      <a:gd name="T87" fmla="*/ 243 h 854"/>
                      <a:gd name="T88" fmla="*/ 11 w 576"/>
                      <a:gd name="T89" fmla="*/ 198 h 854"/>
                      <a:gd name="T90" fmla="*/ 6 w 576"/>
                      <a:gd name="T91" fmla="*/ 155 h 854"/>
                      <a:gd name="T92" fmla="*/ 42 w 576"/>
                      <a:gd name="T93" fmla="*/ 70 h 85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76"/>
                      <a:gd name="T142" fmla="*/ 0 h 854"/>
                      <a:gd name="T143" fmla="*/ 576 w 576"/>
                      <a:gd name="T144" fmla="*/ 854 h 85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76" h="854">
                        <a:moveTo>
                          <a:pt x="45" y="38"/>
                        </a:moveTo>
                        <a:lnTo>
                          <a:pt x="52" y="28"/>
                        </a:lnTo>
                        <a:lnTo>
                          <a:pt x="66" y="14"/>
                        </a:lnTo>
                        <a:lnTo>
                          <a:pt x="87" y="5"/>
                        </a:lnTo>
                        <a:lnTo>
                          <a:pt x="98" y="0"/>
                        </a:lnTo>
                        <a:lnTo>
                          <a:pt x="109" y="1"/>
                        </a:lnTo>
                        <a:lnTo>
                          <a:pt x="106" y="8"/>
                        </a:lnTo>
                        <a:lnTo>
                          <a:pt x="94" y="15"/>
                        </a:lnTo>
                        <a:lnTo>
                          <a:pt x="91" y="29"/>
                        </a:lnTo>
                        <a:lnTo>
                          <a:pt x="94" y="40"/>
                        </a:lnTo>
                        <a:lnTo>
                          <a:pt x="105" y="40"/>
                        </a:lnTo>
                        <a:lnTo>
                          <a:pt x="109" y="28"/>
                        </a:lnTo>
                        <a:lnTo>
                          <a:pt x="112" y="15"/>
                        </a:lnTo>
                        <a:lnTo>
                          <a:pt x="119" y="19"/>
                        </a:lnTo>
                        <a:lnTo>
                          <a:pt x="127" y="26"/>
                        </a:lnTo>
                        <a:lnTo>
                          <a:pt x="141" y="24"/>
                        </a:lnTo>
                        <a:lnTo>
                          <a:pt x="150" y="29"/>
                        </a:lnTo>
                        <a:lnTo>
                          <a:pt x="152" y="36"/>
                        </a:lnTo>
                        <a:lnTo>
                          <a:pt x="173" y="33"/>
                        </a:lnTo>
                        <a:lnTo>
                          <a:pt x="215" y="29"/>
                        </a:lnTo>
                        <a:lnTo>
                          <a:pt x="231" y="52"/>
                        </a:lnTo>
                        <a:lnTo>
                          <a:pt x="257" y="63"/>
                        </a:lnTo>
                        <a:lnTo>
                          <a:pt x="256" y="73"/>
                        </a:lnTo>
                        <a:lnTo>
                          <a:pt x="267" y="67"/>
                        </a:lnTo>
                        <a:lnTo>
                          <a:pt x="280" y="67"/>
                        </a:lnTo>
                        <a:lnTo>
                          <a:pt x="295" y="77"/>
                        </a:lnTo>
                        <a:lnTo>
                          <a:pt x="313" y="75"/>
                        </a:lnTo>
                        <a:lnTo>
                          <a:pt x="329" y="77"/>
                        </a:lnTo>
                        <a:lnTo>
                          <a:pt x="354" y="95"/>
                        </a:lnTo>
                        <a:lnTo>
                          <a:pt x="380" y="117"/>
                        </a:lnTo>
                        <a:lnTo>
                          <a:pt x="391" y="142"/>
                        </a:lnTo>
                        <a:lnTo>
                          <a:pt x="384" y="162"/>
                        </a:lnTo>
                        <a:lnTo>
                          <a:pt x="417" y="169"/>
                        </a:lnTo>
                        <a:lnTo>
                          <a:pt x="470" y="179"/>
                        </a:lnTo>
                        <a:lnTo>
                          <a:pt x="524" y="190"/>
                        </a:lnTo>
                        <a:lnTo>
                          <a:pt x="559" y="212"/>
                        </a:lnTo>
                        <a:lnTo>
                          <a:pt x="575" y="233"/>
                        </a:lnTo>
                        <a:lnTo>
                          <a:pt x="575" y="260"/>
                        </a:lnTo>
                        <a:lnTo>
                          <a:pt x="561" y="283"/>
                        </a:lnTo>
                        <a:lnTo>
                          <a:pt x="545" y="296"/>
                        </a:lnTo>
                        <a:lnTo>
                          <a:pt x="536" y="304"/>
                        </a:lnTo>
                        <a:lnTo>
                          <a:pt x="524" y="322"/>
                        </a:lnTo>
                        <a:lnTo>
                          <a:pt x="523" y="338"/>
                        </a:lnTo>
                        <a:lnTo>
                          <a:pt x="524" y="357"/>
                        </a:lnTo>
                        <a:lnTo>
                          <a:pt x="519" y="377"/>
                        </a:lnTo>
                        <a:lnTo>
                          <a:pt x="510" y="381"/>
                        </a:lnTo>
                        <a:lnTo>
                          <a:pt x="508" y="392"/>
                        </a:lnTo>
                        <a:lnTo>
                          <a:pt x="498" y="401"/>
                        </a:lnTo>
                        <a:lnTo>
                          <a:pt x="496" y="410"/>
                        </a:lnTo>
                        <a:lnTo>
                          <a:pt x="484" y="422"/>
                        </a:lnTo>
                        <a:lnTo>
                          <a:pt x="464" y="441"/>
                        </a:lnTo>
                        <a:lnTo>
                          <a:pt x="447" y="447"/>
                        </a:lnTo>
                        <a:lnTo>
                          <a:pt x="436" y="445"/>
                        </a:lnTo>
                        <a:lnTo>
                          <a:pt x="415" y="455"/>
                        </a:lnTo>
                        <a:lnTo>
                          <a:pt x="394" y="477"/>
                        </a:lnTo>
                        <a:lnTo>
                          <a:pt x="390" y="486"/>
                        </a:lnTo>
                        <a:lnTo>
                          <a:pt x="390" y="497"/>
                        </a:lnTo>
                        <a:lnTo>
                          <a:pt x="394" y="509"/>
                        </a:lnTo>
                        <a:lnTo>
                          <a:pt x="384" y="522"/>
                        </a:lnTo>
                        <a:lnTo>
                          <a:pt x="384" y="532"/>
                        </a:lnTo>
                        <a:lnTo>
                          <a:pt x="368" y="543"/>
                        </a:lnTo>
                        <a:lnTo>
                          <a:pt x="355" y="551"/>
                        </a:lnTo>
                        <a:lnTo>
                          <a:pt x="345" y="564"/>
                        </a:lnTo>
                        <a:lnTo>
                          <a:pt x="341" y="577"/>
                        </a:lnTo>
                        <a:lnTo>
                          <a:pt x="327" y="592"/>
                        </a:lnTo>
                        <a:lnTo>
                          <a:pt x="322" y="589"/>
                        </a:lnTo>
                        <a:lnTo>
                          <a:pt x="310" y="589"/>
                        </a:lnTo>
                        <a:lnTo>
                          <a:pt x="296" y="595"/>
                        </a:lnTo>
                        <a:lnTo>
                          <a:pt x="306" y="602"/>
                        </a:lnTo>
                        <a:lnTo>
                          <a:pt x="306" y="616"/>
                        </a:lnTo>
                        <a:lnTo>
                          <a:pt x="305" y="627"/>
                        </a:lnTo>
                        <a:lnTo>
                          <a:pt x="298" y="635"/>
                        </a:lnTo>
                        <a:lnTo>
                          <a:pt x="280" y="637"/>
                        </a:lnTo>
                        <a:lnTo>
                          <a:pt x="266" y="641"/>
                        </a:lnTo>
                        <a:lnTo>
                          <a:pt x="259" y="649"/>
                        </a:lnTo>
                        <a:lnTo>
                          <a:pt x="259" y="663"/>
                        </a:lnTo>
                        <a:lnTo>
                          <a:pt x="242" y="667"/>
                        </a:lnTo>
                        <a:lnTo>
                          <a:pt x="228" y="663"/>
                        </a:lnTo>
                        <a:lnTo>
                          <a:pt x="224" y="671"/>
                        </a:lnTo>
                        <a:lnTo>
                          <a:pt x="231" y="677"/>
                        </a:lnTo>
                        <a:lnTo>
                          <a:pt x="226" y="698"/>
                        </a:lnTo>
                        <a:lnTo>
                          <a:pt x="221" y="716"/>
                        </a:lnTo>
                        <a:lnTo>
                          <a:pt x="203" y="716"/>
                        </a:lnTo>
                        <a:lnTo>
                          <a:pt x="197" y="723"/>
                        </a:lnTo>
                        <a:lnTo>
                          <a:pt x="199" y="737"/>
                        </a:lnTo>
                        <a:lnTo>
                          <a:pt x="208" y="737"/>
                        </a:lnTo>
                        <a:lnTo>
                          <a:pt x="215" y="745"/>
                        </a:lnTo>
                        <a:lnTo>
                          <a:pt x="211" y="759"/>
                        </a:lnTo>
                        <a:lnTo>
                          <a:pt x="201" y="761"/>
                        </a:lnTo>
                        <a:lnTo>
                          <a:pt x="186" y="766"/>
                        </a:lnTo>
                        <a:lnTo>
                          <a:pt x="182" y="778"/>
                        </a:lnTo>
                        <a:lnTo>
                          <a:pt x="180" y="794"/>
                        </a:lnTo>
                        <a:lnTo>
                          <a:pt x="171" y="803"/>
                        </a:lnTo>
                        <a:lnTo>
                          <a:pt x="206" y="831"/>
                        </a:lnTo>
                        <a:lnTo>
                          <a:pt x="215" y="845"/>
                        </a:lnTo>
                        <a:lnTo>
                          <a:pt x="210" y="853"/>
                        </a:lnTo>
                        <a:lnTo>
                          <a:pt x="194" y="847"/>
                        </a:lnTo>
                        <a:lnTo>
                          <a:pt x="182" y="836"/>
                        </a:lnTo>
                        <a:lnTo>
                          <a:pt x="164" y="828"/>
                        </a:lnTo>
                        <a:lnTo>
                          <a:pt x="147" y="814"/>
                        </a:lnTo>
                        <a:lnTo>
                          <a:pt x="136" y="797"/>
                        </a:lnTo>
                        <a:lnTo>
                          <a:pt x="134" y="783"/>
                        </a:lnTo>
                        <a:lnTo>
                          <a:pt x="137" y="772"/>
                        </a:lnTo>
                        <a:lnTo>
                          <a:pt x="136" y="681"/>
                        </a:lnTo>
                        <a:lnTo>
                          <a:pt x="131" y="663"/>
                        </a:lnTo>
                        <a:lnTo>
                          <a:pt x="119" y="646"/>
                        </a:lnTo>
                        <a:lnTo>
                          <a:pt x="119" y="631"/>
                        </a:lnTo>
                        <a:lnTo>
                          <a:pt x="127" y="613"/>
                        </a:lnTo>
                        <a:lnTo>
                          <a:pt x="134" y="590"/>
                        </a:lnTo>
                        <a:lnTo>
                          <a:pt x="131" y="568"/>
                        </a:lnTo>
                        <a:lnTo>
                          <a:pt x="130" y="558"/>
                        </a:lnTo>
                        <a:lnTo>
                          <a:pt x="129" y="546"/>
                        </a:lnTo>
                        <a:lnTo>
                          <a:pt x="133" y="540"/>
                        </a:lnTo>
                        <a:lnTo>
                          <a:pt x="136" y="515"/>
                        </a:lnTo>
                        <a:lnTo>
                          <a:pt x="133" y="503"/>
                        </a:lnTo>
                        <a:lnTo>
                          <a:pt x="138" y="472"/>
                        </a:lnTo>
                        <a:lnTo>
                          <a:pt x="133" y="445"/>
                        </a:lnTo>
                        <a:lnTo>
                          <a:pt x="137" y="431"/>
                        </a:lnTo>
                        <a:lnTo>
                          <a:pt x="144" y="405"/>
                        </a:lnTo>
                        <a:lnTo>
                          <a:pt x="137" y="388"/>
                        </a:lnTo>
                        <a:lnTo>
                          <a:pt x="123" y="375"/>
                        </a:lnTo>
                        <a:lnTo>
                          <a:pt x="119" y="362"/>
                        </a:lnTo>
                        <a:lnTo>
                          <a:pt x="103" y="349"/>
                        </a:lnTo>
                        <a:lnTo>
                          <a:pt x="87" y="341"/>
                        </a:lnTo>
                        <a:lnTo>
                          <a:pt x="63" y="336"/>
                        </a:lnTo>
                        <a:lnTo>
                          <a:pt x="52" y="317"/>
                        </a:lnTo>
                        <a:lnTo>
                          <a:pt x="36" y="299"/>
                        </a:lnTo>
                        <a:lnTo>
                          <a:pt x="35" y="283"/>
                        </a:lnTo>
                        <a:lnTo>
                          <a:pt x="34" y="269"/>
                        </a:lnTo>
                        <a:lnTo>
                          <a:pt x="29" y="260"/>
                        </a:lnTo>
                        <a:lnTo>
                          <a:pt x="21" y="248"/>
                        </a:lnTo>
                        <a:lnTo>
                          <a:pt x="10" y="243"/>
                        </a:lnTo>
                        <a:lnTo>
                          <a:pt x="1" y="232"/>
                        </a:lnTo>
                        <a:lnTo>
                          <a:pt x="11" y="222"/>
                        </a:lnTo>
                        <a:lnTo>
                          <a:pt x="11" y="198"/>
                        </a:lnTo>
                        <a:lnTo>
                          <a:pt x="6" y="186"/>
                        </a:lnTo>
                        <a:lnTo>
                          <a:pt x="0" y="173"/>
                        </a:lnTo>
                        <a:lnTo>
                          <a:pt x="6" y="155"/>
                        </a:lnTo>
                        <a:lnTo>
                          <a:pt x="28" y="110"/>
                        </a:lnTo>
                        <a:lnTo>
                          <a:pt x="29" y="91"/>
                        </a:lnTo>
                        <a:lnTo>
                          <a:pt x="42" y="70"/>
                        </a:lnTo>
                        <a:lnTo>
                          <a:pt x="42" y="59"/>
                        </a:lnTo>
                        <a:lnTo>
                          <a:pt x="45" y="38"/>
                        </a:lnTo>
                      </a:path>
                    </a:pathLst>
                  </a:custGeom>
                  <a:solidFill>
                    <a:srgbClr val="8A8AFF"/>
                  </a:solidFill>
                  <a:ln w="12699" cap="rnd">
                    <a:solidFill>
                      <a:srgbClr val="DADADA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8572" name="Rectangle 140"/>
          <p:cNvSpPr>
            <a:spLocks noChangeArrowheads="1"/>
          </p:cNvSpPr>
          <p:nvPr/>
        </p:nvSpPr>
        <p:spPr bwMode="auto">
          <a:xfrm>
            <a:off x="815975" y="1420813"/>
            <a:ext cx="536892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Montreal Protocol</a:t>
            </a:r>
          </a:p>
        </p:txBody>
      </p:sp>
      <p:sp>
        <p:nvSpPr>
          <p:cNvPr id="18573" name="Rectangle 141"/>
          <p:cNvSpPr>
            <a:spLocks noChangeArrowheads="1"/>
          </p:cNvSpPr>
          <p:nvPr/>
        </p:nvSpPr>
        <p:spPr bwMode="auto">
          <a:xfrm>
            <a:off x="381000" y="2743200"/>
            <a:ext cx="8509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International Treaty to Protect Ozone Layer</a:t>
            </a:r>
          </a:p>
          <a:p>
            <a:pPr marL="342900" indent="-342900"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Signed by 24 Nations - September 1987</a:t>
            </a:r>
          </a:p>
          <a:p>
            <a:pPr marL="342900" indent="-342900"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Ratified by US Senate - April 1988</a:t>
            </a:r>
          </a:p>
          <a:p>
            <a:pPr marL="1600200" lvl="3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London Amendment</a:t>
            </a:r>
            <a:endParaRPr lang="en-US" sz="2600" dirty="0">
              <a:latin typeface="Gill Sans" charset="0"/>
            </a:endParaRPr>
          </a:p>
          <a:p>
            <a:pPr marL="1600200" lvl="3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Copenhagen Amendments</a:t>
            </a:r>
          </a:p>
          <a:p>
            <a:pPr marL="1600200" lvl="3" indent="-22860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Vienna Amendments</a:t>
            </a:r>
          </a:p>
        </p:txBody>
      </p:sp>
      <p:sp>
        <p:nvSpPr>
          <p:cNvPr id="18581" name="Rectangle 149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212725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Response 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to Concerns</a:t>
            </a:r>
          </a:p>
        </p:txBody>
      </p:sp>
      <p:sp>
        <p:nvSpPr>
          <p:cNvPr id="37894" name="Line 151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7925" y="1728788"/>
            <a:ext cx="6061075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London Amendments</a:t>
            </a:r>
            <a:b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September 1990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75" y="3054350"/>
            <a:ext cx="6245225" cy="3300413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Signed by 68 Nations</a:t>
            </a: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Added Phase-out Schedule</a:t>
            </a:r>
          </a:p>
          <a:p>
            <a:pPr lvl="1">
              <a:lnSpc>
                <a:spcPct val="90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Halons / CFCs             - 2000</a:t>
            </a:r>
          </a:p>
          <a:p>
            <a:pPr lvl="1">
              <a:lnSpc>
                <a:spcPct val="90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Carbon Tetrachloride - 2000</a:t>
            </a:r>
          </a:p>
          <a:p>
            <a:pPr lvl="1">
              <a:lnSpc>
                <a:spcPct val="90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Methyl Chloroform     - 2005</a:t>
            </a:r>
          </a:p>
          <a:p>
            <a:pPr lvl="1">
              <a:lnSpc>
                <a:spcPct val="90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HCFCs (Class II)         - 2020</a:t>
            </a:r>
          </a:p>
        </p:txBody>
      </p:sp>
      <p:grpSp>
        <p:nvGrpSpPr>
          <p:cNvPr id="39941" name="Group 12"/>
          <p:cNvGrpSpPr>
            <a:grpSpLocks/>
          </p:cNvGrpSpPr>
          <p:nvPr/>
        </p:nvGrpSpPr>
        <p:grpSpPr bwMode="auto">
          <a:xfrm>
            <a:off x="573088" y="1816100"/>
            <a:ext cx="1617662" cy="984250"/>
            <a:chOff x="361" y="1144"/>
            <a:chExt cx="1019" cy="620"/>
          </a:xfrm>
        </p:grpSpPr>
        <p:graphicFrame>
          <p:nvGraphicFramePr>
            <p:cNvPr id="39938" name="Object 2"/>
            <p:cNvGraphicFramePr>
              <a:graphicFrameLocks/>
            </p:cNvGraphicFramePr>
            <p:nvPr/>
          </p:nvGraphicFramePr>
          <p:xfrm>
            <a:off x="361" y="1144"/>
            <a:ext cx="1018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61" name="Clip" r:id="rId4" imgW="3022560" imgH="1500120" progId="">
                    <p:embed/>
                  </p:oleObj>
                </mc:Choice>
                <mc:Fallback>
                  <p:oleObj name="Clip" r:id="rId4" imgW="3022560" imgH="150012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" y="1144"/>
                          <a:ext cx="1018" cy="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4" name="Rectangle 9"/>
            <p:cNvSpPr>
              <a:spLocks noChangeArrowheads="1"/>
            </p:cNvSpPr>
            <p:nvPr/>
          </p:nvSpPr>
          <p:spPr bwMode="auto">
            <a:xfrm>
              <a:off x="362" y="1146"/>
              <a:ext cx="1018" cy="61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39943" name="Line 13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0575" y="1689100"/>
            <a:ext cx="7083425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3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Copenhagen Amendments</a:t>
            </a:r>
            <a:b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November 1992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2921000"/>
            <a:ext cx="7670800" cy="3517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Accelerated Production Phase-outs</a:t>
            </a:r>
            <a:endParaRPr lang="en-US" sz="28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 lvl="1">
              <a:lnSpc>
                <a:spcPct val="90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Halons 		01 Jan 94</a:t>
            </a:r>
          </a:p>
          <a:p>
            <a:pPr lvl="1">
              <a:lnSpc>
                <a:spcPct val="90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CFCs		           01 Jan 96</a:t>
            </a: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3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Expanded Controlled Substances</a:t>
            </a: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 lvl="1">
              <a:lnSpc>
                <a:spcPct val="90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34 HCFCs (phase-out by 2030)</a:t>
            </a:r>
          </a:p>
          <a:p>
            <a:pPr lvl="1">
              <a:lnSpc>
                <a:spcPct val="90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34 HBFCs (phase-out by 1996)</a:t>
            </a:r>
          </a:p>
          <a:p>
            <a:pPr lvl="1">
              <a:lnSpc>
                <a:spcPct val="90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Methyl Bromide</a:t>
            </a:r>
          </a:p>
        </p:txBody>
      </p:sp>
      <p:grpSp>
        <p:nvGrpSpPr>
          <p:cNvPr id="41989" name="Group 12"/>
          <p:cNvGrpSpPr>
            <a:grpSpLocks/>
          </p:cNvGrpSpPr>
          <p:nvPr/>
        </p:nvGrpSpPr>
        <p:grpSpPr bwMode="auto">
          <a:xfrm>
            <a:off x="571500" y="1831975"/>
            <a:ext cx="1374775" cy="892175"/>
            <a:chOff x="306" y="1131"/>
            <a:chExt cx="830" cy="543"/>
          </a:xfrm>
        </p:grpSpPr>
        <p:graphicFrame>
          <p:nvGraphicFramePr>
            <p:cNvPr id="41986" name="Object 2"/>
            <p:cNvGraphicFramePr>
              <a:graphicFrameLocks/>
            </p:cNvGraphicFramePr>
            <p:nvPr/>
          </p:nvGraphicFramePr>
          <p:xfrm>
            <a:off x="309" y="1131"/>
            <a:ext cx="827" cy="5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109" name="Clip" r:id="rId4" imgW="2909880" imgH="1919160" progId="">
                    <p:embed/>
                  </p:oleObj>
                </mc:Choice>
                <mc:Fallback>
                  <p:oleObj name="Clip" r:id="rId4" imgW="2909880" imgH="191916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" y="1131"/>
                          <a:ext cx="827" cy="5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2" name="Rectangle 9"/>
            <p:cNvSpPr>
              <a:spLocks noChangeArrowheads="1"/>
            </p:cNvSpPr>
            <p:nvPr/>
          </p:nvSpPr>
          <p:spPr bwMode="auto">
            <a:xfrm>
              <a:off x="306" y="1134"/>
              <a:ext cx="828" cy="5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41991" name="Line 13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1762125"/>
            <a:ext cx="6908800" cy="11430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Vienna Amendments</a:t>
            </a:r>
            <a:b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December 1995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3425" y="3171825"/>
            <a:ext cx="7610475" cy="320675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Requirements for Developing Nations</a:t>
            </a: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Accelerated Phase-out for Developed</a:t>
            </a:r>
          </a:p>
          <a:p>
            <a:pPr lvl="1">
              <a:buClr>
                <a:srgbClr val="0000CC"/>
              </a:buClr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Methyl Bromide		2010</a:t>
            </a:r>
          </a:p>
          <a:p>
            <a:pPr lvl="1">
              <a:buClr>
                <a:srgbClr val="0000CC"/>
              </a:buClr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HCFCs*			2020	</a:t>
            </a:r>
          </a:p>
          <a:p>
            <a:pPr lvl="1">
              <a:buClr>
                <a:srgbClr val="CC3300"/>
              </a:buClr>
              <a:defRPr/>
            </a:pP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>
              <a:buClr>
                <a:srgbClr val="CC3300"/>
              </a:buClr>
              <a:buFont typeface="Monotype Sorts" charset="2"/>
              <a:buChar char="F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* 10-year service tail for existing equipment</a:t>
            </a:r>
          </a:p>
        </p:txBody>
      </p:sp>
      <p:grpSp>
        <p:nvGrpSpPr>
          <p:cNvPr id="44037" name="Group 13"/>
          <p:cNvGrpSpPr>
            <a:grpSpLocks/>
          </p:cNvGrpSpPr>
          <p:nvPr/>
        </p:nvGrpSpPr>
        <p:grpSpPr bwMode="auto">
          <a:xfrm>
            <a:off x="569913" y="1819275"/>
            <a:ext cx="1431925" cy="976313"/>
            <a:chOff x="359" y="1146"/>
            <a:chExt cx="866" cy="573"/>
          </a:xfrm>
        </p:grpSpPr>
        <p:graphicFrame>
          <p:nvGraphicFramePr>
            <p:cNvPr id="44034" name="Object 2"/>
            <p:cNvGraphicFramePr>
              <a:graphicFrameLocks/>
            </p:cNvGraphicFramePr>
            <p:nvPr/>
          </p:nvGraphicFramePr>
          <p:xfrm>
            <a:off x="359" y="1148"/>
            <a:ext cx="866" cy="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157" name="Clip" r:id="rId4" imgW="2879640" imgH="1903320" progId="">
                    <p:embed/>
                  </p:oleObj>
                </mc:Choice>
                <mc:Fallback>
                  <p:oleObj name="Clip" r:id="rId4" imgW="2879640" imgH="1903320" progId="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" y="1148"/>
                          <a:ext cx="866" cy="5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40" name="Rectangle 9"/>
            <p:cNvSpPr>
              <a:spLocks noChangeArrowheads="1"/>
            </p:cNvSpPr>
            <p:nvPr/>
          </p:nvSpPr>
          <p:spPr bwMode="auto">
            <a:xfrm>
              <a:off x="360" y="1146"/>
              <a:ext cx="864" cy="57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44039" name="Line 12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9D85DC30-F5B8-294E-A668-6F84D33BB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68947" y="1762125"/>
            <a:ext cx="6908800" cy="11430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Montreal Amendments</a:t>
            </a:r>
            <a:b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September 1997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8EA06E6D-D447-4E4D-BB5E-2246AEB6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172" y="3171825"/>
            <a:ext cx="7721805" cy="3206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Moved Forward the Phase-out of Methyl Bromide from 2010 to 2005</a:t>
            </a: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Added Licensing Requirements for Use</a:t>
            </a:r>
            <a:b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of New/Used/Recycled/Reclaimed ODS</a:t>
            </a: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Added Compliance Procedures for Calculating Consumption</a:t>
            </a:r>
            <a:r>
              <a:rPr lang="en-US" sz="24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	</a:t>
            </a:r>
          </a:p>
          <a:p>
            <a:pPr lvl="1">
              <a:buClr>
                <a:srgbClr val="CC3300"/>
              </a:buClr>
              <a:defRPr/>
            </a:pPr>
            <a:endParaRPr lang="en-US" sz="2000" b="1" kern="0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107F84A3-3E57-2147-BED0-2DCDF2176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22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24" name="Line 12">
            <a:extLst>
              <a:ext uri="{FF2B5EF4-FFF2-40B4-BE49-F238E27FC236}">
                <a16:creationId xmlns:a16="http://schemas.microsoft.com/office/drawing/2014/main" id="{044AA206-DDE6-644D-B98A-9C2A6DA68F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1097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BB6877-D5E0-9E41-8091-EB1802F3A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60" y="1819275"/>
            <a:ext cx="1484517" cy="983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82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38A526B-9A93-D840-9EDA-1EF534FA7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04573" y="1774000"/>
            <a:ext cx="6908800" cy="11430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Beijing Amendments</a:t>
            </a:r>
            <a:b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December 1999 (adjusted 2007)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7C2BF4-CEB5-4146-BAA2-127B16498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98" y="3183700"/>
            <a:ext cx="7610475" cy="3206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Added Bromochloromethane and Established the Phase-out for 2002</a:t>
            </a: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Expanded Compliance Procedures for Calculating CFC/HCFC Compliance</a:t>
            </a:r>
            <a:endParaRPr lang="en-US" sz="2000" b="1" kern="0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B70B1FF-8680-FC4B-BE28-3A7C37EE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48" y="2246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C64B0F4D-FDC0-B140-A756-B8586236F5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723" y="1339025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7DDBD6-D408-0F4D-951E-910202965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86" y="1831151"/>
            <a:ext cx="1472257" cy="97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26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1E6B339-5ABB-7E43-A77B-217825C9C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04575" y="1774000"/>
            <a:ext cx="6908800" cy="11430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Kigali Amendments</a:t>
            </a:r>
            <a:b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October 2016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D614D9-339B-F64A-9E89-6029E8730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800" y="3183700"/>
            <a:ext cx="7610475" cy="3206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U.S. Is a Signatory to the Amendment but Congress Did Not Ratify</a:t>
            </a: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Added HFC Greenhouse Gases (GHG)</a:t>
            </a:r>
            <a:b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- HFCs Are Not ODS</a:t>
            </a:r>
            <a:b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- Set Cap at 90% 2011-2013 Baseline</a:t>
            </a:r>
            <a:b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- Set Graduated Reduction Schedule </a:t>
            </a:r>
            <a:b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r>
              <a:rPr lang="en-US" sz="2800" b="1" kern="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- Set Target (15% of Baseline) at 2036</a:t>
            </a: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endParaRPr lang="en-US" sz="2200" b="1" kern="0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520524AD-8C5F-5646-99C0-A0E9FE782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950" y="2246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09D8BE04-ECE8-5F44-8DBF-4050DE7A11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725" y="1339025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238CD9-8BB9-1C40-A1DA-F7CACC046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88" y="1831150"/>
            <a:ext cx="145998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3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/>
        </p:nvGraphicFramePr>
        <p:xfrm>
          <a:off x="5349875" y="4248150"/>
          <a:ext cx="2690813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05" name="Clip" r:id="rId4" imgW="5400360" imgH="4538520" progId="">
                  <p:embed/>
                </p:oleObj>
              </mc:Choice>
              <mc:Fallback>
                <p:oleObj name="Clip" r:id="rId4" imgW="5400360" imgH="453852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4248150"/>
                        <a:ext cx="2690813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1025" y="1552575"/>
            <a:ext cx="8562975" cy="1104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Clean Air Act Amendments (1990)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Title VI - Stratospheric Ozone Protection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09600" y="2816225"/>
            <a:ext cx="4648200" cy="33655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Class I ODS</a:t>
            </a:r>
          </a:p>
          <a:p>
            <a:pPr lvl="1">
              <a:lnSpc>
                <a:spcPct val="85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CFCs / Halons</a:t>
            </a:r>
          </a:p>
          <a:p>
            <a:pPr lvl="1">
              <a:lnSpc>
                <a:spcPct val="85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Carbon Tetrachloride</a:t>
            </a:r>
          </a:p>
          <a:p>
            <a:pPr lvl="1">
              <a:lnSpc>
                <a:spcPct val="85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Methyl Chloroform</a:t>
            </a:r>
          </a:p>
          <a:p>
            <a:pPr lvl="1">
              <a:lnSpc>
                <a:spcPct val="85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HBFCs</a:t>
            </a:r>
          </a:p>
          <a:p>
            <a:pPr lvl="1">
              <a:lnSpc>
                <a:spcPct val="85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Methyl Bromide</a:t>
            </a:r>
            <a:b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endParaRPr lang="en-US" sz="1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>
              <a:lnSpc>
                <a:spcPct val="85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Class II ODS (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HCFCs)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267200" y="2860675"/>
            <a:ext cx="4572000" cy="14208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Production Phase-outs</a:t>
            </a:r>
            <a:endParaRPr lang="en-US" sz="2400" b="1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 lvl="1">
              <a:lnSpc>
                <a:spcPct val="90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CFCs	31 Dec 95</a:t>
            </a:r>
          </a:p>
          <a:p>
            <a:pPr lvl="1">
              <a:lnSpc>
                <a:spcPct val="90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Halons	01 Jan 94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46087" name="Line 12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31"/>
          <p:cNvSpPr txBox="1">
            <a:spLocks noChangeArrowheads="1"/>
          </p:cNvSpPr>
          <p:nvPr/>
        </p:nvSpPr>
        <p:spPr bwMode="auto">
          <a:xfrm>
            <a:off x="2541588" y="4660900"/>
            <a:ext cx="5659437" cy="987425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2800" b="1" dirty="0">
                <a:solidFill>
                  <a:srgbClr val="FF3816"/>
                </a:solidFill>
              </a:rPr>
              <a:t>ELIMINATE ALL DEPENDENCY</a:t>
            </a:r>
          </a:p>
          <a:p>
            <a:pPr algn="ctr">
              <a:lnSpc>
                <a:spcPct val="102000"/>
              </a:lnSpc>
            </a:pPr>
            <a:r>
              <a:rPr lang="en-US" sz="2800" b="1" dirty="0">
                <a:solidFill>
                  <a:srgbClr val="FF3816"/>
                </a:solidFill>
              </a:rPr>
              <a:t>ON ODS – CLASS I AND II</a:t>
            </a:r>
          </a:p>
        </p:txBody>
      </p:sp>
      <p:sp>
        <p:nvSpPr>
          <p:cNvPr id="42012" name="Text Box 1052"/>
          <p:cNvSpPr txBox="1">
            <a:spLocks noChangeArrowheads="1"/>
          </p:cNvSpPr>
          <p:nvPr/>
        </p:nvSpPr>
        <p:spPr bwMode="auto">
          <a:xfrm>
            <a:off x="2525713" y="2433638"/>
            <a:ext cx="5611812" cy="849312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38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READINESS ISSUE</a:t>
            </a:r>
          </a:p>
        </p:txBody>
      </p:sp>
      <p:sp>
        <p:nvSpPr>
          <p:cNvPr id="42016" name="Rectangle 1056"/>
          <p:cNvSpPr>
            <a:spLocks noChangeArrowheads="1"/>
          </p:cNvSpPr>
          <p:nvPr/>
        </p:nvSpPr>
        <p:spPr bwMode="auto">
          <a:xfrm>
            <a:off x="29525" y="73850"/>
            <a:ext cx="475623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panose="020B0502020104020203" pitchFamily="34" charset="77"/>
              </a:rPr>
              <a:t>Army Dependency </a:t>
            </a:r>
          </a:p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panose="020B0502020104020203" pitchFamily="34" charset="77"/>
              </a:rPr>
              <a:t>on ODS …</a:t>
            </a:r>
          </a:p>
        </p:txBody>
      </p:sp>
      <p:sp>
        <p:nvSpPr>
          <p:cNvPr id="21509" name="Line 1057"/>
          <p:cNvSpPr>
            <a:spLocks noChangeShapeType="1"/>
          </p:cNvSpPr>
          <p:nvPr/>
        </p:nvSpPr>
        <p:spPr bwMode="auto">
          <a:xfrm flipV="1">
            <a:off x="209550" y="1339850"/>
            <a:ext cx="4038600" cy="3175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9" name="Text Box 1069"/>
          <p:cNvSpPr txBox="1">
            <a:spLocks noChangeArrowheads="1"/>
          </p:cNvSpPr>
          <p:nvPr/>
        </p:nvSpPr>
        <p:spPr bwMode="auto">
          <a:xfrm>
            <a:off x="593725" y="1717953"/>
            <a:ext cx="6946762" cy="111658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Weapon Systems and Equipment Is 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30" name="Text Box 1070"/>
          <p:cNvSpPr txBox="1">
            <a:spLocks noChangeArrowheads="1"/>
          </p:cNvSpPr>
          <p:nvPr/>
        </p:nvSpPr>
        <p:spPr bwMode="auto">
          <a:xfrm>
            <a:off x="574675" y="4063932"/>
            <a:ext cx="7754938" cy="13826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</a:pP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Goal of the Army ODS Program Is to </a:t>
            </a:r>
            <a:endParaRPr lang="en-US" sz="2800" b="1" i="1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2000"/>
              </a:lnSpc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2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1975" y="1676400"/>
            <a:ext cx="7554913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National Defense Authorization Act for FY93 (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PL102-484) Section 326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2925" y="2968625"/>
            <a:ext cx="6908800" cy="2373313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buClr>
                <a:srgbClr val="CC3300"/>
              </a:buClr>
              <a:buFont typeface="Monotype Sorts" charset="2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Congress Directed DoD to: </a:t>
            </a:r>
          </a:p>
          <a:p>
            <a:pPr>
              <a:lnSpc>
                <a:spcPct val="120000"/>
              </a:lnSpc>
              <a:buClr>
                <a:srgbClr val="3D7F01"/>
              </a:buClr>
              <a:buSzPct val="120000"/>
              <a:buFont typeface="Wingdings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Review Contracts for Class I ODS</a:t>
            </a:r>
          </a:p>
          <a:p>
            <a:pPr>
              <a:lnSpc>
                <a:spcPct val="120000"/>
              </a:lnSpc>
              <a:buClr>
                <a:srgbClr val="3D7F01"/>
              </a:buClr>
              <a:buSzPct val="120000"/>
              <a:buFont typeface="Wingdings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Determine if Can be Replaced </a:t>
            </a:r>
          </a:p>
          <a:p>
            <a:pPr>
              <a:lnSpc>
                <a:spcPct val="120000"/>
              </a:lnSpc>
              <a:buClr>
                <a:srgbClr val="3D7F01"/>
              </a:buClr>
              <a:buSzPct val="120000"/>
              <a:buFont typeface="Wingdings" charset="2"/>
              <a:buChar char="ü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Allow Class I ODS in Contract </a:t>
            </a:r>
            <a:b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only with the Approval of a </a:t>
            </a:r>
            <a:b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Senior Acquisition Official</a:t>
            </a:r>
          </a:p>
        </p:txBody>
      </p:sp>
      <p:graphicFrame>
        <p:nvGraphicFramePr>
          <p:cNvPr id="4813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257205"/>
              </p:ext>
            </p:extLst>
          </p:nvPr>
        </p:nvGraphicFramePr>
        <p:xfrm>
          <a:off x="6146300" y="3462650"/>
          <a:ext cx="25400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3" name="Clip" r:id="rId4" imgW="5400360" imgH="4538520" progId="">
                  <p:embed/>
                </p:oleObj>
              </mc:Choice>
              <mc:Fallback>
                <p:oleObj name="Clip" r:id="rId4" imgW="5400360" imgH="453852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300" y="3462650"/>
                        <a:ext cx="2540000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48134" name="Line 11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7350" y="1865313"/>
            <a:ext cx="494665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4800" b="1" dirty="0" err="1">
                <a:solidFill>
                  <a:srgbClr val="FF0000"/>
                </a:solidFill>
                <a:latin typeface="Gill Sans" charset="0"/>
                <a:ea typeface="+mj-ea"/>
                <a:cs typeface="+mj-cs"/>
              </a:rPr>
              <a:t>DoDD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 6050.9</a:t>
            </a:r>
            <a:b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13 February 1989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5975" y="3225800"/>
            <a:ext cx="7820025" cy="3195638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Identify Class I ODS Use and Criticality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Implement Conservation Measures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Conduct Research and Development 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Eliminate ODS from MILSPECs/STDs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Buy &amp; Store for Critical Applications 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r>
              <a:rPr lang="en-US" sz="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    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 Cancelled in 1998</a:t>
            </a:r>
          </a:p>
        </p:txBody>
      </p:sp>
      <p:pic>
        <p:nvPicPr>
          <p:cNvPr id="50180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3138" y="1833563"/>
            <a:ext cx="2905125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50182" name="Line 11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2801938" y="3738562"/>
            <a:ext cx="1238249" cy="1047194"/>
            <a:chOff x="1805" y="2355"/>
            <a:chExt cx="1104" cy="531"/>
          </a:xfrm>
        </p:grpSpPr>
        <p:sp>
          <p:nvSpPr>
            <p:cNvPr id="32770" name="Freeform 2"/>
            <p:cNvSpPr>
              <a:spLocks/>
            </p:cNvSpPr>
            <p:nvPr/>
          </p:nvSpPr>
          <p:spPr bwMode="auto">
            <a:xfrm>
              <a:off x="1805" y="2355"/>
              <a:ext cx="1104" cy="529"/>
            </a:xfrm>
            <a:custGeom>
              <a:avLst/>
              <a:gdLst/>
              <a:ahLst/>
              <a:cxnLst>
                <a:cxn ang="0">
                  <a:pos x="1" y="24"/>
                </a:cxn>
                <a:cxn ang="0">
                  <a:pos x="39" y="66"/>
                </a:cxn>
                <a:cxn ang="0">
                  <a:pos x="92" y="113"/>
                </a:cxn>
                <a:cxn ang="0">
                  <a:pos x="152" y="157"/>
                </a:cxn>
                <a:cxn ang="0">
                  <a:pos x="224" y="207"/>
                </a:cxn>
                <a:cxn ang="0">
                  <a:pos x="306" y="257"/>
                </a:cxn>
                <a:cxn ang="0">
                  <a:pos x="407" y="311"/>
                </a:cxn>
                <a:cxn ang="0">
                  <a:pos x="504" y="356"/>
                </a:cxn>
                <a:cxn ang="0">
                  <a:pos x="615" y="394"/>
                </a:cxn>
                <a:cxn ang="0">
                  <a:pos x="720" y="422"/>
                </a:cxn>
                <a:cxn ang="0">
                  <a:pos x="790" y="432"/>
                </a:cxn>
                <a:cxn ang="0">
                  <a:pos x="846" y="437"/>
                </a:cxn>
                <a:cxn ang="0">
                  <a:pos x="877" y="527"/>
                </a:cxn>
                <a:cxn ang="0">
                  <a:pos x="935" y="486"/>
                </a:cxn>
                <a:cxn ang="0">
                  <a:pos x="1011" y="446"/>
                </a:cxn>
                <a:cxn ang="0">
                  <a:pos x="1103" y="432"/>
                </a:cxn>
                <a:cxn ang="0">
                  <a:pos x="1050" y="393"/>
                </a:cxn>
                <a:cxn ang="0">
                  <a:pos x="947" y="342"/>
                </a:cxn>
                <a:cxn ang="0">
                  <a:pos x="882" y="298"/>
                </a:cxn>
                <a:cxn ang="0">
                  <a:pos x="859" y="349"/>
                </a:cxn>
                <a:cxn ang="0">
                  <a:pos x="765" y="343"/>
                </a:cxn>
                <a:cxn ang="0">
                  <a:pos x="665" y="322"/>
                </a:cxn>
                <a:cxn ang="0">
                  <a:pos x="552" y="292"/>
                </a:cxn>
                <a:cxn ang="0">
                  <a:pos x="419" y="244"/>
                </a:cxn>
                <a:cxn ang="0">
                  <a:pos x="306" y="195"/>
                </a:cxn>
                <a:cxn ang="0">
                  <a:pos x="254" y="170"/>
                </a:cxn>
                <a:cxn ang="0">
                  <a:pos x="211" y="146"/>
                </a:cxn>
                <a:cxn ang="0">
                  <a:pos x="148" y="110"/>
                </a:cxn>
                <a:cxn ang="0">
                  <a:pos x="107" y="84"/>
                </a:cxn>
                <a:cxn ang="0">
                  <a:pos x="73" y="59"/>
                </a:cxn>
                <a:cxn ang="0">
                  <a:pos x="35" y="28"/>
                </a:cxn>
                <a:cxn ang="0">
                  <a:pos x="0" y="0"/>
                </a:cxn>
              </a:cxnLst>
              <a:rect l="0" t="0" r="r" b="b"/>
              <a:pathLst>
                <a:path w="1104" h="528">
                  <a:moveTo>
                    <a:pt x="0" y="0"/>
                  </a:moveTo>
                  <a:lnTo>
                    <a:pt x="1" y="24"/>
                  </a:lnTo>
                  <a:lnTo>
                    <a:pt x="24" y="47"/>
                  </a:lnTo>
                  <a:lnTo>
                    <a:pt x="39" y="66"/>
                  </a:lnTo>
                  <a:lnTo>
                    <a:pt x="64" y="88"/>
                  </a:lnTo>
                  <a:lnTo>
                    <a:pt x="92" y="113"/>
                  </a:lnTo>
                  <a:lnTo>
                    <a:pt x="119" y="132"/>
                  </a:lnTo>
                  <a:lnTo>
                    <a:pt x="152" y="157"/>
                  </a:lnTo>
                  <a:lnTo>
                    <a:pt x="189" y="183"/>
                  </a:lnTo>
                  <a:lnTo>
                    <a:pt x="224" y="207"/>
                  </a:lnTo>
                  <a:lnTo>
                    <a:pt x="270" y="236"/>
                  </a:lnTo>
                  <a:lnTo>
                    <a:pt x="306" y="257"/>
                  </a:lnTo>
                  <a:lnTo>
                    <a:pt x="354" y="282"/>
                  </a:lnTo>
                  <a:lnTo>
                    <a:pt x="407" y="311"/>
                  </a:lnTo>
                  <a:lnTo>
                    <a:pt x="464" y="336"/>
                  </a:lnTo>
                  <a:lnTo>
                    <a:pt x="504" y="356"/>
                  </a:lnTo>
                  <a:lnTo>
                    <a:pt x="563" y="378"/>
                  </a:lnTo>
                  <a:lnTo>
                    <a:pt x="615" y="394"/>
                  </a:lnTo>
                  <a:lnTo>
                    <a:pt x="665" y="409"/>
                  </a:lnTo>
                  <a:lnTo>
                    <a:pt x="720" y="422"/>
                  </a:lnTo>
                  <a:lnTo>
                    <a:pt x="752" y="428"/>
                  </a:lnTo>
                  <a:lnTo>
                    <a:pt x="790" y="432"/>
                  </a:lnTo>
                  <a:lnTo>
                    <a:pt x="818" y="435"/>
                  </a:lnTo>
                  <a:lnTo>
                    <a:pt x="846" y="437"/>
                  </a:lnTo>
                  <a:lnTo>
                    <a:pt x="867" y="437"/>
                  </a:lnTo>
                  <a:lnTo>
                    <a:pt x="877" y="527"/>
                  </a:lnTo>
                  <a:lnTo>
                    <a:pt x="903" y="507"/>
                  </a:lnTo>
                  <a:lnTo>
                    <a:pt x="935" y="486"/>
                  </a:lnTo>
                  <a:lnTo>
                    <a:pt x="970" y="466"/>
                  </a:lnTo>
                  <a:lnTo>
                    <a:pt x="1011" y="446"/>
                  </a:lnTo>
                  <a:lnTo>
                    <a:pt x="1043" y="437"/>
                  </a:lnTo>
                  <a:lnTo>
                    <a:pt x="1103" y="432"/>
                  </a:lnTo>
                  <a:lnTo>
                    <a:pt x="1103" y="413"/>
                  </a:lnTo>
                  <a:lnTo>
                    <a:pt x="1050" y="393"/>
                  </a:lnTo>
                  <a:lnTo>
                    <a:pt x="1000" y="370"/>
                  </a:lnTo>
                  <a:lnTo>
                    <a:pt x="947" y="342"/>
                  </a:lnTo>
                  <a:lnTo>
                    <a:pt x="905" y="316"/>
                  </a:lnTo>
                  <a:lnTo>
                    <a:pt x="882" y="298"/>
                  </a:lnTo>
                  <a:lnTo>
                    <a:pt x="853" y="272"/>
                  </a:lnTo>
                  <a:lnTo>
                    <a:pt x="859" y="349"/>
                  </a:lnTo>
                  <a:lnTo>
                    <a:pt x="809" y="347"/>
                  </a:lnTo>
                  <a:lnTo>
                    <a:pt x="765" y="343"/>
                  </a:lnTo>
                  <a:lnTo>
                    <a:pt x="714" y="332"/>
                  </a:lnTo>
                  <a:lnTo>
                    <a:pt x="665" y="322"/>
                  </a:lnTo>
                  <a:lnTo>
                    <a:pt x="606" y="306"/>
                  </a:lnTo>
                  <a:lnTo>
                    <a:pt x="552" y="292"/>
                  </a:lnTo>
                  <a:lnTo>
                    <a:pt x="479" y="267"/>
                  </a:lnTo>
                  <a:lnTo>
                    <a:pt x="419" y="244"/>
                  </a:lnTo>
                  <a:lnTo>
                    <a:pt x="365" y="222"/>
                  </a:lnTo>
                  <a:lnTo>
                    <a:pt x="306" y="195"/>
                  </a:lnTo>
                  <a:lnTo>
                    <a:pt x="281" y="180"/>
                  </a:lnTo>
                  <a:lnTo>
                    <a:pt x="254" y="170"/>
                  </a:lnTo>
                  <a:lnTo>
                    <a:pt x="233" y="159"/>
                  </a:lnTo>
                  <a:lnTo>
                    <a:pt x="211" y="146"/>
                  </a:lnTo>
                  <a:lnTo>
                    <a:pt x="174" y="126"/>
                  </a:lnTo>
                  <a:lnTo>
                    <a:pt x="148" y="110"/>
                  </a:lnTo>
                  <a:lnTo>
                    <a:pt x="129" y="97"/>
                  </a:lnTo>
                  <a:lnTo>
                    <a:pt x="107" y="84"/>
                  </a:lnTo>
                  <a:lnTo>
                    <a:pt x="89" y="72"/>
                  </a:lnTo>
                  <a:lnTo>
                    <a:pt x="73" y="59"/>
                  </a:lnTo>
                  <a:lnTo>
                    <a:pt x="55" y="45"/>
                  </a:lnTo>
                  <a:lnTo>
                    <a:pt x="35" y="28"/>
                  </a:lnTo>
                  <a:lnTo>
                    <a:pt x="16" y="14"/>
                  </a:lnTo>
                  <a:lnTo>
                    <a:pt x="0" y="0"/>
                  </a:lnTo>
                </a:path>
              </a:pathLst>
            </a:custGeom>
            <a:solidFill>
              <a:srgbClr val="3D7F01"/>
            </a:solidFill>
            <a:ln w="9525" cap="rnd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1" name="Freeform 3"/>
            <p:cNvSpPr>
              <a:spLocks/>
            </p:cNvSpPr>
            <p:nvPr/>
          </p:nvSpPr>
          <p:spPr bwMode="auto">
            <a:xfrm>
              <a:off x="1809" y="2379"/>
              <a:ext cx="110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24"/>
                </a:cxn>
                <a:cxn ang="0">
                  <a:pos x="30" y="43"/>
                </a:cxn>
                <a:cxn ang="0">
                  <a:pos x="45" y="60"/>
                </a:cxn>
                <a:cxn ang="0">
                  <a:pos x="64" y="79"/>
                </a:cxn>
                <a:cxn ang="0">
                  <a:pos x="90" y="105"/>
                </a:cxn>
                <a:cxn ang="0">
                  <a:pos x="120" y="131"/>
                </a:cxn>
                <a:cxn ang="0">
                  <a:pos x="151" y="157"/>
                </a:cxn>
                <a:cxn ang="0">
                  <a:pos x="188" y="182"/>
                </a:cxn>
                <a:cxn ang="0">
                  <a:pos x="225" y="205"/>
                </a:cxn>
                <a:cxn ang="0">
                  <a:pos x="268" y="234"/>
                </a:cxn>
                <a:cxn ang="0">
                  <a:pos x="306" y="254"/>
                </a:cxn>
                <a:cxn ang="0">
                  <a:pos x="355" y="279"/>
                </a:cxn>
                <a:cxn ang="0">
                  <a:pos x="408" y="307"/>
                </a:cxn>
                <a:cxn ang="0">
                  <a:pos x="462" y="334"/>
                </a:cxn>
                <a:cxn ang="0">
                  <a:pos x="505" y="353"/>
                </a:cxn>
                <a:cxn ang="0">
                  <a:pos x="563" y="373"/>
                </a:cxn>
                <a:cxn ang="0">
                  <a:pos x="612" y="390"/>
                </a:cxn>
                <a:cxn ang="0">
                  <a:pos x="663" y="404"/>
                </a:cxn>
                <a:cxn ang="0">
                  <a:pos x="717" y="417"/>
                </a:cxn>
                <a:cxn ang="0">
                  <a:pos x="751" y="423"/>
                </a:cxn>
                <a:cxn ang="0">
                  <a:pos x="789" y="427"/>
                </a:cxn>
                <a:cxn ang="0">
                  <a:pos x="816" y="429"/>
                </a:cxn>
                <a:cxn ang="0">
                  <a:pos x="844" y="431"/>
                </a:cxn>
                <a:cxn ang="0">
                  <a:pos x="868" y="432"/>
                </a:cxn>
                <a:cxn ang="0">
                  <a:pos x="874" y="506"/>
                </a:cxn>
                <a:cxn ang="0">
                  <a:pos x="903" y="487"/>
                </a:cxn>
                <a:cxn ang="0">
                  <a:pos x="932" y="469"/>
                </a:cxn>
                <a:cxn ang="0">
                  <a:pos x="969" y="448"/>
                </a:cxn>
                <a:cxn ang="0">
                  <a:pos x="1011" y="431"/>
                </a:cxn>
                <a:cxn ang="0">
                  <a:pos x="1049" y="420"/>
                </a:cxn>
                <a:cxn ang="0">
                  <a:pos x="1100" y="409"/>
                </a:cxn>
                <a:cxn ang="0">
                  <a:pos x="1049" y="390"/>
                </a:cxn>
                <a:cxn ang="0">
                  <a:pos x="999" y="367"/>
                </a:cxn>
                <a:cxn ang="0">
                  <a:pos x="948" y="339"/>
                </a:cxn>
                <a:cxn ang="0">
                  <a:pos x="905" y="312"/>
                </a:cxn>
                <a:cxn ang="0">
                  <a:pos x="880" y="296"/>
                </a:cxn>
                <a:cxn ang="0">
                  <a:pos x="853" y="272"/>
                </a:cxn>
                <a:cxn ang="0">
                  <a:pos x="860" y="345"/>
                </a:cxn>
                <a:cxn ang="0">
                  <a:pos x="809" y="343"/>
                </a:cxn>
                <a:cxn ang="0">
                  <a:pos x="764" y="340"/>
                </a:cxn>
                <a:cxn ang="0">
                  <a:pos x="714" y="331"/>
                </a:cxn>
                <a:cxn ang="0">
                  <a:pos x="664" y="318"/>
                </a:cxn>
                <a:cxn ang="0">
                  <a:pos x="604" y="304"/>
                </a:cxn>
                <a:cxn ang="0">
                  <a:pos x="554" y="289"/>
                </a:cxn>
                <a:cxn ang="0">
                  <a:pos x="480" y="263"/>
                </a:cxn>
                <a:cxn ang="0">
                  <a:pos x="419" y="242"/>
                </a:cxn>
                <a:cxn ang="0">
                  <a:pos x="362" y="219"/>
                </a:cxn>
                <a:cxn ang="0">
                  <a:pos x="307" y="192"/>
                </a:cxn>
                <a:cxn ang="0">
                  <a:pos x="280" y="181"/>
                </a:cxn>
                <a:cxn ang="0">
                  <a:pos x="254" y="168"/>
                </a:cxn>
                <a:cxn ang="0">
                  <a:pos x="232" y="157"/>
                </a:cxn>
                <a:cxn ang="0">
                  <a:pos x="212" y="146"/>
                </a:cxn>
                <a:cxn ang="0">
                  <a:pos x="174" y="126"/>
                </a:cxn>
                <a:cxn ang="0">
                  <a:pos x="146" y="109"/>
                </a:cxn>
                <a:cxn ang="0">
                  <a:pos x="128" y="97"/>
                </a:cxn>
                <a:cxn ang="0">
                  <a:pos x="108" y="84"/>
                </a:cxn>
                <a:cxn ang="0">
                  <a:pos x="89" y="72"/>
                </a:cxn>
                <a:cxn ang="0">
                  <a:pos x="73" y="60"/>
                </a:cxn>
                <a:cxn ang="0">
                  <a:pos x="54" y="47"/>
                </a:cxn>
                <a:cxn ang="0">
                  <a:pos x="35" y="30"/>
                </a:cxn>
                <a:cxn ang="0">
                  <a:pos x="16" y="15"/>
                </a:cxn>
                <a:cxn ang="0">
                  <a:pos x="0" y="0"/>
                </a:cxn>
              </a:cxnLst>
              <a:rect l="0" t="0" r="r" b="b"/>
              <a:pathLst>
                <a:path w="1101" h="507">
                  <a:moveTo>
                    <a:pt x="0" y="0"/>
                  </a:moveTo>
                  <a:lnTo>
                    <a:pt x="16" y="24"/>
                  </a:lnTo>
                  <a:lnTo>
                    <a:pt x="30" y="43"/>
                  </a:lnTo>
                  <a:lnTo>
                    <a:pt x="45" y="60"/>
                  </a:lnTo>
                  <a:lnTo>
                    <a:pt x="64" y="79"/>
                  </a:lnTo>
                  <a:lnTo>
                    <a:pt x="90" y="105"/>
                  </a:lnTo>
                  <a:lnTo>
                    <a:pt x="120" y="131"/>
                  </a:lnTo>
                  <a:lnTo>
                    <a:pt x="151" y="157"/>
                  </a:lnTo>
                  <a:lnTo>
                    <a:pt x="188" y="182"/>
                  </a:lnTo>
                  <a:lnTo>
                    <a:pt x="225" y="205"/>
                  </a:lnTo>
                  <a:lnTo>
                    <a:pt x="268" y="234"/>
                  </a:lnTo>
                  <a:lnTo>
                    <a:pt x="306" y="254"/>
                  </a:lnTo>
                  <a:lnTo>
                    <a:pt x="355" y="279"/>
                  </a:lnTo>
                  <a:lnTo>
                    <a:pt x="408" y="307"/>
                  </a:lnTo>
                  <a:lnTo>
                    <a:pt x="462" y="334"/>
                  </a:lnTo>
                  <a:lnTo>
                    <a:pt x="505" y="353"/>
                  </a:lnTo>
                  <a:lnTo>
                    <a:pt x="563" y="373"/>
                  </a:lnTo>
                  <a:lnTo>
                    <a:pt x="612" y="390"/>
                  </a:lnTo>
                  <a:lnTo>
                    <a:pt x="663" y="404"/>
                  </a:lnTo>
                  <a:lnTo>
                    <a:pt x="717" y="417"/>
                  </a:lnTo>
                  <a:lnTo>
                    <a:pt x="751" y="423"/>
                  </a:lnTo>
                  <a:lnTo>
                    <a:pt x="789" y="427"/>
                  </a:lnTo>
                  <a:lnTo>
                    <a:pt x="816" y="429"/>
                  </a:lnTo>
                  <a:lnTo>
                    <a:pt x="844" y="431"/>
                  </a:lnTo>
                  <a:lnTo>
                    <a:pt x="868" y="432"/>
                  </a:lnTo>
                  <a:lnTo>
                    <a:pt x="874" y="506"/>
                  </a:lnTo>
                  <a:lnTo>
                    <a:pt x="903" y="487"/>
                  </a:lnTo>
                  <a:lnTo>
                    <a:pt x="932" y="469"/>
                  </a:lnTo>
                  <a:lnTo>
                    <a:pt x="969" y="448"/>
                  </a:lnTo>
                  <a:lnTo>
                    <a:pt x="1011" y="431"/>
                  </a:lnTo>
                  <a:lnTo>
                    <a:pt x="1049" y="420"/>
                  </a:lnTo>
                  <a:lnTo>
                    <a:pt x="1100" y="409"/>
                  </a:lnTo>
                  <a:lnTo>
                    <a:pt x="1049" y="390"/>
                  </a:lnTo>
                  <a:lnTo>
                    <a:pt x="999" y="367"/>
                  </a:lnTo>
                  <a:lnTo>
                    <a:pt x="948" y="339"/>
                  </a:lnTo>
                  <a:lnTo>
                    <a:pt x="905" y="312"/>
                  </a:lnTo>
                  <a:lnTo>
                    <a:pt x="880" y="296"/>
                  </a:lnTo>
                  <a:lnTo>
                    <a:pt x="853" y="272"/>
                  </a:lnTo>
                  <a:lnTo>
                    <a:pt x="860" y="345"/>
                  </a:lnTo>
                  <a:lnTo>
                    <a:pt x="809" y="343"/>
                  </a:lnTo>
                  <a:lnTo>
                    <a:pt x="764" y="340"/>
                  </a:lnTo>
                  <a:lnTo>
                    <a:pt x="714" y="331"/>
                  </a:lnTo>
                  <a:lnTo>
                    <a:pt x="664" y="318"/>
                  </a:lnTo>
                  <a:lnTo>
                    <a:pt x="604" y="304"/>
                  </a:lnTo>
                  <a:lnTo>
                    <a:pt x="554" y="289"/>
                  </a:lnTo>
                  <a:lnTo>
                    <a:pt x="480" y="263"/>
                  </a:lnTo>
                  <a:lnTo>
                    <a:pt x="419" y="242"/>
                  </a:lnTo>
                  <a:lnTo>
                    <a:pt x="362" y="219"/>
                  </a:lnTo>
                  <a:lnTo>
                    <a:pt x="307" y="192"/>
                  </a:lnTo>
                  <a:lnTo>
                    <a:pt x="280" y="181"/>
                  </a:lnTo>
                  <a:lnTo>
                    <a:pt x="254" y="168"/>
                  </a:lnTo>
                  <a:lnTo>
                    <a:pt x="232" y="157"/>
                  </a:lnTo>
                  <a:lnTo>
                    <a:pt x="212" y="146"/>
                  </a:lnTo>
                  <a:lnTo>
                    <a:pt x="174" y="126"/>
                  </a:lnTo>
                  <a:lnTo>
                    <a:pt x="146" y="109"/>
                  </a:lnTo>
                  <a:lnTo>
                    <a:pt x="128" y="97"/>
                  </a:lnTo>
                  <a:lnTo>
                    <a:pt x="108" y="84"/>
                  </a:lnTo>
                  <a:lnTo>
                    <a:pt x="89" y="72"/>
                  </a:lnTo>
                  <a:lnTo>
                    <a:pt x="73" y="60"/>
                  </a:lnTo>
                  <a:lnTo>
                    <a:pt x="54" y="47"/>
                  </a:lnTo>
                  <a:lnTo>
                    <a:pt x="35" y="30"/>
                  </a:lnTo>
                  <a:lnTo>
                    <a:pt x="16" y="15"/>
                  </a:lnTo>
                  <a:lnTo>
                    <a:pt x="0" y="0"/>
                  </a:lnTo>
                </a:path>
              </a:pathLst>
            </a:custGeom>
            <a:solidFill>
              <a:srgbClr val="3D7F01"/>
            </a:solidFill>
            <a:ln w="9525" cap="rnd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2227" name="Group 7"/>
          <p:cNvGrpSpPr>
            <a:grpSpLocks/>
          </p:cNvGrpSpPr>
          <p:nvPr/>
        </p:nvGrpSpPr>
        <p:grpSpPr bwMode="auto">
          <a:xfrm>
            <a:off x="2174876" y="3805238"/>
            <a:ext cx="1865310" cy="1453414"/>
            <a:chOff x="1498" y="2397"/>
            <a:chExt cx="1415" cy="854"/>
          </a:xfrm>
        </p:grpSpPr>
        <p:sp>
          <p:nvSpPr>
            <p:cNvPr id="32773" name="Freeform 5"/>
            <p:cNvSpPr>
              <a:spLocks/>
            </p:cNvSpPr>
            <p:nvPr/>
          </p:nvSpPr>
          <p:spPr bwMode="auto">
            <a:xfrm>
              <a:off x="1498" y="2397"/>
              <a:ext cx="1415" cy="849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5" y="90"/>
                </a:cxn>
                <a:cxn ang="0">
                  <a:pos x="91" y="161"/>
                </a:cxn>
                <a:cxn ang="0">
                  <a:pos x="159" y="229"/>
                </a:cxn>
                <a:cxn ang="0">
                  <a:pos x="238" y="307"/>
                </a:cxn>
                <a:cxn ang="0">
                  <a:pos x="335" y="388"/>
                </a:cxn>
                <a:cxn ang="0">
                  <a:pos x="457" y="477"/>
                </a:cxn>
                <a:cxn ang="0">
                  <a:pos x="578" y="554"/>
                </a:cxn>
                <a:cxn ang="0">
                  <a:pos x="719" y="626"/>
                </a:cxn>
                <a:cxn ang="0">
                  <a:pos x="858" y="684"/>
                </a:cxn>
                <a:cxn ang="0">
                  <a:pos x="955" y="713"/>
                </a:cxn>
                <a:cxn ang="0">
                  <a:pos x="1035" y="730"/>
                </a:cxn>
                <a:cxn ang="0">
                  <a:pos x="1038" y="848"/>
                </a:cxn>
                <a:cxn ang="0">
                  <a:pos x="1139" y="812"/>
                </a:cxn>
                <a:cxn ang="0">
                  <a:pos x="1267" y="781"/>
                </a:cxn>
                <a:cxn ang="0">
                  <a:pos x="1407" y="783"/>
                </a:cxn>
                <a:cxn ang="0">
                  <a:pos x="1346" y="723"/>
                </a:cxn>
                <a:cxn ang="0">
                  <a:pos x="1222" y="636"/>
                </a:cxn>
                <a:cxn ang="0">
                  <a:pos x="1147" y="568"/>
                </a:cxn>
                <a:cxn ang="0">
                  <a:pos x="1093" y="625"/>
                </a:cxn>
                <a:cxn ang="0">
                  <a:pos x="962" y="598"/>
                </a:cxn>
                <a:cxn ang="0">
                  <a:pos x="824" y="549"/>
                </a:cxn>
                <a:cxn ang="0">
                  <a:pos x="674" y="487"/>
                </a:cxn>
                <a:cxn ang="0">
                  <a:pos x="505" y="398"/>
                </a:cxn>
                <a:cxn ang="0">
                  <a:pos x="364" y="310"/>
                </a:cxn>
                <a:cxn ang="0">
                  <a:pos x="300" y="268"/>
                </a:cxn>
                <a:cxn ang="0">
                  <a:pos x="246" y="229"/>
                </a:cxn>
                <a:cxn ang="0">
                  <a:pos x="174" y="170"/>
                </a:cxn>
                <a:cxn ang="0">
                  <a:pos x="125" y="130"/>
                </a:cxn>
                <a:cxn ang="0">
                  <a:pos x="88" y="91"/>
                </a:cxn>
                <a:cxn ang="0">
                  <a:pos x="46" y="45"/>
                </a:cxn>
                <a:cxn ang="0">
                  <a:pos x="9" y="0"/>
                </a:cxn>
              </a:cxnLst>
              <a:rect l="0" t="0" r="r" b="b"/>
              <a:pathLst>
                <a:path w="1415" h="849">
                  <a:moveTo>
                    <a:pt x="9" y="0"/>
                  </a:moveTo>
                  <a:lnTo>
                    <a:pt x="0" y="32"/>
                  </a:lnTo>
                  <a:lnTo>
                    <a:pt x="21" y="64"/>
                  </a:lnTo>
                  <a:lnTo>
                    <a:pt x="35" y="90"/>
                  </a:lnTo>
                  <a:lnTo>
                    <a:pt x="64" y="124"/>
                  </a:lnTo>
                  <a:lnTo>
                    <a:pt x="91" y="161"/>
                  </a:lnTo>
                  <a:lnTo>
                    <a:pt x="123" y="192"/>
                  </a:lnTo>
                  <a:lnTo>
                    <a:pt x="159" y="229"/>
                  </a:lnTo>
                  <a:lnTo>
                    <a:pt x="197" y="269"/>
                  </a:lnTo>
                  <a:lnTo>
                    <a:pt x="238" y="307"/>
                  </a:lnTo>
                  <a:lnTo>
                    <a:pt x="292" y="353"/>
                  </a:lnTo>
                  <a:lnTo>
                    <a:pt x="335" y="388"/>
                  </a:lnTo>
                  <a:lnTo>
                    <a:pt x="394" y="429"/>
                  </a:lnTo>
                  <a:lnTo>
                    <a:pt x="457" y="477"/>
                  </a:lnTo>
                  <a:lnTo>
                    <a:pt x="528" y="520"/>
                  </a:lnTo>
                  <a:lnTo>
                    <a:pt x="578" y="554"/>
                  </a:lnTo>
                  <a:lnTo>
                    <a:pt x="653" y="595"/>
                  </a:lnTo>
                  <a:lnTo>
                    <a:pt x="719" y="626"/>
                  </a:lnTo>
                  <a:lnTo>
                    <a:pt x="783" y="655"/>
                  </a:lnTo>
                  <a:lnTo>
                    <a:pt x="858" y="684"/>
                  </a:lnTo>
                  <a:lnTo>
                    <a:pt x="900" y="698"/>
                  </a:lnTo>
                  <a:lnTo>
                    <a:pt x="955" y="713"/>
                  </a:lnTo>
                  <a:lnTo>
                    <a:pt x="993" y="721"/>
                  </a:lnTo>
                  <a:lnTo>
                    <a:pt x="1035" y="730"/>
                  </a:lnTo>
                  <a:lnTo>
                    <a:pt x="1065" y="735"/>
                  </a:lnTo>
                  <a:lnTo>
                    <a:pt x="1038" y="848"/>
                  </a:lnTo>
                  <a:lnTo>
                    <a:pt x="1083" y="830"/>
                  </a:lnTo>
                  <a:lnTo>
                    <a:pt x="1139" y="812"/>
                  </a:lnTo>
                  <a:lnTo>
                    <a:pt x="1199" y="793"/>
                  </a:lnTo>
                  <a:lnTo>
                    <a:pt x="1267" y="781"/>
                  </a:lnTo>
                  <a:lnTo>
                    <a:pt x="1320" y="777"/>
                  </a:lnTo>
                  <a:lnTo>
                    <a:pt x="1407" y="783"/>
                  </a:lnTo>
                  <a:lnTo>
                    <a:pt x="1414" y="758"/>
                  </a:lnTo>
                  <a:lnTo>
                    <a:pt x="1346" y="723"/>
                  </a:lnTo>
                  <a:lnTo>
                    <a:pt x="1285" y="684"/>
                  </a:lnTo>
                  <a:lnTo>
                    <a:pt x="1222" y="636"/>
                  </a:lnTo>
                  <a:lnTo>
                    <a:pt x="1174" y="595"/>
                  </a:lnTo>
                  <a:lnTo>
                    <a:pt x="1147" y="568"/>
                  </a:lnTo>
                  <a:lnTo>
                    <a:pt x="1117" y="530"/>
                  </a:lnTo>
                  <a:lnTo>
                    <a:pt x="1093" y="625"/>
                  </a:lnTo>
                  <a:lnTo>
                    <a:pt x="1021" y="612"/>
                  </a:lnTo>
                  <a:lnTo>
                    <a:pt x="962" y="598"/>
                  </a:lnTo>
                  <a:lnTo>
                    <a:pt x="890" y="574"/>
                  </a:lnTo>
                  <a:lnTo>
                    <a:pt x="824" y="549"/>
                  </a:lnTo>
                  <a:lnTo>
                    <a:pt x="747" y="517"/>
                  </a:lnTo>
                  <a:lnTo>
                    <a:pt x="674" y="487"/>
                  </a:lnTo>
                  <a:lnTo>
                    <a:pt x="582" y="439"/>
                  </a:lnTo>
                  <a:lnTo>
                    <a:pt x="505" y="398"/>
                  </a:lnTo>
                  <a:lnTo>
                    <a:pt x="435" y="357"/>
                  </a:lnTo>
                  <a:lnTo>
                    <a:pt x="364" y="310"/>
                  </a:lnTo>
                  <a:lnTo>
                    <a:pt x="332" y="288"/>
                  </a:lnTo>
                  <a:lnTo>
                    <a:pt x="300" y="268"/>
                  </a:lnTo>
                  <a:lnTo>
                    <a:pt x="273" y="248"/>
                  </a:lnTo>
                  <a:lnTo>
                    <a:pt x="246" y="229"/>
                  </a:lnTo>
                  <a:lnTo>
                    <a:pt x="203" y="196"/>
                  </a:lnTo>
                  <a:lnTo>
                    <a:pt x="174" y="170"/>
                  </a:lnTo>
                  <a:lnTo>
                    <a:pt x="152" y="151"/>
                  </a:lnTo>
                  <a:lnTo>
                    <a:pt x="125" y="130"/>
                  </a:lnTo>
                  <a:lnTo>
                    <a:pt x="105" y="110"/>
                  </a:lnTo>
                  <a:lnTo>
                    <a:pt x="88" y="91"/>
                  </a:lnTo>
                  <a:lnTo>
                    <a:pt x="68" y="69"/>
                  </a:lnTo>
                  <a:lnTo>
                    <a:pt x="46" y="45"/>
                  </a:lnTo>
                  <a:lnTo>
                    <a:pt x="25" y="23"/>
                  </a:lnTo>
                  <a:lnTo>
                    <a:pt x="9" y="0"/>
                  </a:lnTo>
                </a:path>
              </a:pathLst>
            </a:custGeom>
            <a:solidFill>
              <a:srgbClr val="3D7F01"/>
            </a:solidFill>
            <a:ln w="9525" cap="rnd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auto">
            <a:xfrm>
              <a:off x="1502" y="2430"/>
              <a:ext cx="1403" cy="8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33"/>
                </a:cxn>
                <a:cxn ang="0">
                  <a:pos x="25" y="60"/>
                </a:cxn>
                <a:cxn ang="0">
                  <a:pos x="39" y="83"/>
                </a:cxn>
                <a:cxn ang="0">
                  <a:pos x="56" y="112"/>
                </a:cxn>
                <a:cxn ang="0">
                  <a:pos x="82" y="150"/>
                </a:cxn>
                <a:cxn ang="0">
                  <a:pos x="115" y="187"/>
                </a:cxn>
                <a:cxn ang="0">
                  <a:pos x="150" y="225"/>
                </a:cxn>
                <a:cxn ang="0">
                  <a:pos x="191" y="267"/>
                </a:cxn>
                <a:cxn ang="0">
                  <a:pos x="230" y="302"/>
                </a:cxn>
                <a:cxn ang="0">
                  <a:pos x="281" y="347"/>
                </a:cxn>
                <a:cxn ang="0">
                  <a:pos x="326" y="380"/>
                </a:cxn>
                <a:cxn ang="0">
                  <a:pos x="389" y="423"/>
                </a:cxn>
                <a:cxn ang="0">
                  <a:pos x="452" y="471"/>
                </a:cxn>
                <a:cxn ang="0">
                  <a:pos x="516" y="514"/>
                </a:cxn>
                <a:cxn ang="0">
                  <a:pos x="569" y="547"/>
                </a:cxn>
                <a:cxn ang="0">
                  <a:pos x="645" y="585"/>
                </a:cxn>
                <a:cxn ang="0">
                  <a:pos x="708" y="617"/>
                </a:cxn>
                <a:cxn ang="0">
                  <a:pos x="777" y="648"/>
                </a:cxn>
                <a:cxn ang="0">
                  <a:pos x="849" y="675"/>
                </a:cxn>
                <a:cxn ang="0">
                  <a:pos x="896" y="690"/>
                </a:cxn>
                <a:cxn ang="0">
                  <a:pos x="947" y="703"/>
                </a:cxn>
                <a:cxn ang="0">
                  <a:pos x="985" y="710"/>
                </a:cxn>
                <a:cxn ang="0">
                  <a:pos x="1027" y="721"/>
                </a:cxn>
                <a:cxn ang="0">
                  <a:pos x="1058" y="727"/>
                </a:cxn>
                <a:cxn ang="0">
                  <a:pos x="1033" y="820"/>
                </a:cxn>
                <a:cxn ang="0">
                  <a:pos x="1085" y="802"/>
                </a:cxn>
                <a:cxn ang="0">
                  <a:pos x="1134" y="789"/>
                </a:cxn>
                <a:cxn ang="0">
                  <a:pos x="1198" y="769"/>
                </a:cxn>
                <a:cxn ang="0">
                  <a:pos x="1264" y="759"/>
                </a:cxn>
                <a:cxn ang="0">
                  <a:pos x="1327" y="752"/>
                </a:cxn>
                <a:cxn ang="0">
                  <a:pos x="1403" y="751"/>
                </a:cxn>
                <a:cxn ang="0">
                  <a:pos x="1338" y="716"/>
                </a:cxn>
                <a:cxn ang="0">
                  <a:pos x="1278" y="677"/>
                </a:cxn>
                <a:cxn ang="0">
                  <a:pos x="1214" y="631"/>
                </a:cxn>
                <a:cxn ang="0">
                  <a:pos x="1162" y="588"/>
                </a:cxn>
                <a:cxn ang="0">
                  <a:pos x="1136" y="564"/>
                </a:cxn>
                <a:cxn ang="0">
                  <a:pos x="1108" y="526"/>
                </a:cxn>
                <a:cxn ang="0">
                  <a:pos x="1084" y="619"/>
                </a:cxn>
                <a:cxn ang="0">
                  <a:pos x="1014" y="604"/>
                </a:cxn>
                <a:cxn ang="0">
                  <a:pos x="950" y="591"/>
                </a:cxn>
                <a:cxn ang="0">
                  <a:pos x="882" y="568"/>
                </a:cxn>
                <a:cxn ang="0">
                  <a:pos x="815" y="543"/>
                </a:cxn>
                <a:cxn ang="0">
                  <a:pos x="737" y="509"/>
                </a:cxn>
                <a:cxn ang="0">
                  <a:pos x="668" y="480"/>
                </a:cxn>
                <a:cxn ang="0">
                  <a:pos x="572" y="433"/>
                </a:cxn>
                <a:cxn ang="0">
                  <a:pos x="494" y="391"/>
                </a:cxn>
                <a:cxn ang="0">
                  <a:pos x="425" y="351"/>
                </a:cxn>
                <a:cxn ang="0">
                  <a:pos x="358" y="306"/>
                </a:cxn>
                <a:cxn ang="0">
                  <a:pos x="324" y="284"/>
                </a:cxn>
                <a:cxn ang="0">
                  <a:pos x="291" y="264"/>
                </a:cxn>
                <a:cxn ang="0">
                  <a:pos x="265" y="245"/>
                </a:cxn>
                <a:cxn ang="0">
                  <a:pos x="239" y="229"/>
                </a:cxn>
                <a:cxn ang="0">
                  <a:pos x="195" y="194"/>
                </a:cxn>
                <a:cxn ang="0">
                  <a:pos x="162" y="167"/>
                </a:cxn>
                <a:cxn ang="0">
                  <a:pos x="140" y="149"/>
                </a:cxn>
                <a:cxn ang="0">
                  <a:pos x="119" y="129"/>
                </a:cxn>
                <a:cxn ang="0">
                  <a:pos x="96" y="108"/>
                </a:cxn>
                <a:cxn ang="0">
                  <a:pos x="78" y="89"/>
                </a:cxn>
                <a:cxn ang="0">
                  <a:pos x="59" y="70"/>
                </a:cxn>
                <a:cxn ang="0">
                  <a:pos x="36" y="45"/>
                </a:cxn>
                <a:cxn ang="0">
                  <a:pos x="15" y="22"/>
                </a:cxn>
                <a:cxn ang="0">
                  <a:pos x="0" y="0"/>
                </a:cxn>
              </a:cxnLst>
              <a:rect l="0" t="0" r="r" b="b"/>
              <a:pathLst>
                <a:path w="1404" h="821">
                  <a:moveTo>
                    <a:pt x="0" y="0"/>
                  </a:moveTo>
                  <a:lnTo>
                    <a:pt x="10" y="33"/>
                  </a:lnTo>
                  <a:lnTo>
                    <a:pt x="25" y="60"/>
                  </a:lnTo>
                  <a:lnTo>
                    <a:pt x="39" y="83"/>
                  </a:lnTo>
                  <a:lnTo>
                    <a:pt x="56" y="112"/>
                  </a:lnTo>
                  <a:lnTo>
                    <a:pt x="82" y="150"/>
                  </a:lnTo>
                  <a:lnTo>
                    <a:pt x="115" y="187"/>
                  </a:lnTo>
                  <a:lnTo>
                    <a:pt x="150" y="225"/>
                  </a:lnTo>
                  <a:lnTo>
                    <a:pt x="191" y="267"/>
                  </a:lnTo>
                  <a:lnTo>
                    <a:pt x="230" y="302"/>
                  </a:lnTo>
                  <a:lnTo>
                    <a:pt x="281" y="347"/>
                  </a:lnTo>
                  <a:lnTo>
                    <a:pt x="326" y="380"/>
                  </a:lnTo>
                  <a:lnTo>
                    <a:pt x="389" y="423"/>
                  </a:lnTo>
                  <a:lnTo>
                    <a:pt x="452" y="471"/>
                  </a:lnTo>
                  <a:lnTo>
                    <a:pt x="516" y="514"/>
                  </a:lnTo>
                  <a:lnTo>
                    <a:pt x="569" y="547"/>
                  </a:lnTo>
                  <a:lnTo>
                    <a:pt x="645" y="585"/>
                  </a:lnTo>
                  <a:lnTo>
                    <a:pt x="708" y="617"/>
                  </a:lnTo>
                  <a:lnTo>
                    <a:pt x="777" y="648"/>
                  </a:lnTo>
                  <a:lnTo>
                    <a:pt x="849" y="675"/>
                  </a:lnTo>
                  <a:lnTo>
                    <a:pt x="896" y="690"/>
                  </a:lnTo>
                  <a:lnTo>
                    <a:pt x="947" y="703"/>
                  </a:lnTo>
                  <a:lnTo>
                    <a:pt x="985" y="710"/>
                  </a:lnTo>
                  <a:lnTo>
                    <a:pt x="1027" y="721"/>
                  </a:lnTo>
                  <a:lnTo>
                    <a:pt x="1058" y="727"/>
                  </a:lnTo>
                  <a:lnTo>
                    <a:pt x="1033" y="820"/>
                  </a:lnTo>
                  <a:lnTo>
                    <a:pt x="1085" y="802"/>
                  </a:lnTo>
                  <a:lnTo>
                    <a:pt x="1134" y="789"/>
                  </a:lnTo>
                  <a:lnTo>
                    <a:pt x="1198" y="769"/>
                  </a:lnTo>
                  <a:lnTo>
                    <a:pt x="1264" y="759"/>
                  </a:lnTo>
                  <a:lnTo>
                    <a:pt x="1327" y="752"/>
                  </a:lnTo>
                  <a:lnTo>
                    <a:pt x="1403" y="751"/>
                  </a:lnTo>
                  <a:lnTo>
                    <a:pt x="1338" y="716"/>
                  </a:lnTo>
                  <a:lnTo>
                    <a:pt x="1278" y="677"/>
                  </a:lnTo>
                  <a:lnTo>
                    <a:pt x="1214" y="631"/>
                  </a:lnTo>
                  <a:lnTo>
                    <a:pt x="1162" y="588"/>
                  </a:lnTo>
                  <a:lnTo>
                    <a:pt x="1136" y="564"/>
                  </a:lnTo>
                  <a:lnTo>
                    <a:pt x="1108" y="526"/>
                  </a:lnTo>
                  <a:lnTo>
                    <a:pt x="1084" y="619"/>
                  </a:lnTo>
                  <a:lnTo>
                    <a:pt x="1014" y="604"/>
                  </a:lnTo>
                  <a:lnTo>
                    <a:pt x="950" y="591"/>
                  </a:lnTo>
                  <a:lnTo>
                    <a:pt x="882" y="568"/>
                  </a:lnTo>
                  <a:lnTo>
                    <a:pt x="815" y="543"/>
                  </a:lnTo>
                  <a:lnTo>
                    <a:pt x="737" y="509"/>
                  </a:lnTo>
                  <a:lnTo>
                    <a:pt x="668" y="480"/>
                  </a:lnTo>
                  <a:lnTo>
                    <a:pt x="572" y="433"/>
                  </a:lnTo>
                  <a:lnTo>
                    <a:pt x="494" y="391"/>
                  </a:lnTo>
                  <a:lnTo>
                    <a:pt x="425" y="351"/>
                  </a:lnTo>
                  <a:lnTo>
                    <a:pt x="358" y="306"/>
                  </a:lnTo>
                  <a:lnTo>
                    <a:pt x="324" y="284"/>
                  </a:lnTo>
                  <a:lnTo>
                    <a:pt x="291" y="264"/>
                  </a:lnTo>
                  <a:lnTo>
                    <a:pt x="265" y="245"/>
                  </a:lnTo>
                  <a:lnTo>
                    <a:pt x="239" y="229"/>
                  </a:lnTo>
                  <a:lnTo>
                    <a:pt x="195" y="194"/>
                  </a:lnTo>
                  <a:lnTo>
                    <a:pt x="162" y="167"/>
                  </a:lnTo>
                  <a:lnTo>
                    <a:pt x="140" y="149"/>
                  </a:lnTo>
                  <a:lnTo>
                    <a:pt x="119" y="129"/>
                  </a:lnTo>
                  <a:lnTo>
                    <a:pt x="96" y="108"/>
                  </a:lnTo>
                  <a:lnTo>
                    <a:pt x="78" y="89"/>
                  </a:lnTo>
                  <a:lnTo>
                    <a:pt x="59" y="70"/>
                  </a:lnTo>
                  <a:lnTo>
                    <a:pt x="36" y="45"/>
                  </a:lnTo>
                  <a:lnTo>
                    <a:pt x="15" y="22"/>
                  </a:lnTo>
                  <a:lnTo>
                    <a:pt x="0" y="0"/>
                  </a:lnTo>
                </a:path>
              </a:pathLst>
            </a:custGeom>
            <a:solidFill>
              <a:srgbClr val="3D7F01"/>
            </a:solidFill>
            <a:ln w="9525" cap="rnd">
              <a:noFill/>
              <a:round/>
              <a:headEnd/>
              <a:tailEnd/>
            </a:ln>
            <a:effectLst>
              <a:outerShdw blurRad="63500" dist="107763" dir="2700000" algn="ctr" rotWithShape="0">
                <a:schemeClr val="bg2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2776" name="Freeform 8"/>
          <p:cNvSpPr>
            <a:spLocks/>
          </p:cNvSpPr>
          <p:nvPr/>
        </p:nvSpPr>
        <p:spPr bwMode="auto">
          <a:xfrm>
            <a:off x="1314449" y="3849688"/>
            <a:ext cx="2725737" cy="19161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" y="45"/>
              </a:cxn>
              <a:cxn ang="0">
                <a:pos x="63" y="82"/>
              </a:cxn>
              <a:cxn ang="0">
                <a:pos x="92" y="117"/>
              </a:cxn>
              <a:cxn ang="0">
                <a:pos x="128" y="155"/>
              </a:cxn>
              <a:cxn ang="0">
                <a:pos x="177" y="211"/>
              </a:cxn>
              <a:cxn ang="0">
                <a:pos x="233" y="264"/>
              </a:cxn>
              <a:cxn ang="0">
                <a:pos x="293" y="322"/>
              </a:cxn>
              <a:cxn ang="0">
                <a:pos x="360" y="380"/>
              </a:cxn>
              <a:cxn ang="0">
                <a:pos x="423" y="435"/>
              </a:cxn>
              <a:cxn ang="0">
                <a:pos x="506" y="503"/>
              </a:cxn>
              <a:cxn ang="0">
                <a:pos x="572" y="553"/>
              </a:cxn>
              <a:cxn ang="0">
                <a:pos x="659" y="617"/>
              </a:cxn>
              <a:cxn ang="0">
                <a:pos x="754" y="690"/>
              </a:cxn>
              <a:cxn ang="0">
                <a:pos x="848" y="758"/>
              </a:cxn>
              <a:cxn ang="0">
                <a:pos x="923" y="810"/>
              </a:cxn>
              <a:cxn ang="0">
                <a:pos x="1025" y="872"/>
              </a:cxn>
              <a:cxn ang="0">
                <a:pos x="1110" y="925"/>
              </a:cxn>
              <a:cxn ang="0">
                <a:pos x="1197" y="973"/>
              </a:cxn>
              <a:cxn ang="0">
                <a:pos x="1289" y="1022"/>
              </a:cxn>
              <a:cxn ang="0">
                <a:pos x="1346" y="1049"/>
              </a:cxn>
              <a:cxn ang="0">
                <a:pos x="1408" y="1075"/>
              </a:cxn>
              <a:cxn ang="0">
                <a:pos x="1452" y="1091"/>
              </a:cxn>
              <a:cxn ang="0">
                <a:pos x="1500" y="1110"/>
              </a:cxn>
              <a:cxn ang="0">
                <a:pos x="1537" y="1123"/>
              </a:cxn>
              <a:cxn ang="0">
                <a:pos x="1568" y="1241"/>
              </a:cxn>
              <a:cxn ang="0">
                <a:pos x="1611" y="1225"/>
              </a:cxn>
              <a:cxn ang="0">
                <a:pos x="1651" y="1214"/>
              </a:cxn>
              <a:cxn ang="0">
                <a:pos x="1706" y="1199"/>
              </a:cxn>
              <a:cxn ang="0">
                <a:pos x="1768" y="1196"/>
              </a:cxn>
              <a:cxn ang="0">
                <a:pos x="1829" y="1198"/>
              </a:cxn>
              <a:cxn ang="0">
                <a:pos x="1907" y="1209"/>
              </a:cxn>
              <a:cxn ang="0">
                <a:pos x="1819" y="1152"/>
              </a:cxn>
              <a:cxn ang="0">
                <a:pos x="1732" y="1092"/>
              </a:cxn>
              <a:cxn ang="0">
                <a:pos x="1639" y="1023"/>
              </a:cxn>
              <a:cxn ang="0">
                <a:pos x="1560" y="956"/>
              </a:cxn>
              <a:cxn ang="0">
                <a:pos x="1517" y="918"/>
              </a:cxn>
              <a:cxn ang="0">
                <a:pos x="1465" y="866"/>
              </a:cxn>
              <a:cxn ang="0">
                <a:pos x="1499" y="986"/>
              </a:cxn>
              <a:cxn ang="0">
                <a:pos x="1415" y="955"/>
              </a:cxn>
              <a:cxn ang="0">
                <a:pos x="1341" y="927"/>
              </a:cxn>
              <a:cxn ang="0">
                <a:pos x="1258" y="886"/>
              </a:cxn>
              <a:cxn ang="0">
                <a:pos x="1173" y="841"/>
              </a:cxn>
              <a:cxn ang="0">
                <a:pos x="1071" y="787"/>
              </a:cxn>
              <a:cxn ang="0">
                <a:pos x="985" y="738"/>
              </a:cxn>
              <a:cxn ang="0">
                <a:pos x="856" y="660"/>
              </a:cxn>
              <a:cxn ang="0">
                <a:pos x="753" y="592"/>
              </a:cxn>
              <a:cxn ang="0">
                <a:pos x="654" y="529"/>
              </a:cxn>
              <a:cxn ang="0">
                <a:pos x="556" y="459"/>
              </a:cxn>
              <a:cxn ang="0">
                <a:pos x="509" y="426"/>
              </a:cxn>
              <a:cxn ang="0">
                <a:pos x="464" y="393"/>
              </a:cxn>
              <a:cxn ang="0">
                <a:pos x="424" y="365"/>
              </a:cxn>
              <a:cxn ang="0">
                <a:pos x="389" y="337"/>
              </a:cxn>
              <a:cxn ang="0">
                <a:pos x="321" y="286"/>
              </a:cxn>
              <a:cxn ang="0">
                <a:pos x="271" y="246"/>
              </a:cxn>
              <a:cxn ang="0">
                <a:pos x="236" y="217"/>
              </a:cxn>
              <a:cxn ang="0">
                <a:pos x="202" y="189"/>
              </a:cxn>
              <a:cxn ang="0">
                <a:pos x="166" y="157"/>
              </a:cxn>
              <a:cxn ang="0">
                <a:pos x="137" y="130"/>
              </a:cxn>
              <a:cxn ang="0">
                <a:pos x="103" y="101"/>
              </a:cxn>
              <a:cxn ang="0">
                <a:pos x="66" y="65"/>
              </a:cxn>
              <a:cxn ang="0">
                <a:pos x="31" y="32"/>
              </a:cxn>
              <a:cxn ang="0">
                <a:pos x="0" y="0"/>
              </a:cxn>
            </a:cxnLst>
            <a:rect l="0" t="0" r="r" b="b"/>
            <a:pathLst>
              <a:path w="1908" h="1242">
                <a:moveTo>
                  <a:pt x="0" y="0"/>
                </a:moveTo>
                <a:lnTo>
                  <a:pt x="33" y="45"/>
                </a:lnTo>
                <a:lnTo>
                  <a:pt x="63" y="82"/>
                </a:lnTo>
                <a:lnTo>
                  <a:pt x="92" y="117"/>
                </a:lnTo>
                <a:lnTo>
                  <a:pt x="128" y="155"/>
                </a:lnTo>
                <a:lnTo>
                  <a:pt x="177" y="211"/>
                </a:lnTo>
                <a:lnTo>
                  <a:pt x="233" y="264"/>
                </a:lnTo>
                <a:lnTo>
                  <a:pt x="293" y="322"/>
                </a:lnTo>
                <a:lnTo>
                  <a:pt x="360" y="380"/>
                </a:lnTo>
                <a:lnTo>
                  <a:pt x="423" y="435"/>
                </a:lnTo>
                <a:lnTo>
                  <a:pt x="506" y="503"/>
                </a:lnTo>
                <a:lnTo>
                  <a:pt x="572" y="553"/>
                </a:lnTo>
                <a:lnTo>
                  <a:pt x="659" y="617"/>
                </a:lnTo>
                <a:lnTo>
                  <a:pt x="754" y="690"/>
                </a:lnTo>
                <a:lnTo>
                  <a:pt x="848" y="758"/>
                </a:lnTo>
                <a:lnTo>
                  <a:pt x="923" y="810"/>
                </a:lnTo>
                <a:lnTo>
                  <a:pt x="1025" y="872"/>
                </a:lnTo>
                <a:lnTo>
                  <a:pt x="1110" y="925"/>
                </a:lnTo>
                <a:lnTo>
                  <a:pt x="1197" y="973"/>
                </a:lnTo>
                <a:lnTo>
                  <a:pt x="1289" y="1022"/>
                </a:lnTo>
                <a:lnTo>
                  <a:pt x="1346" y="1049"/>
                </a:lnTo>
                <a:lnTo>
                  <a:pt x="1408" y="1075"/>
                </a:lnTo>
                <a:lnTo>
                  <a:pt x="1452" y="1091"/>
                </a:lnTo>
                <a:lnTo>
                  <a:pt x="1500" y="1110"/>
                </a:lnTo>
                <a:lnTo>
                  <a:pt x="1537" y="1123"/>
                </a:lnTo>
                <a:lnTo>
                  <a:pt x="1568" y="1241"/>
                </a:lnTo>
                <a:lnTo>
                  <a:pt x="1611" y="1225"/>
                </a:lnTo>
                <a:lnTo>
                  <a:pt x="1651" y="1214"/>
                </a:lnTo>
                <a:lnTo>
                  <a:pt x="1706" y="1199"/>
                </a:lnTo>
                <a:lnTo>
                  <a:pt x="1768" y="1196"/>
                </a:lnTo>
                <a:lnTo>
                  <a:pt x="1829" y="1198"/>
                </a:lnTo>
                <a:lnTo>
                  <a:pt x="1907" y="1209"/>
                </a:lnTo>
                <a:lnTo>
                  <a:pt x="1819" y="1152"/>
                </a:lnTo>
                <a:lnTo>
                  <a:pt x="1732" y="1092"/>
                </a:lnTo>
                <a:lnTo>
                  <a:pt x="1639" y="1023"/>
                </a:lnTo>
                <a:lnTo>
                  <a:pt x="1560" y="956"/>
                </a:lnTo>
                <a:lnTo>
                  <a:pt x="1517" y="918"/>
                </a:lnTo>
                <a:lnTo>
                  <a:pt x="1465" y="866"/>
                </a:lnTo>
                <a:lnTo>
                  <a:pt x="1499" y="986"/>
                </a:lnTo>
                <a:lnTo>
                  <a:pt x="1415" y="955"/>
                </a:lnTo>
                <a:lnTo>
                  <a:pt x="1341" y="927"/>
                </a:lnTo>
                <a:lnTo>
                  <a:pt x="1258" y="886"/>
                </a:lnTo>
                <a:lnTo>
                  <a:pt x="1173" y="841"/>
                </a:lnTo>
                <a:lnTo>
                  <a:pt x="1071" y="787"/>
                </a:lnTo>
                <a:lnTo>
                  <a:pt x="985" y="738"/>
                </a:lnTo>
                <a:lnTo>
                  <a:pt x="856" y="660"/>
                </a:lnTo>
                <a:lnTo>
                  <a:pt x="753" y="592"/>
                </a:lnTo>
                <a:lnTo>
                  <a:pt x="654" y="529"/>
                </a:lnTo>
                <a:lnTo>
                  <a:pt x="556" y="459"/>
                </a:lnTo>
                <a:lnTo>
                  <a:pt x="509" y="426"/>
                </a:lnTo>
                <a:lnTo>
                  <a:pt x="464" y="393"/>
                </a:lnTo>
                <a:lnTo>
                  <a:pt x="424" y="365"/>
                </a:lnTo>
                <a:lnTo>
                  <a:pt x="389" y="337"/>
                </a:lnTo>
                <a:lnTo>
                  <a:pt x="321" y="286"/>
                </a:lnTo>
                <a:lnTo>
                  <a:pt x="271" y="246"/>
                </a:lnTo>
                <a:lnTo>
                  <a:pt x="236" y="217"/>
                </a:lnTo>
                <a:lnTo>
                  <a:pt x="202" y="189"/>
                </a:lnTo>
                <a:lnTo>
                  <a:pt x="166" y="157"/>
                </a:lnTo>
                <a:lnTo>
                  <a:pt x="137" y="130"/>
                </a:lnTo>
                <a:lnTo>
                  <a:pt x="103" y="101"/>
                </a:lnTo>
                <a:lnTo>
                  <a:pt x="66" y="65"/>
                </a:lnTo>
                <a:lnTo>
                  <a:pt x="31" y="32"/>
                </a:lnTo>
                <a:lnTo>
                  <a:pt x="0" y="0"/>
                </a:lnTo>
              </a:path>
            </a:pathLst>
          </a:custGeom>
          <a:solidFill>
            <a:srgbClr val="3D7F01"/>
          </a:solidFill>
          <a:ln w="9525" cap="rnd">
            <a:noFill/>
            <a:round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492124" y="1820863"/>
            <a:ext cx="4116835" cy="2011362"/>
          </a:xfrm>
          <a:prstGeom prst="roundRect">
            <a:avLst>
              <a:gd name="adj" fmla="val 12495"/>
            </a:avLst>
          </a:prstGeom>
          <a:solidFill>
            <a:srgbClr val="FF3300"/>
          </a:solidFill>
          <a:ln w="25400">
            <a:solidFill>
              <a:srgbClr val="0000CC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358775" y="1935163"/>
            <a:ext cx="4250185" cy="190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Army General Officer Steering Committees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07 July 89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30 April 90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000" dirty="0">
                <a:solidFill>
                  <a:srgbClr val="0000CC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19 December 91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004172" y="4326528"/>
            <a:ext cx="4890448" cy="20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Pursue Joint Research </a:t>
            </a:r>
          </a:p>
          <a:p>
            <a:pPr>
              <a:lnSpc>
                <a:spcPct val="90000"/>
              </a:lnSpc>
              <a:defRPr/>
            </a:pPr>
            <a:r>
              <a:rPr lang="en-US" sz="14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Support Industry Programs</a:t>
            </a:r>
          </a:p>
          <a:p>
            <a:pPr>
              <a:lnSpc>
                <a:spcPct val="90000"/>
              </a:lnSpc>
              <a:defRPr/>
            </a:pPr>
            <a:endParaRPr lang="en-US" sz="1400" b="1" i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Fund Army R&amp;D as a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Last Resort</a:t>
            </a:r>
          </a:p>
        </p:txBody>
      </p:sp>
      <p:sp>
        <p:nvSpPr>
          <p:cNvPr id="33200" name="Rectangle 432"/>
          <p:cNvSpPr>
            <a:spLocks noGrp="1" noChangeArrowheads="1"/>
          </p:cNvSpPr>
          <p:nvPr>
            <p:ph type="title"/>
          </p:nvPr>
        </p:nvSpPr>
        <p:spPr bwMode="auto">
          <a:xfrm>
            <a:off x="282575" y="212725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Response 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to Concerns</a:t>
            </a:r>
          </a:p>
        </p:txBody>
      </p:sp>
      <p:sp>
        <p:nvSpPr>
          <p:cNvPr id="52234" name="Line 434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421" descr="hq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604963"/>
            <a:ext cx="21463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801813"/>
            <a:ext cx="5842000" cy="1201737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HQDA LTR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200-92-1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27 July 1992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3352800"/>
            <a:ext cx="7621588" cy="2693988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Implemented DoD 6050.9</a:t>
            </a:r>
          </a:p>
          <a:p>
            <a:pPr lvl="1"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Identified Army Responsibilities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lvl="2"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Established 21 Separate Policies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lvl="3"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Incorporated into AR 200-1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lvl="4">
              <a:buClr>
                <a:srgbClr val="FF3300"/>
              </a:buClr>
              <a:buSzPct val="120000"/>
              <a:buFont typeface="Monotype Sorts" charset="2"/>
              <a:buChar char="F"/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</a:t>
            </a:r>
            <a:r>
              <a:rPr lang="en-US" sz="28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EXPIRED</a:t>
            </a:r>
          </a:p>
        </p:txBody>
      </p:sp>
      <p:sp>
        <p:nvSpPr>
          <p:cNvPr id="35240" name="Rectangle 424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54278" name="Line 426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21" descr="hq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800" y="1604963"/>
            <a:ext cx="21463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957063" y="1681554"/>
            <a:ext cx="5025415" cy="138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RAMEWORK FOR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ROGRAM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XECUTION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076700" y="3412071"/>
            <a:ext cx="4637232" cy="228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Assists in the Planning Process</a:t>
            </a: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endParaRPr lang="en-US" sz="12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Articulates Army ODS Policy</a:t>
            </a: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endParaRPr lang="en-US" sz="12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Provides Implementing Guidance</a:t>
            </a: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endParaRPr lang="en-US" sz="12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Identifies ODS Project Leadership</a:t>
            </a: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endParaRPr lang="en-US" sz="12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Integrates All Army ODS Efforts</a:t>
            </a:r>
          </a:p>
        </p:txBody>
      </p:sp>
      <p:grpSp>
        <p:nvGrpSpPr>
          <p:cNvPr id="56324" name="Group 178"/>
          <p:cNvGrpSpPr>
            <a:grpSpLocks/>
          </p:cNvGrpSpPr>
          <p:nvPr/>
        </p:nvGrpSpPr>
        <p:grpSpPr bwMode="auto">
          <a:xfrm>
            <a:off x="323850" y="1558925"/>
            <a:ext cx="3479800" cy="4443413"/>
            <a:chOff x="364" y="1062"/>
            <a:chExt cx="2192" cy="2799"/>
          </a:xfrm>
        </p:grpSpPr>
        <p:sp>
          <p:nvSpPr>
            <p:cNvPr id="56327" name="Rectangle 120"/>
            <p:cNvSpPr>
              <a:spLocks noChangeArrowheads="1"/>
            </p:cNvSpPr>
            <p:nvPr/>
          </p:nvSpPr>
          <p:spPr bwMode="auto">
            <a:xfrm>
              <a:off x="456" y="1188"/>
              <a:ext cx="2100" cy="260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28" name="Freeform 7"/>
            <p:cNvSpPr>
              <a:spLocks/>
            </p:cNvSpPr>
            <p:nvPr/>
          </p:nvSpPr>
          <p:spPr bwMode="auto">
            <a:xfrm>
              <a:off x="1382" y="2080"/>
              <a:ext cx="80" cy="105"/>
            </a:xfrm>
            <a:custGeom>
              <a:avLst/>
              <a:gdLst>
                <a:gd name="T0" fmla="*/ 73 w 80"/>
                <a:gd name="T1" fmla="*/ 0 h 105"/>
                <a:gd name="T2" fmla="*/ 0 w 80"/>
                <a:gd name="T3" fmla="*/ 82 h 105"/>
                <a:gd name="T4" fmla="*/ 11 w 80"/>
                <a:gd name="T5" fmla="*/ 104 h 105"/>
                <a:gd name="T6" fmla="*/ 79 w 80"/>
                <a:gd name="T7" fmla="*/ 14 h 105"/>
                <a:gd name="T8" fmla="*/ 73 w 80"/>
                <a:gd name="T9" fmla="*/ 0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05"/>
                <a:gd name="T17" fmla="*/ 80 w 80"/>
                <a:gd name="T18" fmla="*/ 105 h 1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05">
                  <a:moveTo>
                    <a:pt x="73" y="0"/>
                  </a:moveTo>
                  <a:lnTo>
                    <a:pt x="0" y="82"/>
                  </a:lnTo>
                  <a:lnTo>
                    <a:pt x="11" y="104"/>
                  </a:lnTo>
                  <a:lnTo>
                    <a:pt x="79" y="14"/>
                  </a:lnTo>
                  <a:lnTo>
                    <a:pt x="73" y="0"/>
                  </a:lnTo>
                </a:path>
              </a:pathLst>
            </a:custGeom>
            <a:solidFill>
              <a:srgbClr val="A0A0A0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29" name="Freeform 8"/>
            <p:cNvSpPr>
              <a:spLocks/>
            </p:cNvSpPr>
            <p:nvPr/>
          </p:nvSpPr>
          <p:spPr bwMode="auto">
            <a:xfrm>
              <a:off x="1486" y="2314"/>
              <a:ext cx="749" cy="1421"/>
            </a:xfrm>
            <a:custGeom>
              <a:avLst/>
              <a:gdLst>
                <a:gd name="T0" fmla="*/ 171 w 749"/>
                <a:gd name="T1" fmla="*/ 0 h 1421"/>
                <a:gd name="T2" fmla="*/ 224 w 749"/>
                <a:gd name="T3" fmla="*/ 44 h 1421"/>
                <a:gd name="T4" fmla="*/ 271 w 749"/>
                <a:gd name="T5" fmla="*/ 52 h 1421"/>
                <a:gd name="T6" fmla="*/ 310 w 749"/>
                <a:gd name="T7" fmla="*/ 58 h 1421"/>
                <a:gd name="T8" fmla="*/ 329 w 749"/>
                <a:gd name="T9" fmla="*/ 94 h 1421"/>
                <a:gd name="T10" fmla="*/ 722 w 749"/>
                <a:gd name="T11" fmla="*/ 930 h 1421"/>
                <a:gd name="T12" fmla="*/ 739 w 749"/>
                <a:gd name="T13" fmla="*/ 977 h 1421"/>
                <a:gd name="T14" fmla="*/ 748 w 749"/>
                <a:gd name="T15" fmla="*/ 1037 h 1421"/>
                <a:gd name="T16" fmla="*/ 746 w 749"/>
                <a:gd name="T17" fmla="*/ 1095 h 1421"/>
                <a:gd name="T18" fmla="*/ 737 w 749"/>
                <a:gd name="T19" fmla="*/ 1139 h 1421"/>
                <a:gd name="T20" fmla="*/ 727 w 749"/>
                <a:gd name="T21" fmla="*/ 1200 h 1421"/>
                <a:gd name="T22" fmla="*/ 703 w 749"/>
                <a:gd name="T23" fmla="*/ 1252 h 1421"/>
                <a:gd name="T24" fmla="*/ 680 w 749"/>
                <a:gd name="T25" fmla="*/ 1302 h 1421"/>
                <a:gd name="T26" fmla="*/ 626 w 749"/>
                <a:gd name="T27" fmla="*/ 1362 h 1421"/>
                <a:gd name="T28" fmla="*/ 583 w 749"/>
                <a:gd name="T29" fmla="*/ 1406 h 1421"/>
                <a:gd name="T30" fmla="*/ 558 w 749"/>
                <a:gd name="T31" fmla="*/ 1414 h 1421"/>
                <a:gd name="T32" fmla="*/ 528 w 749"/>
                <a:gd name="T33" fmla="*/ 1420 h 1421"/>
                <a:gd name="T34" fmla="*/ 502 w 749"/>
                <a:gd name="T35" fmla="*/ 1412 h 1421"/>
                <a:gd name="T36" fmla="*/ 470 w 749"/>
                <a:gd name="T37" fmla="*/ 1395 h 1421"/>
                <a:gd name="T38" fmla="*/ 440 w 749"/>
                <a:gd name="T39" fmla="*/ 1373 h 1421"/>
                <a:gd name="T40" fmla="*/ 425 w 749"/>
                <a:gd name="T41" fmla="*/ 1346 h 1421"/>
                <a:gd name="T42" fmla="*/ 21 w 749"/>
                <a:gd name="T43" fmla="*/ 493 h 1421"/>
                <a:gd name="T44" fmla="*/ 0 w 749"/>
                <a:gd name="T45" fmla="*/ 465 h 1421"/>
                <a:gd name="T46" fmla="*/ 6 w 749"/>
                <a:gd name="T47" fmla="*/ 396 h 1421"/>
                <a:gd name="T48" fmla="*/ 11 w 749"/>
                <a:gd name="T49" fmla="*/ 322 h 1421"/>
                <a:gd name="T50" fmla="*/ 2 w 749"/>
                <a:gd name="T51" fmla="*/ 226 h 1421"/>
                <a:gd name="T52" fmla="*/ 36 w 749"/>
                <a:gd name="T53" fmla="*/ 168 h 1421"/>
                <a:gd name="T54" fmla="*/ 77 w 749"/>
                <a:gd name="T55" fmla="*/ 102 h 1421"/>
                <a:gd name="T56" fmla="*/ 135 w 749"/>
                <a:gd name="T57" fmla="*/ 33 h 1421"/>
                <a:gd name="T58" fmla="*/ 171 w 749"/>
                <a:gd name="T59" fmla="*/ 0 h 142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49"/>
                <a:gd name="T91" fmla="*/ 0 h 1421"/>
                <a:gd name="T92" fmla="*/ 749 w 749"/>
                <a:gd name="T93" fmla="*/ 1421 h 142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49" h="1421">
                  <a:moveTo>
                    <a:pt x="171" y="0"/>
                  </a:moveTo>
                  <a:lnTo>
                    <a:pt x="224" y="44"/>
                  </a:lnTo>
                  <a:lnTo>
                    <a:pt x="271" y="52"/>
                  </a:lnTo>
                  <a:lnTo>
                    <a:pt x="310" y="58"/>
                  </a:lnTo>
                  <a:lnTo>
                    <a:pt x="329" y="94"/>
                  </a:lnTo>
                  <a:lnTo>
                    <a:pt x="722" y="930"/>
                  </a:lnTo>
                  <a:lnTo>
                    <a:pt x="739" y="977"/>
                  </a:lnTo>
                  <a:lnTo>
                    <a:pt x="748" y="1037"/>
                  </a:lnTo>
                  <a:lnTo>
                    <a:pt x="746" y="1095"/>
                  </a:lnTo>
                  <a:lnTo>
                    <a:pt x="737" y="1139"/>
                  </a:lnTo>
                  <a:lnTo>
                    <a:pt x="727" y="1200"/>
                  </a:lnTo>
                  <a:lnTo>
                    <a:pt x="703" y="1252"/>
                  </a:lnTo>
                  <a:lnTo>
                    <a:pt x="680" y="1302"/>
                  </a:lnTo>
                  <a:lnTo>
                    <a:pt x="626" y="1362"/>
                  </a:lnTo>
                  <a:lnTo>
                    <a:pt x="583" y="1406"/>
                  </a:lnTo>
                  <a:lnTo>
                    <a:pt x="558" y="1414"/>
                  </a:lnTo>
                  <a:lnTo>
                    <a:pt x="528" y="1420"/>
                  </a:lnTo>
                  <a:lnTo>
                    <a:pt x="502" y="1412"/>
                  </a:lnTo>
                  <a:lnTo>
                    <a:pt x="470" y="1395"/>
                  </a:lnTo>
                  <a:lnTo>
                    <a:pt x="440" y="1373"/>
                  </a:lnTo>
                  <a:lnTo>
                    <a:pt x="425" y="1346"/>
                  </a:lnTo>
                  <a:lnTo>
                    <a:pt x="21" y="493"/>
                  </a:lnTo>
                  <a:lnTo>
                    <a:pt x="0" y="465"/>
                  </a:lnTo>
                  <a:lnTo>
                    <a:pt x="6" y="396"/>
                  </a:lnTo>
                  <a:lnTo>
                    <a:pt x="11" y="322"/>
                  </a:lnTo>
                  <a:lnTo>
                    <a:pt x="2" y="226"/>
                  </a:lnTo>
                  <a:lnTo>
                    <a:pt x="36" y="168"/>
                  </a:lnTo>
                  <a:lnTo>
                    <a:pt x="77" y="102"/>
                  </a:lnTo>
                  <a:lnTo>
                    <a:pt x="135" y="33"/>
                  </a:lnTo>
                  <a:lnTo>
                    <a:pt x="171" y="0"/>
                  </a:lnTo>
                </a:path>
              </a:pathLst>
            </a:custGeom>
            <a:solidFill>
              <a:srgbClr val="FFEED3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0" name="Freeform 9"/>
            <p:cNvSpPr>
              <a:spLocks/>
            </p:cNvSpPr>
            <p:nvPr/>
          </p:nvSpPr>
          <p:spPr bwMode="auto">
            <a:xfrm>
              <a:off x="1679" y="2418"/>
              <a:ext cx="481" cy="1000"/>
            </a:xfrm>
            <a:custGeom>
              <a:avLst/>
              <a:gdLst>
                <a:gd name="T0" fmla="*/ 476 w 481"/>
                <a:gd name="T1" fmla="*/ 905 h 1000"/>
                <a:gd name="T2" fmla="*/ 64 w 481"/>
                <a:gd name="T3" fmla="*/ 25 h 1000"/>
                <a:gd name="T4" fmla="*/ 49 w 481"/>
                <a:gd name="T5" fmla="*/ 8 h 1000"/>
                <a:gd name="T6" fmla="*/ 34 w 481"/>
                <a:gd name="T7" fmla="*/ 11 h 1000"/>
                <a:gd name="T8" fmla="*/ 21 w 481"/>
                <a:gd name="T9" fmla="*/ 0 h 1000"/>
                <a:gd name="T10" fmla="*/ 6 w 481"/>
                <a:gd name="T11" fmla="*/ 6 h 1000"/>
                <a:gd name="T12" fmla="*/ 0 w 481"/>
                <a:gd name="T13" fmla="*/ 25 h 1000"/>
                <a:gd name="T14" fmla="*/ 2 w 481"/>
                <a:gd name="T15" fmla="*/ 50 h 1000"/>
                <a:gd name="T16" fmla="*/ 4 w 481"/>
                <a:gd name="T17" fmla="*/ 77 h 1000"/>
                <a:gd name="T18" fmla="*/ 6 w 481"/>
                <a:gd name="T19" fmla="*/ 99 h 1000"/>
                <a:gd name="T20" fmla="*/ 427 w 481"/>
                <a:gd name="T21" fmla="*/ 985 h 1000"/>
                <a:gd name="T22" fmla="*/ 431 w 481"/>
                <a:gd name="T23" fmla="*/ 991 h 1000"/>
                <a:gd name="T24" fmla="*/ 437 w 481"/>
                <a:gd name="T25" fmla="*/ 999 h 1000"/>
                <a:gd name="T26" fmla="*/ 454 w 481"/>
                <a:gd name="T27" fmla="*/ 991 h 1000"/>
                <a:gd name="T28" fmla="*/ 461 w 481"/>
                <a:gd name="T29" fmla="*/ 993 h 1000"/>
                <a:gd name="T30" fmla="*/ 469 w 481"/>
                <a:gd name="T31" fmla="*/ 993 h 1000"/>
                <a:gd name="T32" fmla="*/ 471 w 481"/>
                <a:gd name="T33" fmla="*/ 971 h 1000"/>
                <a:gd name="T34" fmla="*/ 476 w 481"/>
                <a:gd name="T35" fmla="*/ 955 h 1000"/>
                <a:gd name="T36" fmla="*/ 480 w 481"/>
                <a:gd name="T37" fmla="*/ 938 h 1000"/>
                <a:gd name="T38" fmla="*/ 480 w 481"/>
                <a:gd name="T39" fmla="*/ 922 h 1000"/>
                <a:gd name="T40" fmla="*/ 476 w 481"/>
                <a:gd name="T41" fmla="*/ 905 h 100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1"/>
                <a:gd name="T64" fmla="*/ 0 h 1000"/>
                <a:gd name="T65" fmla="*/ 481 w 481"/>
                <a:gd name="T66" fmla="*/ 1000 h 10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1" h="1000">
                  <a:moveTo>
                    <a:pt x="476" y="905"/>
                  </a:moveTo>
                  <a:lnTo>
                    <a:pt x="64" y="25"/>
                  </a:lnTo>
                  <a:lnTo>
                    <a:pt x="49" y="8"/>
                  </a:lnTo>
                  <a:lnTo>
                    <a:pt x="34" y="11"/>
                  </a:lnTo>
                  <a:lnTo>
                    <a:pt x="21" y="0"/>
                  </a:lnTo>
                  <a:lnTo>
                    <a:pt x="6" y="6"/>
                  </a:lnTo>
                  <a:lnTo>
                    <a:pt x="0" y="25"/>
                  </a:lnTo>
                  <a:lnTo>
                    <a:pt x="2" y="50"/>
                  </a:lnTo>
                  <a:lnTo>
                    <a:pt x="4" y="77"/>
                  </a:lnTo>
                  <a:lnTo>
                    <a:pt x="6" y="99"/>
                  </a:lnTo>
                  <a:lnTo>
                    <a:pt x="427" y="985"/>
                  </a:lnTo>
                  <a:lnTo>
                    <a:pt x="431" y="991"/>
                  </a:lnTo>
                  <a:lnTo>
                    <a:pt x="437" y="999"/>
                  </a:lnTo>
                  <a:lnTo>
                    <a:pt x="454" y="991"/>
                  </a:lnTo>
                  <a:lnTo>
                    <a:pt x="461" y="993"/>
                  </a:lnTo>
                  <a:lnTo>
                    <a:pt x="469" y="993"/>
                  </a:lnTo>
                  <a:lnTo>
                    <a:pt x="471" y="971"/>
                  </a:lnTo>
                  <a:lnTo>
                    <a:pt x="476" y="955"/>
                  </a:lnTo>
                  <a:lnTo>
                    <a:pt x="480" y="938"/>
                  </a:lnTo>
                  <a:lnTo>
                    <a:pt x="480" y="922"/>
                  </a:lnTo>
                  <a:lnTo>
                    <a:pt x="476" y="905"/>
                  </a:lnTo>
                </a:path>
              </a:pathLst>
            </a:custGeom>
            <a:solidFill>
              <a:srgbClr val="FFEED3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1" name="Freeform 10"/>
            <p:cNvSpPr>
              <a:spLocks/>
            </p:cNvSpPr>
            <p:nvPr/>
          </p:nvSpPr>
          <p:spPr bwMode="auto">
            <a:xfrm>
              <a:off x="1542" y="2614"/>
              <a:ext cx="484" cy="994"/>
            </a:xfrm>
            <a:custGeom>
              <a:avLst/>
              <a:gdLst>
                <a:gd name="T0" fmla="*/ 474 w 484"/>
                <a:gd name="T1" fmla="*/ 897 h 994"/>
                <a:gd name="T2" fmla="*/ 60 w 484"/>
                <a:gd name="T3" fmla="*/ 25 h 994"/>
                <a:gd name="T4" fmla="*/ 47 w 484"/>
                <a:gd name="T5" fmla="*/ 17 h 994"/>
                <a:gd name="T6" fmla="*/ 32 w 484"/>
                <a:gd name="T7" fmla="*/ 6 h 994"/>
                <a:gd name="T8" fmla="*/ 24 w 484"/>
                <a:gd name="T9" fmla="*/ 0 h 994"/>
                <a:gd name="T10" fmla="*/ 6 w 484"/>
                <a:gd name="T11" fmla="*/ 0 h 994"/>
                <a:gd name="T12" fmla="*/ 0 w 484"/>
                <a:gd name="T13" fmla="*/ 22 h 994"/>
                <a:gd name="T14" fmla="*/ 2 w 484"/>
                <a:gd name="T15" fmla="*/ 52 h 994"/>
                <a:gd name="T16" fmla="*/ 0 w 484"/>
                <a:gd name="T17" fmla="*/ 74 h 994"/>
                <a:gd name="T18" fmla="*/ 6 w 484"/>
                <a:gd name="T19" fmla="*/ 99 h 994"/>
                <a:gd name="T20" fmla="*/ 427 w 484"/>
                <a:gd name="T21" fmla="*/ 979 h 994"/>
                <a:gd name="T22" fmla="*/ 432 w 484"/>
                <a:gd name="T23" fmla="*/ 979 h 994"/>
                <a:gd name="T24" fmla="*/ 440 w 484"/>
                <a:gd name="T25" fmla="*/ 993 h 994"/>
                <a:gd name="T26" fmla="*/ 453 w 484"/>
                <a:gd name="T27" fmla="*/ 987 h 994"/>
                <a:gd name="T28" fmla="*/ 459 w 484"/>
                <a:gd name="T29" fmla="*/ 985 h 994"/>
                <a:gd name="T30" fmla="*/ 470 w 484"/>
                <a:gd name="T31" fmla="*/ 982 h 994"/>
                <a:gd name="T32" fmla="*/ 477 w 484"/>
                <a:gd name="T33" fmla="*/ 968 h 994"/>
                <a:gd name="T34" fmla="*/ 479 w 484"/>
                <a:gd name="T35" fmla="*/ 954 h 994"/>
                <a:gd name="T36" fmla="*/ 483 w 484"/>
                <a:gd name="T37" fmla="*/ 938 h 994"/>
                <a:gd name="T38" fmla="*/ 479 w 484"/>
                <a:gd name="T39" fmla="*/ 913 h 994"/>
                <a:gd name="T40" fmla="*/ 474 w 484"/>
                <a:gd name="T41" fmla="*/ 897 h 9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4"/>
                <a:gd name="T64" fmla="*/ 0 h 994"/>
                <a:gd name="T65" fmla="*/ 484 w 484"/>
                <a:gd name="T66" fmla="*/ 994 h 9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4" h="994">
                  <a:moveTo>
                    <a:pt x="474" y="897"/>
                  </a:moveTo>
                  <a:lnTo>
                    <a:pt x="60" y="25"/>
                  </a:lnTo>
                  <a:lnTo>
                    <a:pt x="47" y="17"/>
                  </a:lnTo>
                  <a:lnTo>
                    <a:pt x="32" y="6"/>
                  </a:lnTo>
                  <a:lnTo>
                    <a:pt x="24" y="0"/>
                  </a:lnTo>
                  <a:lnTo>
                    <a:pt x="6" y="0"/>
                  </a:lnTo>
                  <a:lnTo>
                    <a:pt x="0" y="22"/>
                  </a:lnTo>
                  <a:lnTo>
                    <a:pt x="2" y="52"/>
                  </a:lnTo>
                  <a:lnTo>
                    <a:pt x="0" y="74"/>
                  </a:lnTo>
                  <a:lnTo>
                    <a:pt x="6" y="99"/>
                  </a:lnTo>
                  <a:lnTo>
                    <a:pt x="427" y="979"/>
                  </a:lnTo>
                  <a:lnTo>
                    <a:pt x="432" y="979"/>
                  </a:lnTo>
                  <a:lnTo>
                    <a:pt x="440" y="993"/>
                  </a:lnTo>
                  <a:lnTo>
                    <a:pt x="453" y="987"/>
                  </a:lnTo>
                  <a:lnTo>
                    <a:pt x="459" y="985"/>
                  </a:lnTo>
                  <a:lnTo>
                    <a:pt x="470" y="982"/>
                  </a:lnTo>
                  <a:lnTo>
                    <a:pt x="477" y="968"/>
                  </a:lnTo>
                  <a:lnTo>
                    <a:pt x="479" y="954"/>
                  </a:lnTo>
                  <a:lnTo>
                    <a:pt x="483" y="938"/>
                  </a:lnTo>
                  <a:lnTo>
                    <a:pt x="479" y="913"/>
                  </a:lnTo>
                  <a:lnTo>
                    <a:pt x="474" y="897"/>
                  </a:lnTo>
                </a:path>
              </a:pathLst>
            </a:custGeom>
            <a:solidFill>
              <a:srgbClr val="FFEED3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2" name="Freeform 11"/>
            <p:cNvSpPr>
              <a:spLocks/>
            </p:cNvSpPr>
            <p:nvPr/>
          </p:nvSpPr>
          <p:spPr bwMode="auto">
            <a:xfrm>
              <a:off x="1448" y="2257"/>
              <a:ext cx="191" cy="256"/>
            </a:xfrm>
            <a:custGeom>
              <a:avLst/>
              <a:gdLst>
                <a:gd name="T0" fmla="*/ 190 w 191"/>
                <a:gd name="T1" fmla="*/ 19 h 256"/>
                <a:gd name="T2" fmla="*/ 160 w 191"/>
                <a:gd name="T3" fmla="*/ 44 h 256"/>
                <a:gd name="T4" fmla="*/ 126 w 191"/>
                <a:gd name="T5" fmla="*/ 85 h 256"/>
                <a:gd name="T6" fmla="*/ 85 w 191"/>
                <a:gd name="T7" fmla="*/ 126 h 256"/>
                <a:gd name="T8" fmla="*/ 56 w 191"/>
                <a:gd name="T9" fmla="*/ 173 h 256"/>
                <a:gd name="T10" fmla="*/ 32 w 191"/>
                <a:gd name="T11" fmla="*/ 211 h 256"/>
                <a:gd name="T12" fmla="*/ 11 w 191"/>
                <a:gd name="T13" fmla="*/ 255 h 256"/>
                <a:gd name="T14" fmla="*/ 9 w 191"/>
                <a:gd name="T15" fmla="*/ 255 h 256"/>
                <a:gd name="T16" fmla="*/ 2 w 191"/>
                <a:gd name="T17" fmla="*/ 247 h 256"/>
                <a:gd name="T18" fmla="*/ 0 w 191"/>
                <a:gd name="T19" fmla="*/ 236 h 256"/>
                <a:gd name="T20" fmla="*/ 19 w 191"/>
                <a:gd name="T21" fmla="*/ 195 h 256"/>
                <a:gd name="T22" fmla="*/ 45 w 191"/>
                <a:gd name="T23" fmla="*/ 148 h 256"/>
                <a:gd name="T24" fmla="*/ 75 w 191"/>
                <a:gd name="T25" fmla="*/ 104 h 256"/>
                <a:gd name="T26" fmla="*/ 115 w 191"/>
                <a:gd name="T27" fmla="*/ 63 h 256"/>
                <a:gd name="T28" fmla="*/ 152 w 191"/>
                <a:gd name="T29" fmla="*/ 22 h 256"/>
                <a:gd name="T30" fmla="*/ 179 w 191"/>
                <a:gd name="T31" fmla="*/ 0 h 256"/>
                <a:gd name="T32" fmla="*/ 184 w 191"/>
                <a:gd name="T33" fmla="*/ 3 h 256"/>
                <a:gd name="T34" fmla="*/ 190 w 191"/>
                <a:gd name="T35" fmla="*/ 8 h 256"/>
                <a:gd name="T36" fmla="*/ 190 w 191"/>
                <a:gd name="T37" fmla="*/ 19 h 2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1"/>
                <a:gd name="T58" fmla="*/ 0 h 256"/>
                <a:gd name="T59" fmla="*/ 191 w 191"/>
                <a:gd name="T60" fmla="*/ 256 h 2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1" h="256">
                  <a:moveTo>
                    <a:pt x="190" y="19"/>
                  </a:moveTo>
                  <a:lnTo>
                    <a:pt x="160" y="44"/>
                  </a:lnTo>
                  <a:lnTo>
                    <a:pt x="126" y="85"/>
                  </a:lnTo>
                  <a:lnTo>
                    <a:pt x="85" y="126"/>
                  </a:lnTo>
                  <a:lnTo>
                    <a:pt x="56" y="173"/>
                  </a:lnTo>
                  <a:lnTo>
                    <a:pt x="32" y="211"/>
                  </a:lnTo>
                  <a:lnTo>
                    <a:pt x="11" y="255"/>
                  </a:lnTo>
                  <a:lnTo>
                    <a:pt x="9" y="255"/>
                  </a:lnTo>
                  <a:lnTo>
                    <a:pt x="2" y="247"/>
                  </a:lnTo>
                  <a:lnTo>
                    <a:pt x="0" y="236"/>
                  </a:lnTo>
                  <a:lnTo>
                    <a:pt x="19" y="195"/>
                  </a:lnTo>
                  <a:lnTo>
                    <a:pt x="45" y="148"/>
                  </a:lnTo>
                  <a:lnTo>
                    <a:pt x="75" y="104"/>
                  </a:lnTo>
                  <a:lnTo>
                    <a:pt x="115" y="63"/>
                  </a:lnTo>
                  <a:lnTo>
                    <a:pt x="152" y="22"/>
                  </a:lnTo>
                  <a:lnTo>
                    <a:pt x="179" y="0"/>
                  </a:lnTo>
                  <a:lnTo>
                    <a:pt x="184" y="3"/>
                  </a:lnTo>
                  <a:lnTo>
                    <a:pt x="190" y="8"/>
                  </a:lnTo>
                  <a:lnTo>
                    <a:pt x="190" y="19"/>
                  </a:lnTo>
                </a:path>
              </a:pathLst>
            </a:custGeom>
            <a:solidFill>
              <a:srgbClr val="A05000"/>
            </a:solidFill>
            <a:ln w="12699" cap="rnd">
              <a:solidFill>
                <a:srgbClr val="E08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3" name="Freeform 12"/>
            <p:cNvSpPr>
              <a:spLocks/>
            </p:cNvSpPr>
            <p:nvPr/>
          </p:nvSpPr>
          <p:spPr bwMode="auto">
            <a:xfrm>
              <a:off x="1461" y="2283"/>
              <a:ext cx="191" cy="258"/>
            </a:xfrm>
            <a:custGeom>
              <a:avLst/>
              <a:gdLst>
                <a:gd name="T0" fmla="*/ 190 w 191"/>
                <a:gd name="T1" fmla="*/ 17 h 258"/>
                <a:gd name="T2" fmla="*/ 160 w 191"/>
                <a:gd name="T3" fmla="*/ 44 h 258"/>
                <a:gd name="T4" fmla="*/ 124 w 191"/>
                <a:gd name="T5" fmla="*/ 86 h 258"/>
                <a:gd name="T6" fmla="*/ 88 w 191"/>
                <a:gd name="T7" fmla="*/ 127 h 258"/>
                <a:gd name="T8" fmla="*/ 53 w 191"/>
                <a:gd name="T9" fmla="*/ 169 h 258"/>
                <a:gd name="T10" fmla="*/ 30 w 191"/>
                <a:gd name="T11" fmla="*/ 213 h 258"/>
                <a:gd name="T12" fmla="*/ 6 w 191"/>
                <a:gd name="T13" fmla="*/ 257 h 258"/>
                <a:gd name="T14" fmla="*/ 4 w 191"/>
                <a:gd name="T15" fmla="*/ 254 h 258"/>
                <a:gd name="T16" fmla="*/ 0 w 191"/>
                <a:gd name="T17" fmla="*/ 246 h 258"/>
                <a:gd name="T18" fmla="*/ 0 w 191"/>
                <a:gd name="T19" fmla="*/ 238 h 258"/>
                <a:gd name="T20" fmla="*/ 17 w 191"/>
                <a:gd name="T21" fmla="*/ 191 h 258"/>
                <a:gd name="T22" fmla="*/ 45 w 191"/>
                <a:gd name="T23" fmla="*/ 149 h 258"/>
                <a:gd name="T24" fmla="*/ 75 w 191"/>
                <a:gd name="T25" fmla="*/ 105 h 258"/>
                <a:gd name="T26" fmla="*/ 113 w 191"/>
                <a:gd name="T27" fmla="*/ 58 h 258"/>
                <a:gd name="T28" fmla="*/ 152 w 191"/>
                <a:gd name="T29" fmla="*/ 25 h 258"/>
                <a:gd name="T30" fmla="*/ 179 w 191"/>
                <a:gd name="T31" fmla="*/ 0 h 258"/>
                <a:gd name="T32" fmla="*/ 186 w 191"/>
                <a:gd name="T33" fmla="*/ 0 h 258"/>
                <a:gd name="T34" fmla="*/ 186 w 191"/>
                <a:gd name="T35" fmla="*/ 3 h 258"/>
                <a:gd name="T36" fmla="*/ 190 w 191"/>
                <a:gd name="T37" fmla="*/ 17 h 2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1"/>
                <a:gd name="T58" fmla="*/ 0 h 258"/>
                <a:gd name="T59" fmla="*/ 191 w 191"/>
                <a:gd name="T60" fmla="*/ 258 h 2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1" h="258">
                  <a:moveTo>
                    <a:pt x="190" y="17"/>
                  </a:moveTo>
                  <a:lnTo>
                    <a:pt x="160" y="44"/>
                  </a:lnTo>
                  <a:lnTo>
                    <a:pt x="124" y="86"/>
                  </a:lnTo>
                  <a:lnTo>
                    <a:pt x="88" y="127"/>
                  </a:lnTo>
                  <a:lnTo>
                    <a:pt x="53" y="169"/>
                  </a:lnTo>
                  <a:lnTo>
                    <a:pt x="30" y="213"/>
                  </a:lnTo>
                  <a:lnTo>
                    <a:pt x="6" y="257"/>
                  </a:lnTo>
                  <a:lnTo>
                    <a:pt x="4" y="254"/>
                  </a:lnTo>
                  <a:lnTo>
                    <a:pt x="0" y="246"/>
                  </a:lnTo>
                  <a:lnTo>
                    <a:pt x="0" y="238"/>
                  </a:lnTo>
                  <a:lnTo>
                    <a:pt x="17" y="191"/>
                  </a:lnTo>
                  <a:lnTo>
                    <a:pt x="45" y="149"/>
                  </a:lnTo>
                  <a:lnTo>
                    <a:pt x="75" y="105"/>
                  </a:lnTo>
                  <a:lnTo>
                    <a:pt x="113" y="58"/>
                  </a:lnTo>
                  <a:lnTo>
                    <a:pt x="152" y="25"/>
                  </a:lnTo>
                  <a:lnTo>
                    <a:pt x="179" y="0"/>
                  </a:lnTo>
                  <a:lnTo>
                    <a:pt x="186" y="0"/>
                  </a:lnTo>
                  <a:lnTo>
                    <a:pt x="186" y="3"/>
                  </a:lnTo>
                  <a:lnTo>
                    <a:pt x="190" y="17"/>
                  </a:lnTo>
                </a:path>
              </a:pathLst>
            </a:custGeom>
            <a:solidFill>
              <a:srgbClr val="FFEED3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4" name="Freeform 13"/>
            <p:cNvSpPr>
              <a:spLocks/>
            </p:cNvSpPr>
            <p:nvPr/>
          </p:nvSpPr>
          <p:spPr bwMode="auto">
            <a:xfrm>
              <a:off x="1437" y="2234"/>
              <a:ext cx="187" cy="260"/>
            </a:xfrm>
            <a:custGeom>
              <a:avLst/>
              <a:gdLst>
                <a:gd name="T0" fmla="*/ 186 w 187"/>
                <a:gd name="T1" fmla="*/ 22 h 260"/>
                <a:gd name="T2" fmla="*/ 160 w 187"/>
                <a:gd name="T3" fmla="*/ 44 h 260"/>
                <a:gd name="T4" fmla="*/ 124 w 187"/>
                <a:gd name="T5" fmla="*/ 83 h 260"/>
                <a:gd name="T6" fmla="*/ 83 w 187"/>
                <a:gd name="T7" fmla="*/ 127 h 260"/>
                <a:gd name="T8" fmla="*/ 53 w 187"/>
                <a:gd name="T9" fmla="*/ 171 h 260"/>
                <a:gd name="T10" fmla="*/ 28 w 187"/>
                <a:gd name="T11" fmla="*/ 215 h 260"/>
                <a:gd name="T12" fmla="*/ 9 w 187"/>
                <a:gd name="T13" fmla="*/ 259 h 260"/>
                <a:gd name="T14" fmla="*/ 4 w 187"/>
                <a:gd name="T15" fmla="*/ 248 h 260"/>
                <a:gd name="T16" fmla="*/ 2 w 187"/>
                <a:gd name="T17" fmla="*/ 248 h 260"/>
                <a:gd name="T18" fmla="*/ 0 w 187"/>
                <a:gd name="T19" fmla="*/ 240 h 260"/>
                <a:gd name="T20" fmla="*/ 17 w 187"/>
                <a:gd name="T21" fmla="*/ 193 h 260"/>
                <a:gd name="T22" fmla="*/ 43 w 187"/>
                <a:gd name="T23" fmla="*/ 149 h 260"/>
                <a:gd name="T24" fmla="*/ 77 w 187"/>
                <a:gd name="T25" fmla="*/ 105 h 260"/>
                <a:gd name="T26" fmla="*/ 115 w 187"/>
                <a:gd name="T27" fmla="*/ 58 h 260"/>
                <a:gd name="T28" fmla="*/ 150 w 187"/>
                <a:gd name="T29" fmla="*/ 22 h 260"/>
                <a:gd name="T30" fmla="*/ 177 w 187"/>
                <a:gd name="T31" fmla="*/ 0 h 260"/>
                <a:gd name="T32" fmla="*/ 182 w 187"/>
                <a:gd name="T33" fmla="*/ 3 h 260"/>
                <a:gd name="T34" fmla="*/ 184 w 187"/>
                <a:gd name="T35" fmla="*/ 6 h 260"/>
                <a:gd name="T36" fmla="*/ 186 w 187"/>
                <a:gd name="T37" fmla="*/ 22 h 2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7"/>
                <a:gd name="T58" fmla="*/ 0 h 260"/>
                <a:gd name="T59" fmla="*/ 187 w 187"/>
                <a:gd name="T60" fmla="*/ 260 h 2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7" h="260">
                  <a:moveTo>
                    <a:pt x="186" y="22"/>
                  </a:moveTo>
                  <a:lnTo>
                    <a:pt x="160" y="44"/>
                  </a:lnTo>
                  <a:lnTo>
                    <a:pt x="124" y="83"/>
                  </a:lnTo>
                  <a:lnTo>
                    <a:pt x="83" y="127"/>
                  </a:lnTo>
                  <a:lnTo>
                    <a:pt x="53" y="171"/>
                  </a:lnTo>
                  <a:lnTo>
                    <a:pt x="28" y="215"/>
                  </a:lnTo>
                  <a:lnTo>
                    <a:pt x="9" y="259"/>
                  </a:lnTo>
                  <a:lnTo>
                    <a:pt x="4" y="248"/>
                  </a:lnTo>
                  <a:lnTo>
                    <a:pt x="2" y="248"/>
                  </a:lnTo>
                  <a:lnTo>
                    <a:pt x="0" y="240"/>
                  </a:lnTo>
                  <a:lnTo>
                    <a:pt x="17" y="193"/>
                  </a:lnTo>
                  <a:lnTo>
                    <a:pt x="43" y="149"/>
                  </a:lnTo>
                  <a:lnTo>
                    <a:pt x="77" y="105"/>
                  </a:lnTo>
                  <a:lnTo>
                    <a:pt x="115" y="58"/>
                  </a:lnTo>
                  <a:lnTo>
                    <a:pt x="150" y="22"/>
                  </a:lnTo>
                  <a:lnTo>
                    <a:pt x="177" y="0"/>
                  </a:lnTo>
                  <a:lnTo>
                    <a:pt x="182" y="3"/>
                  </a:lnTo>
                  <a:lnTo>
                    <a:pt x="184" y="6"/>
                  </a:lnTo>
                  <a:lnTo>
                    <a:pt x="186" y="22"/>
                  </a:lnTo>
                </a:path>
              </a:pathLst>
            </a:custGeom>
            <a:solidFill>
              <a:srgbClr val="FFEED3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5" name="Freeform 14"/>
            <p:cNvSpPr>
              <a:spLocks/>
            </p:cNvSpPr>
            <p:nvPr/>
          </p:nvSpPr>
          <p:spPr bwMode="auto">
            <a:xfrm>
              <a:off x="1320" y="2014"/>
              <a:ext cx="298" cy="450"/>
            </a:xfrm>
            <a:custGeom>
              <a:avLst/>
              <a:gdLst>
                <a:gd name="T0" fmla="*/ 293 w 298"/>
                <a:gd name="T1" fmla="*/ 209 h 450"/>
                <a:gd name="T2" fmla="*/ 267 w 298"/>
                <a:gd name="T3" fmla="*/ 237 h 450"/>
                <a:gd name="T4" fmla="*/ 222 w 298"/>
                <a:gd name="T5" fmla="*/ 281 h 450"/>
                <a:gd name="T6" fmla="*/ 190 w 298"/>
                <a:gd name="T7" fmla="*/ 320 h 450"/>
                <a:gd name="T8" fmla="*/ 158 w 298"/>
                <a:gd name="T9" fmla="*/ 355 h 450"/>
                <a:gd name="T10" fmla="*/ 130 w 298"/>
                <a:gd name="T11" fmla="*/ 416 h 450"/>
                <a:gd name="T12" fmla="*/ 109 w 298"/>
                <a:gd name="T13" fmla="*/ 449 h 450"/>
                <a:gd name="T14" fmla="*/ 83 w 298"/>
                <a:gd name="T15" fmla="*/ 446 h 450"/>
                <a:gd name="T16" fmla="*/ 60 w 298"/>
                <a:gd name="T17" fmla="*/ 446 h 450"/>
                <a:gd name="T18" fmla="*/ 41 w 298"/>
                <a:gd name="T19" fmla="*/ 435 h 450"/>
                <a:gd name="T20" fmla="*/ 0 w 298"/>
                <a:gd name="T21" fmla="*/ 339 h 450"/>
                <a:gd name="T22" fmla="*/ 28 w 298"/>
                <a:gd name="T23" fmla="*/ 262 h 450"/>
                <a:gd name="T24" fmla="*/ 64 w 298"/>
                <a:gd name="T25" fmla="*/ 190 h 450"/>
                <a:gd name="T26" fmla="*/ 145 w 298"/>
                <a:gd name="T27" fmla="*/ 80 h 450"/>
                <a:gd name="T28" fmla="*/ 199 w 298"/>
                <a:gd name="T29" fmla="*/ 30 h 450"/>
                <a:gd name="T30" fmla="*/ 250 w 298"/>
                <a:gd name="T31" fmla="*/ 0 h 450"/>
                <a:gd name="T32" fmla="*/ 295 w 298"/>
                <a:gd name="T33" fmla="*/ 96 h 450"/>
                <a:gd name="T34" fmla="*/ 297 w 298"/>
                <a:gd name="T35" fmla="*/ 129 h 450"/>
                <a:gd name="T36" fmla="*/ 297 w 298"/>
                <a:gd name="T37" fmla="*/ 168 h 450"/>
                <a:gd name="T38" fmla="*/ 293 w 298"/>
                <a:gd name="T39" fmla="*/ 209 h 4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8"/>
                <a:gd name="T61" fmla="*/ 0 h 450"/>
                <a:gd name="T62" fmla="*/ 298 w 298"/>
                <a:gd name="T63" fmla="*/ 450 h 4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8" h="450">
                  <a:moveTo>
                    <a:pt x="293" y="209"/>
                  </a:moveTo>
                  <a:lnTo>
                    <a:pt x="267" y="237"/>
                  </a:lnTo>
                  <a:lnTo>
                    <a:pt x="222" y="281"/>
                  </a:lnTo>
                  <a:lnTo>
                    <a:pt x="190" y="320"/>
                  </a:lnTo>
                  <a:lnTo>
                    <a:pt x="158" y="355"/>
                  </a:lnTo>
                  <a:lnTo>
                    <a:pt x="130" y="416"/>
                  </a:lnTo>
                  <a:lnTo>
                    <a:pt x="109" y="449"/>
                  </a:lnTo>
                  <a:lnTo>
                    <a:pt x="83" y="446"/>
                  </a:lnTo>
                  <a:lnTo>
                    <a:pt x="60" y="446"/>
                  </a:lnTo>
                  <a:lnTo>
                    <a:pt x="41" y="435"/>
                  </a:lnTo>
                  <a:lnTo>
                    <a:pt x="0" y="339"/>
                  </a:lnTo>
                  <a:lnTo>
                    <a:pt x="28" y="262"/>
                  </a:lnTo>
                  <a:lnTo>
                    <a:pt x="64" y="190"/>
                  </a:lnTo>
                  <a:lnTo>
                    <a:pt x="145" y="80"/>
                  </a:lnTo>
                  <a:lnTo>
                    <a:pt x="199" y="30"/>
                  </a:lnTo>
                  <a:lnTo>
                    <a:pt x="250" y="0"/>
                  </a:lnTo>
                  <a:lnTo>
                    <a:pt x="295" y="96"/>
                  </a:lnTo>
                  <a:lnTo>
                    <a:pt x="297" y="129"/>
                  </a:lnTo>
                  <a:lnTo>
                    <a:pt x="297" y="168"/>
                  </a:lnTo>
                  <a:lnTo>
                    <a:pt x="293" y="209"/>
                  </a:lnTo>
                </a:path>
              </a:pathLst>
            </a:custGeom>
            <a:solidFill>
              <a:srgbClr val="FFEED3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6" name="Freeform 15"/>
            <p:cNvSpPr>
              <a:spLocks/>
            </p:cNvSpPr>
            <p:nvPr/>
          </p:nvSpPr>
          <p:spPr bwMode="auto">
            <a:xfrm>
              <a:off x="1463" y="2056"/>
              <a:ext cx="108" cy="176"/>
            </a:xfrm>
            <a:custGeom>
              <a:avLst/>
              <a:gdLst>
                <a:gd name="T0" fmla="*/ 62 w 108"/>
                <a:gd name="T1" fmla="*/ 0 h 176"/>
                <a:gd name="T2" fmla="*/ 105 w 108"/>
                <a:gd name="T3" fmla="*/ 90 h 176"/>
                <a:gd name="T4" fmla="*/ 105 w 108"/>
                <a:gd name="T5" fmla="*/ 101 h 176"/>
                <a:gd name="T6" fmla="*/ 107 w 108"/>
                <a:gd name="T7" fmla="*/ 115 h 176"/>
                <a:gd name="T8" fmla="*/ 105 w 108"/>
                <a:gd name="T9" fmla="*/ 129 h 176"/>
                <a:gd name="T10" fmla="*/ 101 w 108"/>
                <a:gd name="T11" fmla="*/ 139 h 176"/>
                <a:gd name="T12" fmla="*/ 96 w 108"/>
                <a:gd name="T13" fmla="*/ 148 h 176"/>
                <a:gd name="T14" fmla="*/ 86 w 108"/>
                <a:gd name="T15" fmla="*/ 159 h 176"/>
                <a:gd name="T16" fmla="*/ 83 w 108"/>
                <a:gd name="T17" fmla="*/ 164 h 176"/>
                <a:gd name="T18" fmla="*/ 75 w 108"/>
                <a:gd name="T19" fmla="*/ 172 h 176"/>
                <a:gd name="T20" fmla="*/ 66 w 108"/>
                <a:gd name="T21" fmla="*/ 175 h 176"/>
                <a:gd name="T22" fmla="*/ 62 w 108"/>
                <a:gd name="T23" fmla="*/ 175 h 176"/>
                <a:gd name="T24" fmla="*/ 56 w 108"/>
                <a:gd name="T25" fmla="*/ 172 h 176"/>
                <a:gd name="T26" fmla="*/ 47 w 108"/>
                <a:gd name="T27" fmla="*/ 164 h 176"/>
                <a:gd name="T28" fmla="*/ 0 w 108"/>
                <a:gd name="T29" fmla="*/ 63 h 176"/>
                <a:gd name="T30" fmla="*/ 13 w 108"/>
                <a:gd name="T31" fmla="*/ 49 h 176"/>
                <a:gd name="T32" fmla="*/ 26 w 108"/>
                <a:gd name="T33" fmla="*/ 30 h 176"/>
                <a:gd name="T34" fmla="*/ 45 w 108"/>
                <a:gd name="T35" fmla="*/ 19 h 176"/>
                <a:gd name="T36" fmla="*/ 62 w 108"/>
                <a:gd name="T37" fmla="*/ 0 h 1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8"/>
                <a:gd name="T58" fmla="*/ 0 h 176"/>
                <a:gd name="T59" fmla="*/ 108 w 108"/>
                <a:gd name="T60" fmla="*/ 176 h 1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8" h="176">
                  <a:moveTo>
                    <a:pt x="62" y="0"/>
                  </a:moveTo>
                  <a:lnTo>
                    <a:pt x="105" y="90"/>
                  </a:lnTo>
                  <a:lnTo>
                    <a:pt x="105" y="101"/>
                  </a:lnTo>
                  <a:lnTo>
                    <a:pt x="107" y="115"/>
                  </a:lnTo>
                  <a:lnTo>
                    <a:pt x="105" y="129"/>
                  </a:lnTo>
                  <a:lnTo>
                    <a:pt x="101" y="139"/>
                  </a:lnTo>
                  <a:lnTo>
                    <a:pt x="96" y="148"/>
                  </a:lnTo>
                  <a:lnTo>
                    <a:pt x="86" y="159"/>
                  </a:lnTo>
                  <a:lnTo>
                    <a:pt x="83" y="164"/>
                  </a:lnTo>
                  <a:lnTo>
                    <a:pt x="75" y="172"/>
                  </a:lnTo>
                  <a:lnTo>
                    <a:pt x="66" y="175"/>
                  </a:lnTo>
                  <a:lnTo>
                    <a:pt x="62" y="175"/>
                  </a:lnTo>
                  <a:lnTo>
                    <a:pt x="56" y="172"/>
                  </a:lnTo>
                  <a:lnTo>
                    <a:pt x="47" y="164"/>
                  </a:lnTo>
                  <a:lnTo>
                    <a:pt x="0" y="63"/>
                  </a:lnTo>
                  <a:lnTo>
                    <a:pt x="13" y="49"/>
                  </a:lnTo>
                  <a:lnTo>
                    <a:pt x="26" y="30"/>
                  </a:lnTo>
                  <a:lnTo>
                    <a:pt x="45" y="19"/>
                  </a:lnTo>
                  <a:lnTo>
                    <a:pt x="62" y="0"/>
                  </a:lnTo>
                </a:path>
              </a:pathLst>
            </a:custGeom>
            <a:solidFill>
              <a:srgbClr val="FFEED3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7" name="Freeform 16"/>
            <p:cNvSpPr>
              <a:spLocks/>
            </p:cNvSpPr>
            <p:nvPr/>
          </p:nvSpPr>
          <p:spPr bwMode="auto">
            <a:xfrm>
              <a:off x="1363" y="2188"/>
              <a:ext cx="101" cy="190"/>
            </a:xfrm>
            <a:custGeom>
              <a:avLst/>
              <a:gdLst>
                <a:gd name="T0" fmla="*/ 47 w 101"/>
                <a:gd name="T1" fmla="*/ 0 h 190"/>
                <a:gd name="T2" fmla="*/ 94 w 101"/>
                <a:gd name="T3" fmla="*/ 99 h 190"/>
                <a:gd name="T4" fmla="*/ 91 w 101"/>
                <a:gd name="T5" fmla="*/ 112 h 190"/>
                <a:gd name="T6" fmla="*/ 100 w 101"/>
                <a:gd name="T7" fmla="*/ 121 h 190"/>
                <a:gd name="T8" fmla="*/ 94 w 101"/>
                <a:gd name="T9" fmla="*/ 140 h 190"/>
                <a:gd name="T10" fmla="*/ 94 w 101"/>
                <a:gd name="T11" fmla="*/ 151 h 190"/>
                <a:gd name="T12" fmla="*/ 85 w 101"/>
                <a:gd name="T13" fmla="*/ 159 h 190"/>
                <a:gd name="T14" fmla="*/ 83 w 101"/>
                <a:gd name="T15" fmla="*/ 173 h 190"/>
                <a:gd name="T16" fmla="*/ 74 w 101"/>
                <a:gd name="T17" fmla="*/ 173 h 190"/>
                <a:gd name="T18" fmla="*/ 66 w 101"/>
                <a:gd name="T19" fmla="*/ 186 h 190"/>
                <a:gd name="T20" fmla="*/ 55 w 101"/>
                <a:gd name="T21" fmla="*/ 186 h 190"/>
                <a:gd name="T22" fmla="*/ 53 w 101"/>
                <a:gd name="T23" fmla="*/ 189 h 190"/>
                <a:gd name="T24" fmla="*/ 47 w 101"/>
                <a:gd name="T25" fmla="*/ 181 h 190"/>
                <a:gd name="T26" fmla="*/ 43 w 101"/>
                <a:gd name="T27" fmla="*/ 173 h 190"/>
                <a:gd name="T28" fmla="*/ 0 w 101"/>
                <a:gd name="T29" fmla="*/ 85 h 190"/>
                <a:gd name="T30" fmla="*/ 6 w 101"/>
                <a:gd name="T31" fmla="*/ 71 h 190"/>
                <a:gd name="T32" fmla="*/ 19 w 101"/>
                <a:gd name="T33" fmla="*/ 49 h 190"/>
                <a:gd name="T34" fmla="*/ 32 w 101"/>
                <a:gd name="T35" fmla="*/ 27 h 190"/>
                <a:gd name="T36" fmla="*/ 47 w 101"/>
                <a:gd name="T37" fmla="*/ 0 h 1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1"/>
                <a:gd name="T58" fmla="*/ 0 h 190"/>
                <a:gd name="T59" fmla="*/ 101 w 101"/>
                <a:gd name="T60" fmla="*/ 190 h 1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1" h="190">
                  <a:moveTo>
                    <a:pt x="47" y="0"/>
                  </a:moveTo>
                  <a:lnTo>
                    <a:pt x="94" y="99"/>
                  </a:lnTo>
                  <a:lnTo>
                    <a:pt x="91" y="112"/>
                  </a:lnTo>
                  <a:lnTo>
                    <a:pt x="100" y="121"/>
                  </a:lnTo>
                  <a:lnTo>
                    <a:pt x="94" y="140"/>
                  </a:lnTo>
                  <a:lnTo>
                    <a:pt x="94" y="151"/>
                  </a:lnTo>
                  <a:lnTo>
                    <a:pt x="85" y="159"/>
                  </a:lnTo>
                  <a:lnTo>
                    <a:pt x="83" y="173"/>
                  </a:lnTo>
                  <a:lnTo>
                    <a:pt x="74" y="173"/>
                  </a:lnTo>
                  <a:lnTo>
                    <a:pt x="66" y="186"/>
                  </a:lnTo>
                  <a:lnTo>
                    <a:pt x="55" y="186"/>
                  </a:lnTo>
                  <a:lnTo>
                    <a:pt x="53" y="189"/>
                  </a:lnTo>
                  <a:lnTo>
                    <a:pt x="47" y="181"/>
                  </a:lnTo>
                  <a:lnTo>
                    <a:pt x="43" y="173"/>
                  </a:lnTo>
                  <a:lnTo>
                    <a:pt x="0" y="85"/>
                  </a:lnTo>
                  <a:lnTo>
                    <a:pt x="6" y="71"/>
                  </a:lnTo>
                  <a:lnTo>
                    <a:pt x="19" y="49"/>
                  </a:lnTo>
                  <a:lnTo>
                    <a:pt x="32" y="27"/>
                  </a:lnTo>
                  <a:lnTo>
                    <a:pt x="47" y="0"/>
                  </a:lnTo>
                </a:path>
              </a:pathLst>
            </a:custGeom>
            <a:solidFill>
              <a:srgbClr val="FFEED3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8" name="Line 17"/>
            <p:cNvSpPr>
              <a:spLocks noChangeShapeType="1"/>
            </p:cNvSpPr>
            <p:nvPr/>
          </p:nvSpPr>
          <p:spPr bwMode="auto">
            <a:xfrm flipH="1">
              <a:off x="1450" y="2221"/>
              <a:ext cx="47" cy="57"/>
            </a:xfrm>
            <a:prstGeom prst="line">
              <a:avLst/>
            </a:prstGeom>
            <a:noFill/>
            <a:ln w="12699">
              <a:solidFill>
                <a:srgbClr val="FFEED3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39" name="Line 18"/>
            <p:cNvSpPr>
              <a:spLocks noChangeShapeType="1"/>
            </p:cNvSpPr>
            <p:nvPr/>
          </p:nvSpPr>
          <p:spPr bwMode="auto">
            <a:xfrm flipH="1">
              <a:off x="1563" y="2110"/>
              <a:ext cx="52" cy="30"/>
            </a:xfrm>
            <a:prstGeom prst="line">
              <a:avLst/>
            </a:prstGeom>
            <a:noFill/>
            <a:ln w="12699">
              <a:solidFill>
                <a:srgbClr val="FFEED3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0" name="Line 19"/>
            <p:cNvSpPr>
              <a:spLocks noChangeShapeType="1"/>
            </p:cNvSpPr>
            <p:nvPr/>
          </p:nvSpPr>
          <p:spPr bwMode="auto">
            <a:xfrm flipH="1">
              <a:off x="1363" y="2372"/>
              <a:ext cx="29" cy="76"/>
            </a:xfrm>
            <a:prstGeom prst="line">
              <a:avLst/>
            </a:prstGeom>
            <a:noFill/>
            <a:ln w="12699">
              <a:solidFill>
                <a:srgbClr val="FFEED3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1" name="Freeform 20"/>
            <p:cNvSpPr>
              <a:spLocks/>
            </p:cNvSpPr>
            <p:nvPr/>
          </p:nvSpPr>
          <p:spPr bwMode="auto">
            <a:xfrm>
              <a:off x="1683" y="1097"/>
              <a:ext cx="279" cy="409"/>
            </a:xfrm>
            <a:custGeom>
              <a:avLst/>
              <a:gdLst>
                <a:gd name="T0" fmla="*/ 109 w 279"/>
                <a:gd name="T1" fmla="*/ 0 h 409"/>
                <a:gd name="T2" fmla="*/ 201 w 279"/>
                <a:gd name="T3" fmla="*/ 141 h 409"/>
                <a:gd name="T4" fmla="*/ 278 w 279"/>
                <a:gd name="T5" fmla="*/ 273 h 409"/>
                <a:gd name="T6" fmla="*/ 165 w 279"/>
                <a:gd name="T7" fmla="*/ 408 h 409"/>
                <a:gd name="T8" fmla="*/ 139 w 279"/>
                <a:gd name="T9" fmla="*/ 383 h 409"/>
                <a:gd name="T10" fmla="*/ 109 w 279"/>
                <a:gd name="T11" fmla="*/ 356 h 409"/>
                <a:gd name="T12" fmla="*/ 83 w 279"/>
                <a:gd name="T13" fmla="*/ 323 h 409"/>
                <a:gd name="T14" fmla="*/ 43 w 279"/>
                <a:gd name="T15" fmla="*/ 262 h 409"/>
                <a:gd name="T16" fmla="*/ 17 w 279"/>
                <a:gd name="T17" fmla="*/ 198 h 409"/>
                <a:gd name="T18" fmla="*/ 2 w 279"/>
                <a:gd name="T19" fmla="*/ 149 h 409"/>
                <a:gd name="T20" fmla="*/ 0 w 279"/>
                <a:gd name="T21" fmla="*/ 102 h 409"/>
                <a:gd name="T22" fmla="*/ 109 w 279"/>
                <a:gd name="T23" fmla="*/ 0 h 4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9"/>
                <a:gd name="T37" fmla="*/ 0 h 409"/>
                <a:gd name="T38" fmla="*/ 279 w 279"/>
                <a:gd name="T39" fmla="*/ 409 h 40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9" h="409">
                  <a:moveTo>
                    <a:pt x="109" y="0"/>
                  </a:moveTo>
                  <a:lnTo>
                    <a:pt x="201" y="141"/>
                  </a:lnTo>
                  <a:lnTo>
                    <a:pt x="278" y="273"/>
                  </a:lnTo>
                  <a:lnTo>
                    <a:pt x="165" y="408"/>
                  </a:lnTo>
                  <a:lnTo>
                    <a:pt x="139" y="383"/>
                  </a:lnTo>
                  <a:lnTo>
                    <a:pt x="109" y="356"/>
                  </a:lnTo>
                  <a:lnTo>
                    <a:pt x="83" y="323"/>
                  </a:lnTo>
                  <a:lnTo>
                    <a:pt x="43" y="262"/>
                  </a:lnTo>
                  <a:lnTo>
                    <a:pt x="17" y="198"/>
                  </a:lnTo>
                  <a:lnTo>
                    <a:pt x="2" y="149"/>
                  </a:lnTo>
                  <a:lnTo>
                    <a:pt x="0" y="102"/>
                  </a:lnTo>
                  <a:lnTo>
                    <a:pt x="109" y="0"/>
                  </a:lnTo>
                </a:path>
              </a:pathLst>
            </a:custGeom>
            <a:solidFill>
              <a:srgbClr val="EAEAEA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2" name="Freeform 21"/>
            <p:cNvSpPr>
              <a:spLocks/>
            </p:cNvSpPr>
            <p:nvPr/>
          </p:nvSpPr>
          <p:spPr bwMode="auto">
            <a:xfrm>
              <a:off x="1694" y="1062"/>
              <a:ext cx="278" cy="408"/>
            </a:xfrm>
            <a:custGeom>
              <a:avLst/>
              <a:gdLst>
                <a:gd name="T0" fmla="*/ 107 w 278"/>
                <a:gd name="T1" fmla="*/ 0 h 408"/>
                <a:gd name="T2" fmla="*/ 198 w 278"/>
                <a:gd name="T3" fmla="*/ 149 h 408"/>
                <a:gd name="T4" fmla="*/ 277 w 278"/>
                <a:gd name="T5" fmla="*/ 281 h 408"/>
                <a:gd name="T6" fmla="*/ 164 w 278"/>
                <a:gd name="T7" fmla="*/ 407 h 408"/>
                <a:gd name="T8" fmla="*/ 134 w 278"/>
                <a:gd name="T9" fmla="*/ 391 h 408"/>
                <a:gd name="T10" fmla="*/ 102 w 278"/>
                <a:gd name="T11" fmla="*/ 360 h 408"/>
                <a:gd name="T12" fmla="*/ 75 w 278"/>
                <a:gd name="T13" fmla="*/ 333 h 408"/>
                <a:gd name="T14" fmla="*/ 40 w 278"/>
                <a:gd name="T15" fmla="*/ 267 h 408"/>
                <a:gd name="T16" fmla="*/ 17 w 278"/>
                <a:gd name="T17" fmla="*/ 204 h 408"/>
                <a:gd name="T18" fmla="*/ 4 w 278"/>
                <a:gd name="T19" fmla="*/ 162 h 408"/>
                <a:gd name="T20" fmla="*/ 0 w 278"/>
                <a:gd name="T21" fmla="*/ 110 h 408"/>
                <a:gd name="T22" fmla="*/ 107 w 278"/>
                <a:gd name="T23" fmla="*/ 0 h 4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8"/>
                <a:gd name="T37" fmla="*/ 0 h 408"/>
                <a:gd name="T38" fmla="*/ 278 w 278"/>
                <a:gd name="T39" fmla="*/ 408 h 4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8" h="408">
                  <a:moveTo>
                    <a:pt x="107" y="0"/>
                  </a:moveTo>
                  <a:lnTo>
                    <a:pt x="198" y="149"/>
                  </a:lnTo>
                  <a:lnTo>
                    <a:pt x="277" y="281"/>
                  </a:lnTo>
                  <a:lnTo>
                    <a:pt x="164" y="407"/>
                  </a:lnTo>
                  <a:lnTo>
                    <a:pt x="134" y="391"/>
                  </a:lnTo>
                  <a:lnTo>
                    <a:pt x="102" y="360"/>
                  </a:lnTo>
                  <a:lnTo>
                    <a:pt x="75" y="333"/>
                  </a:lnTo>
                  <a:lnTo>
                    <a:pt x="40" y="267"/>
                  </a:lnTo>
                  <a:lnTo>
                    <a:pt x="17" y="204"/>
                  </a:lnTo>
                  <a:lnTo>
                    <a:pt x="4" y="162"/>
                  </a:lnTo>
                  <a:lnTo>
                    <a:pt x="0" y="110"/>
                  </a:lnTo>
                  <a:lnTo>
                    <a:pt x="107" y="0"/>
                  </a:lnTo>
                </a:path>
              </a:pathLst>
            </a:custGeom>
            <a:solidFill>
              <a:srgbClr val="EAEAEA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3" name="Rectangle 22"/>
            <p:cNvSpPr>
              <a:spLocks noChangeArrowheads="1"/>
            </p:cNvSpPr>
            <p:nvPr/>
          </p:nvSpPr>
          <p:spPr bwMode="auto">
            <a:xfrm>
              <a:off x="436" y="1167"/>
              <a:ext cx="2098" cy="2582"/>
            </a:xfrm>
            <a:prstGeom prst="rect">
              <a:avLst/>
            </a:prstGeom>
            <a:solidFill>
              <a:srgbClr val="0000CC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4" name="Freeform 23"/>
            <p:cNvSpPr>
              <a:spLocks/>
            </p:cNvSpPr>
            <p:nvPr/>
          </p:nvSpPr>
          <p:spPr bwMode="auto">
            <a:xfrm>
              <a:off x="438" y="2934"/>
              <a:ext cx="2095" cy="835"/>
            </a:xfrm>
            <a:custGeom>
              <a:avLst/>
              <a:gdLst>
                <a:gd name="T0" fmla="*/ 0 w 2167"/>
                <a:gd name="T1" fmla="*/ 834 h 835"/>
                <a:gd name="T2" fmla="*/ 2166 w 2167"/>
                <a:gd name="T3" fmla="*/ 834 h 835"/>
                <a:gd name="T4" fmla="*/ 2166 w 2167"/>
                <a:gd name="T5" fmla="*/ 483 h 835"/>
                <a:gd name="T6" fmla="*/ 2122 w 2167"/>
                <a:gd name="T7" fmla="*/ 424 h 835"/>
                <a:gd name="T8" fmla="*/ 2078 w 2167"/>
                <a:gd name="T9" fmla="*/ 366 h 835"/>
                <a:gd name="T10" fmla="*/ 2034 w 2167"/>
                <a:gd name="T11" fmla="*/ 322 h 835"/>
                <a:gd name="T12" fmla="*/ 1976 w 2167"/>
                <a:gd name="T13" fmla="*/ 263 h 835"/>
                <a:gd name="T14" fmla="*/ 1932 w 2167"/>
                <a:gd name="T15" fmla="*/ 219 h 835"/>
                <a:gd name="T16" fmla="*/ 1873 w 2167"/>
                <a:gd name="T17" fmla="*/ 190 h 835"/>
                <a:gd name="T18" fmla="*/ 1815 w 2167"/>
                <a:gd name="T19" fmla="*/ 146 h 835"/>
                <a:gd name="T20" fmla="*/ 1756 w 2167"/>
                <a:gd name="T21" fmla="*/ 117 h 835"/>
                <a:gd name="T22" fmla="*/ 1683 w 2167"/>
                <a:gd name="T23" fmla="*/ 102 h 835"/>
                <a:gd name="T24" fmla="*/ 1639 w 2167"/>
                <a:gd name="T25" fmla="*/ 73 h 835"/>
                <a:gd name="T26" fmla="*/ 1580 w 2167"/>
                <a:gd name="T27" fmla="*/ 58 h 835"/>
                <a:gd name="T28" fmla="*/ 1537 w 2167"/>
                <a:gd name="T29" fmla="*/ 44 h 835"/>
                <a:gd name="T30" fmla="*/ 1449 w 2167"/>
                <a:gd name="T31" fmla="*/ 29 h 835"/>
                <a:gd name="T32" fmla="*/ 1346 w 2167"/>
                <a:gd name="T33" fmla="*/ 0 h 835"/>
                <a:gd name="T34" fmla="*/ 1258 w 2167"/>
                <a:gd name="T35" fmla="*/ 0 h 835"/>
                <a:gd name="T36" fmla="*/ 1171 w 2167"/>
                <a:gd name="T37" fmla="*/ 0 h 835"/>
                <a:gd name="T38" fmla="*/ 73 w 2167"/>
                <a:gd name="T39" fmla="*/ 453 h 835"/>
                <a:gd name="T40" fmla="*/ 44 w 2167"/>
                <a:gd name="T41" fmla="*/ 483 h 835"/>
                <a:gd name="T42" fmla="*/ 15 w 2167"/>
                <a:gd name="T43" fmla="*/ 556 h 835"/>
                <a:gd name="T44" fmla="*/ 0 w 2167"/>
                <a:gd name="T45" fmla="*/ 834 h 8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7"/>
                <a:gd name="T70" fmla="*/ 0 h 835"/>
                <a:gd name="T71" fmla="*/ 2167 w 2167"/>
                <a:gd name="T72" fmla="*/ 835 h 8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7" h="835">
                  <a:moveTo>
                    <a:pt x="0" y="834"/>
                  </a:moveTo>
                  <a:lnTo>
                    <a:pt x="2166" y="834"/>
                  </a:lnTo>
                  <a:lnTo>
                    <a:pt x="2166" y="483"/>
                  </a:lnTo>
                  <a:lnTo>
                    <a:pt x="2122" y="424"/>
                  </a:lnTo>
                  <a:lnTo>
                    <a:pt x="2078" y="366"/>
                  </a:lnTo>
                  <a:lnTo>
                    <a:pt x="2034" y="322"/>
                  </a:lnTo>
                  <a:lnTo>
                    <a:pt x="1976" y="263"/>
                  </a:lnTo>
                  <a:lnTo>
                    <a:pt x="1932" y="219"/>
                  </a:lnTo>
                  <a:lnTo>
                    <a:pt x="1873" y="190"/>
                  </a:lnTo>
                  <a:lnTo>
                    <a:pt x="1815" y="146"/>
                  </a:lnTo>
                  <a:lnTo>
                    <a:pt x="1756" y="117"/>
                  </a:lnTo>
                  <a:lnTo>
                    <a:pt x="1683" y="102"/>
                  </a:lnTo>
                  <a:lnTo>
                    <a:pt x="1639" y="73"/>
                  </a:lnTo>
                  <a:lnTo>
                    <a:pt x="1580" y="58"/>
                  </a:lnTo>
                  <a:lnTo>
                    <a:pt x="1537" y="44"/>
                  </a:lnTo>
                  <a:lnTo>
                    <a:pt x="1449" y="29"/>
                  </a:lnTo>
                  <a:lnTo>
                    <a:pt x="1346" y="0"/>
                  </a:lnTo>
                  <a:lnTo>
                    <a:pt x="1258" y="0"/>
                  </a:lnTo>
                  <a:lnTo>
                    <a:pt x="1171" y="0"/>
                  </a:lnTo>
                  <a:lnTo>
                    <a:pt x="73" y="453"/>
                  </a:lnTo>
                  <a:lnTo>
                    <a:pt x="44" y="483"/>
                  </a:lnTo>
                  <a:lnTo>
                    <a:pt x="15" y="556"/>
                  </a:lnTo>
                  <a:lnTo>
                    <a:pt x="0" y="834"/>
                  </a:lnTo>
                </a:path>
              </a:pathLst>
            </a:custGeom>
            <a:solidFill>
              <a:srgbClr val="3D7F01"/>
            </a:solidFill>
            <a:ln w="12699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5" name="Arc 24"/>
            <p:cNvSpPr>
              <a:spLocks/>
            </p:cNvSpPr>
            <p:nvPr/>
          </p:nvSpPr>
          <p:spPr bwMode="auto">
            <a:xfrm>
              <a:off x="497" y="2935"/>
              <a:ext cx="1024" cy="585"/>
            </a:xfrm>
            <a:custGeom>
              <a:avLst/>
              <a:gdLst>
                <a:gd name="T0" fmla="*/ 0 w 21600"/>
                <a:gd name="T1" fmla="*/ 585 h 21600"/>
                <a:gd name="T2" fmla="*/ 1023 w 21600"/>
                <a:gd name="T3" fmla="*/ 0 h 21600"/>
                <a:gd name="T4" fmla="*/ 1024 w 21600"/>
                <a:gd name="T5" fmla="*/ 58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21599"/>
                  </a:moveTo>
                  <a:cubicBezTo>
                    <a:pt x="-1" y="9678"/>
                    <a:pt x="9657" y="11"/>
                    <a:pt x="21579" y="0"/>
                  </a:cubicBezTo>
                </a:path>
                <a:path w="21600" h="21600" stroke="0" extrusionOk="0">
                  <a:moveTo>
                    <a:pt x="-1" y="21599"/>
                  </a:moveTo>
                  <a:cubicBezTo>
                    <a:pt x="-1" y="9678"/>
                    <a:pt x="9657" y="11"/>
                    <a:pt x="2157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699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6" name="Freeform 25"/>
            <p:cNvSpPr>
              <a:spLocks/>
            </p:cNvSpPr>
            <p:nvPr/>
          </p:nvSpPr>
          <p:spPr bwMode="auto">
            <a:xfrm>
              <a:off x="454" y="2915"/>
              <a:ext cx="1638" cy="696"/>
            </a:xfrm>
            <a:custGeom>
              <a:avLst/>
              <a:gdLst>
                <a:gd name="T0" fmla="*/ 1266 w 1692"/>
                <a:gd name="T1" fmla="*/ 694 h 726"/>
                <a:gd name="T2" fmla="*/ 1223 w 1692"/>
                <a:gd name="T3" fmla="*/ 607 h 726"/>
                <a:gd name="T4" fmla="*/ 1208 w 1692"/>
                <a:gd name="T5" fmla="*/ 556 h 726"/>
                <a:gd name="T6" fmla="*/ 1265 w 1692"/>
                <a:gd name="T7" fmla="*/ 473 h 726"/>
                <a:gd name="T8" fmla="*/ 1179 w 1692"/>
                <a:gd name="T9" fmla="*/ 495 h 726"/>
                <a:gd name="T10" fmla="*/ 1274 w 1692"/>
                <a:gd name="T11" fmla="*/ 450 h 726"/>
                <a:gd name="T12" fmla="*/ 1248 w 1692"/>
                <a:gd name="T13" fmla="*/ 412 h 726"/>
                <a:gd name="T14" fmla="*/ 1287 w 1692"/>
                <a:gd name="T15" fmla="*/ 392 h 726"/>
                <a:gd name="T16" fmla="*/ 1305 w 1692"/>
                <a:gd name="T17" fmla="*/ 343 h 726"/>
                <a:gd name="T18" fmla="*/ 1339 w 1692"/>
                <a:gd name="T19" fmla="*/ 311 h 726"/>
                <a:gd name="T20" fmla="*/ 1411 w 1692"/>
                <a:gd name="T21" fmla="*/ 339 h 726"/>
                <a:gd name="T22" fmla="*/ 1511 w 1692"/>
                <a:gd name="T23" fmla="*/ 280 h 726"/>
                <a:gd name="T24" fmla="*/ 1624 w 1692"/>
                <a:gd name="T25" fmla="*/ 248 h 726"/>
                <a:gd name="T26" fmla="*/ 1635 w 1692"/>
                <a:gd name="T27" fmla="*/ 161 h 726"/>
                <a:gd name="T28" fmla="*/ 1505 w 1692"/>
                <a:gd name="T29" fmla="*/ 66 h 726"/>
                <a:gd name="T30" fmla="*/ 1416 w 1692"/>
                <a:gd name="T31" fmla="*/ 58 h 726"/>
                <a:gd name="T32" fmla="*/ 1425 w 1692"/>
                <a:gd name="T33" fmla="*/ 113 h 726"/>
                <a:gd name="T34" fmla="*/ 1408 w 1692"/>
                <a:gd name="T35" fmla="*/ 154 h 726"/>
                <a:gd name="T36" fmla="*/ 1361 w 1692"/>
                <a:gd name="T37" fmla="*/ 161 h 726"/>
                <a:gd name="T38" fmla="*/ 1375 w 1692"/>
                <a:gd name="T39" fmla="*/ 94 h 726"/>
                <a:gd name="T40" fmla="*/ 1258 w 1692"/>
                <a:gd name="T41" fmla="*/ 8 h 726"/>
                <a:gd name="T42" fmla="*/ 919 w 1692"/>
                <a:gd name="T43" fmla="*/ 14 h 726"/>
                <a:gd name="T44" fmla="*/ 619 w 1692"/>
                <a:gd name="T45" fmla="*/ 85 h 726"/>
                <a:gd name="T46" fmla="*/ 258 w 1692"/>
                <a:gd name="T47" fmla="*/ 282 h 726"/>
                <a:gd name="T48" fmla="*/ 104 w 1692"/>
                <a:gd name="T49" fmla="*/ 451 h 726"/>
                <a:gd name="T50" fmla="*/ 82 w 1692"/>
                <a:gd name="T51" fmla="*/ 558 h 726"/>
                <a:gd name="T52" fmla="*/ 0 w 1692"/>
                <a:gd name="T53" fmla="*/ 577 h 726"/>
                <a:gd name="T54" fmla="*/ 62 w 1692"/>
                <a:gd name="T55" fmla="*/ 640 h 726"/>
                <a:gd name="T56" fmla="*/ 135 w 1692"/>
                <a:gd name="T57" fmla="*/ 704 h 726"/>
                <a:gd name="T58" fmla="*/ 190 w 1692"/>
                <a:gd name="T59" fmla="*/ 657 h 726"/>
                <a:gd name="T60" fmla="*/ 218 w 1692"/>
                <a:gd name="T61" fmla="*/ 558 h 726"/>
                <a:gd name="T62" fmla="*/ 288 w 1692"/>
                <a:gd name="T63" fmla="*/ 501 h 726"/>
                <a:gd name="T64" fmla="*/ 351 w 1692"/>
                <a:gd name="T65" fmla="*/ 443 h 726"/>
                <a:gd name="T66" fmla="*/ 430 w 1692"/>
                <a:gd name="T67" fmla="*/ 404 h 726"/>
                <a:gd name="T68" fmla="*/ 474 w 1692"/>
                <a:gd name="T69" fmla="*/ 442 h 726"/>
                <a:gd name="T70" fmla="*/ 567 w 1692"/>
                <a:gd name="T71" fmla="*/ 351 h 726"/>
                <a:gd name="T72" fmla="*/ 615 w 1692"/>
                <a:gd name="T73" fmla="*/ 325 h 726"/>
                <a:gd name="T74" fmla="*/ 631 w 1692"/>
                <a:gd name="T75" fmla="*/ 355 h 726"/>
                <a:gd name="T76" fmla="*/ 692 w 1692"/>
                <a:gd name="T77" fmla="*/ 375 h 726"/>
                <a:gd name="T78" fmla="*/ 776 w 1692"/>
                <a:gd name="T79" fmla="*/ 395 h 726"/>
                <a:gd name="T80" fmla="*/ 823 w 1692"/>
                <a:gd name="T81" fmla="*/ 422 h 726"/>
                <a:gd name="T82" fmla="*/ 784 w 1692"/>
                <a:gd name="T83" fmla="*/ 418 h 726"/>
                <a:gd name="T84" fmla="*/ 786 w 1692"/>
                <a:gd name="T85" fmla="*/ 483 h 726"/>
                <a:gd name="T86" fmla="*/ 865 w 1692"/>
                <a:gd name="T87" fmla="*/ 516 h 726"/>
                <a:gd name="T88" fmla="*/ 964 w 1692"/>
                <a:gd name="T89" fmla="*/ 552 h 726"/>
                <a:gd name="T90" fmla="*/ 1010 w 1692"/>
                <a:gd name="T91" fmla="*/ 503 h 726"/>
                <a:gd name="T92" fmla="*/ 934 w 1692"/>
                <a:gd name="T93" fmla="*/ 478 h 726"/>
                <a:gd name="T94" fmla="*/ 860 w 1692"/>
                <a:gd name="T95" fmla="*/ 457 h 726"/>
                <a:gd name="T96" fmla="*/ 933 w 1692"/>
                <a:gd name="T97" fmla="*/ 451 h 726"/>
                <a:gd name="T98" fmla="*/ 955 w 1692"/>
                <a:gd name="T99" fmla="*/ 438 h 726"/>
                <a:gd name="T100" fmla="*/ 1018 w 1692"/>
                <a:gd name="T101" fmla="*/ 455 h 726"/>
                <a:gd name="T102" fmla="*/ 1045 w 1692"/>
                <a:gd name="T103" fmla="*/ 516 h 726"/>
                <a:gd name="T104" fmla="*/ 995 w 1692"/>
                <a:gd name="T105" fmla="*/ 531 h 726"/>
                <a:gd name="T106" fmla="*/ 1044 w 1692"/>
                <a:gd name="T107" fmla="*/ 541 h 726"/>
                <a:gd name="T108" fmla="*/ 1105 w 1692"/>
                <a:gd name="T109" fmla="*/ 617 h 726"/>
                <a:gd name="T110" fmla="*/ 1173 w 1692"/>
                <a:gd name="T111" fmla="*/ 627 h 72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92"/>
                <a:gd name="T169" fmla="*/ 0 h 726"/>
                <a:gd name="T170" fmla="*/ 1692 w 1692"/>
                <a:gd name="T171" fmla="*/ 726 h 72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92" h="726">
                  <a:moveTo>
                    <a:pt x="1175" y="688"/>
                  </a:moveTo>
                  <a:lnTo>
                    <a:pt x="1213" y="692"/>
                  </a:lnTo>
                  <a:lnTo>
                    <a:pt x="1219" y="707"/>
                  </a:lnTo>
                  <a:lnTo>
                    <a:pt x="1237" y="709"/>
                  </a:lnTo>
                  <a:lnTo>
                    <a:pt x="1255" y="708"/>
                  </a:lnTo>
                  <a:lnTo>
                    <a:pt x="1266" y="694"/>
                  </a:lnTo>
                  <a:lnTo>
                    <a:pt x="1263" y="669"/>
                  </a:lnTo>
                  <a:lnTo>
                    <a:pt x="1267" y="646"/>
                  </a:lnTo>
                  <a:lnTo>
                    <a:pt x="1265" y="631"/>
                  </a:lnTo>
                  <a:lnTo>
                    <a:pt x="1250" y="624"/>
                  </a:lnTo>
                  <a:lnTo>
                    <a:pt x="1235" y="618"/>
                  </a:lnTo>
                  <a:lnTo>
                    <a:pt x="1223" y="607"/>
                  </a:lnTo>
                  <a:lnTo>
                    <a:pt x="1226" y="595"/>
                  </a:lnTo>
                  <a:lnTo>
                    <a:pt x="1214" y="586"/>
                  </a:lnTo>
                  <a:lnTo>
                    <a:pt x="1202" y="583"/>
                  </a:lnTo>
                  <a:lnTo>
                    <a:pt x="1201" y="572"/>
                  </a:lnTo>
                  <a:lnTo>
                    <a:pt x="1213" y="565"/>
                  </a:lnTo>
                  <a:lnTo>
                    <a:pt x="1208" y="556"/>
                  </a:lnTo>
                  <a:lnTo>
                    <a:pt x="1199" y="550"/>
                  </a:lnTo>
                  <a:lnTo>
                    <a:pt x="1194" y="541"/>
                  </a:lnTo>
                  <a:lnTo>
                    <a:pt x="1221" y="524"/>
                  </a:lnTo>
                  <a:lnTo>
                    <a:pt x="1238" y="522"/>
                  </a:lnTo>
                  <a:lnTo>
                    <a:pt x="1273" y="481"/>
                  </a:lnTo>
                  <a:lnTo>
                    <a:pt x="1265" y="473"/>
                  </a:lnTo>
                  <a:lnTo>
                    <a:pt x="1243" y="475"/>
                  </a:lnTo>
                  <a:lnTo>
                    <a:pt x="1216" y="502"/>
                  </a:lnTo>
                  <a:lnTo>
                    <a:pt x="1201" y="511"/>
                  </a:lnTo>
                  <a:lnTo>
                    <a:pt x="1191" y="510"/>
                  </a:lnTo>
                  <a:lnTo>
                    <a:pt x="1181" y="503"/>
                  </a:lnTo>
                  <a:lnTo>
                    <a:pt x="1179" y="495"/>
                  </a:lnTo>
                  <a:lnTo>
                    <a:pt x="1200" y="492"/>
                  </a:lnTo>
                  <a:lnTo>
                    <a:pt x="1216" y="477"/>
                  </a:lnTo>
                  <a:lnTo>
                    <a:pt x="1227" y="470"/>
                  </a:lnTo>
                  <a:lnTo>
                    <a:pt x="1239" y="460"/>
                  </a:lnTo>
                  <a:lnTo>
                    <a:pt x="1254" y="459"/>
                  </a:lnTo>
                  <a:lnTo>
                    <a:pt x="1274" y="450"/>
                  </a:lnTo>
                  <a:lnTo>
                    <a:pt x="1289" y="442"/>
                  </a:lnTo>
                  <a:lnTo>
                    <a:pt x="1278" y="433"/>
                  </a:lnTo>
                  <a:lnTo>
                    <a:pt x="1281" y="422"/>
                  </a:lnTo>
                  <a:lnTo>
                    <a:pt x="1269" y="419"/>
                  </a:lnTo>
                  <a:lnTo>
                    <a:pt x="1255" y="420"/>
                  </a:lnTo>
                  <a:lnTo>
                    <a:pt x="1248" y="412"/>
                  </a:lnTo>
                  <a:lnTo>
                    <a:pt x="1245" y="404"/>
                  </a:lnTo>
                  <a:lnTo>
                    <a:pt x="1242" y="385"/>
                  </a:lnTo>
                  <a:lnTo>
                    <a:pt x="1255" y="387"/>
                  </a:lnTo>
                  <a:lnTo>
                    <a:pt x="1262" y="400"/>
                  </a:lnTo>
                  <a:lnTo>
                    <a:pt x="1275" y="397"/>
                  </a:lnTo>
                  <a:lnTo>
                    <a:pt x="1287" y="392"/>
                  </a:lnTo>
                  <a:lnTo>
                    <a:pt x="1299" y="389"/>
                  </a:lnTo>
                  <a:lnTo>
                    <a:pt x="1312" y="379"/>
                  </a:lnTo>
                  <a:lnTo>
                    <a:pt x="1320" y="367"/>
                  </a:lnTo>
                  <a:lnTo>
                    <a:pt x="1314" y="359"/>
                  </a:lnTo>
                  <a:lnTo>
                    <a:pt x="1305" y="352"/>
                  </a:lnTo>
                  <a:lnTo>
                    <a:pt x="1305" y="343"/>
                  </a:lnTo>
                  <a:lnTo>
                    <a:pt x="1310" y="329"/>
                  </a:lnTo>
                  <a:lnTo>
                    <a:pt x="1308" y="319"/>
                  </a:lnTo>
                  <a:lnTo>
                    <a:pt x="1298" y="314"/>
                  </a:lnTo>
                  <a:lnTo>
                    <a:pt x="1293" y="305"/>
                  </a:lnTo>
                  <a:lnTo>
                    <a:pt x="1321" y="308"/>
                  </a:lnTo>
                  <a:lnTo>
                    <a:pt x="1339" y="311"/>
                  </a:lnTo>
                  <a:lnTo>
                    <a:pt x="1347" y="313"/>
                  </a:lnTo>
                  <a:lnTo>
                    <a:pt x="1363" y="316"/>
                  </a:lnTo>
                  <a:lnTo>
                    <a:pt x="1376" y="318"/>
                  </a:lnTo>
                  <a:lnTo>
                    <a:pt x="1386" y="328"/>
                  </a:lnTo>
                  <a:lnTo>
                    <a:pt x="1394" y="336"/>
                  </a:lnTo>
                  <a:lnTo>
                    <a:pt x="1411" y="339"/>
                  </a:lnTo>
                  <a:lnTo>
                    <a:pt x="1427" y="335"/>
                  </a:lnTo>
                  <a:lnTo>
                    <a:pt x="1438" y="327"/>
                  </a:lnTo>
                  <a:lnTo>
                    <a:pt x="1447" y="314"/>
                  </a:lnTo>
                  <a:lnTo>
                    <a:pt x="1467" y="299"/>
                  </a:lnTo>
                  <a:lnTo>
                    <a:pt x="1503" y="291"/>
                  </a:lnTo>
                  <a:lnTo>
                    <a:pt x="1511" y="280"/>
                  </a:lnTo>
                  <a:lnTo>
                    <a:pt x="1530" y="281"/>
                  </a:lnTo>
                  <a:lnTo>
                    <a:pt x="1546" y="280"/>
                  </a:lnTo>
                  <a:lnTo>
                    <a:pt x="1571" y="270"/>
                  </a:lnTo>
                  <a:lnTo>
                    <a:pt x="1580" y="259"/>
                  </a:lnTo>
                  <a:lnTo>
                    <a:pt x="1597" y="251"/>
                  </a:lnTo>
                  <a:lnTo>
                    <a:pt x="1624" y="248"/>
                  </a:lnTo>
                  <a:lnTo>
                    <a:pt x="1661" y="246"/>
                  </a:lnTo>
                  <a:lnTo>
                    <a:pt x="1691" y="243"/>
                  </a:lnTo>
                  <a:lnTo>
                    <a:pt x="1683" y="222"/>
                  </a:lnTo>
                  <a:lnTo>
                    <a:pt x="1670" y="207"/>
                  </a:lnTo>
                  <a:lnTo>
                    <a:pt x="1660" y="185"/>
                  </a:lnTo>
                  <a:lnTo>
                    <a:pt x="1635" y="161"/>
                  </a:lnTo>
                  <a:lnTo>
                    <a:pt x="1608" y="136"/>
                  </a:lnTo>
                  <a:lnTo>
                    <a:pt x="1600" y="135"/>
                  </a:lnTo>
                  <a:lnTo>
                    <a:pt x="1568" y="105"/>
                  </a:lnTo>
                  <a:lnTo>
                    <a:pt x="1544" y="89"/>
                  </a:lnTo>
                  <a:lnTo>
                    <a:pt x="1525" y="82"/>
                  </a:lnTo>
                  <a:lnTo>
                    <a:pt x="1505" y="66"/>
                  </a:lnTo>
                  <a:lnTo>
                    <a:pt x="1487" y="67"/>
                  </a:lnTo>
                  <a:lnTo>
                    <a:pt x="1473" y="63"/>
                  </a:lnTo>
                  <a:lnTo>
                    <a:pt x="1452" y="57"/>
                  </a:lnTo>
                  <a:lnTo>
                    <a:pt x="1442" y="49"/>
                  </a:lnTo>
                  <a:lnTo>
                    <a:pt x="1427" y="48"/>
                  </a:lnTo>
                  <a:lnTo>
                    <a:pt x="1416" y="58"/>
                  </a:lnTo>
                  <a:lnTo>
                    <a:pt x="1407" y="67"/>
                  </a:lnTo>
                  <a:lnTo>
                    <a:pt x="1411" y="78"/>
                  </a:lnTo>
                  <a:lnTo>
                    <a:pt x="1406" y="87"/>
                  </a:lnTo>
                  <a:lnTo>
                    <a:pt x="1394" y="97"/>
                  </a:lnTo>
                  <a:lnTo>
                    <a:pt x="1410" y="108"/>
                  </a:lnTo>
                  <a:lnTo>
                    <a:pt x="1425" y="113"/>
                  </a:lnTo>
                  <a:lnTo>
                    <a:pt x="1431" y="121"/>
                  </a:lnTo>
                  <a:lnTo>
                    <a:pt x="1440" y="132"/>
                  </a:lnTo>
                  <a:lnTo>
                    <a:pt x="1434" y="143"/>
                  </a:lnTo>
                  <a:lnTo>
                    <a:pt x="1425" y="149"/>
                  </a:lnTo>
                  <a:lnTo>
                    <a:pt x="1416" y="152"/>
                  </a:lnTo>
                  <a:lnTo>
                    <a:pt x="1408" y="154"/>
                  </a:lnTo>
                  <a:lnTo>
                    <a:pt x="1402" y="160"/>
                  </a:lnTo>
                  <a:lnTo>
                    <a:pt x="1393" y="166"/>
                  </a:lnTo>
                  <a:lnTo>
                    <a:pt x="1384" y="172"/>
                  </a:lnTo>
                  <a:lnTo>
                    <a:pt x="1375" y="179"/>
                  </a:lnTo>
                  <a:lnTo>
                    <a:pt x="1358" y="175"/>
                  </a:lnTo>
                  <a:lnTo>
                    <a:pt x="1361" y="161"/>
                  </a:lnTo>
                  <a:lnTo>
                    <a:pt x="1367" y="154"/>
                  </a:lnTo>
                  <a:lnTo>
                    <a:pt x="1372" y="153"/>
                  </a:lnTo>
                  <a:lnTo>
                    <a:pt x="1379" y="146"/>
                  </a:lnTo>
                  <a:lnTo>
                    <a:pt x="1386" y="128"/>
                  </a:lnTo>
                  <a:lnTo>
                    <a:pt x="1379" y="113"/>
                  </a:lnTo>
                  <a:lnTo>
                    <a:pt x="1375" y="94"/>
                  </a:lnTo>
                  <a:lnTo>
                    <a:pt x="1370" y="78"/>
                  </a:lnTo>
                  <a:lnTo>
                    <a:pt x="1367" y="66"/>
                  </a:lnTo>
                  <a:lnTo>
                    <a:pt x="1366" y="52"/>
                  </a:lnTo>
                  <a:lnTo>
                    <a:pt x="1355" y="41"/>
                  </a:lnTo>
                  <a:lnTo>
                    <a:pt x="1338" y="16"/>
                  </a:lnTo>
                  <a:lnTo>
                    <a:pt x="1258" y="8"/>
                  </a:lnTo>
                  <a:lnTo>
                    <a:pt x="1185" y="2"/>
                  </a:lnTo>
                  <a:lnTo>
                    <a:pt x="1118" y="0"/>
                  </a:lnTo>
                  <a:lnTo>
                    <a:pt x="1054" y="2"/>
                  </a:lnTo>
                  <a:lnTo>
                    <a:pt x="1006" y="5"/>
                  </a:lnTo>
                  <a:lnTo>
                    <a:pt x="967" y="8"/>
                  </a:lnTo>
                  <a:lnTo>
                    <a:pt x="919" y="14"/>
                  </a:lnTo>
                  <a:lnTo>
                    <a:pt x="871" y="20"/>
                  </a:lnTo>
                  <a:lnTo>
                    <a:pt x="810" y="30"/>
                  </a:lnTo>
                  <a:lnTo>
                    <a:pt x="762" y="40"/>
                  </a:lnTo>
                  <a:lnTo>
                    <a:pt x="717" y="53"/>
                  </a:lnTo>
                  <a:lnTo>
                    <a:pt x="673" y="67"/>
                  </a:lnTo>
                  <a:lnTo>
                    <a:pt x="619" y="85"/>
                  </a:lnTo>
                  <a:lnTo>
                    <a:pt x="548" y="112"/>
                  </a:lnTo>
                  <a:lnTo>
                    <a:pt x="475" y="144"/>
                  </a:lnTo>
                  <a:lnTo>
                    <a:pt x="417" y="174"/>
                  </a:lnTo>
                  <a:lnTo>
                    <a:pt x="378" y="200"/>
                  </a:lnTo>
                  <a:lnTo>
                    <a:pt x="321" y="234"/>
                  </a:lnTo>
                  <a:lnTo>
                    <a:pt x="258" y="282"/>
                  </a:lnTo>
                  <a:lnTo>
                    <a:pt x="182" y="347"/>
                  </a:lnTo>
                  <a:lnTo>
                    <a:pt x="128" y="402"/>
                  </a:lnTo>
                  <a:lnTo>
                    <a:pt x="134" y="415"/>
                  </a:lnTo>
                  <a:lnTo>
                    <a:pt x="124" y="428"/>
                  </a:lnTo>
                  <a:lnTo>
                    <a:pt x="120" y="438"/>
                  </a:lnTo>
                  <a:lnTo>
                    <a:pt x="104" y="451"/>
                  </a:lnTo>
                  <a:lnTo>
                    <a:pt x="95" y="471"/>
                  </a:lnTo>
                  <a:lnTo>
                    <a:pt x="78" y="490"/>
                  </a:lnTo>
                  <a:lnTo>
                    <a:pt x="81" y="514"/>
                  </a:lnTo>
                  <a:lnTo>
                    <a:pt x="91" y="525"/>
                  </a:lnTo>
                  <a:lnTo>
                    <a:pt x="96" y="547"/>
                  </a:lnTo>
                  <a:lnTo>
                    <a:pt x="82" y="558"/>
                  </a:lnTo>
                  <a:lnTo>
                    <a:pt x="83" y="579"/>
                  </a:lnTo>
                  <a:lnTo>
                    <a:pt x="65" y="565"/>
                  </a:lnTo>
                  <a:lnTo>
                    <a:pt x="46" y="533"/>
                  </a:lnTo>
                  <a:lnTo>
                    <a:pt x="35" y="523"/>
                  </a:lnTo>
                  <a:lnTo>
                    <a:pt x="15" y="553"/>
                  </a:lnTo>
                  <a:lnTo>
                    <a:pt x="0" y="577"/>
                  </a:lnTo>
                  <a:lnTo>
                    <a:pt x="11" y="585"/>
                  </a:lnTo>
                  <a:lnTo>
                    <a:pt x="42" y="580"/>
                  </a:lnTo>
                  <a:lnTo>
                    <a:pt x="49" y="588"/>
                  </a:lnTo>
                  <a:lnTo>
                    <a:pt x="61" y="602"/>
                  </a:lnTo>
                  <a:lnTo>
                    <a:pt x="62" y="620"/>
                  </a:lnTo>
                  <a:lnTo>
                    <a:pt x="62" y="640"/>
                  </a:lnTo>
                  <a:lnTo>
                    <a:pt x="78" y="656"/>
                  </a:lnTo>
                  <a:lnTo>
                    <a:pt x="90" y="674"/>
                  </a:lnTo>
                  <a:lnTo>
                    <a:pt x="104" y="684"/>
                  </a:lnTo>
                  <a:lnTo>
                    <a:pt x="120" y="668"/>
                  </a:lnTo>
                  <a:lnTo>
                    <a:pt x="140" y="685"/>
                  </a:lnTo>
                  <a:lnTo>
                    <a:pt x="135" y="704"/>
                  </a:lnTo>
                  <a:lnTo>
                    <a:pt x="136" y="725"/>
                  </a:lnTo>
                  <a:lnTo>
                    <a:pt x="166" y="723"/>
                  </a:lnTo>
                  <a:lnTo>
                    <a:pt x="164" y="697"/>
                  </a:lnTo>
                  <a:lnTo>
                    <a:pt x="172" y="687"/>
                  </a:lnTo>
                  <a:lnTo>
                    <a:pt x="183" y="672"/>
                  </a:lnTo>
                  <a:lnTo>
                    <a:pt x="190" y="657"/>
                  </a:lnTo>
                  <a:lnTo>
                    <a:pt x="199" y="648"/>
                  </a:lnTo>
                  <a:lnTo>
                    <a:pt x="199" y="626"/>
                  </a:lnTo>
                  <a:lnTo>
                    <a:pt x="192" y="602"/>
                  </a:lnTo>
                  <a:lnTo>
                    <a:pt x="201" y="588"/>
                  </a:lnTo>
                  <a:lnTo>
                    <a:pt x="206" y="574"/>
                  </a:lnTo>
                  <a:lnTo>
                    <a:pt x="218" y="558"/>
                  </a:lnTo>
                  <a:lnTo>
                    <a:pt x="227" y="556"/>
                  </a:lnTo>
                  <a:lnTo>
                    <a:pt x="235" y="546"/>
                  </a:lnTo>
                  <a:lnTo>
                    <a:pt x="240" y="536"/>
                  </a:lnTo>
                  <a:lnTo>
                    <a:pt x="258" y="520"/>
                  </a:lnTo>
                  <a:lnTo>
                    <a:pt x="267" y="516"/>
                  </a:lnTo>
                  <a:lnTo>
                    <a:pt x="288" y="501"/>
                  </a:lnTo>
                  <a:lnTo>
                    <a:pt x="298" y="485"/>
                  </a:lnTo>
                  <a:lnTo>
                    <a:pt x="296" y="467"/>
                  </a:lnTo>
                  <a:lnTo>
                    <a:pt x="316" y="454"/>
                  </a:lnTo>
                  <a:lnTo>
                    <a:pt x="328" y="439"/>
                  </a:lnTo>
                  <a:lnTo>
                    <a:pt x="337" y="431"/>
                  </a:lnTo>
                  <a:lnTo>
                    <a:pt x="351" y="443"/>
                  </a:lnTo>
                  <a:lnTo>
                    <a:pt x="361" y="443"/>
                  </a:lnTo>
                  <a:lnTo>
                    <a:pt x="376" y="440"/>
                  </a:lnTo>
                  <a:lnTo>
                    <a:pt x="378" y="426"/>
                  </a:lnTo>
                  <a:lnTo>
                    <a:pt x="395" y="419"/>
                  </a:lnTo>
                  <a:lnTo>
                    <a:pt x="413" y="413"/>
                  </a:lnTo>
                  <a:lnTo>
                    <a:pt x="430" y="404"/>
                  </a:lnTo>
                  <a:lnTo>
                    <a:pt x="457" y="387"/>
                  </a:lnTo>
                  <a:lnTo>
                    <a:pt x="434" y="412"/>
                  </a:lnTo>
                  <a:lnTo>
                    <a:pt x="427" y="425"/>
                  </a:lnTo>
                  <a:lnTo>
                    <a:pt x="428" y="433"/>
                  </a:lnTo>
                  <a:lnTo>
                    <a:pt x="456" y="440"/>
                  </a:lnTo>
                  <a:lnTo>
                    <a:pt x="474" y="442"/>
                  </a:lnTo>
                  <a:lnTo>
                    <a:pt x="490" y="424"/>
                  </a:lnTo>
                  <a:lnTo>
                    <a:pt x="507" y="415"/>
                  </a:lnTo>
                  <a:lnTo>
                    <a:pt x="530" y="407"/>
                  </a:lnTo>
                  <a:lnTo>
                    <a:pt x="548" y="393"/>
                  </a:lnTo>
                  <a:lnTo>
                    <a:pt x="559" y="384"/>
                  </a:lnTo>
                  <a:lnTo>
                    <a:pt x="567" y="351"/>
                  </a:lnTo>
                  <a:lnTo>
                    <a:pt x="574" y="347"/>
                  </a:lnTo>
                  <a:lnTo>
                    <a:pt x="575" y="368"/>
                  </a:lnTo>
                  <a:lnTo>
                    <a:pt x="606" y="369"/>
                  </a:lnTo>
                  <a:lnTo>
                    <a:pt x="626" y="341"/>
                  </a:lnTo>
                  <a:lnTo>
                    <a:pt x="628" y="334"/>
                  </a:lnTo>
                  <a:lnTo>
                    <a:pt x="615" y="325"/>
                  </a:lnTo>
                  <a:lnTo>
                    <a:pt x="630" y="319"/>
                  </a:lnTo>
                  <a:lnTo>
                    <a:pt x="662" y="314"/>
                  </a:lnTo>
                  <a:lnTo>
                    <a:pt x="642" y="328"/>
                  </a:lnTo>
                  <a:lnTo>
                    <a:pt x="642" y="336"/>
                  </a:lnTo>
                  <a:lnTo>
                    <a:pt x="637" y="344"/>
                  </a:lnTo>
                  <a:lnTo>
                    <a:pt x="631" y="355"/>
                  </a:lnTo>
                  <a:lnTo>
                    <a:pt x="621" y="364"/>
                  </a:lnTo>
                  <a:lnTo>
                    <a:pt x="619" y="382"/>
                  </a:lnTo>
                  <a:lnTo>
                    <a:pt x="637" y="377"/>
                  </a:lnTo>
                  <a:lnTo>
                    <a:pt x="669" y="346"/>
                  </a:lnTo>
                  <a:lnTo>
                    <a:pt x="679" y="359"/>
                  </a:lnTo>
                  <a:lnTo>
                    <a:pt x="692" y="375"/>
                  </a:lnTo>
                  <a:lnTo>
                    <a:pt x="704" y="367"/>
                  </a:lnTo>
                  <a:lnTo>
                    <a:pt x="718" y="365"/>
                  </a:lnTo>
                  <a:lnTo>
                    <a:pt x="741" y="376"/>
                  </a:lnTo>
                  <a:lnTo>
                    <a:pt x="756" y="377"/>
                  </a:lnTo>
                  <a:lnTo>
                    <a:pt x="764" y="385"/>
                  </a:lnTo>
                  <a:lnTo>
                    <a:pt x="776" y="395"/>
                  </a:lnTo>
                  <a:lnTo>
                    <a:pt x="838" y="389"/>
                  </a:lnTo>
                  <a:lnTo>
                    <a:pt x="847" y="400"/>
                  </a:lnTo>
                  <a:lnTo>
                    <a:pt x="848" y="409"/>
                  </a:lnTo>
                  <a:lnTo>
                    <a:pt x="839" y="411"/>
                  </a:lnTo>
                  <a:lnTo>
                    <a:pt x="829" y="415"/>
                  </a:lnTo>
                  <a:lnTo>
                    <a:pt x="823" y="422"/>
                  </a:lnTo>
                  <a:lnTo>
                    <a:pt x="820" y="425"/>
                  </a:lnTo>
                  <a:lnTo>
                    <a:pt x="818" y="403"/>
                  </a:lnTo>
                  <a:lnTo>
                    <a:pt x="806" y="398"/>
                  </a:lnTo>
                  <a:lnTo>
                    <a:pt x="792" y="405"/>
                  </a:lnTo>
                  <a:lnTo>
                    <a:pt x="788" y="411"/>
                  </a:lnTo>
                  <a:lnTo>
                    <a:pt x="784" y="418"/>
                  </a:lnTo>
                  <a:lnTo>
                    <a:pt x="779" y="433"/>
                  </a:lnTo>
                  <a:lnTo>
                    <a:pt x="779" y="442"/>
                  </a:lnTo>
                  <a:lnTo>
                    <a:pt x="768" y="455"/>
                  </a:lnTo>
                  <a:lnTo>
                    <a:pt x="758" y="464"/>
                  </a:lnTo>
                  <a:lnTo>
                    <a:pt x="771" y="471"/>
                  </a:lnTo>
                  <a:lnTo>
                    <a:pt x="786" y="483"/>
                  </a:lnTo>
                  <a:lnTo>
                    <a:pt x="798" y="495"/>
                  </a:lnTo>
                  <a:lnTo>
                    <a:pt x="813" y="503"/>
                  </a:lnTo>
                  <a:lnTo>
                    <a:pt x="829" y="507"/>
                  </a:lnTo>
                  <a:lnTo>
                    <a:pt x="838" y="516"/>
                  </a:lnTo>
                  <a:lnTo>
                    <a:pt x="851" y="518"/>
                  </a:lnTo>
                  <a:lnTo>
                    <a:pt x="865" y="516"/>
                  </a:lnTo>
                  <a:lnTo>
                    <a:pt x="873" y="523"/>
                  </a:lnTo>
                  <a:lnTo>
                    <a:pt x="888" y="519"/>
                  </a:lnTo>
                  <a:lnTo>
                    <a:pt x="896" y="534"/>
                  </a:lnTo>
                  <a:lnTo>
                    <a:pt x="913" y="545"/>
                  </a:lnTo>
                  <a:lnTo>
                    <a:pt x="932" y="549"/>
                  </a:lnTo>
                  <a:lnTo>
                    <a:pt x="964" y="552"/>
                  </a:lnTo>
                  <a:lnTo>
                    <a:pt x="969" y="546"/>
                  </a:lnTo>
                  <a:lnTo>
                    <a:pt x="981" y="542"/>
                  </a:lnTo>
                  <a:lnTo>
                    <a:pt x="977" y="521"/>
                  </a:lnTo>
                  <a:lnTo>
                    <a:pt x="980" y="509"/>
                  </a:lnTo>
                  <a:lnTo>
                    <a:pt x="999" y="508"/>
                  </a:lnTo>
                  <a:lnTo>
                    <a:pt x="1010" y="503"/>
                  </a:lnTo>
                  <a:lnTo>
                    <a:pt x="1017" y="491"/>
                  </a:lnTo>
                  <a:lnTo>
                    <a:pt x="1006" y="481"/>
                  </a:lnTo>
                  <a:lnTo>
                    <a:pt x="982" y="480"/>
                  </a:lnTo>
                  <a:lnTo>
                    <a:pt x="965" y="481"/>
                  </a:lnTo>
                  <a:lnTo>
                    <a:pt x="953" y="475"/>
                  </a:lnTo>
                  <a:lnTo>
                    <a:pt x="934" y="478"/>
                  </a:lnTo>
                  <a:lnTo>
                    <a:pt x="923" y="484"/>
                  </a:lnTo>
                  <a:lnTo>
                    <a:pt x="905" y="475"/>
                  </a:lnTo>
                  <a:lnTo>
                    <a:pt x="891" y="473"/>
                  </a:lnTo>
                  <a:lnTo>
                    <a:pt x="878" y="473"/>
                  </a:lnTo>
                  <a:lnTo>
                    <a:pt x="859" y="461"/>
                  </a:lnTo>
                  <a:lnTo>
                    <a:pt x="860" y="457"/>
                  </a:lnTo>
                  <a:lnTo>
                    <a:pt x="880" y="456"/>
                  </a:lnTo>
                  <a:lnTo>
                    <a:pt x="889" y="462"/>
                  </a:lnTo>
                  <a:lnTo>
                    <a:pt x="908" y="464"/>
                  </a:lnTo>
                  <a:lnTo>
                    <a:pt x="923" y="463"/>
                  </a:lnTo>
                  <a:lnTo>
                    <a:pt x="934" y="463"/>
                  </a:lnTo>
                  <a:lnTo>
                    <a:pt x="933" y="451"/>
                  </a:lnTo>
                  <a:lnTo>
                    <a:pt x="934" y="444"/>
                  </a:lnTo>
                  <a:lnTo>
                    <a:pt x="937" y="437"/>
                  </a:lnTo>
                  <a:lnTo>
                    <a:pt x="932" y="429"/>
                  </a:lnTo>
                  <a:lnTo>
                    <a:pt x="937" y="421"/>
                  </a:lnTo>
                  <a:lnTo>
                    <a:pt x="942" y="433"/>
                  </a:lnTo>
                  <a:lnTo>
                    <a:pt x="955" y="438"/>
                  </a:lnTo>
                  <a:lnTo>
                    <a:pt x="968" y="434"/>
                  </a:lnTo>
                  <a:lnTo>
                    <a:pt x="976" y="442"/>
                  </a:lnTo>
                  <a:lnTo>
                    <a:pt x="977" y="455"/>
                  </a:lnTo>
                  <a:lnTo>
                    <a:pt x="989" y="459"/>
                  </a:lnTo>
                  <a:lnTo>
                    <a:pt x="1005" y="454"/>
                  </a:lnTo>
                  <a:lnTo>
                    <a:pt x="1018" y="455"/>
                  </a:lnTo>
                  <a:lnTo>
                    <a:pt x="1023" y="468"/>
                  </a:lnTo>
                  <a:lnTo>
                    <a:pt x="1029" y="482"/>
                  </a:lnTo>
                  <a:lnTo>
                    <a:pt x="1037" y="486"/>
                  </a:lnTo>
                  <a:lnTo>
                    <a:pt x="1040" y="495"/>
                  </a:lnTo>
                  <a:lnTo>
                    <a:pt x="1045" y="507"/>
                  </a:lnTo>
                  <a:lnTo>
                    <a:pt x="1045" y="516"/>
                  </a:lnTo>
                  <a:lnTo>
                    <a:pt x="1033" y="516"/>
                  </a:lnTo>
                  <a:lnTo>
                    <a:pt x="1024" y="525"/>
                  </a:lnTo>
                  <a:lnTo>
                    <a:pt x="1010" y="524"/>
                  </a:lnTo>
                  <a:lnTo>
                    <a:pt x="1000" y="520"/>
                  </a:lnTo>
                  <a:lnTo>
                    <a:pt x="991" y="524"/>
                  </a:lnTo>
                  <a:lnTo>
                    <a:pt x="995" y="531"/>
                  </a:lnTo>
                  <a:lnTo>
                    <a:pt x="1002" y="531"/>
                  </a:lnTo>
                  <a:lnTo>
                    <a:pt x="1013" y="538"/>
                  </a:lnTo>
                  <a:lnTo>
                    <a:pt x="1020" y="542"/>
                  </a:lnTo>
                  <a:lnTo>
                    <a:pt x="1025" y="536"/>
                  </a:lnTo>
                  <a:lnTo>
                    <a:pt x="1034" y="534"/>
                  </a:lnTo>
                  <a:lnTo>
                    <a:pt x="1044" y="541"/>
                  </a:lnTo>
                  <a:lnTo>
                    <a:pt x="1048" y="555"/>
                  </a:lnTo>
                  <a:lnTo>
                    <a:pt x="1064" y="563"/>
                  </a:lnTo>
                  <a:lnTo>
                    <a:pt x="1079" y="580"/>
                  </a:lnTo>
                  <a:lnTo>
                    <a:pt x="1098" y="592"/>
                  </a:lnTo>
                  <a:lnTo>
                    <a:pt x="1105" y="601"/>
                  </a:lnTo>
                  <a:lnTo>
                    <a:pt x="1105" y="617"/>
                  </a:lnTo>
                  <a:lnTo>
                    <a:pt x="1113" y="623"/>
                  </a:lnTo>
                  <a:lnTo>
                    <a:pt x="1129" y="626"/>
                  </a:lnTo>
                  <a:lnTo>
                    <a:pt x="1141" y="620"/>
                  </a:lnTo>
                  <a:lnTo>
                    <a:pt x="1158" y="616"/>
                  </a:lnTo>
                  <a:lnTo>
                    <a:pt x="1175" y="620"/>
                  </a:lnTo>
                  <a:lnTo>
                    <a:pt x="1173" y="627"/>
                  </a:lnTo>
                  <a:lnTo>
                    <a:pt x="1175" y="648"/>
                  </a:lnTo>
                  <a:lnTo>
                    <a:pt x="1169" y="665"/>
                  </a:lnTo>
                  <a:lnTo>
                    <a:pt x="1175" y="688"/>
                  </a:lnTo>
                </a:path>
              </a:pathLst>
            </a:custGeom>
            <a:solidFill>
              <a:srgbClr val="F6BF69"/>
            </a:solidFill>
            <a:ln w="12699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347" name="Group 32"/>
            <p:cNvGrpSpPr>
              <a:grpSpLocks/>
            </p:cNvGrpSpPr>
            <p:nvPr/>
          </p:nvGrpSpPr>
          <p:grpSpPr bwMode="auto">
            <a:xfrm>
              <a:off x="1763" y="3360"/>
              <a:ext cx="631" cy="280"/>
              <a:chOff x="1763" y="3360"/>
              <a:chExt cx="631" cy="280"/>
            </a:xfrm>
          </p:grpSpPr>
          <p:sp>
            <p:nvSpPr>
              <p:cNvPr id="56463" name="Freeform 26"/>
              <p:cNvSpPr>
                <a:spLocks/>
              </p:cNvSpPr>
              <p:nvPr/>
            </p:nvSpPr>
            <p:spPr bwMode="auto">
              <a:xfrm>
                <a:off x="2098" y="3609"/>
                <a:ext cx="51" cy="31"/>
              </a:xfrm>
              <a:custGeom>
                <a:avLst/>
                <a:gdLst>
                  <a:gd name="T0" fmla="*/ 0 w 51"/>
                  <a:gd name="T1" fmla="*/ 6 h 31"/>
                  <a:gd name="T2" fmla="*/ 10 w 51"/>
                  <a:gd name="T3" fmla="*/ 19 h 31"/>
                  <a:gd name="T4" fmla="*/ 25 w 51"/>
                  <a:gd name="T5" fmla="*/ 30 h 31"/>
                  <a:gd name="T6" fmla="*/ 32 w 51"/>
                  <a:gd name="T7" fmla="*/ 23 h 31"/>
                  <a:gd name="T8" fmla="*/ 50 w 51"/>
                  <a:gd name="T9" fmla="*/ 13 h 31"/>
                  <a:gd name="T10" fmla="*/ 33 w 51"/>
                  <a:gd name="T11" fmla="*/ 7 h 31"/>
                  <a:gd name="T12" fmla="*/ 30 w 51"/>
                  <a:gd name="T13" fmla="*/ 0 h 31"/>
                  <a:gd name="T14" fmla="*/ 0 w 51"/>
                  <a:gd name="T15" fmla="*/ 6 h 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"/>
                  <a:gd name="T25" fmla="*/ 0 h 31"/>
                  <a:gd name="T26" fmla="*/ 51 w 51"/>
                  <a:gd name="T27" fmla="*/ 31 h 3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" h="31">
                    <a:moveTo>
                      <a:pt x="0" y="6"/>
                    </a:moveTo>
                    <a:lnTo>
                      <a:pt x="10" y="19"/>
                    </a:lnTo>
                    <a:lnTo>
                      <a:pt x="25" y="30"/>
                    </a:lnTo>
                    <a:lnTo>
                      <a:pt x="32" y="23"/>
                    </a:lnTo>
                    <a:lnTo>
                      <a:pt x="50" y="13"/>
                    </a:lnTo>
                    <a:lnTo>
                      <a:pt x="33" y="7"/>
                    </a:lnTo>
                    <a:lnTo>
                      <a:pt x="3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6BF69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64" name="Freeform 27"/>
              <p:cNvSpPr>
                <a:spLocks/>
              </p:cNvSpPr>
              <p:nvPr/>
            </p:nvSpPr>
            <p:spPr bwMode="auto">
              <a:xfrm>
                <a:off x="2066" y="3563"/>
                <a:ext cx="108" cy="54"/>
              </a:xfrm>
              <a:custGeom>
                <a:avLst/>
                <a:gdLst>
                  <a:gd name="T0" fmla="*/ 0 w 108"/>
                  <a:gd name="T1" fmla="*/ 17 h 54"/>
                  <a:gd name="T2" fmla="*/ 28 w 108"/>
                  <a:gd name="T3" fmla="*/ 9 h 54"/>
                  <a:gd name="T4" fmla="*/ 34 w 108"/>
                  <a:gd name="T5" fmla="*/ 2 h 54"/>
                  <a:gd name="T6" fmla="*/ 44 w 108"/>
                  <a:gd name="T7" fmla="*/ 11 h 54"/>
                  <a:gd name="T8" fmla="*/ 58 w 108"/>
                  <a:gd name="T9" fmla="*/ 11 h 54"/>
                  <a:gd name="T10" fmla="*/ 70 w 108"/>
                  <a:gd name="T11" fmla="*/ 11 h 54"/>
                  <a:gd name="T12" fmla="*/ 76 w 108"/>
                  <a:gd name="T13" fmla="*/ 2 h 54"/>
                  <a:gd name="T14" fmla="*/ 93 w 108"/>
                  <a:gd name="T15" fmla="*/ 0 h 54"/>
                  <a:gd name="T16" fmla="*/ 99 w 108"/>
                  <a:gd name="T17" fmla="*/ 11 h 54"/>
                  <a:gd name="T18" fmla="*/ 107 w 108"/>
                  <a:gd name="T19" fmla="*/ 12 h 54"/>
                  <a:gd name="T20" fmla="*/ 106 w 108"/>
                  <a:gd name="T21" fmla="*/ 31 h 54"/>
                  <a:gd name="T22" fmla="*/ 107 w 108"/>
                  <a:gd name="T23" fmla="*/ 46 h 54"/>
                  <a:gd name="T24" fmla="*/ 102 w 108"/>
                  <a:gd name="T25" fmla="*/ 53 h 54"/>
                  <a:gd name="T26" fmla="*/ 95 w 108"/>
                  <a:gd name="T27" fmla="*/ 49 h 54"/>
                  <a:gd name="T28" fmla="*/ 90 w 108"/>
                  <a:gd name="T29" fmla="*/ 40 h 54"/>
                  <a:gd name="T30" fmla="*/ 81 w 108"/>
                  <a:gd name="T31" fmla="*/ 36 h 54"/>
                  <a:gd name="T32" fmla="*/ 66 w 108"/>
                  <a:gd name="T33" fmla="*/ 23 h 54"/>
                  <a:gd name="T34" fmla="*/ 51 w 108"/>
                  <a:gd name="T35" fmla="*/ 27 h 54"/>
                  <a:gd name="T36" fmla="*/ 40 w 108"/>
                  <a:gd name="T37" fmla="*/ 36 h 54"/>
                  <a:gd name="T38" fmla="*/ 34 w 108"/>
                  <a:gd name="T39" fmla="*/ 32 h 54"/>
                  <a:gd name="T40" fmla="*/ 25 w 108"/>
                  <a:gd name="T41" fmla="*/ 31 h 54"/>
                  <a:gd name="T42" fmla="*/ 13 w 108"/>
                  <a:gd name="T43" fmla="*/ 35 h 54"/>
                  <a:gd name="T44" fmla="*/ 0 w 108"/>
                  <a:gd name="T45" fmla="*/ 17 h 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8"/>
                  <a:gd name="T70" fmla="*/ 0 h 54"/>
                  <a:gd name="T71" fmla="*/ 108 w 108"/>
                  <a:gd name="T72" fmla="*/ 54 h 5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8" h="54">
                    <a:moveTo>
                      <a:pt x="0" y="17"/>
                    </a:moveTo>
                    <a:lnTo>
                      <a:pt x="28" y="9"/>
                    </a:lnTo>
                    <a:lnTo>
                      <a:pt x="34" y="2"/>
                    </a:lnTo>
                    <a:lnTo>
                      <a:pt x="44" y="11"/>
                    </a:lnTo>
                    <a:lnTo>
                      <a:pt x="58" y="11"/>
                    </a:lnTo>
                    <a:lnTo>
                      <a:pt x="70" y="11"/>
                    </a:lnTo>
                    <a:lnTo>
                      <a:pt x="76" y="2"/>
                    </a:lnTo>
                    <a:lnTo>
                      <a:pt x="93" y="0"/>
                    </a:lnTo>
                    <a:lnTo>
                      <a:pt x="99" y="11"/>
                    </a:lnTo>
                    <a:lnTo>
                      <a:pt x="107" y="12"/>
                    </a:lnTo>
                    <a:lnTo>
                      <a:pt x="106" y="31"/>
                    </a:lnTo>
                    <a:lnTo>
                      <a:pt x="107" y="46"/>
                    </a:lnTo>
                    <a:lnTo>
                      <a:pt x="102" y="53"/>
                    </a:lnTo>
                    <a:lnTo>
                      <a:pt x="95" y="49"/>
                    </a:lnTo>
                    <a:lnTo>
                      <a:pt x="90" y="40"/>
                    </a:lnTo>
                    <a:lnTo>
                      <a:pt x="81" y="36"/>
                    </a:lnTo>
                    <a:lnTo>
                      <a:pt x="66" y="23"/>
                    </a:lnTo>
                    <a:lnTo>
                      <a:pt x="51" y="27"/>
                    </a:lnTo>
                    <a:lnTo>
                      <a:pt x="40" y="36"/>
                    </a:lnTo>
                    <a:lnTo>
                      <a:pt x="34" y="32"/>
                    </a:lnTo>
                    <a:lnTo>
                      <a:pt x="25" y="31"/>
                    </a:lnTo>
                    <a:lnTo>
                      <a:pt x="13" y="35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6BF69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65" name="Freeform 28"/>
              <p:cNvSpPr>
                <a:spLocks/>
              </p:cNvSpPr>
              <p:nvPr/>
            </p:nvSpPr>
            <p:spPr bwMode="auto">
              <a:xfrm>
                <a:off x="2291" y="3519"/>
                <a:ext cx="36" cy="17"/>
              </a:xfrm>
              <a:custGeom>
                <a:avLst/>
                <a:gdLst>
                  <a:gd name="T0" fmla="*/ 0 w 36"/>
                  <a:gd name="T1" fmla="*/ 0 h 17"/>
                  <a:gd name="T2" fmla="*/ 20 w 36"/>
                  <a:gd name="T3" fmla="*/ 16 h 17"/>
                  <a:gd name="T4" fmla="*/ 35 w 36"/>
                  <a:gd name="T5" fmla="*/ 3 h 17"/>
                  <a:gd name="T6" fmla="*/ 0 w 36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17"/>
                  <a:gd name="T14" fmla="*/ 36 w 36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17">
                    <a:moveTo>
                      <a:pt x="0" y="0"/>
                    </a:moveTo>
                    <a:lnTo>
                      <a:pt x="20" y="16"/>
                    </a:lnTo>
                    <a:lnTo>
                      <a:pt x="35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6BF69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66" name="Freeform 29"/>
              <p:cNvSpPr>
                <a:spLocks/>
              </p:cNvSpPr>
              <p:nvPr/>
            </p:nvSpPr>
            <p:spPr bwMode="auto">
              <a:xfrm>
                <a:off x="2344" y="3462"/>
                <a:ext cx="19" cy="32"/>
              </a:xfrm>
              <a:custGeom>
                <a:avLst/>
                <a:gdLst>
                  <a:gd name="T0" fmla="*/ 4 w 19"/>
                  <a:gd name="T1" fmla="*/ 31 h 32"/>
                  <a:gd name="T2" fmla="*/ 0 w 19"/>
                  <a:gd name="T3" fmla="*/ 7 h 32"/>
                  <a:gd name="T4" fmla="*/ 13 w 19"/>
                  <a:gd name="T5" fmla="*/ 0 h 32"/>
                  <a:gd name="T6" fmla="*/ 18 w 19"/>
                  <a:gd name="T7" fmla="*/ 21 h 32"/>
                  <a:gd name="T8" fmla="*/ 4 w 19"/>
                  <a:gd name="T9" fmla="*/ 3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2"/>
                  <a:gd name="T17" fmla="*/ 19 w 19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2">
                    <a:moveTo>
                      <a:pt x="4" y="31"/>
                    </a:moveTo>
                    <a:lnTo>
                      <a:pt x="0" y="7"/>
                    </a:lnTo>
                    <a:lnTo>
                      <a:pt x="13" y="0"/>
                    </a:lnTo>
                    <a:lnTo>
                      <a:pt x="18" y="21"/>
                    </a:lnTo>
                    <a:lnTo>
                      <a:pt x="4" y="31"/>
                    </a:lnTo>
                  </a:path>
                </a:pathLst>
              </a:custGeom>
              <a:solidFill>
                <a:srgbClr val="F6BF69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67" name="Freeform 30"/>
              <p:cNvSpPr>
                <a:spLocks/>
              </p:cNvSpPr>
              <p:nvPr/>
            </p:nvSpPr>
            <p:spPr bwMode="auto">
              <a:xfrm>
                <a:off x="2359" y="3391"/>
                <a:ext cx="35" cy="26"/>
              </a:xfrm>
              <a:custGeom>
                <a:avLst/>
                <a:gdLst>
                  <a:gd name="T0" fmla="*/ 5 w 35"/>
                  <a:gd name="T1" fmla="*/ 25 h 26"/>
                  <a:gd name="T2" fmla="*/ 34 w 35"/>
                  <a:gd name="T3" fmla="*/ 9 h 26"/>
                  <a:gd name="T4" fmla="*/ 0 w 35"/>
                  <a:gd name="T5" fmla="*/ 0 h 26"/>
                  <a:gd name="T6" fmla="*/ 5 w 35"/>
                  <a:gd name="T7" fmla="*/ 25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26"/>
                  <a:gd name="T14" fmla="*/ 35 w 35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26">
                    <a:moveTo>
                      <a:pt x="5" y="25"/>
                    </a:moveTo>
                    <a:lnTo>
                      <a:pt x="34" y="9"/>
                    </a:lnTo>
                    <a:lnTo>
                      <a:pt x="0" y="0"/>
                    </a:lnTo>
                    <a:lnTo>
                      <a:pt x="5" y="25"/>
                    </a:lnTo>
                  </a:path>
                </a:pathLst>
              </a:custGeom>
              <a:solidFill>
                <a:srgbClr val="F6BF69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68" name="Freeform 31"/>
              <p:cNvSpPr>
                <a:spLocks/>
              </p:cNvSpPr>
              <p:nvPr/>
            </p:nvSpPr>
            <p:spPr bwMode="auto">
              <a:xfrm>
                <a:off x="1763" y="3360"/>
                <a:ext cx="73" cy="68"/>
              </a:xfrm>
              <a:custGeom>
                <a:avLst/>
                <a:gdLst>
                  <a:gd name="T0" fmla="*/ 0 w 73"/>
                  <a:gd name="T1" fmla="*/ 67 h 68"/>
                  <a:gd name="T2" fmla="*/ 32 w 73"/>
                  <a:gd name="T3" fmla="*/ 36 h 68"/>
                  <a:gd name="T4" fmla="*/ 50 w 73"/>
                  <a:gd name="T5" fmla="*/ 34 h 68"/>
                  <a:gd name="T6" fmla="*/ 61 w 73"/>
                  <a:gd name="T7" fmla="*/ 25 h 68"/>
                  <a:gd name="T8" fmla="*/ 72 w 73"/>
                  <a:gd name="T9" fmla="*/ 0 h 68"/>
                  <a:gd name="T10" fmla="*/ 52 w 73"/>
                  <a:gd name="T11" fmla="*/ 0 h 68"/>
                  <a:gd name="T12" fmla="*/ 38 w 73"/>
                  <a:gd name="T13" fmla="*/ 16 h 68"/>
                  <a:gd name="T14" fmla="*/ 17 w 73"/>
                  <a:gd name="T15" fmla="*/ 7 h 68"/>
                  <a:gd name="T16" fmla="*/ 7 w 73"/>
                  <a:gd name="T17" fmla="*/ 21 h 68"/>
                  <a:gd name="T18" fmla="*/ 0 w 73"/>
                  <a:gd name="T19" fmla="*/ 67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3"/>
                  <a:gd name="T31" fmla="*/ 0 h 68"/>
                  <a:gd name="T32" fmla="*/ 73 w 73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3" h="68">
                    <a:moveTo>
                      <a:pt x="0" y="67"/>
                    </a:moveTo>
                    <a:lnTo>
                      <a:pt x="32" y="36"/>
                    </a:lnTo>
                    <a:lnTo>
                      <a:pt x="50" y="34"/>
                    </a:lnTo>
                    <a:lnTo>
                      <a:pt x="61" y="25"/>
                    </a:lnTo>
                    <a:lnTo>
                      <a:pt x="72" y="0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17" y="7"/>
                    </a:lnTo>
                    <a:lnTo>
                      <a:pt x="7" y="21"/>
                    </a:lnTo>
                    <a:lnTo>
                      <a:pt x="0" y="67"/>
                    </a:lnTo>
                  </a:path>
                </a:pathLst>
              </a:custGeom>
              <a:solidFill>
                <a:srgbClr val="F6BF69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348" name="Freeform 33"/>
            <p:cNvSpPr>
              <a:spLocks/>
            </p:cNvSpPr>
            <p:nvPr/>
          </p:nvSpPr>
          <p:spPr bwMode="auto">
            <a:xfrm>
              <a:off x="1432" y="3119"/>
              <a:ext cx="164" cy="108"/>
            </a:xfrm>
            <a:custGeom>
              <a:avLst/>
              <a:gdLst>
                <a:gd name="T0" fmla="*/ 138 w 164"/>
                <a:gd name="T1" fmla="*/ 1 h 108"/>
                <a:gd name="T2" fmla="*/ 163 w 164"/>
                <a:gd name="T3" fmla="*/ 18 h 108"/>
                <a:gd name="T4" fmla="*/ 158 w 164"/>
                <a:gd name="T5" fmla="*/ 35 h 108"/>
                <a:gd name="T6" fmla="*/ 147 w 164"/>
                <a:gd name="T7" fmla="*/ 51 h 108"/>
                <a:gd name="T8" fmla="*/ 129 w 164"/>
                <a:gd name="T9" fmla="*/ 56 h 108"/>
                <a:gd name="T10" fmla="*/ 112 w 164"/>
                <a:gd name="T11" fmla="*/ 54 h 108"/>
                <a:gd name="T12" fmla="*/ 101 w 164"/>
                <a:gd name="T13" fmla="*/ 53 h 108"/>
                <a:gd name="T14" fmla="*/ 88 w 164"/>
                <a:gd name="T15" fmla="*/ 72 h 108"/>
                <a:gd name="T16" fmla="*/ 76 w 164"/>
                <a:gd name="T17" fmla="*/ 88 h 108"/>
                <a:gd name="T18" fmla="*/ 63 w 164"/>
                <a:gd name="T19" fmla="*/ 94 h 108"/>
                <a:gd name="T20" fmla="*/ 48 w 164"/>
                <a:gd name="T21" fmla="*/ 92 h 108"/>
                <a:gd name="T22" fmla="*/ 33 w 164"/>
                <a:gd name="T23" fmla="*/ 107 h 108"/>
                <a:gd name="T24" fmla="*/ 24 w 164"/>
                <a:gd name="T25" fmla="*/ 97 h 108"/>
                <a:gd name="T26" fmla="*/ 20 w 164"/>
                <a:gd name="T27" fmla="*/ 87 h 108"/>
                <a:gd name="T28" fmla="*/ 8 w 164"/>
                <a:gd name="T29" fmla="*/ 82 h 108"/>
                <a:gd name="T30" fmla="*/ 3 w 164"/>
                <a:gd name="T31" fmla="*/ 74 h 108"/>
                <a:gd name="T32" fmla="*/ 0 w 164"/>
                <a:gd name="T33" fmla="*/ 66 h 108"/>
                <a:gd name="T34" fmla="*/ 3 w 164"/>
                <a:gd name="T35" fmla="*/ 49 h 108"/>
                <a:gd name="T36" fmla="*/ 15 w 164"/>
                <a:gd name="T37" fmla="*/ 40 h 108"/>
                <a:gd name="T38" fmla="*/ 25 w 164"/>
                <a:gd name="T39" fmla="*/ 49 h 108"/>
                <a:gd name="T40" fmla="*/ 31 w 164"/>
                <a:gd name="T41" fmla="*/ 57 h 108"/>
                <a:gd name="T42" fmla="*/ 39 w 164"/>
                <a:gd name="T43" fmla="*/ 56 h 108"/>
                <a:gd name="T44" fmla="*/ 47 w 164"/>
                <a:gd name="T45" fmla="*/ 51 h 108"/>
                <a:gd name="T46" fmla="*/ 54 w 164"/>
                <a:gd name="T47" fmla="*/ 49 h 108"/>
                <a:gd name="T48" fmla="*/ 57 w 164"/>
                <a:gd name="T49" fmla="*/ 39 h 108"/>
                <a:gd name="T50" fmla="*/ 62 w 164"/>
                <a:gd name="T51" fmla="*/ 34 h 108"/>
                <a:gd name="T52" fmla="*/ 61 w 164"/>
                <a:gd name="T53" fmla="*/ 23 h 108"/>
                <a:gd name="T54" fmla="*/ 68 w 164"/>
                <a:gd name="T55" fmla="*/ 19 h 108"/>
                <a:gd name="T56" fmla="*/ 80 w 164"/>
                <a:gd name="T57" fmla="*/ 21 h 108"/>
                <a:gd name="T58" fmla="*/ 84 w 164"/>
                <a:gd name="T59" fmla="*/ 26 h 108"/>
                <a:gd name="T60" fmla="*/ 95 w 164"/>
                <a:gd name="T61" fmla="*/ 15 h 108"/>
                <a:gd name="T62" fmla="*/ 104 w 164"/>
                <a:gd name="T63" fmla="*/ 1 h 108"/>
                <a:gd name="T64" fmla="*/ 112 w 164"/>
                <a:gd name="T65" fmla="*/ 0 h 108"/>
                <a:gd name="T66" fmla="*/ 138 w 164"/>
                <a:gd name="T67" fmla="*/ 1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4"/>
                <a:gd name="T103" fmla="*/ 0 h 108"/>
                <a:gd name="T104" fmla="*/ 164 w 164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4" h="108">
                  <a:moveTo>
                    <a:pt x="138" y="1"/>
                  </a:moveTo>
                  <a:lnTo>
                    <a:pt x="163" y="18"/>
                  </a:lnTo>
                  <a:lnTo>
                    <a:pt x="158" y="35"/>
                  </a:lnTo>
                  <a:lnTo>
                    <a:pt x="147" y="51"/>
                  </a:lnTo>
                  <a:lnTo>
                    <a:pt x="129" y="56"/>
                  </a:lnTo>
                  <a:lnTo>
                    <a:pt x="112" y="54"/>
                  </a:lnTo>
                  <a:lnTo>
                    <a:pt x="101" y="53"/>
                  </a:lnTo>
                  <a:lnTo>
                    <a:pt x="88" y="72"/>
                  </a:lnTo>
                  <a:lnTo>
                    <a:pt x="76" y="88"/>
                  </a:lnTo>
                  <a:lnTo>
                    <a:pt x="63" y="94"/>
                  </a:lnTo>
                  <a:lnTo>
                    <a:pt x="48" y="92"/>
                  </a:lnTo>
                  <a:lnTo>
                    <a:pt x="33" y="107"/>
                  </a:lnTo>
                  <a:lnTo>
                    <a:pt x="24" y="97"/>
                  </a:lnTo>
                  <a:lnTo>
                    <a:pt x="20" y="87"/>
                  </a:lnTo>
                  <a:lnTo>
                    <a:pt x="8" y="82"/>
                  </a:lnTo>
                  <a:lnTo>
                    <a:pt x="3" y="74"/>
                  </a:lnTo>
                  <a:lnTo>
                    <a:pt x="0" y="66"/>
                  </a:lnTo>
                  <a:lnTo>
                    <a:pt x="3" y="49"/>
                  </a:lnTo>
                  <a:lnTo>
                    <a:pt x="15" y="40"/>
                  </a:lnTo>
                  <a:lnTo>
                    <a:pt x="25" y="49"/>
                  </a:lnTo>
                  <a:lnTo>
                    <a:pt x="31" y="57"/>
                  </a:lnTo>
                  <a:lnTo>
                    <a:pt x="39" y="56"/>
                  </a:lnTo>
                  <a:lnTo>
                    <a:pt x="47" y="51"/>
                  </a:lnTo>
                  <a:lnTo>
                    <a:pt x="54" y="49"/>
                  </a:lnTo>
                  <a:lnTo>
                    <a:pt x="57" y="39"/>
                  </a:lnTo>
                  <a:lnTo>
                    <a:pt x="62" y="34"/>
                  </a:lnTo>
                  <a:lnTo>
                    <a:pt x="61" y="23"/>
                  </a:lnTo>
                  <a:lnTo>
                    <a:pt x="68" y="19"/>
                  </a:lnTo>
                  <a:lnTo>
                    <a:pt x="80" y="21"/>
                  </a:lnTo>
                  <a:lnTo>
                    <a:pt x="84" y="26"/>
                  </a:lnTo>
                  <a:lnTo>
                    <a:pt x="95" y="15"/>
                  </a:lnTo>
                  <a:lnTo>
                    <a:pt x="104" y="1"/>
                  </a:lnTo>
                  <a:lnTo>
                    <a:pt x="112" y="0"/>
                  </a:lnTo>
                  <a:lnTo>
                    <a:pt x="138" y="1"/>
                  </a:lnTo>
                </a:path>
              </a:pathLst>
            </a:custGeom>
            <a:solidFill>
              <a:srgbClr val="51DC00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8" name="Rectangle 34"/>
            <p:cNvSpPr>
              <a:spLocks noChangeArrowheads="1"/>
            </p:cNvSpPr>
            <p:nvPr/>
          </p:nvSpPr>
          <p:spPr bwMode="auto">
            <a:xfrm>
              <a:off x="512" y="1970"/>
              <a:ext cx="19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Strategic Guidance and Planning</a:t>
              </a:r>
            </a:p>
          </p:txBody>
        </p:sp>
        <p:sp>
          <p:nvSpPr>
            <p:cNvPr id="36899" name="Rectangle 35"/>
            <p:cNvSpPr>
              <a:spLocks noChangeArrowheads="1"/>
            </p:cNvSpPr>
            <p:nvPr/>
          </p:nvSpPr>
          <p:spPr bwMode="auto">
            <a:xfrm>
              <a:off x="597" y="2262"/>
              <a:ext cx="176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for</a:t>
              </a:r>
            </a:p>
            <a:p>
              <a:pPr algn="ctr">
                <a:defRPr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Eliminating Ozone-Depleting Chemicals</a:t>
              </a:r>
            </a:p>
            <a:p>
              <a:pPr algn="ctr">
                <a:defRPr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from</a:t>
              </a:r>
            </a:p>
            <a:p>
              <a:pPr algn="ctr">
                <a:defRPr/>
              </a:pPr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U.S. Army Applications</a:t>
              </a:r>
            </a:p>
          </p:txBody>
        </p:sp>
        <p:grpSp>
          <p:nvGrpSpPr>
            <p:cNvPr id="56351" name="Group 82"/>
            <p:cNvGrpSpPr>
              <a:grpSpLocks/>
            </p:cNvGrpSpPr>
            <p:nvPr/>
          </p:nvGrpSpPr>
          <p:grpSpPr bwMode="auto">
            <a:xfrm>
              <a:off x="698" y="1371"/>
              <a:ext cx="392" cy="390"/>
              <a:chOff x="662" y="1353"/>
              <a:chExt cx="392" cy="390"/>
            </a:xfrm>
          </p:grpSpPr>
          <p:sp>
            <p:nvSpPr>
              <p:cNvPr id="56417" name="Freeform 36"/>
              <p:cNvSpPr>
                <a:spLocks/>
              </p:cNvSpPr>
              <p:nvPr/>
            </p:nvSpPr>
            <p:spPr bwMode="auto">
              <a:xfrm>
                <a:off x="662" y="1353"/>
                <a:ext cx="392" cy="390"/>
              </a:xfrm>
              <a:custGeom>
                <a:avLst/>
                <a:gdLst>
                  <a:gd name="T0" fmla="*/ 0 w 392"/>
                  <a:gd name="T1" fmla="*/ 243 h 390"/>
                  <a:gd name="T2" fmla="*/ 9 w 392"/>
                  <a:gd name="T3" fmla="*/ 277 h 390"/>
                  <a:gd name="T4" fmla="*/ 24 w 392"/>
                  <a:gd name="T5" fmla="*/ 307 h 390"/>
                  <a:gd name="T6" fmla="*/ 45 w 392"/>
                  <a:gd name="T7" fmla="*/ 332 h 390"/>
                  <a:gd name="T8" fmla="*/ 70 w 392"/>
                  <a:gd name="T9" fmla="*/ 352 h 390"/>
                  <a:gd name="T10" fmla="*/ 98 w 392"/>
                  <a:gd name="T11" fmla="*/ 368 h 390"/>
                  <a:gd name="T12" fmla="*/ 130 w 392"/>
                  <a:gd name="T13" fmla="*/ 380 h 390"/>
                  <a:gd name="T14" fmla="*/ 163 w 392"/>
                  <a:gd name="T15" fmla="*/ 387 h 390"/>
                  <a:gd name="T16" fmla="*/ 179 w 392"/>
                  <a:gd name="T17" fmla="*/ 388 h 390"/>
                  <a:gd name="T18" fmla="*/ 196 w 392"/>
                  <a:gd name="T19" fmla="*/ 389 h 390"/>
                  <a:gd name="T20" fmla="*/ 230 w 392"/>
                  <a:gd name="T21" fmla="*/ 387 h 390"/>
                  <a:gd name="T22" fmla="*/ 263 w 392"/>
                  <a:gd name="T23" fmla="*/ 380 h 390"/>
                  <a:gd name="T24" fmla="*/ 294 w 392"/>
                  <a:gd name="T25" fmla="*/ 368 h 390"/>
                  <a:gd name="T26" fmla="*/ 322 w 392"/>
                  <a:gd name="T27" fmla="*/ 352 h 390"/>
                  <a:gd name="T28" fmla="*/ 347 w 392"/>
                  <a:gd name="T29" fmla="*/ 331 h 390"/>
                  <a:gd name="T30" fmla="*/ 367 w 392"/>
                  <a:gd name="T31" fmla="*/ 306 h 390"/>
                  <a:gd name="T32" fmla="*/ 382 w 392"/>
                  <a:gd name="T33" fmla="*/ 276 h 390"/>
                  <a:gd name="T34" fmla="*/ 391 w 392"/>
                  <a:gd name="T35" fmla="*/ 241 h 390"/>
                  <a:gd name="T36" fmla="*/ 343 w 392"/>
                  <a:gd name="T37" fmla="*/ 51 h 390"/>
                  <a:gd name="T38" fmla="*/ 311 w 392"/>
                  <a:gd name="T39" fmla="*/ 29 h 390"/>
                  <a:gd name="T40" fmla="*/ 275 w 392"/>
                  <a:gd name="T41" fmla="*/ 13 h 390"/>
                  <a:gd name="T42" fmla="*/ 236 w 392"/>
                  <a:gd name="T43" fmla="*/ 3 h 390"/>
                  <a:gd name="T44" fmla="*/ 196 w 392"/>
                  <a:gd name="T45" fmla="*/ 0 h 390"/>
                  <a:gd name="T46" fmla="*/ 187 w 392"/>
                  <a:gd name="T47" fmla="*/ 0 h 390"/>
                  <a:gd name="T48" fmla="*/ 177 w 392"/>
                  <a:gd name="T49" fmla="*/ 1 h 390"/>
                  <a:gd name="T50" fmla="*/ 157 w 392"/>
                  <a:gd name="T51" fmla="*/ 3 h 390"/>
                  <a:gd name="T52" fmla="*/ 118 w 392"/>
                  <a:gd name="T53" fmla="*/ 12 h 390"/>
                  <a:gd name="T54" fmla="*/ 82 w 392"/>
                  <a:gd name="T55" fmla="*/ 28 h 390"/>
                  <a:gd name="T56" fmla="*/ 50 w 392"/>
                  <a:gd name="T57" fmla="*/ 50 h 390"/>
                  <a:gd name="T58" fmla="*/ 49 w 392"/>
                  <a:gd name="T59" fmla="*/ 51 h 390"/>
                  <a:gd name="T60" fmla="*/ 0 w 392"/>
                  <a:gd name="T61" fmla="*/ 243 h 39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92"/>
                  <a:gd name="T94" fmla="*/ 0 h 390"/>
                  <a:gd name="T95" fmla="*/ 392 w 392"/>
                  <a:gd name="T96" fmla="*/ 390 h 39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92" h="390">
                    <a:moveTo>
                      <a:pt x="0" y="243"/>
                    </a:moveTo>
                    <a:lnTo>
                      <a:pt x="9" y="277"/>
                    </a:lnTo>
                    <a:lnTo>
                      <a:pt x="24" y="307"/>
                    </a:lnTo>
                    <a:lnTo>
                      <a:pt x="45" y="332"/>
                    </a:lnTo>
                    <a:lnTo>
                      <a:pt x="70" y="352"/>
                    </a:lnTo>
                    <a:lnTo>
                      <a:pt x="98" y="368"/>
                    </a:lnTo>
                    <a:lnTo>
                      <a:pt x="130" y="380"/>
                    </a:lnTo>
                    <a:lnTo>
                      <a:pt x="163" y="387"/>
                    </a:lnTo>
                    <a:lnTo>
                      <a:pt x="179" y="388"/>
                    </a:lnTo>
                    <a:lnTo>
                      <a:pt x="196" y="389"/>
                    </a:lnTo>
                    <a:lnTo>
                      <a:pt x="230" y="387"/>
                    </a:lnTo>
                    <a:lnTo>
                      <a:pt x="263" y="380"/>
                    </a:lnTo>
                    <a:lnTo>
                      <a:pt x="294" y="368"/>
                    </a:lnTo>
                    <a:lnTo>
                      <a:pt x="322" y="352"/>
                    </a:lnTo>
                    <a:lnTo>
                      <a:pt x="347" y="331"/>
                    </a:lnTo>
                    <a:lnTo>
                      <a:pt x="367" y="306"/>
                    </a:lnTo>
                    <a:lnTo>
                      <a:pt x="382" y="276"/>
                    </a:lnTo>
                    <a:lnTo>
                      <a:pt x="391" y="241"/>
                    </a:lnTo>
                    <a:lnTo>
                      <a:pt x="343" y="51"/>
                    </a:lnTo>
                    <a:lnTo>
                      <a:pt x="311" y="29"/>
                    </a:lnTo>
                    <a:lnTo>
                      <a:pt x="275" y="13"/>
                    </a:lnTo>
                    <a:lnTo>
                      <a:pt x="236" y="3"/>
                    </a:lnTo>
                    <a:lnTo>
                      <a:pt x="196" y="0"/>
                    </a:lnTo>
                    <a:lnTo>
                      <a:pt x="187" y="0"/>
                    </a:lnTo>
                    <a:lnTo>
                      <a:pt x="177" y="1"/>
                    </a:lnTo>
                    <a:lnTo>
                      <a:pt x="157" y="3"/>
                    </a:lnTo>
                    <a:lnTo>
                      <a:pt x="118" y="12"/>
                    </a:lnTo>
                    <a:lnTo>
                      <a:pt x="82" y="28"/>
                    </a:lnTo>
                    <a:lnTo>
                      <a:pt x="50" y="50"/>
                    </a:lnTo>
                    <a:lnTo>
                      <a:pt x="49" y="51"/>
                    </a:lnTo>
                    <a:lnTo>
                      <a:pt x="0" y="243"/>
                    </a:lnTo>
                  </a:path>
                </a:pathLst>
              </a:custGeom>
              <a:solidFill>
                <a:srgbClr val="FFFF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18" name="Freeform 37"/>
              <p:cNvSpPr>
                <a:spLocks/>
              </p:cNvSpPr>
              <p:nvPr/>
            </p:nvSpPr>
            <p:spPr bwMode="auto">
              <a:xfrm>
                <a:off x="857" y="1433"/>
                <a:ext cx="143" cy="130"/>
              </a:xfrm>
              <a:custGeom>
                <a:avLst/>
                <a:gdLst>
                  <a:gd name="T0" fmla="*/ 0 w 143"/>
                  <a:gd name="T1" fmla="*/ 129 h 130"/>
                  <a:gd name="T2" fmla="*/ 0 w 143"/>
                  <a:gd name="T3" fmla="*/ 0 h 130"/>
                  <a:gd name="T4" fmla="*/ 7 w 143"/>
                  <a:gd name="T5" fmla="*/ 0 h 130"/>
                  <a:gd name="T6" fmla="*/ 15 w 143"/>
                  <a:gd name="T7" fmla="*/ 1 h 130"/>
                  <a:gd name="T8" fmla="*/ 29 w 143"/>
                  <a:gd name="T9" fmla="*/ 3 h 130"/>
                  <a:gd name="T10" fmla="*/ 55 w 143"/>
                  <a:gd name="T11" fmla="*/ 10 h 130"/>
                  <a:gd name="T12" fmla="*/ 79 w 143"/>
                  <a:gd name="T13" fmla="*/ 22 h 130"/>
                  <a:gd name="T14" fmla="*/ 100 w 143"/>
                  <a:gd name="T15" fmla="*/ 38 h 130"/>
                  <a:gd name="T16" fmla="*/ 118 w 143"/>
                  <a:gd name="T17" fmla="*/ 57 h 130"/>
                  <a:gd name="T18" fmla="*/ 131 w 143"/>
                  <a:gd name="T19" fmla="*/ 79 h 130"/>
                  <a:gd name="T20" fmla="*/ 139 w 143"/>
                  <a:gd name="T21" fmla="*/ 103 h 130"/>
                  <a:gd name="T22" fmla="*/ 142 w 143"/>
                  <a:gd name="T23" fmla="*/ 129 h 130"/>
                  <a:gd name="T24" fmla="*/ 0 w 143"/>
                  <a:gd name="T25" fmla="*/ 129 h 1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3"/>
                  <a:gd name="T40" fmla="*/ 0 h 130"/>
                  <a:gd name="T41" fmla="*/ 143 w 143"/>
                  <a:gd name="T42" fmla="*/ 130 h 1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3" h="130">
                    <a:moveTo>
                      <a:pt x="0" y="129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9" y="3"/>
                    </a:lnTo>
                    <a:lnTo>
                      <a:pt x="55" y="10"/>
                    </a:lnTo>
                    <a:lnTo>
                      <a:pt x="79" y="22"/>
                    </a:lnTo>
                    <a:lnTo>
                      <a:pt x="100" y="38"/>
                    </a:lnTo>
                    <a:lnTo>
                      <a:pt x="118" y="57"/>
                    </a:lnTo>
                    <a:lnTo>
                      <a:pt x="131" y="79"/>
                    </a:lnTo>
                    <a:lnTo>
                      <a:pt x="139" y="103"/>
                    </a:lnTo>
                    <a:lnTo>
                      <a:pt x="142" y="129"/>
                    </a:lnTo>
                    <a:lnTo>
                      <a:pt x="0" y="129"/>
                    </a:lnTo>
                  </a:path>
                </a:pathLst>
              </a:custGeom>
              <a:solidFill>
                <a:srgbClr val="0000E0"/>
              </a:solidFill>
              <a:ln w="12699" cap="rnd">
                <a:solidFill>
                  <a:srgbClr val="0000E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19" name="Freeform 38"/>
              <p:cNvSpPr>
                <a:spLocks/>
              </p:cNvSpPr>
              <p:nvPr/>
            </p:nvSpPr>
            <p:spPr bwMode="auto">
              <a:xfrm>
                <a:off x="714" y="1559"/>
                <a:ext cx="146" cy="132"/>
              </a:xfrm>
              <a:custGeom>
                <a:avLst/>
                <a:gdLst>
                  <a:gd name="T0" fmla="*/ 145 w 146"/>
                  <a:gd name="T1" fmla="*/ 0 h 132"/>
                  <a:gd name="T2" fmla="*/ 145 w 146"/>
                  <a:gd name="T3" fmla="*/ 131 h 132"/>
                  <a:gd name="T4" fmla="*/ 116 w 146"/>
                  <a:gd name="T5" fmla="*/ 128 h 132"/>
                  <a:gd name="T6" fmla="*/ 88 w 146"/>
                  <a:gd name="T7" fmla="*/ 121 h 132"/>
                  <a:gd name="T8" fmla="*/ 64 w 146"/>
                  <a:gd name="T9" fmla="*/ 109 h 132"/>
                  <a:gd name="T10" fmla="*/ 42 w 146"/>
                  <a:gd name="T11" fmla="*/ 93 h 132"/>
                  <a:gd name="T12" fmla="*/ 25 w 146"/>
                  <a:gd name="T13" fmla="*/ 74 h 132"/>
                  <a:gd name="T14" fmla="*/ 11 w 146"/>
                  <a:gd name="T15" fmla="*/ 51 h 132"/>
                  <a:gd name="T16" fmla="*/ 3 w 146"/>
                  <a:gd name="T17" fmla="*/ 27 h 132"/>
                  <a:gd name="T18" fmla="*/ 0 w 146"/>
                  <a:gd name="T19" fmla="*/ 0 h 132"/>
                  <a:gd name="T20" fmla="*/ 145 w 146"/>
                  <a:gd name="T21" fmla="*/ 0 h 1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"/>
                  <a:gd name="T34" fmla="*/ 0 h 132"/>
                  <a:gd name="T35" fmla="*/ 146 w 146"/>
                  <a:gd name="T36" fmla="*/ 132 h 1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" h="132">
                    <a:moveTo>
                      <a:pt x="145" y="0"/>
                    </a:moveTo>
                    <a:lnTo>
                      <a:pt x="145" y="131"/>
                    </a:lnTo>
                    <a:lnTo>
                      <a:pt x="116" y="128"/>
                    </a:lnTo>
                    <a:lnTo>
                      <a:pt x="88" y="121"/>
                    </a:lnTo>
                    <a:lnTo>
                      <a:pt x="64" y="109"/>
                    </a:lnTo>
                    <a:lnTo>
                      <a:pt x="42" y="93"/>
                    </a:lnTo>
                    <a:lnTo>
                      <a:pt x="25" y="74"/>
                    </a:lnTo>
                    <a:lnTo>
                      <a:pt x="11" y="51"/>
                    </a:lnTo>
                    <a:lnTo>
                      <a:pt x="3" y="27"/>
                    </a:lnTo>
                    <a:lnTo>
                      <a:pt x="0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0000E0"/>
              </a:solidFill>
              <a:ln w="12699" cap="rnd">
                <a:solidFill>
                  <a:srgbClr val="0000E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0" name="Freeform 39"/>
              <p:cNvSpPr>
                <a:spLocks/>
              </p:cNvSpPr>
              <p:nvPr/>
            </p:nvSpPr>
            <p:spPr bwMode="auto">
              <a:xfrm>
                <a:off x="722" y="1435"/>
                <a:ext cx="135" cy="121"/>
              </a:xfrm>
              <a:custGeom>
                <a:avLst/>
                <a:gdLst>
                  <a:gd name="T0" fmla="*/ 134 w 135"/>
                  <a:gd name="T1" fmla="*/ 120 h 121"/>
                  <a:gd name="T2" fmla="*/ 0 w 135"/>
                  <a:gd name="T3" fmla="*/ 120 h 121"/>
                  <a:gd name="T4" fmla="*/ 3 w 135"/>
                  <a:gd name="T5" fmla="*/ 96 h 121"/>
                  <a:gd name="T6" fmla="*/ 10 w 135"/>
                  <a:gd name="T7" fmla="*/ 74 h 121"/>
                  <a:gd name="T8" fmla="*/ 23 w 135"/>
                  <a:gd name="T9" fmla="*/ 54 h 121"/>
                  <a:gd name="T10" fmla="*/ 39 w 135"/>
                  <a:gd name="T11" fmla="*/ 36 h 121"/>
                  <a:gd name="T12" fmla="*/ 59 w 135"/>
                  <a:gd name="T13" fmla="*/ 21 h 121"/>
                  <a:gd name="T14" fmla="*/ 82 w 135"/>
                  <a:gd name="T15" fmla="*/ 10 h 121"/>
                  <a:gd name="T16" fmla="*/ 107 w 135"/>
                  <a:gd name="T17" fmla="*/ 3 h 121"/>
                  <a:gd name="T18" fmla="*/ 134 w 135"/>
                  <a:gd name="T19" fmla="*/ 0 h 121"/>
                  <a:gd name="T20" fmla="*/ 134 w 135"/>
                  <a:gd name="T21" fmla="*/ 120 h 1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"/>
                  <a:gd name="T34" fmla="*/ 0 h 121"/>
                  <a:gd name="T35" fmla="*/ 135 w 135"/>
                  <a:gd name="T36" fmla="*/ 121 h 1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" h="121">
                    <a:moveTo>
                      <a:pt x="134" y="120"/>
                    </a:moveTo>
                    <a:lnTo>
                      <a:pt x="0" y="120"/>
                    </a:lnTo>
                    <a:lnTo>
                      <a:pt x="3" y="96"/>
                    </a:lnTo>
                    <a:lnTo>
                      <a:pt x="10" y="74"/>
                    </a:lnTo>
                    <a:lnTo>
                      <a:pt x="23" y="54"/>
                    </a:lnTo>
                    <a:lnTo>
                      <a:pt x="39" y="36"/>
                    </a:lnTo>
                    <a:lnTo>
                      <a:pt x="59" y="21"/>
                    </a:lnTo>
                    <a:lnTo>
                      <a:pt x="82" y="10"/>
                    </a:lnTo>
                    <a:lnTo>
                      <a:pt x="107" y="3"/>
                    </a:lnTo>
                    <a:lnTo>
                      <a:pt x="134" y="0"/>
                    </a:lnTo>
                    <a:lnTo>
                      <a:pt x="134" y="120"/>
                    </a:lnTo>
                  </a:path>
                </a:pathLst>
              </a:custGeom>
              <a:solidFill>
                <a:srgbClr val="FF0000"/>
              </a:solidFill>
              <a:ln w="25399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1" name="Freeform 40"/>
              <p:cNvSpPr>
                <a:spLocks/>
              </p:cNvSpPr>
              <p:nvPr/>
            </p:nvSpPr>
            <p:spPr bwMode="auto">
              <a:xfrm>
                <a:off x="865" y="1564"/>
                <a:ext cx="133" cy="123"/>
              </a:xfrm>
              <a:custGeom>
                <a:avLst/>
                <a:gdLst>
                  <a:gd name="T0" fmla="*/ 0 w 133"/>
                  <a:gd name="T1" fmla="*/ 0 h 123"/>
                  <a:gd name="T2" fmla="*/ 132 w 133"/>
                  <a:gd name="T3" fmla="*/ 0 h 123"/>
                  <a:gd name="T4" fmla="*/ 132 w 133"/>
                  <a:gd name="T5" fmla="*/ 6 h 123"/>
                  <a:gd name="T6" fmla="*/ 131 w 133"/>
                  <a:gd name="T7" fmla="*/ 12 h 123"/>
                  <a:gd name="T8" fmla="*/ 129 w 133"/>
                  <a:gd name="T9" fmla="*/ 24 h 123"/>
                  <a:gd name="T10" fmla="*/ 122 w 133"/>
                  <a:gd name="T11" fmla="*/ 48 h 123"/>
                  <a:gd name="T12" fmla="*/ 110 w 133"/>
                  <a:gd name="T13" fmla="*/ 68 h 123"/>
                  <a:gd name="T14" fmla="*/ 94 w 133"/>
                  <a:gd name="T15" fmla="*/ 86 h 123"/>
                  <a:gd name="T16" fmla="*/ 74 w 133"/>
                  <a:gd name="T17" fmla="*/ 101 h 123"/>
                  <a:gd name="T18" fmla="*/ 52 w 133"/>
                  <a:gd name="T19" fmla="*/ 112 h 123"/>
                  <a:gd name="T20" fmla="*/ 27 w 133"/>
                  <a:gd name="T21" fmla="*/ 119 h 123"/>
                  <a:gd name="T22" fmla="*/ 0 w 133"/>
                  <a:gd name="T23" fmla="*/ 122 h 123"/>
                  <a:gd name="T24" fmla="*/ 0 w 133"/>
                  <a:gd name="T25" fmla="*/ 0 h 1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3"/>
                  <a:gd name="T40" fmla="*/ 0 h 123"/>
                  <a:gd name="T41" fmla="*/ 133 w 133"/>
                  <a:gd name="T42" fmla="*/ 123 h 1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3" h="123">
                    <a:moveTo>
                      <a:pt x="0" y="0"/>
                    </a:moveTo>
                    <a:lnTo>
                      <a:pt x="132" y="0"/>
                    </a:lnTo>
                    <a:lnTo>
                      <a:pt x="132" y="6"/>
                    </a:lnTo>
                    <a:lnTo>
                      <a:pt x="131" y="12"/>
                    </a:lnTo>
                    <a:lnTo>
                      <a:pt x="129" y="24"/>
                    </a:lnTo>
                    <a:lnTo>
                      <a:pt x="122" y="48"/>
                    </a:lnTo>
                    <a:lnTo>
                      <a:pt x="110" y="68"/>
                    </a:lnTo>
                    <a:lnTo>
                      <a:pt x="94" y="86"/>
                    </a:lnTo>
                    <a:lnTo>
                      <a:pt x="74" y="101"/>
                    </a:lnTo>
                    <a:lnTo>
                      <a:pt x="52" y="112"/>
                    </a:lnTo>
                    <a:lnTo>
                      <a:pt x="27" y="119"/>
                    </a:lnTo>
                    <a:lnTo>
                      <a:pt x="0" y="12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0000"/>
              </a:solidFill>
              <a:ln w="25399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2" name="Freeform 41"/>
              <p:cNvSpPr>
                <a:spLocks/>
              </p:cNvSpPr>
              <p:nvPr/>
            </p:nvSpPr>
            <p:spPr bwMode="auto">
              <a:xfrm>
                <a:off x="773" y="1451"/>
                <a:ext cx="174" cy="112"/>
              </a:xfrm>
              <a:custGeom>
                <a:avLst/>
                <a:gdLst>
                  <a:gd name="T0" fmla="*/ 0 w 174"/>
                  <a:gd name="T1" fmla="*/ 1 h 112"/>
                  <a:gd name="T2" fmla="*/ 65 w 174"/>
                  <a:gd name="T3" fmla="*/ 59 h 112"/>
                  <a:gd name="T4" fmla="*/ 42 w 174"/>
                  <a:gd name="T5" fmla="*/ 77 h 112"/>
                  <a:gd name="T6" fmla="*/ 86 w 174"/>
                  <a:gd name="T7" fmla="*/ 111 h 112"/>
                  <a:gd name="T8" fmla="*/ 130 w 174"/>
                  <a:gd name="T9" fmla="*/ 76 h 112"/>
                  <a:gd name="T10" fmla="*/ 104 w 174"/>
                  <a:gd name="T11" fmla="*/ 60 h 112"/>
                  <a:gd name="T12" fmla="*/ 173 w 174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4"/>
                  <a:gd name="T22" fmla="*/ 0 h 112"/>
                  <a:gd name="T23" fmla="*/ 174 w 174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4" h="112">
                    <a:moveTo>
                      <a:pt x="0" y="1"/>
                    </a:moveTo>
                    <a:lnTo>
                      <a:pt x="65" y="59"/>
                    </a:lnTo>
                    <a:lnTo>
                      <a:pt x="42" y="77"/>
                    </a:lnTo>
                    <a:lnTo>
                      <a:pt x="86" y="111"/>
                    </a:lnTo>
                    <a:lnTo>
                      <a:pt x="130" y="76"/>
                    </a:lnTo>
                    <a:lnTo>
                      <a:pt x="104" y="60"/>
                    </a:lnTo>
                    <a:lnTo>
                      <a:pt x="173" y="0"/>
                    </a:lnTo>
                  </a:path>
                </a:pathLst>
              </a:custGeom>
              <a:noFill/>
              <a:ln w="12699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3" name="Line 42"/>
              <p:cNvSpPr>
                <a:spLocks noChangeShapeType="1"/>
              </p:cNvSpPr>
              <p:nvPr/>
            </p:nvSpPr>
            <p:spPr bwMode="auto">
              <a:xfrm>
                <a:off x="858" y="1559"/>
                <a:ext cx="0" cy="131"/>
              </a:xfrm>
              <a:prstGeom prst="line">
                <a:avLst/>
              </a:prstGeom>
              <a:noFill/>
              <a:ln w="12699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4" name="Freeform 43"/>
              <p:cNvSpPr>
                <a:spLocks/>
              </p:cNvSpPr>
              <p:nvPr/>
            </p:nvSpPr>
            <p:spPr bwMode="auto">
              <a:xfrm>
                <a:off x="728" y="1592"/>
                <a:ext cx="261" cy="32"/>
              </a:xfrm>
              <a:custGeom>
                <a:avLst/>
                <a:gdLst>
                  <a:gd name="T0" fmla="*/ 0 w 261"/>
                  <a:gd name="T1" fmla="*/ 27 h 32"/>
                  <a:gd name="T2" fmla="*/ 31 w 261"/>
                  <a:gd name="T3" fmla="*/ 15 h 32"/>
                  <a:gd name="T4" fmla="*/ 63 w 261"/>
                  <a:gd name="T5" fmla="*/ 6 h 32"/>
                  <a:gd name="T6" fmla="*/ 97 w 261"/>
                  <a:gd name="T7" fmla="*/ 1 h 32"/>
                  <a:gd name="T8" fmla="*/ 114 w 261"/>
                  <a:gd name="T9" fmla="*/ 0 h 32"/>
                  <a:gd name="T10" fmla="*/ 122 w 261"/>
                  <a:gd name="T11" fmla="*/ 0 h 32"/>
                  <a:gd name="T12" fmla="*/ 131 w 261"/>
                  <a:gd name="T13" fmla="*/ 0 h 32"/>
                  <a:gd name="T14" fmla="*/ 164 w 261"/>
                  <a:gd name="T15" fmla="*/ 2 h 32"/>
                  <a:gd name="T16" fmla="*/ 197 w 261"/>
                  <a:gd name="T17" fmla="*/ 8 h 32"/>
                  <a:gd name="T18" fmla="*/ 229 w 261"/>
                  <a:gd name="T19" fmla="*/ 18 h 32"/>
                  <a:gd name="T20" fmla="*/ 260 w 261"/>
                  <a:gd name="T21" fmla="*/ 31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1"/>
                  <a:gd name="T34" fmla="*/ 0 h 32"/>
                  <a:gd name="T35" fmla="*/ 261 w 261"/>
                  <a:gd name="T36" fmla="*/ 32 h 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1" h="32">
                    <a:moveTo>
                      <a:pt x="0" y="27"/>
                    </a:moveTo>
                    <a:lnTo>
                      <a:pt x="31" y="15"/>
                    </a:lnTo>
                    <a:lnTo>
                      <a:pt x="63" y="6"/>
                    </a:lnTo>
                    <a:lnTo>
                      <a:pt x="97" y="1"/>
                    </a:lnTo>
                    <a:lnTo>
                      <a:pt x="114" y="0"/>
                    </a:lnTo>
                    <a:lnTo>
                      <a:pt x="122" y="0"/>
                    </a:lnTo>
                    <a:lnTo>
                      <a:pt x="131" y="0"/>
                    </a:lnTo>
                    <a:lnTo>
                      <a:pt x="164" y="2"/>
                    </a:lnTo>
                    <a:lnTo>
                      <a:pt x="197" y="8"/>
                    </a:lnTo>
                    <a:lnTo>
                      <a:pt x="229" y="18"/>
                    </a:lnTo>
                    <a:lnTo>
                      <a:pt x="260" y="31"/>
                    </a:lnTo>
                  </a:path>
                </a:pathLst>
              </a:custGeom>
              <a:noFill/>
              <a:ln w="12699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5" name="Freeform 44"/>
              <p:cNvSpPr>
                <a:spLocks/>
              </p:cNvSpPr>
              <p:nvPr/>
            </p:nvSpPr>
            <p:spPr bwMode="auto">
              <a:xfrm>
                <a:off x="720" y="1510"/>
                <a:ext cx="268" cy="33"/>
              </a:xfrm>
              <a:custGeom>
                <a:avLst/>
                <a:gdLst>
                  <a:gd name="T0" fmla="*/ 267 w 268"/>
                  <a:gd name="T1" fmla="*/ 2 h 33"/>
                  <a:gd name="T2" fmla="*/ 236 w 268"/>
                  <a:gd name="T3" fmla="*/ 16 h 33"/>
                  <a:gd name="T4" fmla="*/ 203 w 268"/>
                  <a:gd name="T5" fmla="*/ 25 h 33"/>
                  <a:gd name="T6" fmla="*/ 169 w 268"/>
                  <a:gd name="T7" fmla="*/ 31 h 33"/>
                  <a:gd name="T8" fmla="*/ 151 w 268"/>
                  <a:gd name="T9" fmla="*/ 32 h 33"/>
                  <a:gd name="T10" fmla="*/ 143 w 268"/>
                  <a:gd name="T11" fmla="*/ 32 h 33"/>
                  <a:gd name="T12" fmla="*/ 134 w 268"/>
                  <a:gd name="T13" fmla="*/ 32 h 33"/>
                  <a:gd name="T14" fmla="*/ 99 w 268"/>
                  <a:gd name="T15" fmla="*/ 30 h 33"/>
                  <a:gd name="T16" fmla="*/ 65 w 268"/>
                  <a:gd name="T17" fmla="*/ 24 h 33"/>
                  <a:gd name="T18" fmla="*/ 32 w 268"/>
                  <a:gd name="T19" fmla="*/ 14 h 33"/>
                  <a:gd name="T20" fmla="*/ 0 w 268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8"/>
                  <a:gd name="T34" fmla="*/ 0 h 33"/>
                  <a:gd name="T35" fmla="*/ 268 w 268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8" h="33">
                    <a:moveTo>
                      <a:pt x="267" y="2"/>
                    </a:moveTo>
                    <a:lnTo>
                      <a:pt x="236" y="16"/>
                    </a:lnTo>
                    <a:lnTo>
                      <a:pt x="203" y="25"/>
                    </a:lnTo>
                    <a:lnTo>
                      <a:pt x="169" y="31"/>
                    </a:lnTo>
                    <a:lnTo>
                      <a:pt x="151" y="32"/>
                    </a:lnTo>
                    <a:lnTo>
                      <a:pt x="143" y="32"/>
                    </a:lnTo>
                    <a:lnTo>
                      <a:pt x="134" y="32"/>
                    </a:lnTo>
                    <a:lnTo>
                      <a:pt x="99" y="30"/>
                    </a:lnTo>
                    <a:lnTo>
                      <a:pt x="65" y="24"/>
                    </a:lnTo>
                    <a:lnTo>
                      <a:pt x="32" y="14"/>
                    </a:lnTo>
                    <a:lnTo>
                      <a:pt x="0" y="0"/>
                    </a:lnTo>
                  </a:path>
                </a:pathLst>
              </a:custGeom>
              <a:noFill/>
              <a:ln w="12699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6" name="Freeform 45"/>
              <p:cNvSpPr>
                <a:spLocks/>
              </p:cNvSpPr>
              <p:nvPr/>
            </p:nvSpPr>
            <p:spPr bwMode="auto">
              <a:xfrm>
                <a:off x="858" y="1431"/>
                <a:ext cx="68" cy="263"/>
              </a:xfrm>
              <a:custGeom>
                <a:avLst/>
                <a:gdLst>
                  <a:gd name="T0" fmla="*/ 2 w 68"/>
                  <a:gd name="T1" fmla="*/ 0 h 263"/>
                  <a:gd name="T2" fmla="*/ 18 w 68"/>
                  <a:gd name="T3" fmla="*/ 12 h 263"/>
                  <a:gd name="T4" fmla="*/ 32 w 68"/>
                  <a:gd name="T5" fmla="*/ 27 h 263"/>
                  <a:gd name="T6" fmla="*/ 43 w 68"/>
                  <a:gd name="T7" fmla="*/ 42 h 263"/>
                  <a:gd name="T8" fmla="*/ 53 w 68"/>
                  <a:gd name="T9" fmla="*/ 59 h 263"/>
                  <a:gd name="T10" fmla="*/ 64 w 68"/>
                  <a:gd name="T11" fmla="*/ 94 h 263"/>
                  <a:gd name="T12" fmla="*/ 67 w 68"/>
                  <a:gd name="T13" fmla="*/ 113 h 263"/>
                  <a:gd name="T14" fmla="*/ 67 w 68"/>
                  <a:gd name="T15" fmla="*/ 122 h 263"/>
                  <a:gd name="T16" fmla="*/ 67 w 68"/>
                  <a:gd name="T17" fmla="*/ 132 h 263"/>
                  <a:gd name="T18" fmla="*/ 61 w 68"/>
                  <a:gd name="T19" fmla="*/ 169 h 263"/>
                  <a:gd name="T20" fmla="*/ 48 w 68"/>
                  <a:gd name="T21" fmla="*/ 205 h 263"/>
                  <a:gd name="T22" fmla="*/ 27 w 68"/>
                  <a:gd name="T23" fmla="*/ 236 h 263"/>
                  <a:gd name="T24" fmla="*/ 15 w 68"/>
                  <a:gd name="T25" fmla="*/ 250 h 263"/>
                  <a:gd name="T26" fmla="*/ 0 w 68"/>
                  <a:gd name="T27" fmla="*/ 262 h 26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8"/>
                  <a:gd name="T43" fmla="*/ 0 h 263"/>
                  <a:gd name="T44" fmla="*/ 68 w 68"/>
                  <a:gd name="T45" fmla="*/ 263 h 26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8" h="263">
                    <a:moveTo>
                      <a:pt x="2" y="0"/>
                    </a:moveTo>
                    <a:lnTo>
                      <a:pt x="18" y="12"/>
                    </a:lnTo>
                    <a:lnTo>
                      <a:pt x="32" y="27"/>
                    </a:lnTo>
                    <a:lnTo>
                      <a:pt x="43" y="42"/>
                    </a:lnTo>
                    <a:lnTo>
                      <a:pt x="53" y="59"/>
                    </a:lnTo>
                    <a:lnTo>
                      <a:pt x="64" y="94"/>
                    </a:lnTo>
                    <a:lnTo>
                      <a:pt x="67" y="113"/>
                    </a:lnTo>
                    <a:lnTo>
                      <a:pt x="67" y="122"/>
                    </a:lnTo>
                    <a:lnTo>
                      <a:pt x="67" y="132"/>
                    </a:lnTo>
                    <a:lnTo>
                      <a:pt x="61" y="169"/>
                    </a:lnTo>
                    <a:lnTo>
                      <a:pt x="48" y="205"/>
                    </a:lnTo>
                    <a:lnTo>
                      <a:pt x="27" y="236"/>
                    </a:lnTo>
                    <a:lnTo>
                      <a:pt x="15" y="250"/>
                    </a:lnTo>
                    <a:lnTo>
                      <a:pt x="0" y="262"/>
                    </a:lnTo>
                  </a:path>
                </a:pathLst>
              </a:custGeom>
              <a:noFill/>
              <a:ln w="12699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7" name="Freeform 46"/>
              <p:cNvSpPr>
                <a:spLocks/>
              </p:cNvSpPr>
              <p:nvPr/>
            </p:nvSpPr>
            <p:spPr bwMode="auto">
              <a:xfrm>
                <a:off x="858" y="1435"/>
                <a:ext cx="118" cy="259"/>
              </a:xfrm>
              <a:custGeom>
                <a:avLst/>
                <a:gdLst>
                  <a:gd name="T0" fmla="*/ 0 w 118"/>
                  <a:gd name="T1" fmla="*/ 0 h 259"/>
                  <a:gd name="T2" fmla="*/ 27 w 118"/>
                  <a:gd name="T3" fmla="*/ 10 h 259"/>
                  <a:gd name="T4" fmla="*/ 51 w 118"/>
                  <a:gd name="T5" fmla="*/ 22 h 259"/>
                  <a:gd name="T6" fmla="*/ 71 w 118"/>
                  <a:gd name="T7" fmla="*/ 36 h 259"/>
                  <a:gd name="T8" fmla="*/ 88 w 118"/>
                  <a:gd name="T9" fmla="*/ 53 h 259"/>
                  <a:gd name="T10" fmla="*/ 100 w 118"/>
                  <a:gd name="T11" fmla="*/ 71 h 259"/>
                  <a:gd name="T12" fmla="*/ 110 w 118"/>
                  <a:gd name="T13" fmla="*/ 90 h 259"/>
                  <a:gd name="T14" fmla="*/ 115 w 118"/>
                  <a:gd name="T15" fmla="*/ 109 h 259"/>
                  <a:gd name="T16" fmla="*/ 117 w 118"/>
                  <a:gd name="T17" fmla="*/ 130 h 259"/>
                  <a:gd name="T18" fmla="*/ 117 w 118"/>
                  <a:gd name="T19" fmla="*/ 140 h 259"/>
                  <a:gd name="T20" fmla="*/ 115 w 118"/>
                  <a:gd name="T21" fmla="*/ 150 h 259"/>
                  <a:gd name="T22" fmla="*/ 110 w 118"/>
                  <a:gd name="T23" fmla="*/ 170 h 259"/>
                  <a:gd name="T24" fmla="*/ 101 w 118"/>
                  <a:gd name="T25" fmla="*/ 188 h 259"/>
                  <a:gd name="T26" fmla="*/ 88 w 118"/>
                  <a:gd name="T27" fmla="*/ 206 h 259"/>
                  <a:gd name="T28" fmla="*/ 72 w 118"/>
                  <a:gd name="T29" fmla="*/ 222 h 259"/>
                  <a:gd name="T30" fmla="*/ 52 w 118"/>
                  <a:gd name="T31" fmla="*/ 237 h 259"/>
                  <a:gd name="T32" fmla="*/ 28 w 118"/>
                  <a:gd name="T33" fmla="*/ 249 h 259"/>
                  <a:gd name="T34" fmla="*/ 1 w 118"/>
                  <a:gd name="T35" fmla="*/ 258 h 2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8"/>
                  <a:gd name="T55" fmla="*/ 0 h 259"/>
                  <a:gd name="T56" fmla="*/ 118 w 118"/>
                  <a:gd name="T57" fmla="*/ 259 h 2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8" h="259">
                    <a:moveTo>
                      <a:pt x="0" y="0"/>
                    </a:moveTo>
                    <a:lnTo>
                      <a:pt x="27" y="10"/>
                    </a:lnTo>
                    <a:lnTo>
                      <a:pt x="51" y="22"/>
                    </a:lnTo>
                    <a:lnTo>
                      <a:pt x="71" y="36"/>
                    </a:lnTo>
                    <a:lnTo>
                      <a:pt x="88" y="53"/>
                    </a:lnTo>
                    <a:lnTo>
                      <a:pt x="100" y="71"/>
                    </a:lnTo>
                    <a:lnTo>
                      <a:pt x="110" y="90"/>
                    </a:lnTo>
                    <a:lnTo>
                      <a:pt x="115" y="109"/>
                    </a:lnTo>
                    <a:lnTo>
                      <a:pt x="117" y="130"/>
                    </a:lnTo>
                    <a:lnTo>
                      <a:pt x="117" y="140"/>
                    </a:lnTo>
                    <a:lnTo>
                      <a:pt x="115" y="150"/>
                    </a:lnTo>
                    <a:lnTo>
                      <a:pt x="110" y="170"/>
                    </a:lnTo>
                    <a:lnTo>
                      <a:pt x="101" y="188"/>
                    </a:lnTo>
                    <a:lnTo>
                      <a:pt x="88" y="206"/>
                    </a:lnTo>
                    <a:lnTo>
                      <a:pt x="72" y="222"/>
                    </a:lnTo>
                    <a:lnTo>
                      <a:pt x="52" y="237"/>
                    </a:lnTo>
                    <a:lnTo>
                      <a:pt x="28" y="249"/>
                    </a:lnTo>
                    <a:lnTo>
                      <a:pt x="1" y="258"/>
                    </a:lnTo>
                  </a:path>
                </a:pathLst>
              </a:custGeom>
              <a:noFill/>
              <a:ln w="12699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8" name="Freeform 47"/>
              <p:cNvSpPr>
                <a:spLocks/>
              </p:cNvSpPr>
              <p:nvPr/>
            </p:nvSpPr>
            <p:spPr bwMode="auto">
              <a:xfrm>
                <a:off x="796" y="1435"/>
                <a:ext cx="61" cy="259"/>
              </a:xfrm>
              <a:custGeom>
                <a:avLst/>
                <a:gdLst>
                  <a:gd name="T0" fmla="*/ 60 w 61"/>
                  <a:gd name="T1" fmla="*/ 258 h 259"/>
                  <a:gd name="T2" fmla="*/ 46 w 61"/>
                  <a:gd name="T3" fmla="*/ 244 h 259"/>
                  <a:gd name="T4" fmla="*/ 33 w 61"/>
                  <a:gd name="T5" fmla="*/ 229 h 259"/>
                  <a:gd name="T6" fmla="*/ 14 w 61"/>
                  <a:gd name="T7" fmla="*/ 198 h 259"/>
                  <a:gd name="T8" fmla="*/ 3 w 61"/>
                  <a:gd name="T9" fmla="*/ 165 h 259"/>
                  <a:gd name="T10" fmla="*/ 1 w 61"/>
                  <a:gd name="T11" fmla="*/ 148 h 259"/>
                  <a:gd name="T12" fmla="*/ 0 w 61"/>
                  <a:gd name="T13" fmla="*/ 140 h 259"/>
                  <a:gd name="T14" fmla="*/ 0 w 61"/>
                  <a:gd name="T15" fmla="*/ 131 h 259"/>
                  <a:gd name="T16" fmla="*/ 4 w 61"/>
                  <a:gd name="T17" fmla="*/ 97 h 259"/>
                  <a:gd name="T18" fmla="*/ 15 w 61"/>
                  <a:gd name="T19" fmla="*/ 63 h 259"/>
                  <a:gd name="T20" fmla="*/ 33 w 61"/>
                  <a:gd name="T21" fmla="*/ 31 h 259"/>
                  <a:gd name="T22" fmla="*/ 57 w 61"/>
                  <a:gd name="T23" fmla="*/ 0 h 2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259"/>
                  <a:gd name="T38" fmla="*/ 61 w 61"/>
                  <a:gd name="T39" fmla="*/ 259 h 2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259">
                    <a:moveTo>
                      <a:pt x="60" y="258"/>
                    </a:moveTo>
                    <a:lnTo>
                      <a:pt x="46" y="244"/>
                    </a:lnTo>
                    <a:lnTo>
                      <a:pt x="33" y="229"/>
                    </a:lnTo>
                    <a:lnTo>
                      <a:pt x="14" y="198"/>
                    </a:lnTo>
                    <a:lnTo>
                      <a:pt x="3" y="165"/>
                    </a:lnTo>
                    <a:lnTo>
                      <a:pt x="1" y="148"/>
                    </a:lnTo>
                    <a:lnTo>
                      <a:pt x="0" y="140"/>
                    </a:lnTo>
                    <a:lnTo>
                      <a:pt x="0" y="131"/>
                    </a:lnTo>
                    <a:lnTo>
                      <a:pt x="4" y="97"/>
                    </a:lnTo>
                    <a:lnTo>
                      <a:pt x="15" y="63"/>
                    </a:lnTo>
                    <a:lnTo>
                      <a:pt x="33" y="31"/>
                    </a:lnTo>
                    <a:lnTo>
                      <a:pt x="57" y="0"/>
                    </a:lnTo>
                  </a:path>
                </a:pathLst>
              </a:custGeom>
              <a:noFill/>
              <a:ln w="12699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9" name="Freeform 48"/>
              <p:cNvSpPr>
                <a:spLocks/>
              </p:cNvSpPr>
              <p:nvPr/>
            </p:nvSpPr>
            <p:spPr bwMode="auto">
              <a:xfrm>
                <a:off x="751" y="1435"/>
                <a:ext cx="102" cy="267"/>
              </a:xfrm>
              <a:custGeom>
                <a:avLst/>
                <a:gdLst>
                  <a:gd name="T0" fmla="*/ 101 w 102"/>
                  <a:gd name="T1" fmla="*/ 266 h 267"/>
                  <a:gd name="T2" fmla="*/ 77 w 102"/>
                  <a:gd name="T3" fmla="*/ 256 h 267"/>
                  <a:gd name="T4" fmla="*/ 57 w 102"/>
                  <a:gd name="T5" fmla="*/ 243 h 267"/>
                  <a:gd name="T6" fmla="*/ 40 w 102"/>
                  <a:gd name="T7" fmla="*/ 228 h 267"/>
                  <a:gd name="T8" fmla="*/ 25 w 102"/>
                  <a:gd name="T9" fmla="*/ 211 h 267"/>
                  <a:gd name="T10" fmla="*/ 14 w 102"/>
                  <a:gd name="T11" fmla="*/ 193 h 267"/>
                  <a:gd name="T12" fmla="*/ 6 w 102"/>
                  <a:gd name="T13" fmla="*/ 174 h 267"/>
                  <a:gd name="T14" fmla="*/ 2 w 102"/>
                  <a:gd name="T15" fmla="*/ 153 h 267"/>
                  <a:gd name="T16" fmla="*/ 0 w 102"/>
                  <a:gd name="T17" fmla="*/ 133 h 267"/>
                  <a:gd name="T18" fmla="*/ 1 w 102"/>
                  <a:gd name="T19" fmla="*/ 113 h 267"/>
                  <a:gd name="T20" fmla="*/ 6 w 102"/>
                  <a:gd name="T21" fmla="*/ 92 h 267"/>
                  <a:gd name="T22" fmla="*/ 14 w 102"/>
                  <a:gd name="T23" fmla="*/ 73 h 267"/>
                  <a:gd name="T24" fmla="*/ 25 w 102"/>
                  <a:gd name="T25" fmla="*/ 55 h 267"/>
                  <a:gd name="T26" fmla="*/ 39 w 102"/>
                  <a:gd name="T27" fmla="*/ 38 h 267"/>
                  <a:gd name="T28" fmla="*/ 57 w 102"/>
                  <a:gd name="T29" fmla="*/ 23 h 267"/>
                  <a:gd name="T30" fmla="*/ 77 w 102"/>
                  <a:gd name="T31" fmla="*/ 10 h 267"/>
                  <a:gd name="T32" fmla="*/ 101 w 102"/>
                  <a:gd name="T33" fmla="*/ 0 h 2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2"/>
                  <a:gd name="T52" fmla="*/ 0 h 267"/>
                  <a:gd name="T53" fmla="*/ 102 w 102"/>
                  <a:gd name="T54" fmla="*/ 267 h 2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2" h="267">
                    <a:moveTo>
                      <a:pt x="101" y="266"/>
                    </a:moveTo>
                    <a:lnTo>
                      <a:pt x="77" y="256"/>
                    </a:lnTo>
                    <a:lnTo>
                      <a:pt x="57" y="243"/>
                    </a:lnTo>
                    <a:lnTo>
                      <a:pt x="40" y="228"/>
                    </a:lnTo>
                    <a:lnTo>
                      <a:pt x="25" y="211"/>
                    </a:lnTo>
                    <a:lnTo>
                      <a:pt x="14" y="193"/>
                    </a:lnTo>
                    <a:lnTo>
                      <a:pt x="6" y="174"/>
                    </a:lnTo>
                    <a:lnTo>
                      <a:pt x="2" y="153"/>
                    </a:lnTo>
                    <a:lnTo>
                      <a:pt x="0" y="133"/>
                    </a:lnTo>
                    <a:lnTo>
                      <a:pt x="1" y="113"/>
                    </a:lnTo>
                    <a:lnTo>
                      <a:pt x="6" y="92"/>
                    </a:lnTo>
                    <a:lnTo>
                      <a:pt x="14" y="73"/>
                    </a:lnTo>
                    <a:lnTo>
                      <a:pt x="25" y="55"/>
                    </a:lnTo>
                    <a:lnTo>
                      <a:pt x="39" y="38"/>
                    </a:lnTo>
                    <a:lnTo>
                      <a:pt x="57" y="23"/>
                    </a:lnTo>
                    <a:lnTo>
                      <a:pt x="77" y="10"/>
                    </a:lnTo>
                    <a:lnTo>
                      <a:pt x="101" y="0"/>
                    </a:lnTo>
                  </a:path>
                </a:pathLst>
              </a:custGeom>
              <a:noFill/>
              <a:ln w="12699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0" name="Line 49"/>
              <p:cNvSpPr>
                <a:spLocks noChangeShapeType="1"/>
              </p:cNvSpPr>
              <p:nvPr/>
            </p:nvSpPr>
            <p:spPr bwMode="auto">
              <a:xfrm flipV="1">
                <a:off x="708" y="1559"/>
                <a:ext cx="296" cy="1"/>
              </a:xfrm>
              <a:prstGeom prst="line">
                <a:avLst/>
              </a:prstGeom>
              <a:noFill/>
              <a:ln w="12699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1" name="Freeform 50"/>
              <p:cNvSpPr>
                <a:spLocks/>
              </p:cNvSpPr>
              <p:nvPr/>
            </p:nvSpPr>
            <p:spPr bwMode="auto">
              <a:xfrm>
                <a:off x="786" y="1657"/>
                <a:ext cx="142" cy="20"/>
              </a:xfrm>
              <a:custGeom>
                <a:avLst/>
                <a:gdLst>
                  <a:gd name="T0" fmla="*/ 0 w 142"/>
                  <a:gd name="T1" fmla="*/ 19 h 20"/>
                  <a:gd name="T2" fmla="*/ 16 w 142"/>
                  <a:gd name="T3" fmla="*/ 11 h 20"/>
                  <a:gd name="T4" fmla="*/ 34 w 142"/>
                  <a:gd name="T5" fmla="*/ 5 h 20"/>
                  <a:gd name="T6" fmla="*/ 71 w 142"/>
                  <a:gd name="T7" fmla="*/ 0 h 20"/>
                  <a:gd name="T8" fmla="*/ 75 w 142"/>
                  <a:gd name="T9" fmla="*/ 0 h 20"/>
                  <a:gd name="T10" fmla="*/ 79 w 142"/>
                  <a:gd name="T11" fmla="*/ 0 h 20"/>
                  <a:gd name="T12" fmla="*/ 89 w 142"/>
                  <a:gd name="T13" fmla="*/ 1 h 20"/>
                  <a:gd name="T14" fmla="*/ 107 w 142"/>
                  <a:gd name="T15" fmla="*/ 5 h 20"/>
                  <a:gd name="T16" fmla="*/ 124 w 142"/>
                  <a:gd name="T17" fmla="*/ 11 h 20"/>
                  <a:gd name="T18" fmla="*/ 141 w 142"/>
                  <a:gd name="T19" fmla="*/ 19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2"/>
                  <a:gd name="T31" fmla="*/ 0 h 20"/>
                  <a:gd name="T32" fmla="*/ 142 w 142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2" h="20">
                    <a:moveTo>
                      <a:pt x="0" y="19"/>
                    </a:moveTo>
                    <a:lnTo>
                      <a:pt x="16" y="11"/>
                    </a:lnTo>
                    <a:lnTo>
                      <a:pt x="34" y="5"/>
                    </a:lnTo>
                    <a:lnTo>
                      <a:pt x="71" y="0"/>
                    </a:lnTo>
                    <a:lnTo>
                      <a:pt x="75" y="0"/>
                    </a:lnTo>
                    <a:lnTo>
                      <a:pt x="79" y="0"/>
                    </a:lnTo>
                    <a:lnTo>
                      <a:pt x="89" y="1"/>
                    </a:lnTo>
                    <a:lnTo>
                      <a:pt x="107" y="5"/>
                    </a:lnTo>
                    <a:lnTo>
                      <a:pt x="124" y="11"/>
                    </a:lnTo>
                    <a:lnTo>
                      <a:pt x="141" y="19"/>
                    </a:lnTo>
                  </a:path>
                </a:pathLst>
              </a:custGeom>
              <a:noFill/>
              <a:ln w="12699" cap="rnd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2" name="Freeform 51"/>
              <p:cNvSpPr>
                <a:spLocks/>
              </p:cNvSpPr>
              <p:nvPr/>
            </p:nvSpPr>
            <p:spPr bwMode="auto">
              <a:xfrm>
                <a:off x="675" y="1414"/>
                <a:ext cx="91" cy="172"/>
              </a:xfrm>
              <a:custGeom>
                <a:avLst/>
                <a:gdLst>
                  <a:gd name="T0" fmla="*/ 0 w 91"/>
                  <a:gd name="T1" fmla="*/ 171 h 172"/>
                  <a:gd name="T2" fmla="*/ 46 w 91"/>
                  <a:gd name="T3" fmla="*/ 0 h 172"/>
                  <a:gd name="T4" fmla="*/ 90 w 91"/>
                  <a:gd name="T5" fmla="*/ 39 h 172"/>
                  <a:gd name="T6" fmla="*/ 76 w 91"/>
                  <a:gd name="T7" fmla="*/ 51 h 172"/>
                  <a:gd name="T8" fmla="*/ 63 w 91"/>
                  <a:gd name="T9" fmla="*/ 64 h 172"/>
                  <a:gd name="T10" fmla="*/ 43 w 91"/>
                  <a:gd name="T11" fmla="*/ 96 h 172"/>
                  <a:gd name="T12" fmla="*/ 37 w 91"/>
                  <a:gd name="T13" fmla="*/ 112 h 172"/>
                  <a:gd name="T14" fmla="*/ 33 w 91"/>
                  <a:gd name="T15" fmla="*/ 129 h 172"/>
                  <a:gd name="T16" fmla="*/ 32 w 91"/>
                  <a:gd name="T17" fmla="*/ 138 h 172"/>
                  <a:gd name="T18" fmla="*/ 32 w 91"/>
                  <a:gd name="T19" fmla="*/ 142 h 172"/>
                  <a:gd name="T20" fmla="*/ 32 w 91"/>
                  <a:gd name="T21" fmla="*/ 147 h 172"/>
                  <a:gd name="T22" fmla="*/ 34 w 91"/>
                  <a:gd name="T23" fmla="*/ 164 h 172"/>
                  <a:gd name="T24" fmla="*/ 2 w 91"/>
                  <a:gd name="T25" fmla="*/ 171 h 172"/>
                  <a:gd name="T26" fmla="*/ 0 w 91"/>
                  <a:gd name="T27" fmla="*/ 171 h 1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1"/>
                  <a:gd name="T43" fmla="*/ 0 h 172"/>
                  <a:gd name="T44" fmla="*/ 91 w 91"/>
                  <a:gd name="T45" fmla="*/ 172 h 1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1" h="172">
                    <a:moveTo>
                      <a:pt x="0" y="171"/>
                    </a:moveTo>
                    <a:lnTo>
                      <a:pt x="46" y="0"/>
                    </a:lnTo>
                    <a:lnTo>
                      <a:pt x="90" y="39"/>
                    </a:lnTo>
                    <a:lnTo>
                      <a:pt x="76" y="51"/>
                    </a:lnTo>
                    <a:lnTo>
                      <a:pt x="63" y="64"/>
                    </a:lnTo>
                    <a:lnTo>
                      <a:pt x="43" y="96"/>
                    </a:lnTo>
                    <a:lnTo>
                      <a:pt x="37" y="112"/>
                    </a:lnTo>
                    <a:lnTo>
                      <a:pt x="33" y="129"/>
                    </a:lnTo>
                    <a:lnTo>
                      <a:pt x="32" y="138"/>
                    </a:lnTo>
                    <a:lnTo>
                      <a:pt x="32" y="142"/>
                    </a:lnTo>
                    <a:lnTo>
                      <a:pt x="32" y="147"/>
                    </a:lnTo>
                    <a:lnTo>
                      <a:pt x="34" y="164"/>
                    </a:lnTo>
                    <a:lnTo>
                      <a:pt x="2" y="171"/>
                    </a:lnTo>
                    <a:lnTo>
                      <a:pt x="0" y="171"/>
                    </a:lnTo>
                  </a:path>
                </a:pathLst>
              </a:custGeom>
              <a:solidFill>
                <a:srgbClr val="FFFFFF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3" name="Freeform 52"/>
              <p:cNvSpPr>
                <a:spLocks/>
              </p:cNvSpPr>
              <p:nvPr/>
            </p:nvSpPr>
            <p:spPr bwMode="auto">
              <a:xfrm>
                <a:off x="947" y="1415"/>
                <a:ext cx="94" cy="172"/>
              </a:xfrm>
              <a:custGeom>
                <a:avLst/>
                <a:gdLst>
                  <a:gd name="T0" fmla="*/ 93 w 94"/>
                  <a:gd name="T1" fmla="*/ 171 h 172"/>
                  <a:gd name="T2" fmla="*/ 48 w 94"/>
                  <a:gd name="T3" fmla="*/ 0 h 172"/>
                  <a:gd name="T4" fmla="*/ 0 w 94"/>
                  <a:gd name="T5" fmla="*/ 40 h 172"/>
                  <a:gd name="T6" fmla="*/ 14 w 94"/>
                  <a:gd name="T7" fmla="*/ 52 h 172"/>
                  <a:gd name="T8" fmla="*/ 27 w 94"/>
                  <a:gd name="T9" fmla="*/ 66 h 172"/>
                  <a:gd name="T10" fmla="*/ 48 w 94"/>
                  <a:gd name="T11" fmla="*/ 97 h 172"/>
                  <a:gd name="T12" fmla="*/ 59 w 94"/>
                  <a:gd name="T13" fmla="*/ 131 h 172"/>
                  <a:gd name="T14" fmla="*/ 60 w 94"/>
                  <a:gd name="T15" fmla="*/ 148 h 172"/>
                  <a:gd name="T16" fmla="*/ 60 w 94"/>
                  <a:gd name="T17" fmla="*/ 153 h 172"/>
                  <a:gd name="T18" fmla="*/ 60 w 94"/>
                  <a:gd name="T19" fmla="*/ 157 h 172"/>
                  <a:gd name="T20" fmla="*/ 58 w 94"/>
                  <a:gd name="T21" fmla="*/ 166 h 172"/>
                  <a:gd name="T22" fmla="*/ 93 w 94"/>
                  <a:gd name="T23" fmla="*/ 171 h 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172"/>
                  <a:gd name="T38" fmla="*/ 94 w 94"/>
                  <a:gd name="T39" fmla="*/ 172 h 1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172">
                    <a:moveTo>
                      <a:pt x="93" y="171"/>
                    </a:moveTo>
                    <a:lnTo>
                      <a:pt x="48" y="0"/>
                    </a:lnTo>
                    <a:lnTo>
                      <a:pt x="0" y="40"/>
                    </a:lnTo>
                    <a:lnTo>
                      <a:pt x="14" y="52"/>
                    </a:lnTo>
                    <a:lnTo>
                      <a:pt x="27" y="66"/>
                    </a:lnTo>
                    <a:lnTo>
                      <a:pt x="48" y="97"/>
                    </a:lnTo>
                    <a:lnTo>
                      <a:pt x="59" y="131"/>
                    </a:lnTo>
                    <a:lnTo>
                      <a:pt x="60" y="148"/>
                    </a:lnTo>
                    <a:lnTo>
                      <a:pt x="60" y="153"/>
                    </a:lnTo>
                    <a:lnTo>
                      <a:pt x="60" y="157"/>
                    </a:lnTo>
                    <a:lnTo>
                      <a:pt x="58" y="166"/>
                    </a:lnTo>
                    <a:lnTo>
                      <a:pt x="93" y="171"/>
                    </a:lnTo>
                  </a:path>
                </a:pathLst>
              </a:custGeom>
              <a:solidFill>
                <a:srgbClr val="FFFFFF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4" name="Freeform 53"/>
              <p:cNvSpPr>
                <a:spLocks/>
              </p:cNvSpPr>
              <p:nvPr/>
            </p:nvSpPr>
            <p:spPr bwMode="auto">
              <a:xfrm>
                <a:off x="702" y="1589"/>
                <a:ext cx="312" cy="115"/>
              </a:xfrm>
              <a:custGeom>
                <a:avLst/>
                <a:gdLst>
                  <a:gd name="T0" fmla="*/ 156 w 312"/>
                  <a:gd name="T1" fmla="*/ 114 h 115"/>
                  <a:gd name="T2" fmla="*/ 127 w 312"/>
                  <a:gd name="T3" fmla="*/ 112 h 115"/>
                  <a:gd name="T4" fmla="*/ 99 w 312"/>
                  <a:gd name="T5" fmla="*/ 106 h 115"/>
                  <a:gd name="T6" fmla="*/ 74 w 312"/>
                  <a:gd name="T7" fmla="*/ 96 h 115"/>
                  <a:gd name="T8" fmla="*/ 51 w 312"/>
                  <a:gd name="T9" fmla="*/ 82 h 115"/>
                  <a:gd name="T10" fmla="*/ 33 w 312"/>
                  <a:gd name="T11" fmla="*/ 65 h 115"/>
                  <a:gd name="T12" fmla="*/ 17 w 312"/>
                  <a:gd name="T13" fmla="*/ 46 h 115"/>
                  <a:gd name="T14" fmla="*/ 6 w 312"/>
                  <a:gd name="T15" fmla="*/ 24 h 115"/>
                  <a:gd name="T16" fmla="*/ 0 w 312"/>
                  <a:gd name="T17" fmla="*/ 0 h 115"/>
                  <a:gd name="T18" fmla="*/ 9 w 312"/>
                  <a:gd name="T19" fmla="*/ 0 h 115"/>
                  <a:gd name="T20" fmla="*/ 15 w 312"/>
                  <a:gd name="T21" fmla="*/ 22 h 115"/>
                  <a:gd name="T22" fmla="*/ 26 w 312"/>
                  <a:gd name="T23" fmla="*/ 42 h 115"/>
                  <a:gd name="T24" fmla="*/ 40 w 312"/>
                  <a:gd name="T25" fmla="*/ 60 h 115"/>
                  <a:gd name="T26" fmla="*/ 58 w 312"/>
                  <a:gd name="T27" fmla="*/ 76 h 115"/>
                  <a:gd name="T28" fmla="*/ 79 w 312"/>
                  <a:gd name="T29" fmla="*/ 89 h 115"/>
                  <a:gd name="T30" fmla="*/ 103 w 312"/>
                  <a:gd name="T31" fmla="*/ 98 h 115"/>
                  <a:gd name="T32" fmla="*/ 128 w 312"/>
                  <a:gd name="T33" fmla="*/ 104 h 115"/>
                  <a:gd name="T34" fmla="*/ 156 w 312"/>
                  <a:gd name="T35" fmla="*/ 107 h 115"/>
                  <a:gd name="T36" fmla="*/ 183 w 312"/>
                  <a:gd name="T37" fmla="*/ 104 h 115"/>
                  <a:gd name="T38" fmla="*/ 209 w 312"/>
                  <a:gd name="T39" fmla="*/ 98 h 115"/>
                  <a:gd name="T40" fmla="*/ 232 w 312"/>
                  <a:gd name="T41" fmla="*/ 88 h 115"/>
                  <a:gd name="T42" fmla="*/ 253 w 312"/>
                  <a:gd name="T43" fmla="*/ 76 h 115"/>
                  <a:gd name="T44" fmla="*/ 271 w 312"/>
                  <a:gd name="T45" fmla="*/ 60 h 115"/>
                  <a:gd name="T46" fmla="*/ 286 w 312"/>
                  <a:gd name="T47" fmla="*/ 42 h 115"/>
                  <a:gd name="T48" fmla="*/ 296 w 312"/>
                  <a:gd name="T49" fmla="*/ 22 h 115"/>
                  <a:gd name="T50" fmla="*/ 302 w 312"/>
                  <a:gd name="T51" fmla="*/ 0 h 115"/>
                  <a:gd name="T52" fmla="*/ 311 w 312"/>
                  <a:gd name="T53" fmla="*/ 0 h 115"/>
                  <a:gd name="T54" fmla="*/ 305 w 312"/>
                  <a:gd name="T55" fmla="*/ 23 h 115"/>
                  <a:gd name="T56" fmla="*/ 294 w 312"/>
                  <a:gd name="T57" fmla="*/ 45 h 115"/>
                  <a:gd name="T58" fmla="*/ 279 w 312"/>
                  <a:gd name="T59" fmla="*/ 64 h 115"/>
                  <a:gd name="T60" fmla="*/ 260 w 312"/>
                  <a:gd name="T61" fmla="*/ 81 h 115"/>
                  <a:gd name="T62" fmla="*/ 237 w 312"/>
                  <a:gd name="T63" fmla="*/ 95 h 115"/>
                  <a:gd name="T64" fmla="*/ 212 w 312"/>
                  <a:gd name="T65" fmla="*/ 105 h 115"/>
                  <a:gd name="T66" fmla="*/ 185 w 312"/>
                  <a:gd name="T67" fmla="*/ 112 h 115"/>
                  <a:gd name="T68" fmla="*/ 156 w 312"/>
                  <a:gd name="T69" fmla="*/ 114 h 1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12"/>
                  <a:gd name="T106" fmla="*/ 0 h 115"/>
                  <a:gd name="T107" fmla="*/ 312 w 312"/>
                  <a:gd name="T108" fmla="*/ 115 h 11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12" h="115">
                    <a:moveTo>
                      <a:pt x="156" y="114"/>
                    </a:moveTo>
                    <a:lnTo>
                      <a:pt x="127" y="112"/>
                    </a:lnTo>
                    <a:lnTo>
                      <a:pt x="99" y="106"/>
                    </a:lnTo>
                    <a:lnTo>
                      <a:pt x="74" y="96"/>
                    </a:lnTo>
                    <a:lnTo>
                      <a:pt x="51" y="82"/>
                    </a:lnTo>
                    <a:lnTo>
                      <a:pt x="33" y="65"/>
                    </a:lnTo>
                    <a:lnTo>
                      <a:pt x="17" y="46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5" y="22"/>
                    </a:lnTo>
                    <a:lnTo>
                      <a:pt x="26" y="42"/>
                    </a:lnTo>
                    <a:lnTo>
                      <a:pt x="40" y="60"/>
                    </a:lnTo>
                    <a:lnTo>
                      <a:pt x="58" y="76"/>
                    </a:lnTo>
                    <a:lnTo>
                      <a:pt x="79" y="89"/>
                    </a:lnTo>
                    <a:lnTo>
                      <a:pt x="103" y="98"/>
                    </a:lnTo>
                    <a:lnTo>
                      <a:pt x="128" y="104"/>
                    </a:lnTo>
                    <a:lnTo>
                      <a:pt x="156" y="107"/>
                    </a:lnTo>
                    <a:lnTo>
                      <a:pt x="183" y="104"/>
                    </a:lnTo>
                    <a:lnTo>
                      <a:pt x="209" y="98"/>
                    </a:lnTo>
                    <a:lnTo>
                      <a:pt x="232" y="88"/>
                    </a:lnTo>
                    <a:lnTo>
                      <a:pt x="253" y="76"/>
                    </a:lnTo>
                    <a:lnTo>
                      <a:pt x="271" y="60"/>
                    </a:lnTo>
                    <a:lnTo>
                      <a:pt x="286" y="42"/>
                    </a:lnTo>
                    <a:lnTo>
                      <a:pt x="296" y="22"/>
                    </a:lnTo>
                    <a:lnTo>
                      <a:pt x="302" y="0"/>
                    </a:lnTo>
                    <a:lnTo>
                      <a:pt x="311" y="0"/>
                    </a:lnTo>
                    <a:lnTo>
                      <a:pt x="305" y="23"/>
                    </a:lnTo>
                    <a:lnTo>
                      <a:pt x="294" y="45"/>
                    </a:lnTo>
                    <a:lnTo>
                      <a:pt x="279" y="64"/>
                    </a:lnTo>
                    <a:lnTo>
                      <a:pt x="260" y="81"/>
                    </a:lnTo>
                    <a:lnTo>
                      <a:pt x="237" y="95"/>
                    </a:lnTo>
                    <a:lnTo>
                      <a:pt x="212" y="105"/>
                    </a:lnTo>
                    <a:lnTo>
                      <a:pt x="185" y="112"/>
                    </a:lnTo>
                    <a:lnTo>
                      <a:pt x="156" y="114"/>
                    </a:lnTo>
                  </a:path>
                </a:pathLst>
              </a:custGeom>
              <a:solidFill>
                <a:srgbClr val="FFFFFF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5" name="Freeform 54"/>
              <p:cNvSpPr>
                <a:spLocks/>
              </p:cNvSpPr>
              <p:nvPr/>
            </p:nvSpPr>
            <p:spPr bwMode="auto">
              <a:xfrm>
                <a:off x="743" y="1393"/>
                <a:ext cx="22" cy="25"/>
              </a:xfrm>
              <a:custGeom>
                <a:avLst/>
                <a:gdLst>
                  <a:gd name="T0" fmla="*/ 10 w 22"/>
                  <a:gd name="T1" fmla="*/ 12 h 25"/>
                  <a:gd name="T2" fmla="*/ 3 w 22"/>
                  <a:gd name="T3" fmla="*/ 16 h 25"/>
                  <a:gd name="T4" fmla="*/ 3 w 22"/>
                  <a:gd name="T5" fmla="*/ 18 h 25"/>
                  <a:gd name="T6" fmla="*/ 4 w 22"/>
                  <a:gd name="T7" fmla="*/ 20 h 25"/>
                  <a:gd name="T8" fmla="*/ 5 w 22"/>
                  <a:gd name="T9" fmla="*/ 21 h 25"/>
                  <a:gd name="T10" fmla="*/ 7 w 22"/>
                  <a:gd name="T11" fmla="*/ 20 h 25"/>
                  <a:gd name="T12" fmla="*/ 7 w 22"/>
                  <a:gd name="T13" fmla="*/ 20 h 25"/>
                  <a:gd name="T14" fmla="*/ 1 w 22"/>
                  <a:gd name="T15" fmla="*/ 24 h 25"/>
                  <a:gd name="T16" fmla="*/ 1 w 22"/>
                  <a:gd name="T17" fmla="*/ 24 h 25"/>
                  <a:gd name="T18" fmla="*/ 2 w 22"/>
                  <a:gd name="T19" fmla="*/ 22 h 25"/>
                  <a:gd name="T20" fmla="*/ 2 w 22"/>
                  <a:gd name="T21" fmla="*/ 18 h 25"/>
                  <a:gd name="T22" fmla="*/ 0 w 22"/>
                  <a:gd name="T23" fmla="*/ 0 h 25"/>
                  <a:gd name="T24" fmla="*/ 0 w 22"/>
                  <a:gd name="T25" fmla="*/ 0 h 25"/>
                  <a:gd name="T26" fmla="*/ 16 w 22"/>
                  <a:gd name="T27" fmla="*/ 11 h 25"/>
                  <a:gd name="T28" fmla="*/ 19 w 22"/>
                  <a:gd name="T29" fmla="*/ 13 h 25"/>
                  <a:gd name="T30" fmla="*/ 21 w 22"/>
                  <a:gd name="T31" fmla="*/ 13 h 25"/>
                  <a:gd name="T32" fmla="*/ 21 w 22"/>
                  <a:gd name="T33" fmla="*/ 13 h 25"/>
                  <a:gd name="T34" fmla="*/ 12 w 22"/>
                  <a:gd name="T35" fmla="*/ 18 h 25"/>
                  <a:gd name="T36" fmla="*/ 12 w 22"/>
                  <a:gd name="T37" fmla="*/ 17 h 25"/>
                  <a:gd name="T38" fmla="*/ 12 w 22"/>
                  <a:gd name="T39" fmla="*/ 17 h 25"/>
                  <a:gd name="T40" fmla="*/ 13 w 22"/>
                  <a:gd name="T41" fmla="*/ 16 h 25"/>
                  <a:gd name="T42" fmla="*/ 13 w 22"/>
                  <a:gd name="T43" fmla="*/ 15 h 25"/>
                  <a:gd name="T44" fmla="*/ 13 w 22"/>
                  <a:gd name="T45" fmla="*/ 15 h 25"/>
                  <a:gd name="T46" fmla="*/ 12 w 22"/>
                  <a:gd name="T47" fmla="*/ 14 h 25"/>
                  <a:gd name="T48" fmla="*/ 10 w 22"/>
                  <a:gd name="T49" fmla="*/ 12 h 25"/>
                  <a:gd name="T50" fmla="*/ 8 w 22"/>
                  <a:gd name="T51" fmla="*/ 12 h 25"/>
                  <a:gd name="T52" fmla="*/ 2 w 22"/>
                  <a:gd name="T53" fmla="*/ 7 h 25"/>
                  <a:gd name="T54" fmla="*/ 3 w 22"/>
                  <a:gd name="T55" fmla="*/ 15 h 25"/>
                  <a:gd name="T56" fmla="*/ 8 w 22"/>
                  <a:gd name="T57" fmla="*/ 12 h 25"/>
                  <a:gd name="T58" fmla="*/ 10 w 22"/>
                  <a:gd name="T59" fmla="*/ 12 h 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2"/>
                  <a:gd name="T91" fmla="*/ 0 h 25"/>
                  <a:gd name="T92" fmla="*/ 22 w 22"/>
                  <a:gd name="T93" fmla="*/ 25 h 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2" h="25">
                    <a:moveTo>
                      <a:pt x="10" y="12"/>
                    </a:moveTo>
                    <a:lnTo>
                      <a:pt x="3" y="16"/>
                    </a:lnTo>
                    <a:lnTo>
                      <a:pt x="3" y="18"/>
                    </a:lnTo>
                    <a:lnTo>
                      <a:pt x="4" y="20"/>
                    </a:lnTo>
                    <a:lnTo>
                      <a:pt x="5" y="21"/>
                    </a:lnTo>
                    <a:lnTo>
                      <a:pt x="7" y="20"/>
                    </a:lnTo>
                    <a:lnTo>
                      <a:pt x="1" y="24"/>
                    </a:lnTo>
                    <a:lnTo>
                      <a:pt x="2" y="22"/>
                    </a:lnTo>
                    <a:lnTo>
                      <a:pt x="2" y="18"/>
                    </a:lnTo>
                    <a:lnTo>
                      <a:pt x="0" y="0"/>
                    </a:lnTo>
                    <a:lnTo>
                      <a:pt x="16" y="11"/>
                    </a:lnTo>
                    <a:lnTo>
                      <a:pt x="19" y="13"/>
                    </a:lnTo>
                    <a:lnTo>
                      <a:pt x="21" y="13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3" y="16"/>
                    </a:lnTo>
                    <a:lnTo>
                      <a:pt x="13" y="15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2" y="7"/>
                    </a:lnTo>
                    <a:lnTo>
                      <a:pt x="3" y="15"/>
                    </a:lnTo>
                    <a:lnTo>
                      <a:pt x="8" y="12"/>
                    </a:lnTo>
                    <a:lnTo>
                      <a:pt x="10" y="12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6" name="Freeform 55"/>
              <p:cNvSpPr>
                <a:spLocks/>
              </p:cNvSpPr>
              <p:nvPr/>
            </p:nvSpPr>
            <p:spPr bwMode="auto">
              <a:xfrm>
                <a:off x="764" y="1371"/>
                <a:ext cx="38" cy="33"/>
              </a:xfrm>
              <a:custGeom>
                <a:avLst/>
                <a:gdLst>
                  <a:gd name="T0" fmla="*/ 20 w 38"/>
                  <a:gd name="T1" fmla="*/ 19 h 33"/>
                  <a:gd name="T2" fmla="*/ 21 w 38"/>
                  <a:gd name="T3" fmla="*/ 3 h 33"/>
                  <a:gd name="T4" fmla="*/ 31 w 38"/>
                  <a:gd name="T5" fmla="*/ 0 h 33"/>
                  <a:gd name="T6" fmla="*/ 31 w 38"/>
                  <a:gd name="T7" fmla="*/ 1 h 33"/>
                  <a:gd name="T8" fmla="*/ 30 w 38"/>
                  <a:gd name="T9" fmla="*/ 1 h 33"/>
                  <a:gd name="T10" fmla="*/ 29 w 38"/>
                  <a:gd name="T11" fmla="*/ 2 h 33"/>
                  <a:gd name="T12" fmla="*/ 28 w 38"/>
                  <a:gd name="T13" fmla="*/ 3 h 33"/>
                  <a:gd name="T14" fmla="*/ 29 w 38"/>
                  <a:gd name="T15" fmla="*/ 5 h 33"/>
                  <a:gd name="T16" fmla="*/ 33 w 38"/>
                  <a:gd name="T17" fmla="*/ 19 h 33"/>
                  <a:gd name="T18" fmla="*/ 34 w 38"/>
                  <a:gd name="T19" fmla="*/ 21 h 33"/>
                  <a:gd name="T20" fmla="*/ 34 w 38"/>
                  <a:gd name="T21" fmla="*/ 21 h 33"/>
                  <a:gd name="T22" fmla="*/ 36 w 38"/>
                  <a:gd name="T23" fmla="*/ 21 h 33"/>
                  <a:gd name="T24" fmla="*/ 37 w 38"/>
                  <a:gd name="T25" fmla="*/ 21 h 33"/>
                  <a:gd name="T26" fmla="*/ 37 w 38"/>
                  <a:gd name="T27" fmla="*/ 22 h 33"/>
                  <a:gd name="T28" fmla="*/ 26 w 38"/>
                  <a:gd name="T29" fmla="*/ 25 h 33"/>
                  <a:gd name="T30" fmla="*/ 26 w 38"/>
                  <a:gd name="T31" fmla="*/ 25 h 33"/>
                  <a:gd name="T32" fmla="*/ 26 w 38"/>
                  <a:gd name="T33" fmla="*/ 24 h 33"/>
                  <a:gd name="T34" fmla="*/ 28 w 38"/>
                  <a:gd name="T35" fmla="*/ 24 h 33"/>
                  <a:gd name="T36" fmla="*/ 28 w 38"/>
                  <a:gd name="T37" fmla="*/ 23 h 33"/>
                  <a:gd name="T38" fmla="*/ 28 w 38"/>
                  <a:gd name="T39" fmla="*/ 20 h 33"/>
                  <a:gd name="T40" fmla="*/ 23 w 38"/>
                  <a:gd name="T41" fmla="*/ 5 h 33"/>
                  <a:gd name="T42" fmla="*/ 21 w 38"/>
                  <a:gd name="T43" fmla="*/ 27 h 33"/>
                  <a:gd name="T44" fmla="*/ 21 w 38"/>
                  <a:gd name="T45" fmla="*/ 27 h 33"/>
                  <a:gd name="T46" fmla="*/ 5 w 38"/>
                  <a:gd name="T47" fmla="*/ 12 h 33"/>
                  <a:gd name="T48" fmla="*/ 11 w 38"/>
                  <a:gd name="T49" fmla="*/ 26 h 33"/>
                  <a:gd name="T50" fmla="*/ 12 w 38"/>
                  <a:gd name="T51" fmla="*/ 28 h 33"/>
                  <a:gd name="T52" fmla="*/ 13 w 38"/>
                  <a:gd name="T53" fmla="*/ 29 h 33"/>
                  <a:gd name="T54" fmla="*/ 15 w 38"/>
                  <a:gd name="T55" fmla="*/ 28 h 33"/>
                  <a:gd name="T56" fmla="*/ 16 w 38"/>
                  <a:gd name="T57" fmla="*/ 29 h 33"/>
                  <a:gd name="T58" fmla="*/ 9 w 38"/>
                  <a:gd name="T59" fmla="*/ 32 h 33"/>
                  <a:gd name="T60" fmla="*/ 9 w 38"/>
                  <a:gd name="T61" fmla="*/ 31 h 33"/>
                  <a:gd name="T62" fmla="*/ 9 w 38"/>
                  <a:gd name="T63" fmla="*/ 31 h 33"/>
                  <a:gd name="T64" fmla="*/ 10 w 38"/>
                  <a:gd name="T65" fmla="*/ 31 h 33"/>
                  <a:gd name="T66" fmla="*/ 11 w 38"/>
                  <a:gd name="T67" fmla="*/ 30 h 33"/>
                  <a:gd name="T68" fmla="*/ 11 w 38"/>
                  <a:gd name="T69" fmla="*/ 28 h 33"/>
                  <a:gd name="T70" fmla="*/ 10 w 38"/>
                  <a:gd name="T71" fmla="*/ 27 h 33"/>
                  <a:gd name="T72" fmla="*/ 5 w 38"/>
                  <a:gd name="T73" fmla="*/ 14 h 33"/>
                  <a:gd name="T74" fmla="*/ 4 w 38"/>
                  <a:gd name="T75" fmla="*/ 12 h 33"/>
                  <a:gd name="T76" fmla="*/ 3 w 38"/>
                  <a:gd name="T77" fmla="*/ 11 h 33"/>
                  <a:gd name="T78" fmla="*/ 1 w 38"/>
                  <a:gd name="T79" fmla="*/ 12 h 33"/>
                  <a:gd name="T80" fmla="*/ 0 w 38"/>
                  <a:gd name="T81" fmla="*/ 12 h 33"/>
                  <a:gd name="T82" fmla="*/ 0 w 38"/>
                  <a:gd name="T83" fmla="*/ 11 h 33"/>
                  <a:gd name="T84" fmla="*/ 9 w 38"/>
                  <a:gd name="T85" fmla="*/ 8 h 33"/>
                  <a:gd name="T86" fmla="*/ 20 w 38"/>
                  <a:gd name="T87" fmla="*/ 19 h 3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"/>
                  <a:gd name="T133" fmla="*/ 0 h 33"/>
                  <a:gd name="T134" fmla="*/ 38 w 38"/>
                  <a:gd name="T135" fmla="*/ 33 h 3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" h="33">
                    <a:moveTo>
                      <a:pt x="20" y="19"/>
                    </a:moveTo>
                    <a:lnTo>
                      <a:pt x="21" y="3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2"/>
                    </a:lnTo>
                    <a:lnTo>
                      <a:pt x="28" y="3"/>
                    </a:lnTo>
                    <a:lnTo>
                      <a:pt x="29" y="5"/>
                    </a:lnTo>
                    <a:lnTo>
                      <a:pt x="33" y="19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8" y="24"/>
                    </a:lnTo>
                    <a:lnTo>
                      <a:pt x="28" y="23"/>
                    </a:lnTo>
                    <a:lnTo>
                      <a:pt x="28" y="20"/>
                    </a:lnTo>
                    <a:lnTo>
                      <a:pt x="23" y="5"/>
                    </a:lnTo>
                    <a:lnTo>
                      <a:pt x="21" y="27"/>
                    </a:lnTo>
                    <a:lnTo>
                      <a:pt x="5" y="12"/>
                    </a:lnTo>
                    <a:lnTo>
                      <a:pt x="11" y="26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5" y="28"/>
                    </a:lnTo>
                    <a:lnTo>
                      <a:pt x="16" y="29"/>
                    </a:lnTo>
                    <a:lnTo>
                      <a:pt x="9" y="32"/>
                    </a:lnTo>
                    <a:lnTo>
                      <a:pt x="9" y="31"/>
                    </a:lnTo>
                    <a:lnTo>
                      <a:pt x="10" y="31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20" y="19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7" name="Freeform 56"/>
              <p:cNvSpPr>
                <a:spLocks/>
              </p:cNvSpPr>
              <p:nvPr/>
            </p:nvSpPr>
            <p:spPr bwMode="auto">
              <a:xfrm>
                <a:off x="805" y="1365"/>
                <a:ext cx="25" cy="27"/>
              </a:xfrm>
              <a:custGeom>
                <a:avLst/>
                <a:gdLst>
                  <a:gd name="T0" fmla="*/ 9 w 25"/>
                  <a:gd name="T1" fmla="*/ 3 h 27"/>
                  <a:gd name="T2" fmla="*/ 11 w 25"/>
                  <a:gd name="T3" fmla="*/ 12 h 27"/>
                  <a:gd name="T4" fmla="*/ 12 w 25"/>
                  <a:gd name="T5" fmla="*/ 12 h 27"/>
                  <a:gd name="T6" fmla="*/ 15 w 25"/>
                  <a:gd name="T7" fmla="*/ 10 h 27"/>
                  <a:gd name="T8" fmla="*/ 15 w 25"/>
                  <a:gd name="T9" fmla="*/ 6 h 27"/>
                  <a:gd name="T10" fmla="*/ 16 w 25"/>
                  <a:gd name="T11" fmla="*/ 6 h 27"/>
                  <a:gd name="T12" fmla="*/ 18 w 25"/>
                  <a:gd name="T13" fmla="*/ 18 h 27"/>
                  <a:gd name="T14" fmla="*/ 17 w 25"/>
                  <a:gd name="T15" fmla="*/ 18 h 27"/>
                  <a:gd name="T16" fmla="*/ 16 w 25"/>
                  <a:gd name="T17" fmla="*/ 15 h 27"/>
                  <a:gd name="T18" fmla="*/ 14 w 25"/>
                  <a:gd name="T19" fmla="*/ 14 h 27"/>
                  <a:gd name="T20" fmla="*/ 11 w 25"/>
                  <a:gd name="T21" fmla="*/ 14 h 27"/>
                  <a:gd name="T22" fmla="*/ 13 w 25"/>
                  <a:gd name="T23" fmla="*/ 20 h 27"/>
                  <a:gd name="T24" fmla="*/ 13 w 25"/>
                  <a:gd name="T25" fmla="*/ 22 h 27"/>
                  <a:gd name="T26" fmla="*/ 14 w 25"/>
                  <a:gd name="T27" fmla="*/ 23 h 27"/>
                  <a:gd name="T28" fmla="*/ 15 w 25"/>
                  <a:gd name="T29" fmla="*/ 23 h 27"/>
                  <a:gd name="T30" fmla="*/ 17 w 25"/>
                  <a:gd name="T31" fmla="*/ 23 h 27"/>
                  <a:gd name="T32" fmla="*/ 21 w 25"/>
                  <a:gd name="T33" fmla="*/ 20 h 27"/>
                  <a:gd name="T34" fmla="*/ 23 w 25"/>
                  <a:gd name="T35" fmla="*/ 15 h 27"/>
                  <a:gd name="T36" fmla="*/ 24 w 25"/>
                  <a:gd name="T37" fmla="*/ 15 h 27"/>
                  <a:gd name="T38" fmla="*/ 24 w 25"/>
                  <a:gd name="T39" fmla="*/ 22 h 27"/>
                  <a:gd name="T40" fmla="*/ 5 w 25"/>
                  <a:gd name="T41" fmla="*/ 26 h 27"/>
                  <a:gd name="T42" fmla="*/ 5 w 25"/>
                  <a:gd name="T43" fmla="*/ 25 h 27"/>
                  <a:gd name="T44" fmla="*/ 6 w 25"/>
                  <a:gd name="T45" fmla="*/ 25 h 27"/>
                  <a:gd name="T46" fmla="*/ 7 w 25"/>
                  <a:gd name="T47" fmla="*/ 24 h 27"/>
                  <a:gd name="T48" fmla="*/ 8 w 25"/>
                  <a:gd name="T49" fmla="*/ 24 h 27"/>
                  <a:gd name="T50" fmla="*/ 7 w 25"/>
                  <a:gd name="T51" fmla="*/ 21 h 27"/>
                  <a:gd name="T52" fmla="*/ 4 w 25"/>
                  <a:gd name="T53" fmla="*/ 7 h 27"/>
                  <a:gd name="T54" fmla="*/ 4 w 25"/>
                  <a:gd name="T55" fmla="*/ 5 h 27"/>
                  <a:gd name="T56" fmla="*/ 3 w 25"/>
                  <a:gd name="T57" fmla="*/ 4 h 27"/>
                  <a:gd name="T58" fmla="*/ 1 w 25"/>
                  <a:gd name="T59" fmla="*/ 4 h 27"/>
                  <a:gd name="T60" fmla="*/ 0 w 25"/>
                  <a:gd name="T61" fmla="*/ 5 h 27"/>
                  <a:gd name="T62" fmla="*/ 0 w 25"/>
                  <a:gd name="T63" fmla="*/ 4 h 27"/>
                  <a:gd name="T64" fmla="*/ 20 w 25"/>
                  <a:gd name="T65" fmla="*/ 0 h 27"/>
                  <a:gd name="T66" fmla="*/ 21 w 25"/>
                  <a:gd name="T67" fmla="*/ 7 h 27"/>
                  <a:gd name="T68" fmla="*/ 20 w 25"/>
                  <a:gd name="T69" fmla="*/ 7 h 27"/>
                  <a:gd name="T70" fmla="*/ 18 w 25"/>
                  <a:gd name="T71" fmla="*/ 4 h 27"/>
                  <a:gd name="T72" fmla="*/ 15 w 25"/>
                  <a:gd name="T73" fmla="*/ 2 h 27"/>
                  <a:gd name="T74" fmla="*/ 12 w 25"/>
                  <a:gd name="T75" fmla="*/ 3 h 27"/>
                  <a:gd name="T76" fmla="*/ 9 w 25"/>
                  <a:gd name="T77" fmla="*/ 3 h 2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"/>
                  <a:gd name="T118" fmla="*/ 0 h 27"/>
                  <a:gd name="T119" fmla="*/ 25 w 25"/>
                  <a:gd name="T120" fmla="*/ 27 h 2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" h="27">
                    <a:moveTo>
                      <a:pt x="9" y="3"/>
                    </a:moveTo>
                    <a:lnTo>
                      <a:pt x="11" y="12"/>
                    </a:lnTo>
                    <a:lnTo>
                      <a:pt x="12" y="12"/>
                    </a:lnTo>
                    <a:lnTo>
                      <a:pt x="15" y="10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18"/>
                    </a:lnTo>
                    <a:lnTo>
                      <a:pt x="17" y="18"/>
                    </a:lnTo>
                    <a:lnTo>
                      <a:pt x="16" y="15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3" y="20"/>
                    </a:lnTo>
                    <a:lnTo>
                      <a:pt x="13" y="22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21" y="20"/>
                    </a:lnTo>
                    <a:lnTo>
                      <a:pt x="23" y="15"/>
                    </a:lnTo>
                    <a:lnTo>
                      <a:pt x="24" y="15"/>
                    </a:lnTo>
                    <a:lnTo>
                      <a:pt x="24" y="22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7" y="24"/>
                    </a:lnTo>
                    <a:lnTo>
                      <a:pt x="8" y="24"/>
                    </a:lnTo>
                    <a:lnTo>
                      <a:pt x="7" y="21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18" y="4"/>
                    </a:lnTo>
                    <a:lnTo>
                      <a:pt x="15" y="2"/>
                    </a:lnTo>
                    <a:lnTo>
                      <a:pt x="12" y="3"/>
                    </a:lnTo>
                    <a:lnTo>
                      <a:pt x="9" y="3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8" name="Freeform 57"/>
              <p:cNvSpPr>
                <a:spLocks/>
              </p:cNvSpPr>
              <p:nvPr/>
            </p:nvSpPr>
            <p:spPr bwMode="auto">
              <a:xfrm>
                <a:off x="837" y="1363"/>
                <a:ext cx="26" cy="24"/>
              </a:xfrm>
              <a:custGeom>
                <a:avLst/>
                <a:gdLst>
                  <a:gd name="T0" fmla="*/ 9 w 26"/>
                  <a:gd name="T1" fmla="*/ 12 h 24"/>
                  <a:gd name="T2" fmla="*/ 10 w 26"/>
                  <a:gd name="T3" fmla="*/ 19 h 24"/>
                  <a:gd name="T4" fmla="*/ 10 w 26"/>
                  <a:gd name="T5" fmla="*/ 21 h 24"/>
                  <a:gd name="T6" fmla="*/ 11 w 26"/>
                  <a:gd name="T7" fmla="*/ 22 h 24"/>
                  <a:gd name="T8" fmla="*/ 13 w 26"/>
                  <a:gd name="T9" fmla="*/ 22 h 24"/>
                  <a:gd name="T10" fmla="*/ 13 w 26"/>
                  <a:gd name="T11" fmla="*/ 22 h 24"/>
                  <a:gd name="T12" fmla="*/ 2 w 26"/>
                  <a:gd name="T13" fmla="*/ 23 h 24"/>
                  <a:gd name="T14" fmla="*/ 2 w 26"/>
                  <a:gd name="T15" fmla="*/ 22 h 24"/>
                  <a:gd name="T16" fmla="*/ 4 w 26"/>
                  <a:gd name="T17" fmla="*/ 22 h 24"/>
                  <a:gd name="T18" fmla="*/ 5 w 26"/>
                  <a:gd name="T19" fmla="*/ 21 h 24"/>
                  <a:gd name="T20" fmla="*/ 5 w 26"/>
                  <a:gd name="T21" fmla="*/ 19 h 24"/>
                  <a:gd name="T22" fmla="*/ 4 w 26"/>
                  <a:gd name="T23" fmla="*/ 4 h 24"/>
                  <a:gd name="T24" fmla="*/ 3 w 26"/>
                  <a:gd name="T25" fmla="*/ 2 h 24"/>
                  <a:gd name="T26" fmla="*/ 2 w 26"/>
                  <a:gd name="T27" fmla="*/ 1 h 24"/>
                  <a:gd name="T28" fmla="*/ 0 w 26"/>
                  <a:gd name="T29" fmla="*/ 1 h 24"/>
                  <a:gd name="T30" fmla="*/ 0 w 26"/>
                  <a:gd name="T31" fmla="*/ 1 h 24"/>
                  <a:gd name="T32" fmla="*/ 11 w 26"/>
                  <a:gd name="T33" fmla="*/ 0 h 24"/>
                  <a:gd name="T34" fmla="*/ 17 w 26"/>
                  <a:gd name="T35" fmla="*/ 0 h 24"/>
                  <a:gd name="T36" fmla="*/ 21 w 26"/>
                  <a:gd name="T37" fmla="*/ 3 h 24"/>
                  <a:gd name="T38" fmla="*/ 22 w 26"/>
                  <a:gd name="T39" fmla="*/ 6 h 24"/>
                  <a:gd name="T40" fmla="*/ 20 w 26"/>
                  <a:gd name="T41" fmla="*/ 10 h 24"/>
                  <a:gd name="T42" fmla="*/ 17 w 26"/>
                  <a:gd name="T43" fmla="*/ 12 h 24"/>
                  <a:gd name="T44" fmla="*/ 22 w 26"/>
                  <a:gd name="T45" fmla="*/ 19 h 24"/>
                  <a:gd name="T46" fmla="*/ 24 w 26"/>
                  <a:gd name="T47" fmla="*/ 21 h 24"/>
                  <a:gd name="T48" fmla="*/ 25 w 26"/>
                  <a:gd name="T49" fmla="*/ 22 h 24"/>
                  <a:gd name="T50" fmla="*/ 25 w 26"/>
                  <a:gd name="T51" fmla="*/ 22 h 24"/>
                  <a:gd name="T52" fmla="*/ 18 w 26"/>
                  <a:gd name="T53" fmla="*/ 22 h 24"/>
                  <a:gd name="T54" fmla="*/ 11 w 26"/>
                  <a:gd name="T55" fmla="*/ 12 h 24"/>
                  <a:gd name="T56" fmla="*/ 9 w 26"/>
                  <a:gd name="T57" fmla="*/ 12 h 24"/>
                  <a:gd name="T58" fmla="*/ 9 w 26"/>
                  <a:gd name="T59" fmla="*/ 1 h 24"/>
                  <a:gd name="T60" fmla="*/ 9 w 26"/>
                  <a:gd name="T61" fmla="*/ 11 h 24"/>
                  <a:gd name="T62" fmla="*/ 10 w 26"/>
                  <a:gd name="T63" fmla="*/ 11 h 24"/>
                  <a:gd name="T64" fmla="*/ 14 w 26"/>
                  <a:gd name="T65" fmla="*/ 10 h 24"/>
                  <a:gd name="T66" fmla="*/ 16 w 26"/>
                  <a:gd name="T67" fmla="*/ 9 h 24"/>
                  <a:gd name="T68" fmla="*/ 16 w 26"/>
                  <a:gd name="T69" fmla="*/ 6 h 24"/>
                  <a:gd name="T70" fmla="*/ 15 w 26"/>
                  <a:gd name="T71" fmla="*/ 2 h 24"/>
                  <a:gd name="T72" fmla="*/ 11 w 26"/>
                  <a:gd name="T73" fmla="*/ 1 h 24"/>
                  <a:gd name="T74" fmla="*/ 9 w 26"/>
                  <a:gd name="T75" fmla="*/ 1 h 24"/>
                  <a:gd name="T76" fmla="*/ 9 w 26"/>
                  <a:gd name="T77" fmla="*/ 12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"/>
                  <a:gd name="T118" fmla="*/ 0 h 24"/>
                  <a:gd name="T119" fmla="*/ 26 w 26"/>
                  <a:gd name="T120" fmla="*/ 24 h 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" h="24">
                    <a:moveTo>
                      <a:pt x="9" y="12"/>
                    </a:moveTo>
                    <a:lnTo>
                      <a:pt x="10" y="19"/>
                    </a:lnTo>
                    <a:lnTo>
                      <a:pt x="10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4" y="22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1" y="3"/>
                    </a:lnTo>
                    <a:lnTo>
                      <a:pt x="22" y="6"/>
                    </a:lnTo>
                    <a:lnTo>
                      <a:pt x="20" y="10"/>
                    </a:lnTo>
                    <a:lnTo>
                      <a:pt x="17" y="12"/>
                    </a:lnTo>
                    <a:lnTo>
                      <a:pt x="22" y="19"/>
                    </a:lnTo>
                    <a:lnTo>
                      <a:pt x="24" y="21"/>
                    </a:lnTo>
                    <a:lnTo>
                      <a:pt x="25" y="22"/>
                    </a:lnTo>
                    <a:lnTo>
                      <a:pt x="18" y="22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9" y="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4" y="10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12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9" name="Freeform 58"/>
              <p:cNvSpPr>
                <a:spLocks/>
              </p:cNvSpPr>
              <p:nvPr/>
            </p:nvSpPr>
            <p:spPr bwMode="auto">
              <a:xfrm>
                <a:off x="872" y="1364"/>
                <a:ext cx="17" cy="24"/>
              </a:xfrm>
              <a:custGeom>
                <a:avLst/>
                <a:gdLst>
                  <a:gd name="T0" fmla="*/ 12 w 17"/>
                  <a:gd name="T1" fmla="*/ 23 h 24"/>
                  <a:gd name="T2" fmla="*/ 12 w 17"/>
                  <a:gd name="T3" fmla="*/ 23 h 24"/>
                  <a:gd name="T4" fmla="*/ 0 w 17"/>
                  <a:gd name="T5" fmla="*/ 22 h 24"/>
                  <a:gd name="T6" fmla="*/ 0 w 17"/>
                  <a:gd name="T7" fmla="*/ 21 h 24"/>
                  <a:gd name="T8" fmla="*/ 1 w 17"/>
                  <a:gd name="T9" fmla="*/ 21 h 24"/>
                  <a:gd name="T10" fmla="*/ 2 w 17"/>
                  <a:gd name="T11" fmla="*/ 21 h 24"/>
                  <a:gd name="T12" fmla="*/ 3 w 17"/>
                  <a:gd name="T13" fmla="*/ 21 h 24"/>
                  <a:gd name="T14" fmla="*/ 3 w 17"/>
                  <a:gd name="T15" fmla="*/ 18 h 24"/>
                  <a:gd name="T16" fmla="*/ 5 w 17"/>
                  <a:gd name="T17" fmla="*/ 4 h 24"/>
                  <a:gd name="T18" fmla="*/ 5 w 17"/>
                  <a:gd name="T19" fmla="*/ 2 h 24"/>
                  <a:gd name="T20" fmla="*/ 4 w 17"/>
                  <a:gd name="T21" fmla="*/ 1 h 24"/>
                  <a:gd name="T22" fmla="*/ 2 w 17"/>
                  <a:gd name="T23" fmla="*/ 1 h 24"/>
                  <a:gd name="T24" fmla="*/ 2 w 17"/>
                  <a:gd name="T25" fmla="*/ 1 h 24"/>
                  <a:gd name="T26" fmla="*/ 2 w 17"/>
                  <a:gd name="T27" fmla="*/ 0 h 24"/>
                  <a:gd name="T28" fmla="*/ 16 w 17"/>
                  <a:gd name="T29" fmla="*/ 1 h 24"/>
                  <a:gd name="T30" fmla="*/ 16 w 17"/>
                  <a:gd name="T31" fmla="*/ 2 h 24"/>
                  <a:gd name="T32" fmla="*/ 14 w 17"/>
                  <a:gd name="T33" fmla="*/ 2 h 24"/>
                  <a:gd name="T34" fmla="*/ 12 w 17"/>
                  <a:gd name="T35" fmla="*/ 2 h 24"/>
                  <a:gd name="T36" fmla="*/ 12 w 17"/>
                  <a:gd name="T37" fmla="*/ 3 h 24"/>
                  <a:gd name="T38" fmla="*/ 11 w 17"/>
                  <a:gd name="T39" fmla="*/ 5 h 24"/>
                  <a:gd name="T40" fmla="*/ 10 w 17"/>
                  <a:gd name="T41" fmla="*/ 19 h 24"/>
                  <a:gd name="T42" fmla="*/ 10 w 17"/>
                  <a:gd name="T43" fmla="*/ 21 h 24"/>
                  <a:gd name="T44" fmla="*/ 10 w 17"/>
                  <a:gd name="T45" fmla="*/ 22 h 24"/>
                  <a:gd name="T46" fmla="*/ 12 w 17"/>
                  <a:gd name="T47" fmla="*/ 22 h 24"/>
                  <a:gd name="T48" fmla="*/ 12 w 17"/>
                  <a:gd name="T49" fmla="*/ 23 h 2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24"/>
                  <a:gd name="T77" fmla="*/ 17 w 17"/>
                  <a:gd name="T78" fmla="*/ 24 h 2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24">
                    <a:moveTo>
                      <a:pt x="12" y="23"/>
                    </a:moveTo>
                    <a:lnTo>
                      <a:pt x="12" y="23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3" y="18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2" y="3"/>
                    </a:lnTo>
                    <a:lnTo>
                      <a:pt x="11" y="5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2" y="23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0" name="Freeform 59"/>
              <p:cNvSpPr>
                <a:spLocks/>
              </p:cNvSpPr>
              <p:nvPr/>
            </p:nvSpPr>
            <p:spPr bwMode="auto">
              <a:xfrm>
                <a:off x="896" y="1369"/>
                <a:ext cx="25" cy="23"/>
              </a:xfrm>
              <a:custGeom>
                <a:avLst/>
                <a:gdLst>
                  <a:gd name="T0" fmla="*/ 24 w 25"/>
                  <a:gd name="T1" fmla="*/ 3 h 23"/>
                  <a:gd name="T2" fmla="*/ 22 w 25"/>
                  <a:gd name="T3" fmla="*/ 10 h 23"/>
                  <a:gd name="T4" fmla="*/ 21 w 25"/>
                  <a:gd name="T5" fmla="*/ 10 h 23"/>
                  <a:gd name="T6" fmla="*/ 20 w 25"/>
                  <a:gd name="T7" fmla="*/ 5 h 23"/>
                  <a:gd name="T8" fmla="*/ 16 w 25"/>
                  <a:gd name="T9" fmla="*/ 2 h 23"/>
                  <a:gd name="T10" fmla="*/ 11 w 25"/>
                  <a:gd name="T11" fmla="*/ 2 h 23"/>
                  <a:gd name="T12" fmla="*/ 8 w 25"/>
                  <a:gd name="T13" fmla="*/ 5 h 23"/>
                  <a:gd name="T14" fmla="*/ 6 w 25"/>
                  <a:gd name="T15" fmla="*/ 9 h 23"/>
                  <a:gd name="T16" fmla="*/ 5 w 25"/>
                  <a:gd name="T17" fmla="*/ 15 h 23"/>
                  <a:gd name="T18" fmla="*/ 7 w 25"/>
                  <a:gd name="T19" fmla="*/ 18 h 23"/>
                  <a:gd name="T20" fmla="*/ 10 w 25"/>
                  <a:gd name="T21" fmla="*/ 21 h 23"/>
                  <a:gd name="T22" fmla="*/ 14 w 25"/>
                  <a:gd name="T23" fmla="*/ 21 h 23"/>
                  <a:gd name="T24" fmla="*/ 19 w 25"/>
                  <a:gd name="T25" fmla="*/ 19 h 23"/>
                  <a:gd name="T26" fmla="*/ 18 w 25"/>
                  <a:gd name="T27" fmla="*/ 21 h 23"/>
                  <a:gd name="T28" fmla="*/ 14 w 25"/>
                  <a:gd name="T29" fmla="*/ 22 h 23"/>
                  <a:gd name="T30" fmla="*/ 9 w 25"/>
                  <a:gd name="T31" fmla="*/ 22 h 23"/>
                  <a:gd name="T32" fmla="*/ 4 w 25"/>
                  <a:gd name="T33" fmla="*/ 19 h 23"/>
                  <a:gd name="T34" fmla="*/ 0 w 25"/>
                  <a:gd name="T35" fmla="*/ 14 h 23"/>
                  <a:gd name="T36" fmla="*/ 0 w 25"/>
                  <a:gd name="T37" fmla="*/ 9 h 23"/>
                  <a:gd name="T38" fmla="*/ 3 w 25"/>
                  <a:gd name="T39" fmla="*/ 4 h 23"/>
                  <a:gd name="T40" fmla="*/ 8 w 25"/>
                  <a:gd name="T41" fmla="*/ 0 h 23"/>
                  <a:gd name="T42" fmla="*/ 11 w 25"/>
                  <a:gd name="T43" fmla="*/ 0 h 23"/>
                  <a:gd name="T44" fmla="*/ 15 w 25"/>
                  <a:gd name="T45" fmla="*/ 0 h 23"/>
                  <a:gd name="T46" fmla="*/ 20 w 25"/>
                  <a:gd name="T47" fmla="*/ 3 h 23"/>
                  <a:gd name="T48" fmla="*/ 21 w 25"/>
                  <a:gd name="T49" fmla="*/ 4 h 23"/>
                  <a:gd name="T50" fmla="*/ 23 w 25"/>
                  <a:gd name="T51" fmla="*/ 4 h 23"/>
                  <a:gd name="T52" fmla="*/ 23 w 25"/>
                  <a:gd name="T53" fmla="*/ 3 h 23"/>
                  <a:gd name="T54" fmla="*/ 24 w 25"/>
                  <a:gd name="T55" fmla="*/ 3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5"/>
                  <a:gd name="T85" fmla="*/ 0 h 23"/>
                  <a:gd name="T86" fmla="*/ 25 w 25"/>
                  <a:gd name="T87" fmla="*/ 23 h 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5" h="23">
                    <a:moveTo>
                      <a:pt x="24" y="3"/>
                    </a:moveTo>
                    <a:lnTo>
                      <a:pt x="22" y="10"/>
                    </a:lnTo>
                    <a:lnTo>
                      <a:pt x="21" y="10"/>
                    </a:lnTo>
                    <a:lnTo>
                      <a:pt x="20" y="5"/>
                    </a:lnTo>
                    <a:lnTo>
                      <a:pt x="16" y="2"/>
                    </a:lnTo>
                    <a:lnTo>
                      <a:pt x="11" y="2"/>
                    </a:lnTo>
                    <a:lnTo>
                      <a:pt x="8" y="5"/>
                    </a:lnTo>
                    <a:lnTo>
                      <a:pt x="6" y="9"/>
                    </a:lnTo>
                    <a:lnTo>
                      <a:pt x="5" y="15"/>
                    </a:lnTo>
                    <a:lnTo>
                      <a:pt x="7" y="18"/>
                    </a:lnTo>
                    <a:lnTo>
                      <a:pt x="10" y="21"/>
                    </a:lnTo>
                    <a:lnTo>
                      <a:pt x="14" y="21"/>
                    </a:lnTo>
                    <a:lnTo>
                      <a:pt x="19" y="19"/>
                    </a:lnTo>
                    <a:lnTo>
                      <a:pt x="18" y="21"/>
                    </a:lnTo>
                    <a:lnTo>
                      <a:pt x="14" y="22"/>
                    </a:lnTo>
                    <a:lnTo>
                      <a:pt x="9" y="22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4" y="3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1" name="Freeform 60"/>
              <p:cNvSpPr>
                <a:spLocks/>
              </p:cNvSpPr>
              <p:nvPr/>
            </p:nvSpPr>
            <p:spPr bwMode="auto">
              <a:xfrm>
                <a:off x="924" y="1379"/>
                <a:ext cx="21" cy="26"/>
              </a:xfrm>
              <a:custGeom>
                <a:avLst/>
                <a:gdLst>
                  <a:gd name="T0" fmla="*/ 14 w 21"/>
                  <a:gd name="T1" fmla="*/ 15 h 26"/>
                  <a:gd name="T2" fmla="*/ 7 w 21"/>
                  <a:gd name="T3" fmla="*/ 12 h 26"/>
                  <a:gd name="T4" fmla="*/ 6 w 21"/>
                  <a:gd name="T5" fmla="*/ 14 h 26"/>
                  <a:gd name="T6" fmla="*/ 5 w 21"/>
                  <a:gd name="T7" fmla="*/ 16 h 26"/>
                  <a:gd name="T8" fmla="*/ 5 w 21"/>
                  <a:gd name="T9" fmla="*/ 17 h 26"/>
                  <a:gd name="T10" fmla="*/ 6 w 21"/>
                  <a:gd name="T11" fmla="*/ 18 h 26"/>
                  <a:gd name="T12" fmla="*/ 6 w 21"/>
                  <a:gd name="T13" fmla="*/ 19 h 26"/>
                  <a:gd name="T14" fmla="*/ 0 w 21"/>
                  <a:gd name="T15" fmla="*/ 16 h 26"/>
                  <a:gd name="T16" fmla="*/ 0 w 21"/>
                  <a:gd name="T17" fmla="*/ 16 h 26"/>
                  <a:gd name="T18" fmla="*/ 2 w 21"/>
                  <a:gd name="T19" fmla="*/ 15 h 26"/>
                  <a:gd name="T20" fmla="*/ 5 w 21"/>
                  <a:gd name="T21" fmla="*/ 13 h 26"/>
                  <a:gd name="T22" fmla="*/ 18 w 21"/>
                  <a:gd name="T23" fmla="*/ 0 h 26"/>
                  <a:gd name="T24" fmla="*/ 18 w 21"/>
                  <a:gd name="T25" fmla="*/ 0 h 26"/>
                  <a:gd name="T26" fmla="*/ 19 w 21"/>
                  <a:gd name="T27" fmla="*/ 20 h 26"/>
                  <a:gd name="T28" fmla="*/ 19 w 21"/>
                  <a:gd name="T29" fmla="*/ 23 h 26"/>
                  <a:gd name="T30" fmla="*/ 20 w 21"/>
                  <a:gd name="T31" fmla="*/ 25 h 26"/>
                  <a:gd name="T32" fmla="*/ 20 w 21"/>
                  <a:gd name="T33" fmla="*/ 25 h 26"/>
                  <a:gd name="T34" fmla="*/ 11 w 21"/>
                  <a:gd name="T35" fmla="*/ 21 h 26"/>
                  <a:gd name="T36" fmla="*/ 11 w 21"/>
                  <a:gd name="T37" fmla="*/ 20 h 26"/>
                  <a:gd name="T38" fmla="*/ 11 w 21"/>
                  <a:gd name="T39" fmla="*/ 20 h 26"/>
                  <a:gd name="T40" fmla="*/ 13 w 21"/>
                  <a:gd name="T41" fmla="*/ 21 h 26"/>
                  <a:gd name="T42" fmla="*/ 14 w 21"/>
                  <a:gd name="T43" fmla="*/ 20 h 26"/>
                  <a:gd name="T44" fmla="*/ 14 w 21"/>
                  <a:gd name="T45" fmla="*/ 20 h 26"/>
                  <a:gd name="T46" fmla="*/ 14 w 21"/>
                  <a:gd name="T47" fmla="*/ 18 h 26"/>
                  <a:gd name="T48" fmla="*/ 14 w 21"/>
                  <a:gd name="T49" fmla="*/ 15 h 26"/>
                  <a:gd name="T50" fmla="*/ 14 w 21"/>
                  <a:gd name="T51" fmla="*/ 14 h 26"/>
                  <a:gd name="T52" fmla="*/ 14 w 21"/>
                  <a:gd name="T53" fmla="*/ 6 h 26"/>
                  <a:gd name="T54" fmla="*/ 8 w 21"/>
                  <a:gd name="T55" fmla="*/ 11 h 26"/>
                  <a:gd name="T56" fmla="*/ 14 w 21"/>
                  <a:gd name="T57" fmla="*/ 14 h 26"/>
                  <a:gd name="T58" fmla="*/ 14 w 21"/>
                  <a:gd name="T59" fmla="*/ 15 h 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"/>
                  <a:gd name="T91" fmla="*/ 0 h 26"/>
                  <a:gd name="T92" fmla="*/ 21 w 21"/>
                  <a:gd name="T93" fmla="*/ 26 h 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" h="26">
                    <a:moveTo>
                      <a:pt x="14" y="15"/>
                    </a:moveTo>
                    <a:lnTo>
                      <a:pt x="7" y="12"/>
                    </a:lnTo>
                    <a:lnTo>
                      <a:pt x="6" y="14"/>
                    </a:lnTo>
                    <a:lnTo>
                      <a:pt x="5" y="16"/>
                    </a:lnTo>
                    <a:lnTo>
                      <a:pt x="5" y="17"/>
                    </a:lnTo>
                    <a:lnTo>
                      <a:pt x="6" y="18"/>
                    </a:lnTo>
                    <a:lnTo>
                      <a:pt x="6" y="19"/>
                    </a:lnTo>
                    <a:lnTo>
                      <a:pt x="0" y="16"/>
                    </a:lnTo>
                    <a:lnTo>
                      <a:pt x="2" y="15"/>
                    </a:lnTo>
                    <a:lnTo>
                      <a:pt x="5" y="13"/>
                    </a:lnTo>
                    <a:lnTo>
                      <a:pt x="18" y="0"/>
                    </a:lnTo>
                    <a:lnTo>
                      <a:pt x="19" y="20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3" y="21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4" y="6"/>
                    </a:lnTo>
                    <a:lnTo>
                      <a:pt x="8" y="11"/>
                    </a:lnTo>
                    <a:lnTo>
                      <a:pt x="14" y="14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2" name="Freeform 61"/>
              <p:cNvSpPr>
                <a:spLocks/>
              </p:cNvSpPr>
              <p:nvPr/>
            </p:nvSpPr>
            <p:spPr bwMode="auto">
              <a:xfrm>
                <a:off x="962" y="1391"/>
                <a:ext cx="17" cy="17"/>
              </a:xfrm>
              <a:custGeom>
                <a:avLst/>
                <a:gdLst>
                  <a:gd name="T0" fmla="*/ 2 w 17"/>
                  <a:gd name="T1" fmla="*/ 16 h 17"/>
                  <a:gd name="T2" fmla="*/ 0 w 17"/>
                  <a:gd name="T3" fmla="*/ 16 h 17"/>
                  <a:gd name="T4" fmla="*/ 2 w 17"/>
                  <a:gd name="T5" fmla="*/ 4 h 17"/>
                  <a:gd name="T6" fmla="*/ 5 w 17"/>
                  <a:gd name="T7" fmla="*/ 1 h 17"/>
                  <a:gd name="T8" fmla="*/ 8 w 17"/>
                  <a:gd name="T9" fmla="*/ 0 h 17"/>
                  <a:gd name="T10" fmla="*/ 13 w 17"/>
                  <a:gd name="T11" fmla="*/ 0 h 17"/>
                  <a:gd name="T12" fmla="*/ 16 w 17"/>
                  <a:gd name="T13" fmla="*/ 3 h 17"/>
                  <a:gd name="T14" fmla="*/ 16 w 17"/>
                  <a:gd name="T15" fmla="*/ 6 h 17"/>
                  <a:gd name="T16" fmla="*/ 13 w 17"/>
                  <a:gd name="T17" fmla="*/ 8 h 17"/>
                  <a:gd name="T18" fmla="*/ 2 w 17"/>
                  <a:gd name="T19" fmla="*/ 16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17"/>
                  <a:gd name="T32" fmla="*/ 17 w 17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17">
                    <a:moveTo>
                      <a:pt x="2" y="16"/>
                    </a:moveTo>
                    <a:lnTo>
                      <a:pt x="0" y="16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3" y="8"/>
                    </a:lnTo>
                    <a:lnTo>
                      <a:pt x="2" y="16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3" name="Freeform 62"/>
              <p:cNvSpPr>
                <a:spLocks/>
              </p:cNvSpPr>
              <p:nvPr/>
            </p:nvSpPr>
            <p:spPr bwMode="auto">
              <a:xfrm>
                <a:off x="968" y="1402"/>
                <a:ext cx="25" cy="23"/>
              </a:xfrm>
              <a:custGeom>
                <a:avLst/>
                <a:gdLst>
                  <a:gd name="T0" fmla="*/ 24 w 25"/>
                  <a:gd name="T1" fmla="*/ 6 h 23"/>
                  <a:gd name="T2" fmla="*/ 20 w 25"/>
                  <a:gd name="T3" fmla="*/ 12 h 23"/>
                  <a:gd name="T4" fmla="*/ 19 w 25"/>
                  <a:gd name="T5" fmla="*/ 12 h 23"/>
                  <a:gd name="T6" fmla="*/ 20 w 25"/>
                  <a:gd name="T7" fmla="*/ 6 h 23"/>
                  <a:gd name="T8" fmla="*/ 17 w 25"/>
                  <a:gd name="T9" fmla="*/ 3 h 23"/>
                  <a:gd name="T10" fmla="*/ 15 w 25"/>
                  <a:gd name="T11" fmla="*/ 2 h 23"/>
                  <a:gd name="T12" fmla="*/ 13 w 25"/>
                  <a:gd name="T13" fmla="*/ 3 h 23"/>
                  <a:gd name="T14" fmla="*/ 12 w 25"/>
                  <a:gd name="T15" fmla="*/ 4 h 23"/>
                  <a:gd name="T16" fmla="*/ 13 w 25"/>
                  <a:gd name="T17" fmla="*/ 6 h 23"/>
                  <a:gd name="T18" fmla="*/ 15 w 25"/>
                  <a:gd name="T19" fmla="*/ 10 h 23"/>
                  <a:gd name="T20" fmla="*/ 17 w 25"/>
                  <a:gd name="T21" fmla="*/ 16 h 23"/>
                  <a:gd name="T22" fmla="*/ 16 w 25"/>
                  <a:gd name="T23" fmla="*/ 20 h 23"/>
                  <a:gd name="T24" fmla="*/ 12 w 25"/>
                  <a:gd name="T25" fmla="*/ 22 h 23"/>
                  <a:gd name="T26" fmla="*/ 6 w 25"/>
                  <a:gd name="T27" fmla="*/ 21 h 23"/>
                  <a:gd name="T28" fmla="*/ 5 w 25"/>
                  <a:gd name="T29" fmla="*/ 19 h 23"/>
                  <a:gd name="T30" fmla="*/ 3 w 25"/>
                  <a:gd name="T31" fmla="*/ 17 h 23"/>
                  <a:gd name="T32" fmla="*/ 3 w 25"/>
                  <a:gd name="T33" fmla="*/ 16 h 23"/>
                  <a:gd name="T34" fmla="*/ 2 w 25"/>
                  <a:gd name="T35" fmla="*/ 16 h 23"/>
                  <a:gd name="T36" fmla="*/ 0 w 25"/>
                  <a:gd name="T37" fmla="*/ 17 h 23"/>
                  <a:gd name="T38" fmla="*/ 0 w 25"/>
                  <a:gd name="T39" fmla="*/ 16 h 23"/>
                  <a:gd name="T40" fmla="*/ 4 w 25"/>
                  <a:gd name="T41" fmla="*/ 9 h 23"/>
                  <a:gd name="T42" fmla="*/ 5 w 25"/>
                  <a:gd name="T43" fmla="*/ 10 h 23"/>
                  <a:gd name="T44" fmla="*/ 4 w 25"/>
                  <a:gd name="T45" fmla="*/ 16 h 23"/>
                  <a:gd name="T46" fmla="*/ 7 w 25"/>
                  <a:gd name="T47" fmla="*/ 20 h 23"/>
                  <a:gd name="T48" fmla="*/ 10 w 25"/>
                  <a:gd name="T49" fmla="*/ 21 h 23"/>
                  <a:gd name="T50" fmla="*/ 12 w 25"/>
                  <a:gd name="T51" fmla="*/ 19 h 23"/>
                  <a:gd name="T52" fmla="*/ 12 w 25"/>
                  <a:gd name="T53" fmla="*/ 18 h 23"/>
                  <a:gd name="T54" fmla="*/ 12 w 25"/>
                  <a:gd name="T55" fmla="*/ 16 h 23"/>
                  <a:gd name="T56" fmla="*/ 11 w 25"/>
                  <a:gd name="T57" fmla="*/ 13 h 23"/>
                  <a:gd name="T58" fmla="*/ 8 w 25"/>
                  <a:gd name="T59" fmla="*/ 8 h 23"/>
                  <a:gd name="T60" fmla="*/ 8 w 25"/>
                  <a:gd name="T61" fmla="*/ 5 h 23"/>
                  <a:gd name="T62" fmla="*/ 9 w 25"/>
                  <a:gd name="T63" fmla="*/ 3 h 23"/>
                  <a:gd name="T64" fmla="*/ 13 w 25"/>
                  <a:gd name="T65" fmla="*/ 0 h 23"/>
                  <a:gd name="T66" fmla="*/ 18 w 25"/>
                  <a:gd name="T67" fmla="*/ 1 h 23"/>
                  <a:gd name="T68" fmla="*/ 20 w 25"/>
                  <a:gd name="T69" fmla="*/ 3 h 23"/>
                  <a:gd name="T70" fmla="*/ 21 w 25"/>
                  <a:gd name="T71" fmla="*/ 5 h 23"/>
                  <a:gd name="T72" fmla="*/ 22 w 25"/>
                  <a:gd name="T73" fmla="*/ 6 h 23"/>
                  <a:gd name="T74" fmla="*/ 23 w 25"/>
                  <a:gd name="T75" fmla="*/ 6 h 23"/>
                  <a:gd name="T76" fmla="*/ 24 w 25"/>
                  <a:gd name="T77" fmla="*/ 6 h 23"/>
                  <a:gd name="T78" fmla="*/ 24 w 25"/>
                  <a:gd name="T79" fmla="*/ 6 h 2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5"/>
                  <a:gd name="T121" fmla="*/ 0 h 23"/>
                  <a:gd name="T122" fmla="*/ 25 w 25"/>
                  <a:gd name="T123" fmla="*/ 23 h 2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5" h="23">
                    <a:moveTo>
                      <a:pt x="24" y="6"/>
                    </a:moveTo>
                    <a:lnTo>
                      <a:pt x="20" y="12"/>
                    </a:lnTo>
                    <a:lnTo>
                      <a:pt x="19" y="12"/>
                    </a:lnTo>
                    <a:lnTo>
                      <a:pt x="20" y="6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3" y="3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5" y="10"/>
                    </a:lnTo>
                    <a:lnTo>
                      <a:pt x="17" y="16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6" y="21"/>
                    </a:lnTo>
                    <a:lnTo>
                      <a:pt x="5" y="19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7" y="20"/>
                    </a:lnTo>
                    <a:lnTo>
                      <a:pt x="10" y="21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11" y="13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9" y="3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1" y="5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6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4" name="Freeform 63"/>
              <p:cNvSpPr>
                <a:spLocks/>
              </p:cNvSpPr>
              <p:nvPr/>
            </p:nvSpPr>
            <p:spPr bwMode="auto">
              <a:xfrm>
                <a:off x="680" y="1596"/>
                <a:ext cx="21" cy="20"/>
              </a:xfrm>
              <a:custGeom>
                <a:avLst/>
                <a:gdLst>
                  <a:gd name="T0" fmla="*/ 7 w 21"/>
                  <a:gd name="T1" fmla="*/ 10 h 20"/>
                  <a:gd name="T2" fmla="*/ 6 w 21"/>
                  <a:gd name="T3" fmla="*/ 4 h 20"/>
                  <a:gd name="T4" fmla="*/ 4 w 21"/>
                  <a:gd name="T5" fmla="*/ 3 h 20"/>
                  <a:gd name="T6" fmla="*/ 2 w 21"/>
                  <a:gd name="T7" fmla="*/ 3 h 20"/>
                  <a:gd name="T8" fmla="*/ 1 w 21"/>
                  <a:gd name="T9" fmla="*/ 4 h 20"/>
                  <a:gd name="T10" fmla="*/ 1 w 21"/>
                  <a:gd name="T11" fmla="*/ 6 h 20"/>
                  <a:gd name="T12" fmla="*/ 1 w 21"/>
                  <a:gd name="T13" fmla="*/ 6 h 20"/>
                  <a:gd name="T14" fmla="*/ 0 w 21"/>
                  <a:gd name="T15" fmla="*/ 0 h 20"/>
                  <a:gd name="T16" fmla="*/ 0 w 21"/>
                  <a:gd name="T17" fmla="*/ 0 h 20"/>
                  <a:gd name="T18" fmla="*/ 1 w 21"/>
                  <a:gd name="T19" fmla="*/ 1 h 20"/>
                  <a:gd name="T20" fmla="*/ 4 w 21"/>
                  <a:gd name="T21" fmla="*/ 3 h 20"/>
                  <a:gd name="T22" fmla="*/ 20 w 21"/>
                  <a:gd name="T23" fmla="*/ 6 h 20"/>
                  <a:gd name="T24" fmla="*/ 20 w 21"/>
                  <a:gd name="T25" fmla="*/ 6 h 20"/>
                  <a:gd name="T26" fmla="*/ 7 w 21"/>
                  <a:gd name="T27" fmla="*/ 15 h 20"/>
                  <a:gd name="T28" fmla="*/ 4 w 21"/>
                  <a:gd name="T29" fmla="*/ 18 h 20"/>
                  <a:gd name="T30" fmla="*/ 4 w 21"/>
                  <a:gd name="T31" fmla="*/ 19 h 20"/>
                  <a:gd name="T32" fmla="*/ 4 w 21"/>
                  <a:gd name="T33" fmla="*/ 19 h 20"/>
                  <a:gd name="T34" fmla="*/ 2 w 21"/>
                  <a:gd name="T35" fmla="*/ 11 h 20"/>
                  <a:gd name="T36" fmla="*/ 2 w 21"/>
                  <a:gd name="T37" fmla="*/ 11 h 20"/>
                  <a:gd name="T38" fmla="*/ 2 w 21"/>
                  <a:gd name="T39" fmla="*/ 11 h 20"/>
                  <a:gd name="T40" fmla="*/ 3 w 21"/>
                  <a:gd name="T41" fmla="*/ 12 h 20"/>
                  <a:gd name="T42" fmla="*/ 4 w 21"/>
                  <a:gd name="T43" fmla="*/ 12 h 20"/>
                  <a:gd name="T44" fmla="*/ 4 w 21"/>
                  <a:gd name="T45" fmla="*/ 12 h 20"/>
                  <a:gd name="T46" fmla="*/ 5 w 21"/>
                  <a:gd name="T47" fmla="*/ 11 h 20"/>
                  <a:gd name="T48" fmla="*/ 7 w 21"/>
                  <a:gd name="T49" fmla="*/ 10 h 20"/>
                  <a:gd name="T50" fmla="*/ 8 w 21"/>
                  <a:gd name="T51" fmla="*/ 9 h 20"/>
                  <a:gd name="T52" fmla="*/ 14 w 21"/>
                  <a:gd name="T53" fmla="*/ 6 h 20"/>
                  <a:gd name="T54" fmla="*/ 7 w 21"/>
                  <a:gd name="T55" fmla="*/ 4 h 20"/>
                  <a:gd name="T56" fmla="*/ 8 w 21"/>
                  <a:gd name="T57" fmla="*/ 9 h 20"/>
                  <a:gd name="T58" fmla="*/ 7 w 21"/>
                  <a:gd name="T59" fmla="*/ 10 h 2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"/>
                  <a:gd name="T91" fmla="*/ 0 h 20"/>
                  <a:gd name="T92" fmla="*/ 21 w 21"/>
                  <a:gd name="T93" fmla="*/ 20 h 2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" h="20">
                    <a:moveTo>
                      <a:pt x="7" y="10"/>
                    </a:moveTo>
                    <a:lnTo>
                      <a:pt x="6" y="4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4" y="3"/>
                    </a:lnTo>
                    <a:lnTo>
                      <a:pt x="20" y="6"/>
                    </a:lnTo>
                    <a:lnTo>
                      <a:pt x="7" y="15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2" y="11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7" y="10"/>
                    </a:lnTo>
                    <a:lnTo>
                      <a:pt x="8" y="9"/>
                    </a:lnTo>
                    <a:lnTo>
                      <a:pt x="14" y="6"/>
                    </a:lnTo>
                    <a:lnTo>
                      <a:pt x="7" y="4"/>
                    </a:lnTo>
                    <a:lnTo>
                      <a:pt x="8" y="9"/>
                    </a:lnTo>
                    <a:lnTo>
                      <a:pt x="7" y="10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5" name="Freeform 64"/>
              <p:cNvSpPr>
                <a:spLocks/>
              </p:cNvSpPr>
              <p:nvPr/>
            </p:nvSpPr>
            <p:spPr bwMode="auto">
              <a:xfrm>
                <a:off x="686" y="1615"/>
                <a:ext cx="21" cy="24"/>
              </a:xfrm>
              <a:custGeom>
                <a:avLst/>
                <a:gdLst>
                  <a:gd name="T0" fmla="*/ 10 w 21"/>
                  <a:gd name="T1" fmla="*/ 9 h 24"/>
                  <a:gd name="T2" fmla="*/ 5 w 21"/>
                  <a:gd name="T3" fmla="*/ 11 h 24"/>
                  <a:gd name="T4" fmla="*/ 3 w 21"/>
                  <a:gd name="T5" fmla="*/ 12 h 24"/>
                  <a:gd name="T6" fmla="*/ 3 w 21"/>
                  <a:gd name="T7" fmla="*/ 13 h 24"/>
                  <a:gd name="T8" fmla="*/ 4 w 21"/>
                  <a:gd name="T9" fmla="*/ 14 h 24"/>
                  <a:gd name="T10" fmla="*/ 3 w 21"/>
                  <a:gd name="T11" fmla="*/ 14 h 24"/>
                  <a:gd name="T12" fmla="*/ 0 w 21"/>
                  <a:gd name="T13" fmla="*/ 6 h 24"/>
                  <a:gd name="T14" fmla="*/ 0 w 21"/>
                  <a:gd name="T15" fmla="*/ 6 h 24"/>
                  <a:gd name="T16" fmla="*/ 1 w 21"/>
                  <a:gd name="T17" fmla="*/ 8 h 24"/>
                  <a:gd name="T18" fmla="*/ 2 w 21"/>
                  <a:gd name="T19" fmla="*/ 8 h 24"/>
                  <a:gd name="T20" fmla="*/ 4 w 21"/>
                  <a:gd name="T21" fmla="*/ 7 h 24"/>
                  <a:gd name="T22" fmla="*/ 14 w 21"/>
                  <a:gd name="T23" fmla="*/ 3 h 24"/>
                  <a:gd name="T24" fmla="*/ 16 w 21"/>
                  <a:gd name="T25" fmla="*/ 2 h 24"/>
                  <a:gd name="T26" fmla="*/ 16 w 21"/>
                  <a:gd name="T27" fmla="*/ 2 h 24"/>
                  <a:gd name="T28" fmla="*/ 16 w 21"/>
                  <a:gd name="T29" fmla="*/ 0 h 24"/>
                  <a:gd name="T30" fmla="*/ 16 w 21"/>
                  <a:gd name="T31" fmla="*/ 0 h 24"/>
                  <a:gd name="T32" fmla="*/ 19 w 21"/>
                  <a:gd name="T33" fmla="*/ 6 h 24"/>
                  <a:gd name="T34" fmla="*/ 20 w 21"/>
                  <a:gd name="T35" fmla="*/ 10 h 24"/>
                  <a:gd name="T36" fmla="*/ 20 w 21"/>
                  <a:gd name="T37" fmla="*/ 13 h 24"/>
                  <a:gd name="T38" fmla="*/ 17 w 21"/>
                  <a:gd name="T39" fmla="*/ 15 h 24"/>
                  <a:gd name="T40" fmla="*/ 14 w 21"/>
                  <a:gd name="T41" fmla="*/ 15 h 24"/>
                  <a:gd name="T42" fmla="*/ 12 w 21"/>
                  <a:gd name="T43" fmla="*/ 14 h 24"/>
                  <a:gd name="T44" fmla="*/ 9 w 21"/>
                  <a:gd name="T45" fmla="*/ 20 h 24"/>
                  <a:gd name="T46" fmla="*/ 8 w 21"/>
                  <a:gd name="T47" fmla="*/ 22 h 24"/>
                  <a:gd name="T48" fmla="*/ 8 w 21"/>
                  <a:gd name="T49" fmla="*/ 23 h 24"/>
                  <a:gd name="T50" fmla="*/ 8 w 21"/>
                  <a:gd name="T51" fmla="*/ 23 h 24"/>
                  <a:gd name="T52" fmla="*/ 5 w 21"/>
                  <a:gd name="T53" fmla="*/ 18 h 24"/>
                  <a:gd name="T54" fmla="*/ 10 w 21"/>
                  <a:gd name="T55" fmla="*/ 10 h 24"/>
                  <a:gd name="T56" fmla="*/ 10 w 21"/>
                  <a:gd name="T57" fmla="*/ 9 h 24"/>
                  <a:gd name="T58" fmla="*/ 17 w 21"/>
                  <a:gd name="T59" fmla="*/ 6 h 24"/>
                  <a:gd name="T60" fmla="*/ 10 w 21"/>
                  <a:gd name="T61" fmla="*/ 9 h 24"/>
                  <a:gd name="T62" fmla="*/ 11 w 21"/>
                  <a:gd name="T63" fmla="*/ 9 h 24"/>
                  <a:gd name="T64" fmla="*/ 12 w 21"/>
                  <a:gd name="T65" fmla="*/ 11 h 24"/>
                  <a:gd name="T66" fmla="*/ 14 w 21"/>
                  <a:gd name="T67" fmla="*/ 12 h 24"/>
                  <a:gd name="T68" fmla="*/ 16 w 21"/>
                  <a:gd name="T69" fmla="*/ 12 h 24"/>
                  <a:gd name="T70" fmla="*/ 18 w 21"/>
                  <a:gd name="T71" fmla="*/ 9 h 24"/>
                  <a:gd name="T72" fmla="*/ 18 w 21"/>
                  <a:gd name="T73" fmla="*/ 7 h 24"/>
                  <a:gd name="T74" fmla="*/ 17 w 21"/>
                  <a:gd name="T75" fmla="*/ 6 h 24"/>
                  <a:gd name="T76" fmla="*/ 10 w 21"/>
                  <a:gd name="T77" fmla="*/ 9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"/>
                  <a:gd name="T118" fmla="*/ 0 h 24"/>
                  <a:gd name="T119" fmla="*/ 21 w 21"/>
                  <a:gd name="T120" fmla="*/ 24 h 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" h="24">
                    <a:moveTo>
                      <a:pt x="10" y="9"/>
                    </a:moveTo>
                    <a:lnTo>
                      <a:pt x="5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7"/>
                    </a:lnTo>
                    <a:lnTo>
                      <a:pt x="14" y="3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9" y="6"/>
                    </a:lnTo>
                    <a:lnTo>
                      <a:pt x="20" y="10"/>
                    </a:lnTo>
                    <a:lnTo>
                      <a:pt x="20" y="13"/>
                    </a:lnTo>
                    <a:lnTo>
                      <a:pt x="17" y="15"/>
                    </a:lnTo>
                    <a:lnTo>
                      <a:pt x="14" y="15"/>
                    </a:lnTo>
                    <a:lnTo>
                      <a:pt x="12" y="14"/>
                    </a:lnTo>
                    <a:lnTo>
                      <a:pt x="9" y="20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5" y="18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7" y="6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0" y="9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6" name="Freeform 65"/>
              <p:cNvSpPr>
                <a:spLocks/>
              </p:cNvSpPr>
              <p:nvPr/>
            </p:nvSpPr>
            <p:spPr bwMode="auto">
              <a:xfrm>
                <a:off x="698" y="1637"/>
                <a:ext cx="23" cy="18"/>
              </a:xfrm>
              <a:custGeom>
                <a:avLst/>
                <a:gdLst>
                  <a:gd name="T0" fmla="*/ 22 w 23"/>
                  <a:gd name="T1" fmla="*/ 7 h 18"/>
                  <a:gd name="T2" fmla="*/ 17 w 23"/>
                  <a:gd name="T3" fmla="*/ 11 h 18"/>
                  <a:gd name="T4" fmla="*/ 17 w 23"/>
                  <a:gd name="T5" fmla="*/ 10 h 18"/>
                  <a:gd name="T6" fmla="*/ 19 w 23"/>
                  <a:gd name="T7" fmla="*/ 7 h 18"/>
                  <a:gd name="T8" fmla="*/ 18 w 23"/>
                  <a:gd name="T9" fmla="*/ 3 h 18"/>
                  <a:gd name="T10" fmla="*/ 16 w 23"/>
                  <a:gd name="T11" fmla="*/ 2 h 18"/>
                  <a:gd name="T12" fmla="*/ 15 w 23"/>
                  <a:gd name="T13" fmla="*/ 2 h 18"/>
                  <a:gd name="T14" fmla="*/ 14 w 23"/>
                  <a:gd name="T15" fmla="*/ 3 h 18"/>
                  <a:gd name="T16" fmla="*/ 14 w 23"/>
                  <a:gd name="T17" fmla="*/ 5 h 18"/>
                  <a:gd name="T18" fmla="*/ 14 w 23"/>
                  <a:gd name="T19" fmla="*/ 8 h 18"/>
                  <a:gd name="T20" fmla="*/ 14 w 23"/>
                  <a:gd name="T21" fmla="*/ 13 h 18"/>
                  <a:gd name="T22" fmla="*/ 12 w 23"/>
                  <a:gd name="T23" fmla="*/ 16 h 18"/>
                  <a:gd name="T24" fmla="*/ 7 w 23"/>
                  <a:gd name="T25" fmla="*/ 17 h 18"/>
                  <a:gd name="T26" fmla="*/ 3 w 23"/>
                  <a:gd name="T27" fmla="*/ 14 h 18"/>
                  <a:gd name="T28" fmla="*/ 3 w 23"/>
                  <a:gd name="T29" fmla="*/ 13 h 18"/>
                  <a:gd name="T30" fmla="*/ 2 w 23"/>
                  <a:gd name="T31" fmla="*/ 10 h 18"/>
                  <a:gd name="T32" fmla="*/ 2 w 23"/>
                  <a:gd name="T33" fmla="*/ 9 h 18"/>
                  <a:gd name="T34" fmla="*/ 1 w 23"/>
                  <a:gd name="T35" fmla="*/ 9 h 18"/>
                  <a:gd name="T36" fmla="*/ 0 w 23"/>
                  <a:gd name="T37" fmla="*/ 9 h 18"/>
                  <a:gd name="T38" fmla="*/ 0 w 23"/>
                  <a:gd name="T39" fmla="*/ 9 h 18"/>
                  <a:gd name="T40" fmla="*/ 6 w 23"/>
                  <a:gd name="T41" fmla="*/ 5 h 18"/>
                  <a:gd name="T42" fmla="*/ 6 w 23"/>
                  <a:gd name="T43" fmla="*/ 5 h 18"/>
                  <a:gd name="T44" fmla="*/ 3 w 23"/>
                  <a:gd name="T45" fmla="*/ 9 h 18"/>
                  <a:gd name="T46" fmla="*/ 4 w 23"/>
                  <a:gd name="T47" fmla="*/ 13 h 18"/>
                  <a:gd name="T48" fmla="*/ 6 w 23"/>
                  <a:gd name="T49" fmla="*/ 15 h 18"/>
                  <a:gd name="T50" fmla="*/ 8 w 23"/>
                  <a:gd name="T51" fmla="*/ 15 h 18"/>
                  <a:gd name="T52" fmla="*/ 9 w 23"/>
                  <a:gd name="T53" fmla="*/ 14 h 18"/>
                  <a:gd name="T54" fmla="*/ 10 w 23"/>
                  <a:gd name="T55" fmla="*/ 12 h 18"/>
                  <a:gd name="T56" fmla="*/ 9 w 23"/>
                  <a:gd name="T57" fmla="*/ 9 h 18"/>
                  <a:gd name="T58" fmla="*/ 9 w 23"/>
                  <a:gd name="T59" fmla="*/ 5 h 18"/>
                  <a:gd name="T60" fmla="*/ 10 w 23"/>
                  <a:gd name="T61" fmla="*/ 3 h 18"/>
                  <a:gd name="T62" fmla="*/ 12 w 23"/>
                  <a:gd name="T63" fmla="*/ 1 h 18"/>
                  <a:gd name="T64" fmla="*/ 16 w 23"/>
                  <a:gd name="T65" fmla="*/ 0 h 18"/>
                  <a:gd name="T66" fmla="*/ 19 w 23"/>
                  <a:gd name="T67" fmla="*/ 2 h 18"/>
                  <a:gd name="T68" fmla="*/ 20 w 23"/>
                  <a:gd name="T69" fmla="*/ 4 h 18"/>
                  <a:gd name="T70" fmla="*/ 20 w 23"/>
                  <a:gd name="T71" fmla="*/ 5 h 18"/>
                  <a:gd name="T72" fmla="*/ 20 w 23"/>
                  <a:gd name="T73" fmla="*/ 7 h 18"/>
                  <a:gd name="T74" fmla="*/ 21 w 23"/>
                  <a:gd name="T75" fmla="*/ 7 h 18"/>
                  <a:gd name="T76" fmla="*/ 22 w 23"/>
                  <a:gd name="T77" fmla="*/ 7 h 18"/>
                  <a:gd name="T78" fmla="*/ 22 w 23"/>
                  <a:gd name="T79" fmla="*/ 7 h 1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"/>
                  <a:gd name="T121" fmla="*/ 0 h 18"/>
                  <a:gd name="T122" fmla="*/ 23 w 23"/>
                  <a:gd name="T123" fmla="*/ 18 h 1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" h="18">
                    <a:moveTo>
                      <a:pt x="22" y="7"/>
                    </a:moveTo>
                    <a:lnTo>
                      <a:pt x="17" y="11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4" y="13"/>
                    </a:lnTo>
                    <a:lnTo>
                      <a:pt x="12" y="16"/>
                    </a:lnTo>
                    <a:lnTo>
                      <a:pt x="7" y="17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6" y="5"/>
                    </a:lnTo>
                    <a:lnTo>
                      <a:pt x="3" y="9"/>
                    </a:lnTo>
                    <a:lnTo>
                      <a:pt x="4" y="13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10" y="12"/>
                    </a:lnTo>
                    <a:lnTo>
                      <a:pt x="9" y="9"/>
                    </a:lnTo>
                    <a:lnTo>
                      <a:pt x="9" y="5"/>
                    </a:lnTo>
                    <a:lnTo>
                      <a:pt x="10" y="3"/>
                    </a:lnTo>
                    <a:lnTo>
                      <a:pt x="12" y="1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20" y="4"/>
                    </a:lnTo>
                    <a:lnTo>
                      <a:pt x="20" y="5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2" y="7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7" name="Freeform 66"/>
              <p:cNvSpPr>
                <a:spLocks/>
              </p:cNvSpPr>
              <p:nvPr/>
            </p:nvSpPr>
            <p:spPr bwMode="auto">
              <a:xfrm>
                <a:off x="710" y="1650"/>
                <a:ext cx="24" cy="25"/>
              </a:xfrm>
              <a:custGeom>
                <a:avLst/>
                <a:gdLst>
                  <a:gd name="T0" fmla="*/ 17 w 24"/>
                  <a:gd name="T1" fmla="*/ 6 h 25"/>
                  <a:gd name="T2" fmla="*/ 12 w 24"/>
                  <a:gd name="T3" fmla="*/ 11 h 25"/>
                  <a:gd name="T4" fmla="*/ 12 w 24"/>
                  <a:gd name="T5" fmla="*/ 11 h 25"/>
                  <a:gd name="T6" fmla="*/ 14 w 24"/>
                  <a:gd name="T7" fmla="*/ 12 h 25"/>
                  <a:gd name="T8" fmla="*/ 17 w 24"/>
                  <a:gd name="T9" fmla="*/ 10 h 25"/>
                  <a:gd name="T10" fmla="*/ 18 w 24"/>
                  <a:gd name="T11" fmla="*/ 11 h 25"/>
                  <a:gd name="T12" fmla="*/ 10 w 24"/>
                  <a:gd name="T13" fmla="*/ 17 h 25"/>
                  <a:gd name="T14" fmla="*/ 10 w 24"/>
                  <a:gd name="T15" fmla="*/ 17 h 25"/>
                  <a:gd name="T16" fmla="*/ 12 w 24"/>
                  <a:gd name="T17" fmla="*/ 15 h 25"/>
                  <a:gd name="T18" fmla="*/ 12 w 24"/>
                  <a:gd name="T19" fmla="*/ 13 h 25"/>
                  <a:gd name="T20" fmla="*/ 11 w 24"/>
                  <a:gd name="T21" fmla="*/ 11 h 25"/>
                  <a:gd name="T22" fmla="*/ 7 w 24"/>
                  <a:gd name="T23" fmla="*/ 15 h 25"/>
                  <a:gd name="T24" fmla="*/ 6 w 24"/>
                  <a:gd name="T25" fmla="*/ 16 h 25"/>
                  <a:gd name="T26" fmla="*/ 6 w 24"/>
                  <a:gd name="T27" fmla="*/ 17 h 25"/>
                  <a:gd name="T28" fmla="*/ 6 w 24"/>
                  <a:gd name="T29" fmla="*/ 18 h 25"/>
                  <a:gd name="T30" fmla="*/ 7 w 24"/>
                  <a:gd name="T31" fmla="*/ 19 h 25"/>
                  <a:gd name="T32" fmla="*/ 10 w 24"/>
                  <a:gd name="T33" fmla="*/ 21 h 25"/>
                  <a:gd name="T34" fmla="*/ 15 w 24"/>
                  <a:gd name="T35" fmla="*/ 20 h 25"/>
                  <a:gd name="T36" fmla="*/ 15 w 24"/>
                  <a:gd name="T37" fmla="*/ 20 h 25"/>
                  <a:gd name="T38" fmla="*/ 10 w 24"/>
                  <a:gd name="T39" fmla="*/ 24 h 25"/>
                  <a:gd name="T40" fmla="*/ 0 w 24"/>
                  <a:gd name="T41" fmla="*/ 12 h 25"/>
                  <a:gd name="T42" fmla="*/ 0 w 24"/>
                  <a:gd name="T43" fmla="*/ 12 h 25"/>
                  <a:gd name="T44" fmla="*/ 1 w 24"/>
                  <a:gd name="T45" fmla="*/ 12 h 25"/>
                  <a:gd name="T46" fmla="*/ 2 w 24"/>
                  <a:gd name="T47" fmla="*/ 13 h 25"/>
                  <a:gd name="T48" fmla="*/ 3 w 24"/>
                  <a:gd name="T49" fmla="*/ 13 h 25"/>
                  <a:gd name="T50" fmla="*/ 4 w 24"/>
                  <a:gd name="T51" fmla="*/ 12 h 25"/>
                  <a:gd name="T52" fmla="*/ 13 w 24"/>
                  <a:gd name="T53" fmla="*/ 4 h 25"/>
                  <a:gd name="T54" fmla="*/ 14 w 24"/>
                  <a:gd name="T55" fmla="*/ 3 h 25"/>
                  <a:gd name="T56" fmla="*/ 15 w 24"/>
                  <a:gd name="T57" fmla="*/ 2 h 25"/>
                  <a:gd name="T58" fmla="*/ 14 w 24"/>
                  <a:gd name="T59" fmla="*/ 1 h 25"/>
                  <a:gd name="T60" fmla="*/ 14 w 24"/>
                  <a:gd name="T61" fmla="*/ 0 h 25"/>
                  <a:gd name="T62" fmla="*/ 14 w 24"/>
                  <a:gd name="T63" fmla="*/ 0 h 25"/>
                  <a:gd name="T64" fmla="*/ 23 w 24"/>
                  <a:gd name="T65" fmla="*/ 10 h 25"/>
                  <a:gd name="T66" fmla="*/ 19 w 24"/>
                  <a:gd name="T67" fmla="*/ 14 h 25"/>
                  <a:gd name="T68" fmla="*/ 19 w 24"/>
                  <a:gd name="T69" fmla="*/ 14 h 25"/>
                  <a:gd name="T70" fmla="*/ 20 w 24"/>
                  <a:gd name="T71" fmla="*/ 11 h 25"/>
                  <a:gd name="T72" fmla="*/ 20 w 24"/>
                  <a:gd name="T73" fmla="*/ 9 h 25"/>
                  <a:gd name="T74" fmla="*/ 18 w 24"/>
                  <a:gd name="T75" fmla="*/ 7 h 25"/>
                  <a:gd name="T76" fmla="*/ 17 w 24"/>
                  <a:gd name="T77" fmla="*/ 6 h 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"/>
                  <a:gd name="T118" fmla="*/ 0 h 25"/>
                  <a:gd name="T119" fmla="*/ 24 w 24"/>
                  <a:gd name="T120" fmla="*/ 25 h 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" h="25">
                    <a:moveTo>
                      <a:pt x="17" y="6"/>
                    </a:moveTo>
                    <a:lnTo>
                      <a:pt x="12" y="11"/>
                    </a:lnTo>
                    <a:lnTo>
                      <a:pt x="14" y="12"/>
                    </a:lnTo>
                    <a:lnTo>
                      <a:pt x="17" y="10"/>
                    </a:lnTo>
                    <a:lnTo>
                      <a:pt x="18" y="11"/>
                    </a:lnTo>
                    <a:lnTo>
                      <a:pt x="10" y="17"/>
                    </a:lnTo>
                    <a:lnTo>
                      <a:pt x="12" y="15"/>
                    </a:lnTo>
                    <a:lnTo>
                      <a:pt x="12" y="13"/>
                    </a:lnTo>
                    <a:lnTo>
                      <a:pt x="11" y="11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6" y="18"/>
                    </a:lnTo>
                    <a:lnTo>
                      <a:pt x="7" y="19"/>
                    </a:lnTo>
                    <a:lnTo>
                      <a:pt x="10" y="21"/>
                    </a:lnTo>
                    <a:lnTo>
                      <a:pt x="15" y="20"/>
                    </a:lnTo>
                    <a:lnTo>
                      <a:pt x="10" y="24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4" y="12"/>
                    </a:lnTo>
                    <a:lnTo>
                      <a:pt x="13" y="4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23" y="10"/>
                    </a:lnTo>
                    <a:lnTo>
                      <a:pt x="19" y="14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18" y="7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8" name="Freeform 67"/>
              <p:cNvSpPr>
                <a:spLocks/>
              </p:cNvSpPr>
              <p:nvPr/>
            </p:nvSpPr>
            <p:spPr bwMode="auto">
              <a:xfrm>
                <a:off x="727" y="1665"/>
                <a:ext cx="27" cy="26"/>
              </a:xfrm>
              <a:custGeom>
                <a:avLst/>
                <a:gdLst>
                  <a:gd name="T0" fmla="*/ 17 w 27"/>
                  <a:gd name="T1" fmla="*/ 4 h 26"/>
                  <a:gd name="T2" fmla="*/ 16 w 27"/>
                  <a:gd name="T3" fmla="*/ 18 h 26"/>
                  <a:gd name="T4" fmla="*/ 21 w 27"/>
                  <a:gd name="T5" fmla="*/ 12 h 26"/>
                  <a:gd name="T6" fmla="*/ 22 w 27"/>
                  <a:gd name="T7" fmla="*/ 10 h 26"/>
                  <a:gd name="T8" fmla="*/ 21 w 27"/>
                  <a:gd name="T9" fmla="*/ 8 h 26"/>
                  <a:gd name="T10" fmla="*/ 21 w 27"/>
                  <a:gd name="T11" fmla="*/ 8 h 26"/>
                  <a:gd name="T12" fmla="*/ 26 w 27"/>
                  <a:gd name="T13" fmla="*/ 11 h 26"/>
                  <a:gd name="T14" fmla="*/ 26 w 27"/>
                  <a:gd name="T15" fmla="*/ 12 h 26"/>
                  <a:gd name="T16" fmla="*/ 24 w 27"/>
                  <a:gd name="T17" fmla="*/ 11 h 26"/>
                  <a:gd name="T18" fmla="*/ 23 w 27"/>
                  <a:gd name="T19" fmla="*/ 11 h 26"/>
                  <a:gd name="T20" fmla="*/ 22 w 27"/>
                  <a:gd name="T21" fmla="*/ 13 h 26"/>
                  <a:gd name="T22" fmla="*/ 12 w 27"/>
                  <a:gd name="T23" fmla="*/ 25 h 26"/>
                  <a:gd name="T24" fmla="*/ 12 w 27"/>
                  <a:gd name="T25" fmla="*/ 25 h 26"/>
                  <a:gd name="T26" fmla="*/ 13 w 27"/>
                  <a:gd name="T27" fmla="*/ 5 h 26"/>
                  <a:gd name="T28" fmla="*/ 5 w 27"/>
                  <a:gd name="T29" fmla="*/ 14 h 26"/>
                  <a:gd name="T30" fmla="*/ 4 w 27"/>
                  <a:gd name="T31" fmla="*/ 16 h 26"/>
                  <a:gd name="T32" fmla="*/ 5 w 27"/>
                  <a:gd name="T33" fmla="*/ 18 h 26"/>
                  <a:gd name="T34" fmla="*/ 5 w 27"/>
                  <a:gd name="T35" fmla="*/ 18 h 26"/>
                  <a:gd name="T36" fmla="*/ 5 w 27"/>
                  <a:gd name="T37" fmla="*/ 18 h 26"/>
                  <a:gd name="T38" fmla="*/ 0 w 27"/>
                  <a:gd name="T39" fmla="*/ 14 h 26"/>
                  <a:gd name="T40" fmla="*/ 0 w 27"/>
                  <a:gd name="T41" fmla="*/ 14 h 26"/>
                  <a:gd name="T42" fmla="*/ 2 w 27"/>
                  <a:gd name="T43" fmla="*/ 15 h 26"/>
                  <a:gd name="T44" fmla="*/ 4 w 27"/>
                  <a:gd name="T45" fmla="*/ 13 h 26"/>
                  <a:gd name="T46" fmla="*/ 13 w 27"/>
                  <a:gd name="T47" fmla="*/ 3 h 26"/>
                  <a:gd name="T48" fmla="*/ 13 w 27"/>
                  <a:gd name="T49" fmla="*/ 3 h 26"/>
                  <a:gd name="T50" fmla="*/ 13 w 27"/>
                  <a:gd name="T51" fmla="*/ 1 h 26"/>
                  <a:gd name="T52" fmla="*/ 12 w 27"/>
                  <a:gd name="T53" fmla="*/ 0 h 26"/>
                  <a:gd name="T54" fmla="*/ 13 w 27"/>
                  <a:gd name="T55" fmla="*/ 0 h 26"/>
                  <a:gd name="T56" fmla="*/ 17 w 27"/>
                  <a:gd name="T57" fmla="*/ 4 h 2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7"/>
                  <a:gd name="T88" fmla="*/ 0 h 26"/>
                  <a:gd name="T89" fmla="*/ 27 w 27"/>
                  <a:gd name="T90" fmla="*/ 26 h 2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7" h="26">
                    <a:moveTo>
                      <a:pt x="17" y="4"/>
                    </a:moveTo>
                    <a:lnTo>
                      <a:pt x="16" y="18"/>
                    </a:lnTo>
                    <a:lnTo>
                      <a:pt x="21" y="12"/>
                    </a:lnTo>
                    <a:lnTo>
                      <a:pt x="22" y="10"/>
                    </a:lnTo>
                    <a:lnTo>
                      <a:pt x="21" y="8"/>
                    </a:lnTo>
                    <a:lnTo>
                      <a:pt x="26" y="11"/>
                    </a:lnTo>
                    <a:lnTo>
                      <a:pt x="26" y="12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3"/>
                    </a:lnTo>
                    <a:lnTo>
                      <a:pt x="12" y="25"/>
                    </a:lnTo>
                    <a:lnTo>
                      <a:pt x="13" y="5"/>
                    </a:lnTo>
                    <a:lnTo>
                      <a:pt x="5" y="14"/>
                    </a:lnTo>
                    <a:lnTo>
                      <a:pt x="4" y="16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2" y="15"/>
                    </a:lnTo>
                    <a:lnTo>
                      <a:pt x="4" y="1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7" y="4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9" name="Freeform 68"/>
              <p:cNvSpPr>
                <a:spLocks/>
              </p:cNvSpPr>
              <p:nvPr/>
            </p:nvSpPr>
            <p:spPr bwMode="auto">
              <a:xfrm>
                <a:off x="748" y="1686"/>
                <a:ext cx="18" cy="19"/>
              </a:xfrm>
              <a:custGeom>
                <a:avLst/>
                <a:gdLst>
                  <a:gd name="T0" fmla="*/ 11 w 18"/>
                  <a:gd name="T1" fmla="*/ 11 h 19"/>
                  <a:gd name="T2" fmla="*/ 6 w 18"/>
                  <a:gd name="T3" fmla="*/ 8 h 19"/>
                  <a:gd name="T4" fmla="*/ 5 w 18"/>
                  <a:gd name="T5" fmla="*/ 8 h 19"/>
                  <a:gd name="T6" fmla="*/ 4 w 18"/>
                  <a:gd name="T7" fmla="*/ 9 h 19"/>
                  <a:gd name="T8" fmla="*/ 4 w 18"/>
                  <a:gd name="T9" fmla="*/ 11 h 19"/>
                  <a:gd name="T10" fmla="*/ 5 w 18"/>
                  <a:gd name="T11" fmla="*/ 12 h 19"/>
                  <a:gd name="T12" fmla="*/ 5 w 18"/>
                  <a:gd name="T13" fmla="*/ 12 h 19"/>
                  <a:gd name="T14" fmla="*/ 0 w 18"/>
                  <a:gd name="T15" fmla="*/ 9 h 19"/>
                  <a:gd name="T16" fmla="*/ 0 w 18"/>
                  <a:gd name="T17" fmla="*/ 9 h 19"/>
                  <a:gd name="T18" fmla="*/ 2 w 18"/>
                  <a:gd name="T19" fmla="*/ 9 h 19"/>
                  <a:gd name="T20" fmla="*/ 5 w 18"/>
                  <a:gd name="T21" fmla="*/ 7 h 19"/>
                  <a:gd name="T22" fmla="*/ 17 w 18"/>
                  <a:gd name="T23" fmla="*/ 0 h 19"/>
                  <a:gd name="T24" fmla="*/ 17 w 18"/>
                  <a:gd name="T25" fmla="*/ 0 h 19"/>
                  <a:gd name="T26" fmla="*/ 15 w 18"/>
                  <a:gd name="T27" fmla="*/ 14 h 19"/>
                  <a:gd name="T28" fmla="*/ 14 w 18"/>
                  <a:gd name="T29" fmla="*/ 17 h 19"/>
                  <a:gd name="T30" fmla="*/ 15 w 18"/>
                  <a:gd name="T31" fmla="*/ 18 h 19"/>
                  <a:gd name="T32" fmla="*/ 15 w 18"/>
                  <a:gd name="T33" fmla="*/ 18 h 19"/>
                  <a:gd name="T34" fmla="*/ 8 w 18"/>
                  <a:gd name="T35" fmla="*/ 14 h 19"/>
                  <a:gd name="T36" fmla="*/ 8 w 18"/>
                  <a:gd name="T37" fmla="*/ 14 h 19"/>
                  <a:gd name="T38" fmla="*/ 9 w 18"/>
                  <a:gd name="T39" fmla="*/ 14 h 19"/>
                  <a:gd name="T40" fmla="*/ 10 w 18"/>
                  <a:gd name="T41" fmla="*/ 14 h 19"/>
                  <a:gd name="T42" fmla="*/ 11 w 18"/>
                  <a:gd name="T43" fmla="*/ 14 h 19"/>
                  <a:gd name="T44" fmla="*/ 11 w 18"/>
                  <a:gd name="T45" fmla="*/ 14 h 19"/>
                  <a:gd name="T46" fmla="*/ 11 w 18"/>
                  <a:gd name="T47" fmla="*/ 13 h 19"/>
                  <a:gd name="T48" fmla="*/ 11 w 18"/>
                  <a:gd name="T49" fmla="*/ 11 h 19"/>
                  <a:gd name="T50" fmla="*/ 12 w 18"/>
                  <a:gd name="T51" fmla="*/ 10 h 19"/>
                  <a:gd name="T52" fmla="*/ 13 w 18"/>
                  <a:gd name="T53" fmla="*/ 4 h 19"/>
                  <a:gd name="T54" fmla="*/ 8 w 18"/>
                  <a:gd name="T55" fmla="*/ 7 h 19"/>
                  <a:gd name="T56" fmla="*/ 12 w 18"/>
                  <a:gd name="T57" fmla="*/ 10 h 19"/>
                  <a:gd name="T58" fmla="*/ 11 w 18"/>
                  <a:gd name="T59" fmla="*/ 11 h 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"/>
                  <a:gd name="T91" fmla="*/ 0 h 19"/>
                  <a:gd name="T92" fmla="*/ 18 w 18"/>
                  <a:gd name="T93" fmla="*/ 19 h 1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" h="19">
                    <a:moveTo>
                      <a:pt x="11" y="11"/>
                    </a:moveTo>
                    <a:lnTo>
                      <a:pt x="6" y="8"/>
                    </a:lnTo>
                    <a:lnTo>
                      <a:pt x="5" y="8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5" y="12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5" y="7"/>
                    </a:lnTo>
                    <a:lnTo>
                      <a:pt x="17" y="0"/>
                    </a:lnTo>
                    <a:lnTo>
                      <a:pt x="15" y="14"/>
                    </a:lnTo>
                    <a:lnTo>
                      <a:pt x="14" y="17"/>
                    </a:lnTo>
                    <a:lnTo>
                      <a:pt x="15" y="18"/>
                    </a:lnTo>
                    <a:lnTo>
                      <a:pt x="8" y="14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2" y="10"/>
                    </a:lnTo>
                    <a:lnTo>
                      <a:pt x="13" y="4"/>
                    </a:lnTo>
                    <a:lnTo>
                      <a:pt x="8" y="7"/>
                    </a:lnTo>
                    <a:lnTo>
                      <a:pt x="12" y="10"/>
                    </a:lnTo>
                    <a:lnTo>
                      <a:pt x="11" y="11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0" name="Freeform 69"/>
              <p:cNvSpPr>
                <a:spLocks/>
              </p:cNvSpPr>
              <p:nvPr/>
            </p:nvSpPr>
            <p:spPr bwMode="auto">
              <a:xfrm>
                <a:off x="771" y="1693"/>
                <a:ext cx="17" cy="24"/>
              </a:xfrm>
              <a:custGeom>
                <a:avLst/>
                <a:gdLst>
                  <a:gd name="T0" fmla="*/ 16 w 17"/>
                  <a:gd name="T1" fmla="*/ 17 h 24"/>
                  <a:gd name="T2" fmla="*/ 13 w 17"/>
                  <a:gd name="T3" fmla="*/ 23 h 24"/>
                  <a:gd name="T4" fmla="*/ 0 w 17"/>
                  <a:gd name="T5" fmla="*/ 16 h 24"/>
                  <a:gd name="T6" fmla="*/ 0 w 17"/>
                  <a:gd name="T7" fmla="*/ 16 h 24"/>
                  <a:gd name="T8" fmla="*/ 1 w 17"/>
                  <a:gd name="T9" fmla="*/ 16 h 24"/>
                  <a:gd name="T10" fmla="*/ 2 w 17"/>
                  <a:gd name="T11" fmla="*/ 16 h 24"/>
                  <a:gd name="T12" fmla="*/ 2 w 17"/>
                  <a:gd name="T13" fmla="*/ 16 h 24"/>
                  <a:gd name="T14" fmla="*/ 3 w 17"/>
                  <a:gd name="T15" fmla="*/ 14 h 24"/>
                  <a:gd name="T16" fmla="*/ 8 w 17"/>
                  <a:gd name="T17" fmla="*/ 4 h 24"/>
                  <a:gd name="T18" fmla="*/ 9 w 17"/>
                  <a:gd name="T19" fmla="*/ 2 h 24"/>
                  <a:gd name="T20" fmla="*/ 9 w 17"/>
                  <a:gd name="T21" fmla="*/ 1 h 24"/>
                  <a:gd name="T22" fmla="*/ 8 w 17"/>
                  <a:gd name="T23" fmla="*/ 1 h 24"/>
                  <a:gd name="T24" fmla="*/ 8 w 17"/>
                  <a:gd name="T25" fmla="*/ 0 h 24"/>
                  <a:gd name="T26" fmla="*/ 8 w 17"/>
                  <a:gd name="T27" fmla="*/ 0 h 24"/>
                  <a:gd name="T28" fmla="*/ 15 w 17"/>
                  <a:gd name="T29" fmla="*/ 4 h 24"/>
                  <a:gd name="T30" fmla="*/ 15 w 17"/>
                  <a:gd name="T31" fmla="*/ 4 h 24"/>
                  <a:gd name="T32" fmla="*/ 14 w 17"/>
                  <a:gd name="T33" fmla="*/ 4 h 24"/>
                  <a:gd name="T34" fmla="*/ 13 w 17"/>
                  <a:gd name="T35" fmla="*/ 4 h 24"/>
                  <a:gd name="T36" fmla="*/ 12 w 17"/>
                  <a:gd name="T37" fmla="*/ 4 h 24"/>
                  <a:gd name="T38" fmla="*/ 12 w 17"/>
                  <a:gd name="T39" fmla="*/ 6 h 24"/>
                  <a:gd name="T40" fmla="*/ 7 w 17"/>
                  <a:gd name="T41" fmla="*/ 16 h 24"/>
                  <a:gd name="T42" fmla="*/ 6 w 17"/>
                  <a:gd name="T43" fmla="*/ 18 h 24"/>
                  <a:gd name="T44" fmla="*/ 7 w 17"/>
                  <a:gd name="T45" fmla="*/ 18 h 24"/>
                  <a:gd name="T46" fmla="*/ 8 w 17"/>
                  <a:gd name="T47" fmla="*/ 19 h 24"/>
                  <a:gd name="T48" fmla="*/ 9 w 17"/>
                  <a:gd name="T49" fmla="*/ 20 h 24"/>
                  <a:gd name="T50" fmla="*/ 11 w 17"/>
                  <a:gd name="T51" fmla="*/ 20 h 24"/>
                  <a:gd name="T52" fmla="*/ 13 w 17"/>
                  <a:gd name="T53" fmla="*/ 19 h 24"/>
                  <a:gd name="T54" fmla="*/ 15 w 17"/>
                  <a:gd name="T55" fmla="*/ 17 h 24"/>
                  <a:gd name="T56" fmla="*/ 16 w 17"/>
                  <a:gd name="T57" fmla="*/ 17 h 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"/>
                  <a:gd name="T88" fmla="*/ 0 h 24"/>
                  <a:gd name="T89" fmla="*/ 17 w 17"/>
                  <a:gd name="T90" fmla="*/ 24 h 2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" h="24">
                    <a:moveTo>
                      <a:pt x="16" y="17"/>
                    </a:moveTo>
                    <a:lnTo>
                      <a:pt x="13" y="23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4"/>
                    </a:lnTo>
                    <a:lnTo>
                      <a:pt x="8" y="4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7" y="16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6" y="17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1" name="Freeform 70"/>
              <p:cNvSpPr>
                <a:spLocks/>
              </p:cNvSpPr>
              <p:nvPr/>
            </p:nvSpPr>
            <p:spPr bwMode="auto">
              <a:xfrm>
                <a:off x="805" y="1707"/>
                <a:ext cx="21" cy="20"/>
              </a:xfrm>
              <a:custGeom>
                <a:avLst/>
                <a:gdLst>
                  <a:gd name="T0" fmla="*/ 12 w 21"/>
                  <a:gd name="T1" fmla="*/ 3 h 20"/>
                  <a:gd name="T2" fmla="*/ 10 w 21"/>
                  <a:gd name="T3" fmla="*/ 10 h 20"/>
                  <a:gd name="T4" fmla="*/ 10 w 21"/>
                  <a:gd name="T5" fmla="*/ 10 h 20"/>
                  <a:gd name="T6" fmla="*/ 12 w 21"/>
                  <a:gd name="T7" fmla="*/ 10 h 20"/>
                  <a:gd name="T8" fmla="*/ 14 w 21"/>
                  <a:gd name="T9" fmla="*/ 9 h 20"/>
                  <a:gd name="T10" fmla="*/ 15 w 21"/>
                  <a:gd name="T11" fmla="*/ 7 h 20"/>
                  <a:gd name="T12" fmla="*/ 16 w 21"/>
                  <a:gd name="T13" fmla="*/ 7 h 20"/>
                  <a:gd name="T14" fmla="*/ 13 w 21"/>
                  <a:gd name="T15" fmla="*/ 16 h 20"/>
                  <a:gd name="T16" fmla="*/ 13 w 21"/>
                  <a:gd name="T17" fmla="*/ 16 h 20"/>
                  <a:gd name="T18" fmla="*/ 12 w 21"/>
                  <a:gd name="T19" fmla="*/ 12 h 20"/>
                  <a:gd name="T20" fmla="*/ 10 w 21"/>
                  <a:gd name="T21" fmla="*/ 11 h 20"/>
                  <a:gd name="T22" fmla="*/ 9 w 21"/>
                  <a:gd name="T23" fmla="*/ 11 h 20"/>
                  <a:gd name="T24" fmla="*/ 8 w 21"/>
                  <a:gd name="T25" fmla="*/ 16 h 20"/>
                  <a:gd name="T26" fmla="*/ 7 w 21"/>
                  <a:gd name="T27" fmla="*/ 17 h 20"/>
                  <a:gd name="T28" fmla="*/ 8 w 21"/>
                  <a:gd name="T29" fmla="*/ 18 h 20"/>
                  <a:gd name="T30" fmla="*/ 9 w 21"/>
                  <a:gd name="T31" fmla="*/ 19 h 20"/>
                  <a:gd name="T32" fmla="*/ 10 w 21"/>
                  <a:gd name="T33" fmla="*/ 19 h 20"/>
                  <a:gd name="T34" fmla="*/ 10 w 21"/>
                  <a:gd name="T35" fmla="*/ 19 h 20"/>
                  <a:gd name="T36" fmla="*/ 0 w 21"/>
                  <a:gd name="T37" fmla="*/ 16 h 20"/>
                  <a:gd name="T38" fmla="*/ 0 w 21"/>
                  <a:gd name="T39" fmla="*/ 16 h 20"/>
                  <a:gd name="T40" fmla="*/ 1 w 21"/>
                  <a:gd name="T41" fmla="*/ 16 h 20"/>
                  <a:gd name="T42" fmla="*/ 2 w 21"/>
                  <a:gd name="T43" fmla="*/ 16 h 20"/>
                  <a:gd name="T44" fmla="*/ 3 w 21"/>
                  <a:gd name="T45" fmla="*/ 16 h 20"/>
                  <a:gd name="T46" fmla="*/ 4 w 21"/>
                  <a:gd name="T47" fmla="*/ 14 h 20"/>
                  <a:gd name="T48" fmla="*/ 7 w 21"/>
                  <a:gd name="T49" fmla="*/ 4 h 20"/>
                  <a:gd name="T50" fmla="*/ 7 w 21"/>
                  <a:gd name="T51" fmla="*/ 2 h 20"/>
                  <a:gd name="T52" fmla="*/ 7 w 21"/>
                  <a:gd name="T53" fmla="*/ 1 h 20"/>
                  <a:gd name="T54" fmla="*/ 6 w 21"/>
                  <a:gd name="T55" fmla="*/ 0 h 20"/>
                  <a:gd name="T56" fmla="*/ 6 w 21"/>
                  <a:gd name="T57" fmla="*/ 0 h 20"/>
                  <a:gd name="T58" fmla="*/ 6 w 21"/>
                  <a:gd name="T59" fmla="*/ 0 h 20"/>
                  <a:gd name="T60" fmla="*/ 20 w 21"/>
                  <a:gd name="T61" fmla="*/ 4 h 20"/>
                  <a:gd name="T62" fmla="*/ 19 w 21"/>
                  <a:gd name="T63" fmla="*/ 9 h 20"/>
                  <a:gd name="T64" fmla="*/ 18 w 21"/>
                  <a:gd name="T65" fmla="*/ 9 h 20"/>
                  <a:gd name="T66" fmla="*/ 18 w 21"/>
                  <a:gd name="T67" fmla="*/ 6 h 20"/>
                  <a:gd name="T68" fmla="*/ 16 w 21"/>
                  <a:gd name="T69" fmla="*/ 4 h 20"/>
                  <a:gd name="T70" fmla="*/ 13 w 21"/>
                  <a:gd name="T71" fmla="*/ 3 h 20"/>
                  <a:gd name="T72" fmla="*/ 12 w 21"/>
                  <a:gd name="T73" fmla="*/ 3 h 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1"/>
                  <a:gd name="T112" fmla="*/ 0 h 20"/>
                  <a:gd name="T113" fmla="*/ 21 w 21"/>
                  <a:gd name="T114" fmla="*/ 20 h 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1" h="20">
                    <a:moveTo>
                      <a:pt x="12" y="3"/>
                    </a:moveTo>
                    <a:lnTo>
                      <a:pt x="10" y="10"/>
                    </a:lnTo>
                    <a:lnTo>
                      <a:pt x="12" y="10"/>
                    </a:lnTo>
                    <a:lnTo>
                      <a:pt x="14" y="9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3" y="16"/>
                    </a:lnTo>
                    <a:lnTo>
                      <a:pt x="12" y="12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9" y="19"/>
                    </a:lnTo>
                    <a:lnTo>
                      <a:pt x="10" y="19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4" y="1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20" y="4"/>
                    </a:lnTo>
                    <a:lnTo>
                      <a:pt x="19" y="9"/>
                    </a:lnTo>
                    <a:lnTo>
                      <a:pt x="18" y="9"/>
                    </a:lnTo>
                    <a:lnTo>
                      <a:pt x="18" y="6"/>
                    </a:lnTo>
                    <a:lnTo>
                      <a:pt x="16" y="4"/>
                    </a:lnTo>
                    <a:lnTo>
                      <a:pt x="13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2" name="Freeform 71"/>
              <p:cNvSpPr>
                <a:spLocks/>
              </p:cNvSpPr>
              <p:nvPr/>
            </p:nvSpPr>
            <p:spPr bwMode="auto">
              <a:xfrm>
                <a:off x="824" y="1713"/>
                <a:ext cx="20" cy="19"/>
              </a:xfrm>
              <a:custGeom>
                <a:avLst/>
                <a:gdLst>
                  <a:gd name="T0" fmla="*/ 11 w 20"/>
                  <a:gd name="T1" fmla="*/ 0 h 19"/>
                  <a:gd name="T2" fmla="*/ 11 w 20"/>
                  <a:gd name="T3" fmla="*/ 0 h 19"/>
                  <a:gd name="T4" fmla="*/ 17 w 20"/>
                  <a:gd name="T5" fmla="*/ 3 h 19"/>
                  <a:gd name="T6" fmla="*/ 19 w 20"/>
                  <a:gd name="T7" fmla="*/ 6 h 19"/>
                  <a:gd name="T8" fmla="*/ 19 w 20"/>
                  <a:gd name="T9" fmla="*/ 10 h 19"/>
                  <a:gd name="T10" fmla="*/ 16 w 20"/>
                  <a:gd name="T11" fmla="*/ 16 h 19"/>
                  <a:gd name="T12" fmla="*/ 13 w 20"/>
                  <a:gd name="T13" fmla="*/ 18 h 19"/>
                  <a:gd name="T14" fmla="*/ 8 w 20"/>
                  <a:gd name="T15" fmla="*/ 18 h 19"/>
                  <a:gd name="T16" fmla="*/ 4 w 20"/>
                  <a:gd name="T17" fmla="*/ 16 h 19"/>
                  <a:gd name="T18" fmla="*/ 1 w 20"/>
                  <a:gd name="T19" fmla="*/ 13 h 19"/>
                  <a:gd name="T20" fmla="*/ 0 w 20"/>
                  <a:gd name="T21" fmla="*/ 10 h 19"/>
                  <a:gd name="T22" fmla="*/ 0 w 20"/>
                  <a:gd name="T23" fmla="*/ 7 h 19"/>
                  <a:gd name="T24" fmla="*/ 4 w 20"/>
                  <a:gd name="T25" fmla="*/ 1 h 19"/>
                  <a:gd name="T26" fmla="*/ 7 w 20"/>
                  <a:gd name="T27" fmla="*/ 0 h 19"/>
                  <a:gd name="T28" fmla="*/ 11 w 20"/>
                  <a:gd name="T29" fmla="*/ 0 h 19"/>
                  <a:gd name="T30" fmla="*/ 11 w 20"/>
                  <a:gd name="T31" fmla="*/ 1 h 19"/>
                  <a:gd name="T32" fmla="*/ 7 w 20"/>
                  <a:gd name="T33" fmla="*/ 3 h 19"/>
                  <a:gd name="T34" fmla="*/ 5 w 20"/>
                  <a:gd name="T35" fmla="*/ 8 h 19"/>
                  <a:gd name="T36" fmla="*/ 5 w 20"/>
                  <a:gd name="T37" fmla="*/ 12 h 19"/>
                  <a:gd name="T38" fmla="*/ 5 w 20"/>
                  <a:gd name="T39" fmla="*/ 15 h 19"/>
                  <a:gd name="T40" fmla="*/ 8 w 20"/>
                  <a:gd name="T41" fmla="*/ 17 h 19"/>
                  <a:gd name="T42" fmla="*/ 10 w 20"/>
                  <a:gd name="T43" fmla="*/ 17 h 19"/>
                  <a:gd name="T44" fmla="*/ 13 w 20"/>
                  <a:gd name="T45" fmla="*/ 14 h 19"/>
                  <a:gd name="T46" fmla="*/ 14 w 20"/>
                  <a:gd name="T47" fmla="*/ 10 h 19"/>
                  <a:gd name="T48" fmla="*/ 14 w 20"/>
                  <a:gd name="T49" fmla="*/ 5 h 19"/>
                  <a:gd name="T50" fmla="*/ 13 w 20"/>
                  <a:gd name="T51" fmla="*/ 2 h 19"/>
                  <a:gd name="T52" fmla="*/ 11 w 20"/>
                  <a:gd name="T53" fmla="*/ 1 h 19"/>
                  <a:gd name="T54" fmla="*/ 11 w 20"/>
                  <a:gd name="T55" fmla="*/ 0 h 1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"/>
                  <a:gd name="T85" fmla="*/ 0 h 19"/>
                  <a:gd name="T86" fmla="*/ 20 w 20"/>
                  <a:gd name="T87" fmla="*/ 19 h 1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" h="19">
                    <a:moveTo>
                      <a:pt x="11" y="0"/>
                    </a:moveTo>
                    <a:lnTo>
                      <a:pt x="11" y="0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19" y="10"/>
                    </a:lnTo>
                    <a:lnTo>
                      <a:pt x="16" y="16"/>
                    </a:lnTo>
                    <a:lnTo>
                      <a:pt x="13" y="18"/>
                    </a:lnTo>
                    <a:lnTo>
                      <a:pt x="8" y="18"/>
                    </a:lnTo>
                    <a:lnTo>
                      <a:pt x="4" y="16"/>
                    </a:lnTo>
                    <a:lnTo>
                      <a:pt x="1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5" y="8"/>
                    </a:lnTo>
                    <a:lnTo>
                      <a:pt x="5" y="12"/>
                    </a:lnTo>
                    <a:lnTo>
                      <a:pt x="5" y="15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4" y="10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3" name="Freeform 72"/>
              <p:cNvSpPr>
                <a:spLocks/>
              </p:cNvSpPr>
              <p:nvPr/>
            </p:nvSpPr>
            <p:spPr bwMode="auto">
              <a:xfrm>
                <a:off x="843" y="1714"/>
                <a:ext cx="21" cy="19"/>
              </a:xfrm>
              <a:custGeom>
                <a:avLst/>
                <a:gdLst>
                  <a:gd name="T0" fmla="*/ 7 w 21"/>
                  <a:gd name="T1" fmla="*/ 10 h 19"/>
                  <a:gd name="T2" fmla="*/ 7 w 21"/>
                  <a:gd name="T3" fmla="*/ 15 h 19"/>
                  <a:gd name="T4" fmla="*/ 7 w 21"/>
                  <a:gd name="T5" fmla="*/ 17 h 19"/>
                  <a:gd name="T6" fmla="*/ 8 w 21"/>
                  <a:gd name="T7" fmla="*/ 17 h 19"/>
                  <a:gd name="T8" fmla="*/ 10 w 21"/>
                  <a:gd name="T9" fmla="*/ 18 h 19"/>
                  <a:gd name="T10" fmla="*/ 10 w 21"/>
                  <a:gd name="T11" fmla="*/ 18 h 19"/>
                  <a:gd name="T12" fmla="*/ 0 w 21"/>
                  <a:gd name="T13" fmla="*/ 17 h 19"/>
                  <a:gd name="T14" fmla="*/ 0 w 21"/>
                  <a:gd name="T15" fmla="*/ 17 h 19"/>
                  <a:gd name="T16" fmla="*/ 2 w 21"/>
                  <a:gd name="T17" fmla="*/ 17 h 19"/>
                  <a:gd name="T18" fmla="*/ 3 w 21"/>
                  <a:gd name="T19" fmla="*/ 16 h 19"/>
                  <a:gd name="T20" fmla="*/ 3 w 21"/>
                  <a:gd name="T21" fmla="*/ 15 h 19"/>
                  <a:gd name="T22" fmla="*/ 4 w 21"/>
                  <a:gd name="T23" fmla="*/ 3 h 19"/>
                  <a:gd name="T24" fmla="*/ 4 w 21"/>
                  <a:gd name="T25" fmla="*/ 1 h 19"/>
                  <a:gd name="T26" fmla="*/ 3 w 21"/>
                  <a:gd name="T27" fmla="*/ 1 h 19"/>
                  <a:gd name="T28" fmla="*/ 2 w 21"/>
                  <a:gd name="T29" fmla="*/ 0 h 19"/>
                  <a:gd name="T30" fmla="*/ 2 w 21"/>
                  <a:gd name="T31" fmla="*/ 0 h 19"/>
                  <a:gd name="T32" fmla="*/ 10 w 21"/>
                  <a:gd name="T33" fmla="*/ 1 h 19"/>
                  <a:gd name="T34" fmla="*/ 14 w 21"/>
                  <a:gd name="T35" fmla="*/ 1 h 19"/>
                  <a:gd name="T36" fmla="*/ 16 w 21"/>
                  <a:gd name="T37" fmla="*/ 3 h 19"/>
                  <a:gd name="T38" fmla="*/ 17 w 21"/>
                  <a:gd name="T39" fmla="*/ 6 h 19"/>
                  <a:gd name="T40" fmla="*/ 15 w 21"/>
                  <a:gd name="T41" fmla="*/ 9 h 19"/>
                  <a:gd name="T42" fmla="*/ 13 w 21"/>
                  <a:gd name="T43" fmla="*/ 10 h 19"/>
                  <a:gd name="T44" fmla="*/ 18 w 21"/>
                  <a:gd name="T45" fmla="*/ 16 h 19"/>
                  <a:gd name="T46" fmla="*/ 19 w 21"/>
                  <a:gd name="T47" fmla="*/ 17 h 19"/>
                  <a:gd name="T48" fmla="*/ 20 w 21"/>
                  <a:gd name="T49" fmla="*/ 17 h 19"/>
                  <a:gd name="T50" fmla="*/ 20 w 21"/>
                  <a:gd name="T51" fmla="*/ 18 h 19"/>
                  <a:gd name="T52" fmla="*/ 14 w 21"/>
                  <a:gd name="T53" fmla="*/ 18 h 19"/>
                  <a:gd name="T54" fmla="*/ 8 w 21"/>
                  <a:gd name="T55" fmla="*/ 10 h 19"/>
                  <a:gd name="T56" fmla="*/ 7 w 21"/>
                  <a:gd name="T57" fmla="*/ 10 h 19"/>
                  <a:gd name="T58" fmla="*/ 8 w 21"/>
                  <a:gd name="T59" fmla="*/ 1 h 19"/>
                  <a:gd name="T60" fmla="*/ 7 w 21"/>
                  <a:gd name="T61" fmla="*/ 9 h 19"/>
                  <a:gd name="T62" fmla="*/ 8 w 21"/>
                  <a:gd name="T63" fmla="*/ 9 h 19"/>
                  <a:gd name="T64" fmla="*/ 11 w 21"/>
                  <a:gd name="T65" fmla="*/ 9 h 19"/>
                  <a:gd name="T66" fmla="*/ 12 w 21"/>
                  <a:gd name="T67" fmla="*/ 8 h 19"/>
                  <a:gd name="T68" fmla="*/ 13 w 21"/>
                  <a:gd name="T69" fmla="*/ 6 h 19"/>
                  <a:gd name="T70" fmla="*/ 12 w 21"/>
                  <a:gd name="T71" fmla="*/ 3 h 19"/>
                  <a:gd name="T72" fmla="*/ 9 w 21"/>
                  <a:gd name="T73" fmla="*/ 2 h 19"/>
                  <a:gd name="T74" fmla="*/ 8 w 21"/>
                  <a:gd name="T75" fmla="*/ 1 h 19"/>
                  <a:gd name="T76" fmla="*/ 7 w 21"/>
                  <a:gd name="T77" fmla="*/ 10 h 1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1"/>
                  <a:gd name="T118" fmla="*/ 0 h 19"/>
                  <a:gd name="T119" fmla="*/ 21 w 21"/>
                  <a:gd name="T120" fmla="*/ 19 h 1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1" h="19">
                    <a:moveTo>
                      <a:pt x="7" y="10"/>
                    </a:moveTo>
                    <a:lnTo>
                      <a:pt x="7" y="15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10" y="18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10" y="1"/>
                    </a:lnTo>
                    <a:lnTo>
                      <a:pt x="14" y="1"/>
                    </a:lnTo>
                    <a:lnTo>
                      <a:pt x="16" y="3"/>
                    </a:lnTo>
                    <a:lnTo>
                      <a:pt x="17" y="6"/>
                    </a:lnTo>
                    <a:lnTo>
                      <a:pt x="15" y="9"/>
                    </a:lnTo>
                    <a:lnTo>
                      <a:pt x="13" y="10"/>
                    </a:lnTo>
                    <a:lnTo>
                      <a:pt x="18" y="16"/>
                    </a:lnTo>
                    <a:lnTo>
                      <a:pt x="19" y="17"/>
                    </a:lnTo>
                    <a:lnTo>
                      <a:pt x="20" y="17"/>
                    </a:lnTo>
                    <a:lnTo>
                      <a:pt x="20" y="18"/>
                    </a:lnTo>
                    <a:lnTo>
                      <a:pt x="14" y="18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8" y="1"/>
                    </a:lnTo>
                    <a:lnTo>
                      <a:pt x="7" y="9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2" y="8"/>
                    </a:lnTo>
                    <a:lnTo>
                      <a:pt x="13" y="6"/>
                    </a:lnTo>
                    <a:lnTo>
                      <a:pt x="12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10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4" name="Freeform 73"/>
              <p:cNvSpPr>
                <a:spLocks/>
              </p:cNvSpPr>
              <p:nvPr/>
            </p:nvSpPr>
            <p:spPr bwMode="auto">
              <a:xfrm>
                <a:off x="882" y="1709"/>
                <a:ext cx="17" cy="22"/>
              </a:xfrm>
              <a:custGeom>
                <a:avLst/>
                <a:gdLst>
                  <a:gd name="T0" fmla="*/ 14 w 17"/>
                  <a:gd name="T1" fmla="*/ 0 h 22"/>
                  <a:gd name="T2" fmla="*/ 16 w 17"/>
                  <a:gd name="T3" fmla="*/ 5 h 22"/>
                  <a:gd name="T4" fmla="*/ 16 w 17"/>
                  <a:gd name="T5" fmla="*/ 5 h 22"/>
                  <a:gd name="T6" fmla="*/ 13 w 17"/>
                  <a:gd name="T7" fmla="*/ 3 h 22"/>
                  <a:gd name="T8" fmla="*/ 12 w 17"/>
                  <a:gd name="T9" fmla="*/ 2 h 22"/>
                  <a:gd name="T10" fmla="*/ 10 w 17"/>
                  <a:gd name="T11" fmla="*/ 2 h 22"/>
                  <a:gd name="T12" fmla="*/ 9 w 17"/>
                  <a:gd name="T13" fmla="*/ 2 h 22"/>
                  <a:gd name="T14" fmla="*/ 12 w 17"/>
                  <a:gd name="T15" fmla="*/ 17 h 22"/>
                  <a:gd name="T16" fmla="*/ 12 w 17"/>
                  <a:gd name="T17" fmla="*/ 18 h 22"/>
                  <a:gd name="T18" fmla="*/ 13 w 17"/>
                  <a:gd name="T19" fmla="*/ 19 h 22"/>
                  <a:gd name="T20" fmla="*/ 14 w 17"/>
                  <a:gd name="T21" fmla="*/ 19 h 22"/>
                  <a:gd name="T22" fmla="*/ 16 w 17"/>
                  <a:gd name="T23" fmla="*/ 19 h 22"/>
                  <a:gd name="T24" fmla="*/ 16 w 17"/>
                  <a:gd name="T25" fmla="*/ 19 h 22"/>
                  <a:gd name="T26" fmla="*/ 6 w 17"/>
                  <a:gd name="T27" fmla="*/ 21 h 22"/>
                  <a:gd name="T28" fmla="*/ 6 w 17"/>
                  <a:gd name="T29" fmla="*/ 21 h 22"/>
                  <a:gd name="T30" fmla="*/ 6 w 17"/>
                  <a:gd name="T31" fmla="*/ 21 h 22"/>
                  <a:gd name="T32" fmla="*/ 7 w 17"/>
                  <a:gd name="T33" fmla="*/ 20 h 22"/>
                  <a:gd name="T34" fmla="*/ 8 w 17"/>
                  <a:gd name="T35" fmla="*/ 19 h 22"/>
                  <a:gd name="T36" fmla="*/ 8 w 17"/>
                  <a:gd name="T37" fmla="*/ 18 h 22"/>
                  <a:gd name="T38" fmla="*/ 5 w 17"/>
                  <a:gd name="T39" fmla="*/ 3 h 22"/>
                  <a:gd name="T40" fmla="*/ 4 w 17"/>
                  <a:gd name="T41" fmla="*/ 4 h 22"/>
                  <a:gd name="T42" fmla="*/ 2 w 17"/>
                  <a:gd name="T43" fmla="*/ 5 h 22"/>
                  <a:gd name="T44" fmla="*/ 1 w 17"/>
                  <a:gd name="T45" fmla="*/ 8 h 22"/>
                  <a:gd name="T46" fmla="*/ 1 w 17"/>
                  <a:gd name="T47" fmla="*/ 8 h 22"/>
                  <a:gd name="T48" fmla="*/ 0 w 17"/>
                  <a:gd name="T49" fmla="*/ 3 h 22"/>
                  <a:gd name="T50" fmla="*/ 14 w 17"/>
                  <a:gd name="T51" fmla="*/ 0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22"/>
                  <a:gd name="T80" fmla="*/ 17 w 17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22">
                    <a:moveTo>
                      <a:pt x="14" y="0"/>
                    </a:moveTo>
                    <a:lnTo>
                      <a:pt x="16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12" y="17"/>
                    </a:lnTo>
                    <a:lnTo>
                      <a:pt x="12" y="18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6" y="21"/>
                    </a:lnTo>
                    <a:lnTo>
                      <a:pt x="7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5" name="Freeform 74"/>
              <p:cNvSpPr>
                <a:spLocks/>
              </p:cNvSpPr>
              <p:nvPr/>
            </p:nvSpPr>
            <p:spPr bwMode="auto">
              <a:xfrm>
                <a:off x="904" y="1702"/>
                <a:ext cx="26" cy="24"/>
              </a:xfrm>
              <a:custGeom>
                <a:avLst/>
                <a:gdLst>
                  <a:gd name="T0" fmla="*/ 9 w 26"/>
                  <a:gd name="T1" fmla="*/ 13 h 24"/>
                  <a:gd name="T2" fmla="*/ 11 w 26"/>
                  <a:gd name="T3" fmla="*/ 18 h 24"/>
                  <a:gd name="T4" fmla="*/ 12 w 26"/>
                  <a:gd name="T5" fmla="*/ 20 h 24"/>
                  <a:gd name="T6" fmla="*/ 12 w 26"/>
                  <a:gd name="T7" fmla="*/ 20 h 24"/>
                  <a:gd name="T8" fmla="*/ 14 w 26"/>
                  <a:gd name="T9" fmla="*/ 20 h 24"/>
                  <a:gd name="T10" fmla="*/ 14 w 26"/>
                  <a:gd name="T11" fmla="*/ 20 h 24"/>
                  <a:gd name="T12" fmla="*/ 15 w 26"/>
                  <a:gd name="T13" fmla="*/ 20 h 24"/>
                  <a:gd name="T14" fmla="*/ 5 w 26"/>
                  <a:gd name="T15" fmla="*/ 23 h 24"/>
                  <a:gd name="T16" fmla="*/ 5 w 26"/>
                  <a:gd name="T17" fmla="*/ 23 h 24"/>
                  <a:gd name="T18" fmla="*/ 6 w 26"/>
                  <a:gd name="T19" fmla="*/ 23 h 24"/>
                  <a:gd name="T20" fmla="*/ 7 w 26"/>
                  <a:gd name="T21" fmla="*/ 22 h 24"/>
                  <a:gd name="T22" fmla="*/ 7 w 26"/>
                  <a:gd name="T23" fmla="*/ 21 h 24"/>
                  <a:gd name="T24" fmla="*/ 7 w 26"/>
                  <a:gd name="T25" fmla="*/ 19 h 24"/>
                  <a:gd name="T26" fmla="*/ 3 w 26"/>
                  <a:gd name="T27" fmla="*/ 8 h 24"/>
                  <a:gd name="T28" fmla="*/ 3 w 26"/>
                  <a:gd name="T29" fmla="*/ 6 h 24"/>
                  <a:gd name="T30" fmla="*/ 2 w 26"/>
                  <a:gd name="T31" fmla="*/ 6 h 24"/>
                  <a:gd name="T32" fmla="*/ 1 w 26"/>
                  <a:gd name="T33" fmla="*/ 6 h 24"/>
                  <a:gd name="T34" fmla="*/ 0 w 26"/>
                  <a:gd name="T35" fmla="*/ 6 h 24"/>
                  <a:gd name="T36" fmla="*/ 0 w 26"/>
                  <a:gd name="T37" fmla="*/ 6 h 24"/>
                  <a:gd name="T38" fmla="*/ 8 w 26"/>
                  <a:gd name="T39" fmla="*/ 3 h 24"/>
                  <a:gd name="T40" fmla="*/ 9 w 26"/>
                  <a:gd name="T41" fmla="*/ 4 h 24"/>
                  <a:gd name="T42" fmla="*/ 8 w 26"/>
                  <a:gd name="T43" fmla="*/ 4 h 24"/>
                  <a:gd name="T44" fmla="*/ 7 w 26"/>
                  <a:gd name="T45" fmla="*/ 5 h 24"/>
                  <a:gd name="T46" fmla="*/ 7 w 26"/>
                  <a:gd name="T47" fmla="*/ 5 h 24"/>
                  <a:gd name="T48" fmla="*/ 7 w 26"/>
                  <a:gd name="T49" fmla="*/ 7 h 24"/>
                  <a:gd name="T50" fmla="*/ 9 w 26"/>
                  <a:gd name="T51" fmla="*/ 12 h 24"/>
                  <a:gd name="T52" fmla="*/ 15 w 26"/>
                  <a:gd name="T53" fmla="*/ 10 h 24"/>
                  <a:gd name="T54" fmla="*/ 13 w 26"/>
                  <a:gd name="T55" fmla="*/ 5 h 24"/>
                  <a:gd name="T56" fmla="*/ 12 w 26"/>
                  <a:gd name="T57" fmla="*/ 3 h 24"/>
                  <a:gd name="T58" fmla="*/ 11 w 26"/>
                  <a:gd name="T59" fmla="*/ 3 h 24"/>
                  <a:gd name="T60" fmla="*/ 10 w 26"/>
                  <a:gd name="T61" fmla="*/ 3 h 24"/>
                  <a:gd name="T62" fmla="*/ 10 w 26"/>
                  <a:gd name="T63" fmla="*/ 3 h 24"/>
                  <a:gd name="T64" fmla="*/ 10 w 26"/>
                  <a:gd name="T65" fmla="*/ 3 h 24"/>
                  <a:gd name="T66" fmla="*/ 18 w 26"/>
                  <a:gd name="T67" fmla="*/ 0 h 24"/>
                  <a:gd name="T68" fmla="*/ 18 w 26"/>
                  <a:gd name="T69" fmla="*/ 0 h 24"/>
                  <a:gd name="T70" fmla="*/ 17 w 26"/>
                  <a:gd name="T71" fmla="*/ 0 h 24"/>
                  <a:gd name="T72" fmla="*/ 17 w 26"/>
                  <a:gd name="T73" fmla="*/ 1 h 24"/>
                  <a:gd name="T74" fmla="*/ 16 w 26"/>
                  <a:gd name="T75" fmla="*/ 2 h 24"/>
                  <a:gd name="T76" fmla="*/ 17 w 26"/>
                  <a:gd name="T77" fmla="*/ 4 h 24"/>
                  <a:gd name="T78" fmla="*/ 21 w 26"/>
                  <a:gd name="T79" fmla="*/ 15 h 24"/>
                  <a:gd name="T80" fmla="*/ 22 w 26"/>
                  <a:gd name="T81" fmla="*/ 16 h 24"/>
                  <a:gd name="T82" fmla="*/ 23 w 26"/>
                  <a:gd name="T83" fmla="*/ 17 h 24"/>
                  <a:gd name="T84" fmla="*/ 24 w 26"/>
                  <a:gd name="T85" fmla="*/ 16 h 24"/>
                  <a:gd name="T86" fmla="*/ 25 w 26"/>
                  <a:gd name="T87" fmla="*/ 16 h 24"/>
                  <a:gd name="T88" fmla="*/ 25 w 26"/>
                  <a:gd name="T89" fmla="*/ 17 h 24"/>
                  <a:gd name="T90" fmla="*/ 16 w 26"/>
                  <a:gd name="T91" fmla="*/ 20 h 24"/>
                  <a:gd name="T92" fmla="*/ 16 w 26"/>
                  <a:gd name="T93" fmla="*/ 20 h 24"/>
                  <a:gd name="T94" fmla="*/ 16 w 26"/>
                  <a:gd name="T95" fmla="*/ 19 h 24"/>
                  <a:gd name="T96" fmla="*/ 17 w 26"/>
                  <a:gd name="T97" fmla="*/ 19 h 24"/>
                  <a:gd name="T98" fmla="*/ 18 w 26"/>
                  <a:gd name="T99" fmla="*/ 18 h 24"/>
                  <a:gd name="T100" fmla="*/ 17 w 26"/>
                  <a:gd name="T101" fmla="*/ 16 h 24"/>
                  <a:gd name="T102" fmla="*/ 15 w 26"/>
                  <a:gd name="T103" fmla="*/ 11 h 24"/>
                  <a:gd name="T104" fmla="*/ 9 w 26"/>
                  <a:gd name="T105" fmla="*/ 13 h 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6"/>
                  <a:gd name="T160" fmla="*/ 0 h 24"/>
                  <a:gd name="T161" fmla="*/ 26 w 26"/>
                  <a:gd name="T162" fmla="*/ 24 h 2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6" h="24">
                    <a:moveTo>
                      <a:pt x="9" y="13"/>
                    </a:moveTo>
                    <a:lnTo>
                      <a:pt x="11" y="18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7" y="22"/>
                    </a:lnTo>
                    <a:lnTo>
                      <a:pt x="7" y="21"/>
                    </a:lnTo>
                    <a:lnTo>
                      <a:pt x="7" y="19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9" y="12"/>
                    </a:lnTo>
                    <a:lnTo>
                      <a:pt x="15" y="10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16" y="2"/>
                    </a:lnTo>
                    <a:lnTo>
                      <a:pt x="17" y="4"/>
                    </a:lnTo>
                    <a:lnTo>
                      <a:pt x="21" y="15"/>
                    </a:lnTo>
                    <a:lnTo>
                      <a:pt x="22" y="16"/>
                    </a:lnTo>
                    <a:lnTo>
                      <a:pt x="23" y="17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16" y="20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18" y="18"/>
                    </a:lnTo>
                    <a:lnTo>
                      <a:pt x="17" y="16"/>
                    </a:lnTo>
                    <a:lnTo>
                      <a:pt x="15" y="11"/>
                    </a:lnTo>
                    <a:lnTo>
                      <a:pt x="9" y="13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6" name="Freeform 75"/>
              <p:cNvSpPr>
                <a:spLocks/>
              </p:cNvSpPr>
              <p:nvPr/>
            </p:nvSpPr>
            <p:spPr bwMode="auto">
              <a:xfrm>
                <a:off x="928" y="1693"/>
                <a:ext cx="22" cy="24"/>
              </a:xfrm>
              <a:custGeom>
                <a:avLst/>
                <a:gdLst>
                  <a:gd name="T0" fmla="*/ 6 w 22"/>
                  <a:gd name="T1" fmla="*/ 5 h 24"/>
                  <a:gd name="T2" fmla="*/ 9 w 22"/>
                  <a:gd name="T3" fmla="*/ 11 h 24"/>
                  <a:gd name="T4" fmla="*/ 10 w 22"/>
                  <a:gd name="T5" fmla="*/ 11 h 24"/>
                  <a:gd name="T6" fmla="*/ 11 w 22"/>
                  <a:gd name="T7" fmla="*/ 9 h 24"/>
                  <a:gd name="T8" fmla="*/ 11 w 22"/>
                  <a:gd name="T9" fmla="*/ 6 h 24"/>
                  <a:gd name="T10" fmla="*/ 11 w 22"/>
                  <a:gd name="T11" fmla="*/ 5 h 24"/>
                  <a:gd name="T12" fmla="*/ 15 w 22"/>
                  <a:gd name="T13" fmla="*/ 14 h 24"/>
                  <a:gd name="T14" fmla="*/ 15 w 22"/>
                  <a:gd name="T15" fmla="*/ 14 h 24"/>
                  <a:gd name="T16" fmla="*/ 13 w 22"/>
                  <a:gd name="T17" fmla="*/ 12 h 24"/>
                  <a:gd name="T18" fmla="*/ 11 w 22"/>
                  <a:gd name="T19" fmla="*/ 12 h 24"/>
                  <a:gd name="T20" fmla="*/ 10 w 22"/>
                  <a:gd name="T21" fmla="*/ 12 h 24"/>
                  <a:gd name="T22" fmla="*/ 12 w 22"/>
                  <a:gd name="T23" fmla="*/ 17 h 24"/>
                  <a:gd name="T24" fmla="*/ 13 w 22"/>
                  <a:gd name="T25" fmla="*/ 18 h 24"/>
                  <a:gd name="T26" fmla="*/ 13 w 22"/>
                  <a:gd name="T27" fmla="*/ 19 h 24"/>
                  <a:gd name="T28" fmla="*/ 14 w 22"/>
                  <a:gd name="T29" fmla="*/ 19 h 24"/>
                  <a:gd name="T30" fmla="*/ 15 w 22"/>
                  <a:gd name="T31" fmla="*/ 18 h 24"/>
                  <a:gd name="T32" fmla="*/ 18 w 22"/>
                  <a:gd name="T33" fmla="*/ 15 h 24"/>
                  <a:gd name="T34" fmla="*/ 19 w 22"/>
                  <a:gd name="T35" fmla="*/ 11 h 24"/>
                  <a:gd name="T36" fmla="*/ 19 w 22"/>
                  <a:gd name="T37" fmla="*/ 11 h 24"/>
                  <a:gd name="T38" fmla="*/ 21 w 22"/>
                  <a:gd name="T39" fmla="*/ 16 h 24"/>
                  <a:gd name="T40" fmla="*/ 7 w 22"/>
                  <a:gd name="T41" fmla="*/ 23 h 24"/>
                  <a:gd name="T42" fmla="*/ 7 w 22"/>
                  <a:gd name="T43" fmla="*/ 23 h 24"/>
                  <a:gd name="T44" fmla="*/ 8 w 22"/>
                  <a:gd name="T45" fmla="*/ 22 h 24"/>
                  <a:gd name="T46" fmla="*/ 9 w 22"/>
                  <a:gd name="T47" fmla="*/ 22 h 24"/>
                  <a:gd name="T48" fmla="*/ 9 w 22"/>
                  <a:gd name="T49" fmla="*/ 21 h 24"/>
                  <a:gd name="T50" fmla="*/ 8 w 22"/>
                  <a:gd name="T51" fmla="*/ 19 h 24"/>
                  <a:gd name="T52" fmla="*/ 3 w 22"/>
                  <a:gd name="T53" fmla="*/ 8 h 24"/>
                  <a:gd name="T54" fmla="*/ 3 w 22"/>
                  <a:gd name="T55" fmla="*/ 7 h 24"/>
                  <a:gd name="T56" fmla="*/ 2 w 22"/>
                  <a:gd name="T57" fmla="*/ 6 h 24"/>
                  <a:gd name="T58" fmla="*/ 1 w 22"/>
                  <a:gd name="T59" fmla="*/ 6 h 24"/>
                  <a:gd name="T60" fmla="*/ 0 w 22"/>
                  <a:gd name="T61" fmla="*/ 7 h 24"/>
                  <a:gd name="T62" fmla="*/ 0 w 22"/>
                  <a:gd name="T63" fmla="*/ 6 h 24"/>
                  <a:gd name="T64" fmla="*/ 12 w 22"/>
                  <a:gd name="T65" fmla="*/ 0 h 24"/>
                  <a:gd name="T66" fmla="*/ 15 w 22"/>
                  <a:gd name="T67" fmla="*/ 5 h 24"/>
                  <a:gd name="T68" fmla="*/ 14 w 22"/>
                  <a:gd name="T69" fmla="*/ 5 h 24"/>
                  <a:gd name="T70" fmla="*/ 12 w 22"/>
                  <a:gd name="T71" fmla="*/ 3 h 24"/>
                  <a:gd name="T72" fmla="*/ 10 w 22"/>
                  <a:gd name="T73" fmla="*/ 3 h 24"/>
                  <a:gd name="T74" fmla="*/ 8 w 22"/>
                  <a:gd name="T75" fmla="*/ 4 h 24"/>
                  <a:gd name="T76" fmla="*/ 6 w 22"/>
                  <a:gd name="T77" fmla="*/ 5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2"/>
                  <a:gd name="T118" fmla="*/ 0 h 24"/>
                  <a:gd name="T119" fmla="*/ 22 w 22"/>
                  <a:gd name="T120" fmla="*/ 24 h 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2" h="24">
                    <a:moveTo>
                      <a:pt x="6" y="5"/>
                    </a:moveTo>
                    <a:lnTo>
                      <a:pt x="9" y="11"/>
                    </a:lnTo>
                    <a:lnTo>
                      <a:pt x="10" y="11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5" y="14"/>
                    </a:lnTo>
                    <a:lnTo>
                      <a:pt x="13" y="12"/>
                    </a:lnTo>
                    <a:lnTo>
                      <a:pt x="11" y="12"/>
                    </a:lnTo>
                    <a:lnTo>
                      <a:pt x="10" y="12"/>
                    </a:lnTo>
                    <a:lnTo>
                      <a:pt x="12" y="17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8" y="15"/>
                    </a:lnTo>
                    <a:lnTo>
                      <a:pt x="19" y="11"/>
                    </a:lnTo>
                    <a:lnTo>
                      <a:pt x="21" y="16"/>
                    </a:lnTo>
                    <a:lnTo>
                      <a:pt x="7" y="23"/>
                    </a:lnTo>
                    <a:lnTo>
                      <a:pt x="8" y="22"/>
                    </a:lnTo>
                    <a:lnTo>
                      <a:pt x="9" y="22"/>
                    </a:lnTo>
                    <a:lnTo>
                      <a:pt x="9" y="21"/>
                    </a:lnTo>
                    <a:lnTo>
                      <a:pt x="8" y="1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2" y="3"/>
                    </a:lnTo>
                    <a:lnTo>
                      <a:pt x="10" y="3"/>
                    </a:lnTo>
                    <a:lnTo>
                      <a:pt x="8" y="4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7" name="Freeform 76"/>
              <p:cNvSpPr>
                <a:spLocks/>
              </p:cNvSpPr>
              <p:nvPr/>
            </p:nvSpPr>
            <p:spPr bwMode="auto">
              <a:xfrm>
                <a:off x="959" y="1676"/>
                <a:ext cx="21" cy="23"/>
              </a:xfrm>
              <a:custGeom>
                <a:avLst/>
                <a:gdLst>
                  <a:gd name="T0" fmla="*/ 13 w 21"/>
                  <a:gd name="T1" fmla="*/ 7 h 23"/>
                  <a:gd name="T2" fmla="*/ 13 w 21"/>
                  <a:gd name="T3" fmla="*/ 7 h 23"/>
                  <a:gd name="T4" fmla="*/ 16 w 21"/>
                  <a:gd name="T5" fmla="*/ 6 h 23"/>
                  <a:gd name="T6" fmla="*/ 19 w 21"/>
                  <a:gd name="T7" fmla="*/ 8 h 23"/>
                  <a:gd name="T8" fmla="*/ 20 w 21"/>
                  <a:gd name="T9" fmla="*/ 12 h 23"/>
                  <a:gd name="T10" fmla="*/ 17 w 21"/>
                  <a:gd name="T11" fmla="*/ 17 h 23"/>
                  <a:gd name="T12" fmla="*/ 10 w 21"/>
                  <a:gd name="T13" fmla="*/ 22 h 23"/>
                  <a:gd name="T14" fmla="*/ 9 w 21"/>
                  <a:gd name="T15" fmla="*/ 22 h 23"/>
                  <a:gd name="T16" fmla="*/ 11 w 21"/>
                  <a:gd name="T17" fmla="*/ 20 h 23"/>
                  <a:gd name="T18" fmla="*/ 11 w 21"/>
                  <a:gd name="T19" fmla="*/ 19 h 23"/>
                  <a:gd name="T20" fmla="*/ 10 w 21"/>
                  <a:gd name="T21" fmla="*/ 18 h 23"/>
                  <a:gd name="T22" fmla="*/ 3 w 21"/>
                  <a:gd name="T23" fmla="*/ 8 h 23"/>
                  <a:gd name="T24" fmla="*/ 2 w 21"/>
                  <a:gd name="T25" fmla="*/ 7 h 23"/>
                  <a:gd name="T26" fmla="*/ 2 w 21"/>
                  <a:gd name="T27" fmla="*/ 6 h 23"/>
                  <a:gd name="T28" fmla="*/ 0 w 21"/>
                  <a:gd name="T29" fmla="*/ 7 h 23"/>
                  <a:gd name="T30" fmla="*/ 0 w 21"/>
                  <a:gd name="T31" fmla="*/ 7 h 23"/>
                  <a:gd name="T32" fmla="*/ 6 w 21"/>
                  <a:gd name="T33" fmla="*/ 2 h 23"/>
                  <a:gd name="T34" fmla="*/ 9 w 21"/>
                  <a:gd name="T35" fmla="*/ 0 h 23"/>
                  <a:gd name="T36" fmla="*/ 12 w 21"/>
                  <a:gd name="T37" fmla="*/ 0 h 23"/>
                  <a:gd name="T38" fmla="*/ 14 w 21"/>
                  <a:gd name="T39" fmla="*/ 1 h 23"/>
                  <a:gd name="T40" fmla="*/ 14 w 21"/>
                  <a:gd name="T41" fmla="*/ 4 h 23"/>
                  <a:gd name="T42" fmla="*/ 13 w 21"/>
                  <a:gd name="T43" fmla="*/ 7 h 23"/>
                  <a:gd name="T44" fmla="*/ 9 w 21"/>
                  <a:gd name="T45" fmla="*/ 10 h 23"/>
                  <a:gd name="T46" fmla="*/ 11 w 21"/>
                  <a:gd name="T47" fmla="*/ 8 h 23"/>
                  <a:gd name="T48" fmla="*/ 11 w 21"/>
                  <a:gd name="T49" fmla="*/ 6 h 23"/>
                  <a:gd name="T50" fmla="*/ 11 w 21"/>
                  <a:gd name="T51" fmla="*/ 4 h 23"/>
                  <a:gd name="T52" fmla="*/ 9 w 21"/>
                  <a:gd name="T53" fmla="*/ 3 h 23"/>
                  <a:gd name="T54" fmla="*/ 8 w 21"/>
                  <a:gd name="T55" fmla="*/ 2 h 23"/>
                  <a:gd name="T56" fmla="*/ 5 w 21"/>
                  <a:gd name="T57" fmla="*/ 4 h 23"/>
                  <a:gd name="T58" fmla="*/ 9 w 21"/>
                  <a:gd name="T59" fmla="*/ 10 h 23"/>
                  <a:gd name="T60" fmla="*/ 10 w 21"/>
                  <a:gd name="T61" fmla="*/ 11 h 23"/>
                  <a:gd name="T62" fmla="*/ 13 w 21"/>
                  <a:gd name="T63" fmla="*/ 15 h 23"/>
                  <a:gd name="T64" fmla="*/ 13 w 21"/>
                  <a:gd name="T65" fmla="*/ 16 h 23"/>
                  <a:gd name="T66" fmla="*/ 14 w 21"/>
                  <a:gd name="T67" fmla="*/ 17 h 23"/>
                  <a:gd name="T68" fmla="*/ 15 w 21"/>
                  <a:gd name="T69" fmla="*/ 16 h 23"/>
                  <a:gd name="T70" fmla="*/ 16 w 21"/>
                  <a:gd name="T71" fmla="*/ 15 h 23"/>
                  <a:gd name="T72" fmla="*/ 17 w 21"/>
                  <a:gd name="T73" fmla="*/ 13 h 23"/>
                  <a:gd name="T74" fmla="*/ 16 w 21"/>
                  <a:gd name="T75" fmla="*/ 11 h 23"/>
                  <a:gd name="T76" fmla="*/ 14 w 21"/>
                  <a:gd name="T77" fmla="*/ 9 h 23"/>
                  <a:gd name="T78" fmla="*/ 12 w 21"/>
                  <a:gd name="T79" fmla="*/ 9 h 23"/>
                  <a:gd name="T80" fmla="*/ 10 w 21"/>
                  <a:gd name="T81" fmla="*/ 11 h 23"/>
                  <a:gd name="T82" fmla="*/ 13 w 21"/>
                  <a:gd name="T83" fmla="*/ 7 h 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23"/>
                  <a:gd name="T128" fmla="*/ 21 w 21"/>
                  <a:gd name="T129" fmla="*/ 23 h 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23">
                    <a:moveTo>
                      <a:pt x="13" y="7"/>
                    </a:moveTo>
                    <a:lnTo>
                      <a:pt x="13" y="7"/>
                    </a:lnTo>
                    <a:lnTo>
                      <a:pt x="16" y="6"/>
                    </a:lnTo>
                    <a:lnTo>
                      <a:pt x="19" y="8"/>
                    </a:lnTo>
                    <a:lnTo>
                      <a:pt x="20" y="12"/>
                    </a:lnTo>
                    <a:lnTo>
                      <a:pt x="17" y="17"/>
                    </a:lnTo>
                    <a:lnTo>
                      <a:pt x="10" y="22"/>
                    </a:lnTo>
                    <a:lnTo>
                      <a:pt x="9" y="22"/>
                    </a:lnTo>
                    <a:lnTo>
                      <a:pt x="11" y="20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3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4" y="4"/>
                    </a:lnTo>
                    <a:lnTo>
                      <a:pt x="13" y="7"/>
                    </a:lnTo>
                    <a:lnTo>
                      <a:pt x="9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5" y="4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13" y="15"/>
                    </a:lnTo>
                    <a:lnTo>
                      <a:pt x="13" y="16"/>
                    </a:lnTo>
                    <a:lnTo>
                      <a:pt x="14" y="17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6" y="11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0" y="11"/>
                    </a:lnTo>
                    <a:lnTo>
                      <a:pt x="13" y="7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8" name="Freeform 77"/>
              <p:cNvSpPr>
                <a:spLocks/>
              </p:cNvSpPr>
              <p:nvPr/>
            </p:nvSpPr>
            <p:spPr bwMode="auto">
              <a:xfrm>
                <a:off x="977" y="1662"/>
                <a:ext cx="25" cy="21"/>
              </a:xfrm>
              <a:custGeom>
                <a:avLst/>
                <a:gdLst>
                  <a:gd name="T0" fmla="*/ 11 w 25"/>
                  <a:gd name="T1" fmla="*/ 10 h 21"/>
                  <a:gd name="T2" fmla="*/ 14 w 25"/>
                  <a:gd name="T3" fmla="*/ 14 h 21"/>
                  <a:gd name="T4" fmla="*/ 15 w 25"/>
                  <a:gd name="T5" fmla="*/ 15 h 21"/>
                  <a:gd name="T6" fmla="*/ 16 w 25"/>
                  <a:gd name="T7" fmla="*/ 15 h 21"/>
                  <a:gd name="T8" fmla="*/ 17 w 25"/>
                  <a:gd name="T9" fmla="*/ 14 h 21"/>
                  <a:gd name="T10" fmla="*/ 17 w 25"/>
                  <a:gd name="T11" fmla="*/ 14 h 21"/>
                  <a:gd name="T12" fmla="*/ 11 w 25"/>
                  <a:gd name="T13" fmla="*/ 20 h 21"/>
                  <a:gd name="T14" fmla="*/ 11 w 25"/>
                  <a:gd name="T15" fmla="*/ 20 h 21"/>
                  <a:gd name="T16" fmla="*/ 12 w 25"/>
                  <a:gd name="T17" fmla="*/ 19 h 21"/>
                  <a:gd name="T18" fmla="*/ 12 w 25"/>
                  <a:gd name="T19" fmla="*/ 18 h 21"/>
                  <a:gd name="T20" fmla="*/ 11 w 25"/>
                  <a:gd name="T21" fmla="*/ 16 h 21"/>
                  <a:gd name="T22" fmla="*/ 4 w 25"/>
                  <a:gd name="T23" fmla="*/ 8 h 21"/>
                  <a:gd name="T24" fmla="*/ 2 w 25"/>
                  <a:gd name="T25" fmla="*/ 7 h 21"/>
                  <a:gd name="T26" fmla="*/ 2 w 25"/>
                  <a:gd name="T27" fmla="*/ 7 h 21"/>
                  <a:gd name="T28" fmla="*/ 0 w 25"/>
                  <a:gd name="T29" fmla="*/ 8 h 21"/>
                  <a:gd name="T30" fmla="*/ 0 w 25"/>
                  <a:gd name="T31" fmla="*/ 8 h 21"/>
                  <a:gd name="T32" fmla="*/ 5 w 25"/>
                  <a:gd name="T33" fmla="*/ 3 h 21"/>
                  <a:gd name="T34" fmla="*/ 8 w 25"/>
                  <a:gd name="T35" fmla="*/ 0 h 21"/>
                  <a:gd name="T36" fmla="*/ 11 w 25"/>
                  <a:gd name="T37" fmla="*/ 0 h 21"/>
                  <a:gd name="T38" fmla="*/ 13 w 25"/>
                  <a:gd name="T39" fmla="*/ 1 h 21"/>
                  <a:gd name="T40" fmla="*/ 15 w 25"/>
                  <a:gd name="T41" fmla="*/ 4 h 21"/>
                  <a:gd name="T42" fmla="*/ 14 w 25"/>
                  <a:gd name="T43" fmla="*/ 7 h 21"/>
                  <a:gd name="T44" fmla="*/ 21 w 25"/>
                  <a:gd name="T45" fmla="*/ 8 h 21"/>
                  <a:gd name="T46" fmla="*/ 23 w 25"/>
                  <a:gd name="T47" fmla="*/ 8 h 21"/>
                  <a:gd name="T48" fmla="*/ 24 w 25"/>
                  <a:gd name="T49" fmla="*/ 7 h 21"/>
                  <a:gd name="T50" fmla="*/ 24 w 25"/>
                  <a:gd name="T51" fmla="*/ 8 h 21"/>
                  <a:gd name="T52" fmla="*/ 20 w 25"/>
                  <a:gd name="T53" fmla="*/ 11 h 21"/>
                  <a:gd name="T54" fmla="*/ 11 w 25"/>
                  <a:gd name="T55" fmla="*/ 10 h 21"/>
                  <a:gd name="T56" fmla="*/ 11 w 25"/>
                  <a:gd name="T57" fmla="*/ 10 h 21"/>
                  <a:gd name="T58" fmla="*/ 5 w 25"/>
                  <a:gd name="T59" fmla="*/ 5 h 21"/>
                  <a:gd name="T60" fmla="*/ 10 w 25"/>
                  <a:gd name="T61" fmla="*/ 10 h 21"/>
                  <a:gd name="T62" fmla="*/ 10 w 25"/>
                  <a:gd name="T63" fmla="*/ 9 h 21"/>
                  <a:gd name="T64" fmla="*/ 12 w 25"/>
                  <a:gd name="T65" fmla="*/ 7 h 21"/>
                  <a:gd name="T66" fmla="*/ 12 w 25"/>
                  <a:gd name="T67" fmla="*/ 6 h 21"/>
                  <a:gd name="T68" fmla="*/ 11 w 25"/>
                  <a:gd name="T69" fmla="*/ 4 h 21"/>
                  <a:gd name="T70" fmla="*/ 8 w 25"/>
                  <a:gd name="T71" fmla="*/ 2 h 21"/>
                  <a:gd name="T72" fmla="*/ 6 w 25"/>
                  <a:gd name="T73" fmla="*/ 4 h 21"/>
                  <a:gd name="T74" fmla="*/ 5 w 25"/>
                  <a:gd name="T75" fmla="*/ 5 h 21"/>
                  <a:gd name="T76" fmla="*/ 11 w 25"/>
                  <a:gd name="T77" fmla="*/ 10 h 2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"/>
                  <a:gd name="T118" fmla="*/ 0 h 21"/>
                  <a:gd name="T119" fmla="*/ 25 w 25"/>
                  <a:gd name="T120" fmla="*/ 21 h 2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" h="21">
                    <a:moveTo>
                      <a:pt x="11" y="10"/>
                    </a:moveTo>
                    <a:lnTo>
                      <a:pt x="14" y="14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7" y="14"/>
                    </a:lnTo>
                    <a:lnTo>
                      <a:pt x="11" y="20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1" y="16"/>
                    </a:lnTo>
                    <a:lnTo>
                      <a:pt x="4" y="8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5" y="4"/>
                    </a:lnTo>
                    <a:lnTo>
                      <a:pt x="14" y="7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0" y="11"/>
                    </a:lnTo>
                    <a:lnTo>
                      <a:pt x="11" y="10"/>
                    </a:lnTo>
                    <a:lnTo>
                      <a:pt x="5" y="5"/>
                    </a:lnTo>
                    <a:lnTo>
                      <a:pt x="10" y="10"/>
                    </a:lnTo>
                    <a:lnTo>
                      <a:pt x="10" y="9"/>
                    </a:lnTo>
                    <a:lnTo>
                      <a:pt x="12" y="7"/>
                    </a:lnTo>
                    <a:lnTo>
                      <a:pt x="12" y="6"/>
                    </a:lnTo>
                    <a:lnTo>
                      <a:pt x="11" y="4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11" y="10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9" name="Freeform 78"/>
              <p:cNvSpPr>
                <a:spLocks/>
              </p:cNvSpPr>
              <p:nvPr/>
            </p:nvSpPr>
            <p:spPr bwMode="auto">
              <a:xfrm>
                <a:off x="997" y="1646"/>
                <a:ext cx="22" cy="19"/>
              </a:xfrm>
              <a:custGeom>
                <a:avLst/>
                <a:gdLst>
                  <a:gd name="T0" fmla="*/ 12 w 22"/>
                  <a:gd name="T1" fmla="*/ 7 h 19"/>
                  <a:gd name="T2" fmla="*/ 8 w 22"/>
                  <a:gd name="T3" fmla="*/ 11 h 19"/>
                  <a:gd name="T4" fmla="*/ 9 w 22"/>
                  <a:gd name="T5" fmla="*/ 13 h 19"/>
                  <a:gd name="T6" fmla="*/ 10 w 22"/>
                  <a:gd name="T7" fmla="*/ 14 h 19"/>
                  <a:gd name="T8" fmla="*/ 11 w 22"/>
                  <a:gd name="T9" fmla="*/ 14 h 19"/>
                  <a:gd name="T10" fmla="*/ 13 w 22"/>
                  <a:gd name="T11" fmla="*/ 13 h 19"/>
                  <a:gd name="T12" fmla="*/ 13 w 22"/>
                  <a:gd name="T13" fmla="*/ 13 h 19"/>
                  <a:gd name="T14" fmla="*/ 9 w 22"/>
                  <a:gd name="T15" fmla="*/ 18 h 19"/>
                  <a:gd name="T16" fmla="*/ 9 w 22"/>
                  <a:gd name="T17" fmla="*/ 18 h 19"/>
                  <a:gd name="T18" fmla="*/ 9 w 22"/>
                  <a:gd name="T19" fmla="*/ 16 h 19"/>
                  <a:gd name="T20" fmla="*/ 8 w 22"/>
                  <a:gd name="T21" fmla="*/ 13 h 19"/>
                  <a:gd name="T22" fmla="*/ 0 w 22"/>
                  <a:gd name="T23" fmla="*/ 0 h 19"/>
                  <a:gd name="T24" fmla="*/ 0 w 22"/>
                  <a:gd name="T25" fmla="*/ 0 h 19"/>
                  <a:gd name="T26" fmla="*/ 16 w 22"/>
                  <a:gd name="T27" fmla="*/ 4 h 19"/>
                  <a:gd name="T28" fmla="*/ 19 w 22"/>
                  <a:gd name="T29" fmla="*/ 4 h 19"/>
                  <a:gd name="T30" fmla="*/ 21 w 22"/>
                  <a:gd name="T31" fmla="*/ 3 h 19"/>
                  <a:gd name="T32" fmla="*/ 21 w 22"/>
                  <a:gd name="T33" fmla="*/ 3 h 19"/>
                  <a:gd name="T34" fmla="*/ 16 w 22"/>
                  <a:gd name="T35" fmla="*/ 10 h 19"/>
                  <a:gd name="T36" fmla="*/ 15 w 22"/>
                  <a:gd name="T37" fmla="*/ 10 h 19"/>
                  <a:gd name="T38" fmla="*/ 16 w 22"/>
                  <a:gd name="T39" fmla="*/ 10 h 19"/>
                  <a:gd name="T40" fmla="*/ 16 w 22"/>
                  <a:gd name="T41" fmla="*/ 8 h 19"/>
                  <a:gd name="T42" fmla="*/ 16 w 22"/>
                  <a:gd name="T43" fmla="*/ 7 h 19"/>
                  <a:gd name="T44" fmla="*/ 16 w 22"/>
                  <a:gd name="T45" fmla="*/ 7 h 19"/>
                  <a:gd name="T46" fmla="*/ 14 w 22"/>
                  <a:gd name="T47" fmla="*/ 7 h 19"/>
                  <a:gd name="T48" fmla="*/ 12 w 22"/>
                  <a:gd name="T49" fmla="*/ 7 h 19"/>
                  <a:gd name="T50" fmla="*/ 11 w 22"/>
                  <a:gd name="T51" fmla="*/ 6 h 19"/>
                  <a:gd name="T52" fmla="*/ 4 w 22"/>
                  <a:gd name="T53" fmla="*/ 5 h 19"/>
                  <a:gd name="T54" fmla="*/ 7 w 22"/>
                  <a:gd name="T55" fmla="*/ 10 h 19"/>
                  <a:gd name="T56" fmla="*/ 11 w 22"/>
                  <a:gd name="T57" fmla="*/ 6 h 19"/>
                  <a:gd name="T58" fmla="*/ 12 w 22"/>
                  <a:gd name="T59" fmla="*/ 7 h 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2"/>
                  <a:gd name="T91" fmla="*/ 0 h 19"/>
                  <a:gd name="T92" fmla="*/ 22 w 22"/>
                  <a:gd name="T93" fmla="*/ 19 h 1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2" h="19">
                    <a:moveTo>
                      <a:pt x="12" y="7"/>
                    </a:moveTo>
                    <a:lnTo>
                      <a:pt x="8" y="11"/>
                    </a:lnTo>
                    <a:lnTo>
                      <a:pt x="9" y="13"/>
                    </a:lnTo>
                    <a:lnTo>
                      <a:pt x="10" y="14"/>
                    </a:lnTo>
                    <a:lnTo>
                      <a:pt x="11" y="14"/>
                    </a:lnTo>
                    <a:lnTo>
                      <a:pt x="13" y="13"/>
                    </a:lnTo>
                    <a:lnTo>
                      <a:pt x="9" y="18"/>
                    </a:lnTo>
                    <a:lnTo>
                      <a:pt x="9" y="16"/>
                    </a:lnTo>
                    <a:lnTo>
                      <a:pt x="8" y="13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19" y="4"/>
                    </a:lnTo>
                    <a:lnTo>
                      <a:pt x="21" y="3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2" y="7"/>
                    </a:lnTo>
                    <a:lnTo>
                      <a:pt x="11" y="6"/>
                    </a:lnTo>
                    <a:lnTo>
                      <a:pt x="4" y="5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2" y="7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60" name="Freeform 79"/>
              <p:cNvSpPr>
                <a:spLocks/>
              </p:cNvSpPr>
              <p:nvPr/>
            </p:nvSpPr>
            <p:spPr bwMode="auto">
              <a:xfrm>
                <a:off x="1006" y="1620"/>
                <a:ext cx="22" cy="17"/>
              </a:xfrm>
              <a:custGeom>
                <a:avLst/>
                <a:gdLst>
                  <a:gd name="T0" fmla="*/ 8 w 22"/>
                  <a:gd name="T1" fmla="*/ 0 h 17"/>
                  <a:gd name="T2" fmla="*/ 8 w 22"/>
                  <a:gd name="T3" fmla="*/ 0 h 17"/>
                  <a:gd name="T4" fmla="*/ 9 w 22"/>
                  <a:gd name="T5" fmla="*/ 2 h 17"/>
                  <a:gd name="T6" fmla="*/ 11 w 22"/>
                  <a:gd name="T7" fmla="*/ 5 h 17"/>
                  <a:gd name="T8" fmla="*/ 21 w 22"/>
                  <a:gd name="T9" fmla="*/ 16 h 17"/>
                  <a:gd name="T10" fmla="*/ 21 w 22"/>
                  <a:gd name="T11" fmla="*/ 16 h 17"/>
                  <a:gd name="T12" fmla="*/ 5 w 22"/>
                  <a:gd name="T13" fmla="*/ 15 h 17"/>
                  <a:gd name="T14" fmla="*/ 2 w 22"/>
                  <a:gd name="T15" fmla="*/ 14 h 17"/>
                  <a:gd name="T16" fmla="*/ 0 w 22"/>
                  <a:gd name="T17" fmla="*/ 15 h 17"/>
                  <a:gd name="T18" fmla="*/ 0 w 22"/>
                  <a:gd name="T19" fmla="*/ 15 h 17"/>
                  <a:gd name="T20" fmla="*/ 4 w 22"/>
                  <a:gd name="T21" fmla="*/ 8 h 17"/>
                  <a:gd name="T22" fmla="*/ 4 w 22"/>
                  <a:gd name="T23" fmla="*/ 9 h 17"/>
                  <a:gd name="T24" fmla="*/ 4 w 22"/>
                  <a:gd name="T25" fmla="*/ 10 h 17"/>
                  <a:gd name="T26" fmla="*/ 4 w 22"/>
                  <a:gd name="T27" fmla="*/ 11 h 17"/>
                  <a:gd name="T28" fmla="*/ 5 w 22"/>
                  <a:gd name="T29" fmla="*/ 11 h 17"/>
                  <a:gd name="T30" fmla="*/ 7 w 22"/>
                  <a:gd name="T31" fmla="*/ 11 h 17"/>
                  <a:gd name="T32" fmla="*/ 16 w 22"/>
                  <a:gd name="T33" fmla="*/ 12 h 17"/>
                  <a:gd name="T34" fmla="*/ 10 w 22"/>
                  <a:gd name="T35" fmla="*/ 5 h 17"/>
                  <a:gd name="T36" fmla="*/ 9 w 22"/>
                  <a:gd name="T37" fmla="*/ 4 h 17"/>
                  <a:gd name="T38" fmla="*/ 8 w 22"/>
                  <a:gd name="T39" fmla="*/ 4 h 17"/>
                  <a:gd name="T40" fmla="*/ 7 w 22"/>
                  <a:gd name="T41" fmla="*/ 4 h 17"/>
                  <a:gd name="T42" fmla="*/ 7 w 22"/>
                  <a:gd name="T43" fmla="*/ 4 h 17"/>
                  <a:gd name="T44" fmla="*/ 6 w 22"/>
                  <a:gd name="T45" fmla="*/ 5 h 17"/>
                  <a:gd name="T46" fmla="*/ 5 w 22"/>
                  <a:gd name="T47" fmla="*/ 5 h 17"/>
                  <a:gd name="T48" fmla="*/ 8 w 22"/>
                  <a:gd name="T49" fmla="*/ 0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"/>
                  <a:gd name="T76" fmla="*/ 0 h 17"/>
                  <a:gd name="T77" fmla="*/ 22 w 22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" h="17">
                    <a:moveTo>
                      <a:pt x="8" y="0"/>
                    </a:moveTo>
                    <a:lnTo>
                      <a:pt x="8" y="0"/>
                    </a:lnTo>
                    <a:lnTo>
                      <a:pt x="9" y="2"/>
                    </a:lnTo>
                    <a:lnTo>
                      <a:pt x="11" y="5"/>
                    </a:lnTo>
                    <a:lnTo>
                      <a:pt x="21" y="16"/>
                    </a:lnTo>
                    <a:lnTo>
                      <a:pt x="5" y="15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16" y="12"/>
                    </a:lnTo>
                    <a:lnTo>
                      <a:pt x="10" y="5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61" name="Freeform 80"/>
              <p:cNvSpPr>
                <a:spLocks/>
              </p:cNvSpPr>
              <p:nvPr/>
            </p:nvSpPr>
            <p:spPr bwMode="auto">
              <a:xfrm>
                <a:off x="1015" y="1602"/>
                <a:ext cx="23" cy="17"/>
              </a:xfrm>
              <a:custGeom>
                <a:avLst/>
                <a:gdLst>
                  <a:gd name="T0" fmla="*/ 3 w 23"/>
                  <a:gd name="T1" fmla="*/ 6 h 17"/>
                  <a:gd name="T2" fmla="*/ 10 w 23"/>
                  <a:gd name="T3" fmla="*/ 8 h 17"/>
                  <a:gd name="T4" fmla="*/ 10 w 23"/>
                  <a:gd name="T5" fmla="*/ 8 h 17"/>
                  <a:gd name="T6" fmla="*/ 10 w 23"/>
                  <a:gd name="T7" fmla="*/ 5 h 17"/>
                  <a:gd name="T8" fmla="*/ 7 w 23"/>
                  <a:gd name="T9" fmla="*/ 4 h 17"/>
                  <a:gd name="T10" fmla="*/ 7 w 23"/>
                  <a:gd name="T11" fmla="*/ 4 h 17"/>
                  <a:gd name="T12" fmla="*/ 16 w 23"/>
                  <a:gd name="T13" fmla="*/ 6 h 17"/>
                  <a:gd name="T14" fmla="*/ 16 w 23"/>
                  <a:gd name="T15" fmla="*/ 6 h 17"/>
                  <a:gd name="T16" fmla="*/ 14 w 23"/>
                  <a:gd name="T17" fmla="*/ 6 h 17"/>
                  <a:gd name="T18" fmla="*/ 12 w 23"/>
                  <a:gd name="T19" fmla="*/ 7 h 17"/>
                  <a:gd name="T20" fmla="*/ 11 w 23"/>
                  <a:gd name="T21" fmla="*/ 8 h 17"/>
                  <a:gd name="T22" fmla="*/ 16 w 23"/>
                  <a:gd name="T23" fmla="*/ 9 h 17"/>
                  <a:gd name="T24" fmla="*/ 18 w 23"/>
                  <a:gd name="T25" fmla="*/ 10 h 17"/>
                  <a:gd name="T26" fmla="*/ 19 w 23"/>
                  <a:gd name="T27" fmla="*/ 9 h 17"/>
                  <a:gd name="T28" fmla="*/ 19 w 23"/>
                  <a:gd name="T29" fmla="*/ 9 h 17"/>
                  <a:gd name="T30" fmla="*/ 20 w 23"/>
                  <a:gd name="T31" fmla="*/ 8 h 17"/>
                  <a:gd name="T32" fmla="*/ 20 w 23"/>
                  <a:gd name="T33" fmla="*/ 4 h 17"/>
                  <a:gd name="T34" fmla="*/ 16 w 23"/>
                  <a:gd name="T35" fmla="*/ 1 h 17"/>
                  <a:gd name="T36" fmla="*/ 16 w 23"/>
                  <a:gd name="T37" fmla="*/ 1 h 17"/>
                  <a:gd name="T38" fmla="*/ 22 w 23"/>
                  <a:gd name="T39" fmla="*/ 3 h 17"/>
                  <a:gd name="T40" fmla="*/ 18 w 23"/>
                  <a:gd name="T41" fmla="*/ 16 h 17"/>
                  <a:gd name="T42" fmla="*/ 17 w 23"/>
                  <a:gd name="T43" fmla="*/ 16 h 17"/>
                  <a:gd name="T44" fmla="*/ 18 w 23"/>
                  <a:gd name="T45" fmla="*/ 15 h 17"/>
                  <a:gd name="T46" fmla="*/ 18 w 23"/>
                  <a:gd name="T47" fmla="*/ 14 h 17"/>
                  <a:gd name="T48" fmla="*/ 17 w 23"/>
                  <a:gd name="T49" fmla="*/ 14 h 17"/>
                  <a:gd name="T50" fmla="*/ 16 w 23"/>
                  <a:gd name="T51" fmla="*/ 13 h 17"/>
                  <a:gd name="T52" fmla="*/ 4 w 23"/>
                  <a:gd name="T53" fmla="*/ 10 h 17"/>
                  <a:gd name="T54" fmla="*/ 2 w 23"/>
                  <a:gd name="T55" fmla="*/ 9 h 17"/>
                  <a:gd name="T56" fmla="*/ 1 w 23"/>
                  <a:gd name="T57" fmla="*/ 10 h 17"/>
                  <a:gd name="T58" fmla="*/ 1 w 23"/>
                  <a:gd name="T59" fmla="*/ 11 h 17"/>
                  <a:gd name="T60" fmla="*/ 0 w 23"/>
                  <a:gd name="T61" fmla="*/ 11 h 17"/>
                  <a:gd name="T62" fmla="*/ 0 w 23"/>
                  <a:gd name="T63" fmla="*/ 11 h 17"/>
                  <a:gd name="T64" fmla="*/ 3 w 23"/>
                  <a:gd name="T65" fmla="*/ 0 h 17"/>
                  <a:gd name="T66" fmla="*/ 9 w 23"/>
                  <a:gd name="T67" fmla="*/ 1 h 17"/>
                  <a:gd name="T68" fmla="*/ 9 w 23"/>
                  <a:gd name="T69" fmla="*/ 1 h 17"/>
                  <a:gd name="T70" fmla="*/ 6 w 23"/>
                  <a:gd name="T71" fmla="*/ 2 h 17"/>
                  <a:gd name="T72" fmla="*/ 4 w 23"/>
                  <a:gd name="T73" fmla="*/ 3 h 17"/>
                  <a:gd name="T74" fmla="*/ 3 w 23"/>
                  <a:gd name="T75" fmla="*/ 5 h 17"/>
                  <a:gd name="T76" fmla="*/ 3 w 23"/>
                  <a:gd name="T77" fmla="*/ 6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"/>
                  <a:gd name="T118" fmla="*/ 0 h 17"/>
                  <a:gd name="T119" fmla="*/ 23 w 23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" h="17">
                    <a:moveTo>
                      <a:pt x="3" y="6"/>
                    </a:moveTo>
                    <a:lnTo>
                      <a:pt x="10" y="8"/>
                    </a:lnTo>
                    <a:lnTo>
                      <a:pt x="10" y="5"/>
                    </a:lnTo>
                    <a:lnTo>
                      <a:pt x="7" y="4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16" y="9"/>
                    </a:lnTo>
                    <a:lnTo>
                      <a:pt x="18" y="10"/>
                    </a:lnTo>
                    <a:lnTo>
                      <a:pt x="19" y="9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22" y="3"/>
                    </a:lnTo>
                    <a:lnTo>
                      <a:pt x="18" y="16"/>
                    </a:lnTo>
                    <a:lnTo>
                      <a:pt x="17" y="16"/>
                    </a:lnTo>
                    <a:lnTo>
                      <a:pt x="18" y="15"/>
                    </a:lnTo>
                    <a:lnTo>
                      <a:pt x="18" y="14"/>
                    </a:lnTo>
                    <a:lnTo>
                      <a:pt x="17" y="14"/>
                    </a:lnTo>
                    <a:lnTo>
                      <a:pt x="16" y="13"/>
                    </a:lnTo>
                    <a:lnTo>
                      <a:pt x="4" y="10"/>
                    </a:lnTo>
                    <a:lnTo>
                      <a:pt x="2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3" y="5"/>
                    </a:lnTo>
                    <a:lnTo>
                      <a:pt x="3" y="6"/>
                    </a:lnTo>
                  </a:path>
                </a:pathLst>
              </a:custGeom>
              <a:solidFill>
                <a:srgbClr val="000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62" name="Freeform 81"/>
              <p:cNvSpPr>
                <a:spLocks/>
              </p:cNvSpPr>
              <p:nvPr/>
            </p:nvSpPr>
            <p:spPr bwMode="auto">
              <a:xfrm>
                <a:off x="755" y="1404"/>
                <a:ext cx="207" cy="158"/>
              </a:xfrm>
              <a:custGeom>
                <a:avLst/>
                <a:gdLst>
                  <a:gd name="T0" fmla="*/ 103 w 207"/>
                  <a:gd name="T1" fmla="*/ 157 h 158"/>
                  <a:gd name="T2" fmla="*/ 63 w 207"/>
                  <a:gd name="T3" fmla="*/ 123 h 158"/>
                  <a:gd name="T4" fmla="*/ 87 w 207"/>
                  <a:gd name="T5" fmla="*/ 107 h 158"/>
                  <a:gd name="T6" fmla="*/ 0 w 207"/>
                  <a:gd name="T7" fmla="*/ 32 h 158"/>
                  <a:gd name="T8" fmla="*/ 24 w 207"/>
                  <a:gd name="T9" fmla="*/ 20 h 158"/>
                  <a:gd name="T10" fmla="*/ 36 w 207"/>
                  <a:gd name="T11" fmla="*/ 31 h 158"/>
                  <a:gd name="T12" fmla="*/ 62 w 207"/>
                  <a:gd name="T13" fmla="*/ 21 h 158"/>
                  <a:gd name="T14" fmla="*/ 56 w 207"/>
                  <a:gd name="T15" fmla="*/ 8 h 158"/>
                  <a:gd name="T16" fmla="*/ 84 w 207"/>
                  <a:gd name="T17" fmla="*/ 0 h 158"/>
                  <a:gd name="T18" fmla="*/ 88 w 207"/>
                  <a:gd name="T19" fmla="*/ 14 h 158"/>
                  <a:gd name="T20" fmla="*/ 119 w 207"/>
                  <a:gd name="T21" fmla="*/ 14 h 158"/>
                  <a:gd name="T22" fmla="*/ 123 w 207"/>
                  <a:gd name="T23" fmla="*/ 0 h 158"/>
                  <a:gd name="T24" fmla="*/ 152 w 207"/>
                  <a:gd name="T25" fmla="*/ 8 h 158"/>
                  <a:gd name="T26" fmla="*/ 146 w 207"/>
                  <a:gd name="T27" fmla="*/ 21 h 158"/>
                  <a:gd name="T28" fmla="*/ 171 w 207"/>
                  <a:gd name="T29" fmla="*/ 31 h 158"/>
                  <a:gd name="T30" fmla="*/ 183 w 207"/>
                  <a:gd name="T31" fmla="*/ 21 h 158"/>
                  <a:gd name="T32" fmla="*/ 206 w 207"/>
                  <a:gd name="T33" fmla="*/ 34 h 158"/>
                  <a:gd name="T34" fmla="*/ 121 w 207"/>
                  <a:gd name="T35" fmla="*/ 107 h 158"/>
                  <a:gd name="T36" fmla="*/ 145 w 207"/>
                  <a:gd name="T37" fmla="*/ 123 h 158"/>
                  <a:gd name="T38" fmla="*/ 103 w 207"/>
                  <a:gd name="T39" fmla="*/ 157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7"/>
                  <a:gd name="T61" fmla="*/ 0 h 158"/>
                  <a:gd name="T62" fmla="*/ 207 w 207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7" h="158">
                    <a:moveTo>
                      <a:pt x="103" y="157"/>
                    </a:moveTo>
                    <a:lnTo>
                      <a:pt x="63" y="123"/>
                    </a:lnTo>
                    <a:lnTo>
                      <a:pt x="87" y="107"/>
                    </a:lnTo>
                    <a:lnTo>
                      <a:pt x="0" y="32"/>
                    </a:lnTo>
                    <a:lnTo>
                      <a:pt x="24" y="20"/>
                    </a:lnTo>
                    <a:lnTo>
                      <a:pt x="36" y="31"/>
                    </a:lnTo>
                    <a:lnTo>
                      <a:pt x="62" y="21"/>
                    </a:lnTo>
                    <a:lnTo>
                      <a:pt x="56" y="8"/>
                    </a:lnTo>
                    <a:lnTo>
                      <a:pt x="84" y="0"/>
                    </a:lnTo>
                    <a:lnTo>
                      <a:pt x="88" y="14"/>
                    </a:lnTo>
                    <a:lnTo>
                      <a:pt x="119" y="14"/>
                    </a:lnTo>
                    <a:lnTo>
                      <a:pt x="123" y="0"/>
                    </a:lnTo>
                    <a:lnTo>
                      <a:pt x="152" y="8"/>
                    </a:lnTo>
                    <a:lnTo>
                      <a:pt x="146" y="21"/>
                    </a:lnTo>
                    <a:lnTo>
                      <a:pt x="171" y="31"/>
                    </a:lnTo>
                    <a:lnTo>
                      <a:pt x="183" y="21"/>
                    </a:lnTo>
                    <a:lnTo>
                      <a:pt x="206" y="34"/>
                    </a:lnTo>
                    <a:lnTo>
                      <a:pt x="121" y="107"/>
                    </a:lnTo>
                    <a:lnTo>
                      <a:pt x="145" y="123"/>
                    </a:lnTo>
                    <a:lnTo>
                      <a:pt x="103" y="157"/>
                    </a:lnTo>
                  </a:path>
                </a:pathLst>
              </a:custGeom>
              <a:solidFill>
                <a:srgbClr val="FFFFFF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352" name="Oval 83"/>
            <p:cNvSpPr>
              <a:spLocks noChangeArrowheads="1"/>
            </p:cNvSpPr>
            <p:nvPr/>
          </p:nvSpPr>
          <p:spPr bwMode="auto">
            <a:xfrm>
              <a:off x="1920" y="1379"/>
              <a:ext cx="343" cy="36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Freeform 84"/>
            <p:cNvSpPr>
              <a:spLocks/>
            </p:cNvSpPr>
            <p:nvPr/>
          </p:nvSpPr>
          <p:spPr bwMode="auto">
            <a:xfrm>
              <a:off x="2090" y="1423"/>
              <a:ext cx="34" cy="35"/>
            </a:xfrm>
            <a:custGeom>
              <a:avLst/>
              <a:gdLst>
                <a:gd name="T0" fmla="*/ 6 w 34"/>
                <a:gd name="T1" fmla="*/ 0 h 35"/>
                <a:gd name="T2" fmla="*/ 1 w 34"/>
                <a:gd name="T3" fmla="*/ 7 h 35"/>
                <a:gd name="T4" fmla="*/ 0 w 34"/>
                <a:gd name="T5" fmla="*/ 14 h 35"/>
                <a:gd name="T6" fmla="*/ 2 w 34"/>
                <a:gd name="T7" fmla="*/ 22 h 35"/>
                <a:gd name="T8" fmla="*/ 7 w 34"/>
                <a:gd name="T9" fmla="*/ 27 h 35"/>
                <a:gd name="T10" fmla="*/ 12 w 34"/>
                <a:gd name="T11" fmla="*/ 32 h 35"/>
                <a:gd name="T12" fmla="*/ 19 w 34"/>
                <a:gd name="T13" fmla="*/ 34 h 35"/>
                <a:gd name="T14" fmla="*/ 26 w 34"/>
                <a:gd name="T15" fmla="*/ 33 h 35"/>
                <a:gd name="T16" fmla="*/ 33 w 34"/>
                <a:gd name="T17" fmla="*/ 28 h 35"/>
                <a:gd name="T18" fmla="*/ 6 w 34"/>
                <a:gd name="T19" fmla="*/ 0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"/>
                <a:gd name="T31" fmla="*/ 0 h 35"/>
                <a:gd name="T32" fmla="*/ 34 w 34"/>
                <a:gd name="T33" fmla="*/ 35 h 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" h="35">
                  <a:moveTo>
                    <a:pt x="6" y="0"/>
                  </a:moveTo>
                  <a:lnTo>
                    <a:pt x="1" y="7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7" y="27"/>
                  </a:lnTo>
                  <a:lnTo>
                    <a:pt x="12" y="32"/>
                  </a:lnTo>
                  <a:lnTo>
                    <a:pt x="19" y="34"/>
                  </a:lnTo>
                  <a:lnTo>
                    <a:pt x="26" y="33"/>
                  </a:lnTo>
                  <a:lnTo>
                    <a:pt x="33" y="28"/>
                  </a:lnTo>
                  <a:lnTo>
                    <a:pt x="6" y="0"/>
                  </a:lnTo>
                </a:path>
              </a:pathLst>
            </a:custGeom>
            <a:solidFill>
              <a:srgbClr val="FFFFFF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Oval 85"/>
            <p:cNvSpPr>
              <a:spLocks noChangeArrowheads="1"/>
            </p:cNvSpPr>
            <p:nvPr/>
          </p:nvSpPr>
          <p:spPr bwMode="auto">
            <a:xfrm>
              <a:off x="1892" y="1362"/>
              <a:ext cx="400" cy="38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6355" name="Picture 8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5" y="1360"/>
              <a:ext cx="437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56" name="Freeform 87"/>
            <p:cNvSpPr>
              <a:spLocks/>
            </p:cNvSpPr>
            <p:nvPr/>
          </p:nvSpPr>
          <p:spPr bwMode="auto">
            <a:xfrm>
              <a:off x="1876" y="1348"/>
              <a:ext cx="208" cy="427"/>
            </a:xfrm>
            <a:custGeom>
              <a:avLst/>
              <a:gdLst>
                <a:gd name="T0" fmla="*/ 207 w 208"/>
                <a:gd name="T1" fmla="*/ 424 h 427"/>
                <a:gd name="T2" fmla="*/ 207 w 208"/>
                <a:gd name="T3" fmla="*/ 414 h 427"/>
                <a:gd name="T4" fmla="*/ 198 w 208"/>
                <a:gd name="T5" fmla="*/ 414 h 427"/>
                <a:gd name="T6" fmla="*/ 176 w 208"/>
                <a:gd name="T7" fmla="*/ 414 h 427"/>
                <a:gd name="T8" fmla="*/ 167 w 208"/>
                <a:gd name="T9" fmla="*/ 412 h 427"/>
                <a:gd name="T10" fmla="*/ 151 w 208"/>
                <a:gd name="T11" fmla="*/ 402 h 427"/>
                <a:gd name="T12" fmla="*/ 127 w 208"/>
                <a:gd name="T13" fmla="*/ 392 h 427"/>
                <a:gd name="T14" fmla="*/ 118 w 208"/>
                <a:gd name="T15" fmla="*/ 390 h 427"/>
                <a:gd name="T16" fmla="*/ 96 w 208"/>
                <a:gd name="T17" fmla="*/ 378 h 427"/>
                <a:gd name="T18" fmla="*/ 73 w 208"/>
                <a:gd name="T19" fmla="*/ 354 h 427"/>
                <a:gd name="T20" fmla="*/ 52 w 208"/>
                <a:gd name="T21" fmla="*/ 330 h 427"/>
                <a:gd name="T22" fmla="*/ 35 w 208"/>
                <a:gd name="T23" fmla="*/ 302 h 427"/>
                <a:gd name="T24" fmla="*/ 24 w 208"/>
                <a:gd name="T25" fmla="*/ 275 h 427"/>
                <a:gd name="T26" fmla="*/ 19 w 208"/>
                <a:gd name="T27" fmla="*/ 237 h 427"/>
                <a:gd name="T28" fmla="*/ 14 w 208"/>
                <a:gd name="T29" fmla="*/ 203 h 427"/>
                <a:gd name="T30" fmla="*/ 21 w 208"/>
                <a:gd name="T31" fmla="*/ 172 h 427"/>
                <a:gd name="T32" fmla="*/ 38 w 208"/>
                <a:gd name="T33" fmla="*/ 129 h 427"/>
                <a:gd name="T34" fmla="*/ 47 w 208"/>
                <a:gd name="T35" fmla="*/ 110 h 427"/>
                <a:gd name="T36" fmla="*/ 71 w 208"/>
                <a:gd name="T37" fmla="*/ 84 h 427"/>
                <a:gd name="T38" fmla="*/ 89 w 208"/>
                <a:gd name="T39" fmla="*/ 62 h 427"/>
                <a:gd name="T40" fmla="*/ 115 w 208"/>
                <a:gd name="T41" fmla="*/ 50 h 427"/>
                <a:gd name="T42" fmla="*/ 134 w 208"/>
                <a:gd name="T43" fmla="*/ 34 h 427"/>
                <a:gd name="T44" fmla="*/ 139 w 208"/>
                <a:gd name="T45" fmla="*/ 29 h 427"/>
                <a:gd name="T46" fmla="*/ 167 w 208"/>
                <a:gd name="T47" fmla="*/ 24 h 427"/>
                <a:gd name="T48" fmla="*/ 186 w 208"/>
                <a:gd name="T49" fmla="*/ 22 h 427"/>
                <a:gd name="T50" fmla="*/ 207 w 208"/>
                <a:gd name="T51" fmla="*/ 24 h 427"/>
                <a:gd name="T52" fmla="*/ 207 w 208"/>
                <a:gd name="T53" fmla="*/ 12 h 427"/>
                <a:gd name="T54" fmla="*/ 0 w 208"/>
                <a:gd name="T55" fmla="*/ 0 h 427"/>
                <a:gd name="T56" fmla="*/ 7 w 208"/>
                <a:gd name="T57" fmla="*/ 426 h 427"/>
                <a:gd name="T58" fmla="*/ 207 w 208"/>
                <a:gd name="T59" fmla="*/ 424 h 42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8"/>
                <a:gd name="T91" fmla="*/ 0 h 427"/>
                <a:gd name="T92" fmla="*/ 208 w 208"/>
                <a:gd name="T93" fmla="*/ 427 h 42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8" h="427">
                  <a:moveTo>
                    <a:pt x="207" y="424"/>
                  </a:moveTo>
                  <a:lnTo>
                    <a:pt x="207" y="414"/>
                  </a:lnTo>
                  <a:lnTo>
                    <a:pt x="198" y="414"/>
                  </a:lnTo>
                  <a:lnTo>
                    <a:pt x="176" y="414"/>
                  </a:lnTo>
                  <a:lnTo>
                    <a:pt x="167" y="412"/>
                  </a:lnTo>
                  <a:lnTo>
                    <a:pt x="151" y="402"/>
                  </a:lnTo>
                  <a:lnTo>
                    <a:pt x="127" y="392"/>
                  </a:lnTo>
                  <a:lnTo>
                    <a:pt x="118" y="390"/>
                  </a:lnTo>
                  <a:lnTo>
                    <a:pt x="96" y="378"/>
                  </a:lnTo>
                  <a:lnTo>
                    <a:pt x="73" y="354"/>
                  </a:lnTo>
                  <a:lnTo>
                    <a:pt x="52" y="330"/>
                  </a:lnTo>
                  <a:lnTo>
                    <a:pt x="35" y="302"/>
                  </a:lnTo>
                  <a:lnTo>
                    <a:pt x="24" y="275"/>
                  </a:lnTo>
                  <a:lnTo>
                    <a:pt x="19" y="237"/>
                  </a:lnTo>
                  <a:lnTo>
                    <a:pt x="14" y="203"/>
                  </a:lnTo>
                  <a:lnTo>
                    <a:pt x="21" y="172"/>
                  </a:lnTo>
                  <a:lnTo>
                    <a:pt x="38" y="129"/>
                  </a:lnTo>
                  <a:lnTo>
                    <a:pt x="47" y="110"/>
                  </a:lnTo>
                  <a:lnTo>
                    <a:pt x="71" y="84"/>
                  </a:lnTo>
                  <a:lnTo>
                    <a:pt x="89" y="62"/>
                  </a:lnTo>
                  <a:lnTo>
                    <a:pt x="115" y="50"/>
                  </a:lnTo>
                  <a:lnTo>
                    <a:pt x="134" y="34"/>
                  </a:lnTo>
                  <a:lnTo>
                    <a:pt x="139" y="29"/>
                  </a:lnTo>
                  <a:lnTo>
                    <a:pt x="167" y="24"/>
                  </a:lnTo>
                  <a:lnTo>
                    <a:pt x="186" y="22"/>
                  </a:lnTo>
                  <a:lnTo>
                    <a:pt x="207" y="24"/>
                  </a:lnTo>
                  <a:lnTo>
                    <a:pt x="207" y="12"/>
                  </a:lnTo>
                  <a:lnTo>
                    <a:pt x="0" y="0"/>
                  </a:lnTo>
                  <a:lnTo>
                    <a:pt x="7" y="426"/>
                  </a:lnTo>
                  <a:lnTo>
                    <a:pt x="207" y="424"/>
                  </a:lnTo>
                </a:path>
              </a:pathLst>
            </a:custGeom>
            <a:solidFill>
              <a:srgbClr val="0000CC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7" name="Freeform 88"/>
            <p:cNvSpPr>
              <a:spLocks/>
            </p:cNvSpPr>
            <p:nvPr/>
          </p:nvSpPr>
          <p:spPr bwMode="auto">
            <a:xfrm>
              <a:off x="2013" y="1358"/>
              <a:ext cx="304" cy="417"/>
            </a:xfrm>
            <a:custGeom>
              <a:avLst/>
              <a:gdLst>
                <a:gd name="T0" fmla="*/ 0 w 304"/>
                <a:gd name="T1" fmla="*/ 0 h 417"/>
                <a:gd name="T2" fmla="*/ 68 w 304"/>
                <a:gd name="T3" fmla="*/ 12 h 417"/>
                <a:gd name="T4" fmla="*/ 99 w 304"/>
                <a:gd name="T5" fmla="*/ 12 h 417"/>
                <a:gd name="T6" fmla="*/ 124 w 304"/>
                <a:gd name="T7" fmla="*/ 17 h 417"/>
                <a:gd name="T8" fmla="*/ 155 w 304"/>
                <a:gd name="T9" fmla="*/ 22 h 417"/>
                <a:gd name="T10" fmla="*/ 195 w 304"/>
                <a:gd name="T11" fmla="*/ 41 h 417"/>
                <a:gd name="T12" fmla="*/ 225 w 304"/>
                <a:gd name="T13" fmla="*/ 62 h 417"/>
                <a:gd name="T14" fmla="*/ 258 w 304"/>
                <a:gd name="T15" fmla="*/ 100 h 417"/>
                <a:gd name="T16" fmla="*/ 275 w 304"/>
                <a:gd name="T17" fmla="*/ 127 h 417"/>
                <a:gd name="T18" fmla="*/ 287 w 304"/>
                <a:gd name="T19" fmla="*/ 151 h 417"/>
                <a:gd name="T20" fmla="*/ 291 w 304"/>
                <a:gd name="T21" fmla="*/ 201 h 417"/>
                <a:gd name="T22" fmla="*/ 289 w 304"/>
                <a:gd name="T23" fmla="*/ 237 h 417"/>
                <a:gd name="T24" fmla="*/ 284 w 304"/>
                <a:gd name="T25" fmla="*/ 268 h 417"/>
                <a:gd name="T26" fmla="*/ 268 w 304"/>
                <a:gd name="T27" fmla="*/ 306 h 417"/>
                <a:gd name="T28" fmla="*/ 247 w 304"/>
                <a:gd name="T29" fmla="*/ 332 h 417"/>
                <a:gd name="T30" fmla="*/ 216 w 304"/>
                <a:gd name="T31" fmla="*/ 366 h 417"/>
                <a:gd name="T32" fmla="*/ 179 w 304"/>
                <a:gd name="T33" fmla="*/ 380 h 417"/>
                <a:gd name="T34" fmla="*/ 157 w 304"/>
                <a:gd name="T35" fmla="*/ 390 h 417"/>
                <a:gd name="T36" fmla="*/ 136 w 304"/>
                <a:gd name="T37" fmla="*/ 394 h 417"/>
                <a:gd name="T38" fmla="*/ 120 w 304"/>
                <a:gd name="T39" fmla="*/ 399 h 417"/>
                <a:gd name="T40" fmla="*/ 101 w 304"/>
                <a:gd name="T41" fmla="*/ 402 h 417"/>
                <a:gd name="T42" fmla="*/ 80 w 304"/>
                <a:gd name="T43" fmla="*/ 402 h 417"/>
                <a:gd name="T44" fmla="*/ 68 w 304"/>
                <a:gd name="T45" fmla="*/ 402 h 417"/>
                <a:gd name="T46" fmla="*/ 68 w 304"/>
                <a:gd name="T47" fmla="*/ 416 h 417"/>
                <a:gd name="T48" fmla="*/ 303 w 304"/>
                <a:gd name="T49" fmla="*/ 416 h 417"/>
                <a:gd name="T50" fmla="*/ 301 w 304"/>
                <a:gd name="T51" fmla="*/ 2 h 417"/>
                <a:gd name="T52" fmla="*/ 68 w 304"/>
                <a:gd name="T53" fmla="*/ 0 h 417"/>
                <a:gd name="T54" fmla="*/ 21 w 304"/>
                <a:gd name="T55" fmla="*/ 0 h 417"/>
                <a:gd name="T56" fmla="*/ 0 w 304"/>
                <a:gd name="T57" fmla="*/ 0 h 4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4"/>
                <a:gd name="T88" fmla="*/ 0 h 417"/>
                <a:gd name="T89" fmla="*/ 304 w 304"/>
                <a:gd name="T90" fmla="*/ 417 h 4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4" h="417">
                  <a:moveTo>
                    <a:pt x="0" y="0"/>
                  </a:moveTo>
                  <a:lnTo>
                    <a:pt x="68" y="12"/>
                  </a:lnTo>
                  <a:lnTo>
                    <a:pt x="99" y="12"/>
                  </a:lnTo>
                  <a:lnTo>
                    <a:pt x="124" y="17"/>
                  </a:lnTo>
                  <a:lnTo>
                    <a:pt x="155" y="22"/>
                  </a:lnTo>
                  <a:lnTo>
                    <a:pt x="195" y="41"/>
                  </a:lnTo>
                  <a:lnTo>
                    <a:pt x="225" y="62"/>
                  </a:lnTo>
                  <a:lnTo>
                    <a:pt x="258" y="100"/>
                  </a:lnTo>
                  <a:lnTo>
                    <a:pt x="275" y="127"/>
                  </a:lnTo>
                  <a:lnTo>
                    <a:pt x="287" y="151"/>
                  </a:lnTo>
                  <a:lnTo>
                    <a:pt x="291" y="201"/>
                  </a:lnTo>
                  <a:lnTo>
                    <a:pt x="289" y="237"/>
                  </a:lnTo>
                  <a:lnTo>
                    <a:pt x="284" y="268"/>
                  </a:lnTo>
                  <a:lnTo>
                    <a:pt x="268" y="306"/>
                  </a:lnTo>
                  <a:lnTo>
                    <a:pt x="247" y="332"/>
                  </a:lnTo>
                  <a:lnTo>
                    <a:pt x="216" y="366"/>
                  </a:lnTo>
                  <a:lnTo>
                    <a:pt x="179" y="380"/>
                  </a:lnTo>
                  <a:lnTo>
                    <a:pt x="157" y="390"/>
                  </a:lnTo>
                  <a:lnTo>
                    <a:pt x="136" y="394"/>
                  </a:lnTo>
                  <a:lnTo>
                    <a:pt x="120" y="399"/>
                  </a:lnTo>
                  <a:lnTo>
                    <a:pt x="101" y="402"/>
                  </a:lnTo>
                  <a:lnTo>
                    <a:pt x="80" y="402"/>
                  </a:lnTo>
                  <a:lnTo>
                    <a:pt x="68" y="402"/>
                  </a:lnTo>
                  <a:lnTo>
                    <a:pt x="68" y="416"/>
                  </a:lnTo>
                  <a:lnTo>
                    <a:pt x="303" y="416"/>
                  </a:lnTo>
                  <a:lnTo>
                    <a:pt x="301" y="2"/>
                  </a:lnTo>
                  <a:lnTo>
                    <a:pt x="68" y="0"/>
                  </a:lnTo>
                  <a:lnTo>
                    <a:pt x="21" y="0"/>
                  </a:lnTo>
                  <a:lnTo>
                    <a:pt x="0" y="0"/>
                  </a:lnTo>
                </a:path>
              </a:pathLst>
            </a:custGeom>
            <a:solidFill>
              <a:srgbClr val="0000CC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8" name="Freeform 89"/>
            <p:cNvSpPr>
              <a:spLocks/>
            </p:cNvSpPr>
            <p:nvPr/>
          </p:nvSpPr>
          <p:spPr bwMode="auto">
            <a:xfrm>
              <a:off x="1953" y="1712"/>
              <a:ext cx="134" cy="62"/>
            </a:xfrm>
            <a:custGeom>
              <a:avLst/>
              <a:gdLst>
                <a:gd name="T0" fmla="*/ 130 w 134"/>
                <a:gd name="T1" fmla="*/ 50 h 62"/>
                <a:gd name="T2" fmla="*/ 120 w 134"/>
                <a:gd name="T3" fmla="*/ 50 h 62"/>
                <a:gd name="T4" fmla="*/ 105 w 134"/>
                <a:gd name="T5" fmla="*/ 48 h 62"/>
                <a:gd name="T6" fmla="*/ 88 w 134"/>
                <a:gd name="T7" fmla="*/ 46 h 62"/>
                <a:gd name="T8" fmla="*/ 71 w 134"/>
                <a:gd name="T9" fmla="*/ 40 h 62"/>
                <a:gd name="T10" fmla="*/ 56 w 134"/>
                <a:gd name="T11" fmla="*/ 32 h 62"/>
                <a:gd name="T12" fmla="*/ 34 w 134"/>
                <a:gd name="T13" fmla="*/ 25 h 62"/>
                <a:gd name="T14" fmla="*/ 15 w 134"/>
                <a:gd name="T15" fmla="*/ 10 h 62"/>
                <a:gd name="T16" fmla="*/ 0 w 134"/>
                <a:gd name="T17" fmla="*/ 0 h 62"/>
                <a:gd name="T18" fmla="*/ 11 w 134"/>
                <a:gd name="T19" fmla="*/ 40 h 62"/>
                <a:gd name="T20" fmla="*/ 133 w 134"/>
                <a:gd name="T21" fmla="*/ 61 h 62"/>
                <a:gd name="T22" fmla="*/ 130 w 134"/>
                <a:gd name="T23" fmla="*/ 50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"/>
                <a:gd name="T37" fmla="*/ 0 h 62"/>
                <a:gd name="T38" fmla="*/ 134 w 134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" h="62">
                  <a:moveTo>
                    <a:pt x="130" y="50"/>
                  </a:moveTo>
                  <a:lnTo>
                    <a:pt x="120" y="50"/>
                  </a:lnTo>
                  <a:lnTo>
                    <a:pt x="105" y="48"/>
                  </a:lnTo>
                  <a:lnTo>
                    <a:pt x="88" y="46"/>
                  </a:lnTo>
                  <a:lnTo>
                    <a:pt x="71" y="40"/>
                  </a:lnTo>
                  <a:lnTo>
                    <a:pt x="56" y="32"/>
                  </a:lnTo>
                  <a:lnTo>
                    <a:pt x="34" y="25"/>
                  </a:lnTo>
                  <a:lnTo>
                    <a:pt x="15" y="10"/>
                  </a:lnTo>
                  <a:lnTo>
                    <a:pt x="0" y="0"/>
                  </a:lnTo>
                  <a:lnTo>
                    <a:pt x="11" y="40"/>
                  </a:lnTo>
                  <a:lnTo>
                    <a:pt x="133" y="61"/>
                  </a:lnTo>
                  <a:lnTo>
                    <a:pt x="130" y="50"/>
                  </a:lnTo>
                </a:path>
              </a:pathLst>
            </a:custGeom>
            <a:solidFill>
              <a:srgbClr val="0000CC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9" name="Freeform 90"/>
            <p:cNvSpPr>
              <a:spLocks/>
            </p:cNvSpPr>
            <p:nvPr/>
          </p:nvSpPr>
          <p:spPr bwMode="auto">
            <a:xfrm>
              <a:off x="1985" y="1358"/>
              <a:ext cx="110" cy="34"/>
            </a:xfrm>
            <a:custGeom>
              <a:avLst/>
              <a:gdLst>
                <a:gd name="T0" fmla="*/ 17 w 110"/>
                <a:gd name="T1" fmla="*/ 33 h 34"/>
                <a:gd name="T2" fmla="*/ 45 w 110"/>
                <a:gd name="T3" fmla="*/ 22 h 34"/>
                <a:gd name="T4" fmla="*/ 58 w 110"/>
                <a:gd name="T5" fmla="*/ 19 h 34"/>
                <a:gd name="T6" fmla="*/ 70 w 110"/>
                <a:gd name="T7" fmla="*/ 18 h 34"/>
                <a:gd name="T8" fmla="*/ 85 w 110"/>
                <a:gd name="T9" fmla="*/ 17 h 34"/>
                <a:gd name="T10" fmla="*/ 109 w 110"/>
                <a:gd name="T11" fmla="*/ 9 h 34"/>
                <a:gd name="T12" fmla="*/ 108 w 110"/>
                <a:gd name="T13" fmla="*/ 0 h 34"/>
                <a:gd name="T14" fmla="*/ 25 w 110"/>
                <a:gd name="T15" fmla="*/ 4 h 34"/>
                <a:gd name="T16" fmla="*/ 0 w 110"/>
                <a:gd name="T17" fmla="*/ 22 h 34"/>
                <a:gd name="T18" fmla="*/ 17 w 110"/>
                <a:gd name="T19" fmla="*/ 33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0"/>
                <a:gd name="T31" fmla="*/ 0 h 34"/>
                <a:gd name="T32" fmla="*/ 110 w 11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0" h="34">
                  <a:moveTo>
                    <a:pt x="17" y="33"/>
                  </a:moveTo>
                  <a:lnTo>
                    <a:pt x="45" y="22"/>
                  </a:lnTo>
                  <a:lnTo>
                    <a:pt x="58" y="19"/>
                  </a:lnTo>
                  <a:lnTo>
                    <a:pt x="70" y="18"/>
                  </a:lnTo>
                  <a:lnTo>
                    <a:pt x="85" y="17"/>
                  </a:lnTo>
                  <a:lnTo>
                    <a:pt x="109" y="9"/>
                  </a:lnTo>
                  <a:lnTo>
                    <a:pt x="108" y="0"/>
                  </a:lnTo>
                  <a:lnTo>
                    <a:pt x="25" y="4"/>
                  </a:lnTo>
                  <a:lnTo>
                    <a:pt x="0" y="22"/>
                  </a:lnTo>
                  <a:lnTo>
                    <a:pt x="17" y="33"/>
                  </a:lnTo>
                </a:path>
              </a:pathLst>
            </a:custGeom>
            <a:solidFill>
              <a:srgbClr val="0000CC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Freeform 91"/>
            <p:cNvSpPr>
              <a:spLocks/>
            </p:cNvSpPr>
            <p:nvPr/>
          </p:nvSpPr>
          <p:spPr bwMode="auto">
            <a:xfrm>
              <a:off x="2197" y="1475"/>
              <a:ext cx="118" cy="284"/>
            </a:xfrm>
            <a:custGeom>
              <a:avLst/>
              <a:gdLst>
                <a:gd name="T0" fmla="*/ 4 w 118"/>
                <a:gd name="T1" fmla="*/ 264 h 284"/>
                <a:gd name="T2" fmla="*/ 29 w 118"/>
                <a:gd name="T3" fmla="*/ 242 h 284"/>
                <a:gd name="T4" fmla="*/ 57 w 118"/>
                <a:gd name="T5" fmla="*/ 222 h 284"/>
                <a:gd name="T6" fmla="*/ 76 w 118"/>
                <a:gd name="T7" fmla="*/ 191 h 284"/>
                <a:gd name="T8" fmla="*/ 91 w 118"/>
                <a:gd name="T9" fmla="*/ 168 h 284"/>
                <a:gd name="T10" fmla="*/ 102 w 118"/>
                <a:gd name="T11" fmla="*/ 136 h 284"/>
                <a:gd name="T12" fmla="*/ 104 w 118"/>
                <a:gd name="T13" fmla="*/ 112 h 284"/>
                <a:gd name="T14" fmla="*/ 108 w 118"/>
                <a:gd name="T15" fmla="*/ 92 h 284"/>
                <a:gd name="T16" fmla="*/ 104 w 118"/>
                <a:gd name="T17" fmla="*/ 61 h 284"/>
                <a:gd name="T18" fmla="*/ 101 w 118"/>
                <a:gd name="T19" fmla="*/ 41 h 284"/>
                <a:gd name="T20" fmla="*/ 93 w 118"/>
                <a:gd name="T21" fmla="*/ 21 h 284"/>
                <a:gd name="T22" fmla="*/ 82 w 118"/>
                <a:gd name="T23" fmla="*/ 0 h 284"/>
                <a:gd name="T24" fmla="*/ 117 w 118"/>
                <a:gd name="T25" fmla="*/ 0 h 284"/>
                <a:gd name="T26" fmla="*/ 112 w 118"/>
                <a:gd name="T27" fmla="*/ 269 h 284"/>
                <a:gd name="T28" fmla="*/ 0 w 118"/>
                <a:gd name="T29" fmla="*/ 283 h 284"/>
                <a:gd name="T30" fmla="*/ 4 w 118"/>
                <a:gd name="T31" fmla="*/ 264 h 2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"/>
                <a:gd name="T49" fmla="*/ 0 h 284"/>
                <a:gd name="T50" fmla="*/ 118 w 118"/>
                <a:gd name="T51" fmla="*/ 284 h 2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" h="284">
                  <a:moveTo>
                    <a:pt x="4" y="264"/>
                  </a:moveTo>
                  <a:lnTo>
                    <a:pt x="29" y="242"/>
                  </a:lnTo>
                  <a:lnTo>
                    <a:pt x="57" y="222"/>
                  </a:lnTo>
                  <a:lnTo>
                    <a:pt x="76" y="191"/>
                  </a:lnTo>
                  <a:lnTo>
                    <a:pt x="91" y="168"/>
                  </a:lnTo>
                  <a:lnTo>
                    <a:pt x="102" y="136"/>
                  </a:lnTo>
                  <a:lnTo>
                    <a:pt x="104" y="112"/>
                  </a:lnTo>
                  <a:lnTo>
                    <a:pt x="108" y="92"/>
                  </a:lnTo>
                  <a:lnTo>
                    <a:pt x="104" y="61"/>
                  </a:lnTo>
                  <a:lnTo>
                    <a:pt x="101" y="41"/>
                  </a:lnTo>
                  <a:lnTo>
                    <a:pt x="93" y="21"/>
                  </a:lnTo>
                  <a:lnTo>
                    <a:pt x="82" y="0"/>
                  </a:lnTo>
                  <a:lnTo>
                    <a:pt x="117" y="0"/>
                  </a:lnTo>
                  <a:lnTo>
                    <a:pt x="112" y="269"/>
                  </a:lnTo>
                  <a:lnTo>
                    <a:pt x="0" y="283"/>
                  </a:lnTo>
                  <a:lnTo>
                    <a:pt x="4" y="264"/>
                  </a:lnTo>
                </a:path>
              </a:pathLst>
            </a:custGeom>
            <a:solidFill>
              <a:srgbClr val="0000CC"/>
            </a:solidFill>
            <a:ln w="9525" cap="rnd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1" name="Line 92"/>
            <p:cNvSpPr>
              <a:spLocks noChangeShapeType="1"/>
            </p:cNvSpPr>
            <p:nvPr/>
          </p:nvSpPr>
          <p:spPr bwMode="auto">
            <a:xfrm flipH="1" flipV="1">
              <a:off x="1872" y="1382"/>
              <a:ext cx="6" cy="405"/>
            </a:xfrm>
            <a:prstGeom prst="line">
              <a:avLst/>
            </a:prstGeom>
            <a:noFill/>
            <a:ln w="76199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2" name="Line 93"/>
            <p:cNvSpPr>
              <a:spLocks noChangeShapeType="1"/>
            </p:cNvSpPr>
            <p:nvPr/>
          </p:nvSpPr>
          <p:spPr bwMode="auto">
            <a:xfrm flipH="1">
              <a:off x="1842" y="1338"/>
              <a:ext cx="3" cy="54"/>
            </a:xfrm>
            <a:prstGeom prst="line">
              <a:avLst/>
            </a:prstGeom>
            <a:noFill/>
            <a:ln w="101599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Line 94"/>
            <p:cNvSpPr>
              <a:spLocks noChangeShapeType="1"/>
            </p:cNvSpPr>
            <p:nvPr/>
          </p:nvSpPr>
          <p:spPr bwMode="auto">
            <a:xfrm>
              <a:off x="2043" y="1356"/>
              <a:ext cx="285" cy="0"/>
            </a:xfrm>
            <a:prstGeom prst="line">
              <a:avLst/>
            </a:prstGeom>
            <a:noFill/>
            <a:ln w="25399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4" name="Oval 95"/>
            <p:cNvSpPr>
              <a:spLocks noChangeArrowheads="1"/>
            </p:cNvSpPr>
            <p:nvPr/>
          </p:nvSpPr>
          <p:spPr bwMode="auto">
            <a:xfrm>
              <a:off x="1896" y="1368"/>
              <a:ext cx="404" cy="396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Rectangle 96"/>
            <p:cNvSpPr>
              <a:spLocks noChangeArrowheads="1"/>
            </p:cNvSpPr>
            <p:nvPr/>
          </p:nvSpPr>
          <p:spPr bwMode="auto">
            <a:xfrm>
              <a:off x="364" y="3452"/>
              <a:ext cx="40" cy="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366" name="Group 113"/>
            <p:cNvGrpSpPr>
              <a:grpSpLocks/>
            </p:cNvGrpSpPr>
            <p:nvPr/>
          </p:nvGrpSpPr>
          <p:grpSpPr bwMode="auto">
            <a:xfrm>
              <a:off x="840" y="3220"/>
              <a:ext cx="1311" cy="376"/>
              <a:chOff x="837" y="3211"/>
              <a:chExt cx="1311" cy="373"/>
            </a:xfrm>
          </p:grpSpPr>
          <p:grpSp>
            <p:nvGrpSpPr>
              <p:cNvPr id="56401" name="Group 99"/>
              <p:cNvGrpSpPr>
                <a:grpSpLocks/>
              </p:cNvGrpSpPr>
              <p:nvPr/>
            </p:nvGrpSpPr>
            <p:grpSpPr bwMode="auto">
              <a:xfrm>
                <a:off x="845" y="3211"/>
                <a:ext cx="224" cy="75"/>
                <a:chOff x="845" y="3211"/>
                <a:chExt cx="224" cy="75"/>
              </a:xfrm>
            </p:grpSpPr>
            <p:sp>
              <p:nvSpPr>
                <p:cNvPr id="56415" name="Rectangle 97"/>
                <p:cNvSpPr>
                  <a:spLocks noChangeArrowheads="1"/>
                </p:cNvSpPr>
                <p:nvPr/>
              </p:nvSpPr>
              <p:spPr bwMode="auto">
                <a:xfrm rot="-10140000">
                  <a:off x="930" y="3211"/>
                  <a:ext cx="139" cy="42"/>
                </a:xfrm>
                <a:prstGeom prst="rect">
                  <a:avLst/>
                </a:prstGeom>
                <a:solidFill>
                  <a:srgbClr val="FCFEB9"/>
                </a:solidFill>
                <a:ln w="12699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16" name="Rectangle 98"/>
                <p:cNvSpPr>
                  <a:spLocks noChangeArrowheads="1"/>
                </p:cNvSpPr>
                <p:nvPr/>
              </p:nvSpPr>
              <p:spPr bwMode="auto">
                <a:xfrm rot="10680000">
                  <a:off x="845" y="3244"/>
                  <a:ext cx="220" cy="42"/>
                </a:xfrm>
                <a:prstGeom prst="rect">
                  <a:avLst/>
                </a:prstGeom>
                <a:solidFill>
                  <a:srgbClr val="FCFEB9"/>
                </a:solidFill>
                <a:ln w="12699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6402" name="Group 102"/>
              <p:cNvGrpSpPr>
                <a:grpSpLocks/>
              </p:cNvGrpSpPr>
              <p:nvPr/>
            </p:nvGrpSpPr>
            <p:grpSpPr bwMode="auto">
              <a:xfrm>
                <a:off x="1876" y="3504"/>
                <a:ext cx="220" cy="80"/>
                <a:chOff x="1876" y="3504"/>
                <a:chExt cx="220" cy="80"/>
              </a:xfrm>
            </p:grpSpPr>
            <p:sp>
              <p:nvSpPr>
                <p:cNvPr id="56413" name="Rectangle 100"/>
                <p:cNvSpPr>
                  <a:spLocks noChangeArrowheads="1"/>
                </p:cNvSpPr>
                <p:nvPr/>
              </p:nvSpPr>
              <p:spPr bwMode="auto">
                <a:xfrm rot="240000">
                  <a:off x="1878" y="3542"/>
                  <a:ext cx="140" cy="42"/>
                </a:xfrm>
                <a:prstGeom prst="rect">
                  <a:avLst/>
                </a:prstGeom>
                <a:solidFill>
                  <a:srgbClr val="FCFEB9"/>
                </a:solidFill>
                <a:ln w="12699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414" name="Rectangle 101"/>
                <p:cNvSpPr>
                  <a:spLocks noChangeArrowheads="1"/>
                </p:cNvSpPr>
                <p:nvPr/>
              </p:nvSpPr>
              <p:spPr bwMode="auto">
                <a:xfrm rot="-540000">
                  <a:off x="1876" y="3504"/>
                  <a:ext cx="220" cy="42"/>
                </a:xfrm>
                <a:prstGeom prst="rect">
                  <a:avLst/>
                </a:prstGeom>
                <a:solidFill>
                  <a:srgbClr val="FCFEB9"/>
                </a:solidFill>
                <a:ln w="12699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6403" name="Freeform 103"/>
              <p:cNvSpPr>
                <a:spLocks/>
              </p:cNvSpPr>
              <p:nvPr/>
            </p:nvSpPr>
            <p:spPr bwMode="auto">
              <a:xfrm>
                <a:off x="837" y="3243"/>
                <a:ext cx="1306" cy="301"/>
              </a:xfrm>
              <a:custGeom>
                <a:avLst/>
                <a:gdLst>
                  <a:gd name="T0" fmla="*/ 14 w 1306"/>
                  <a:gd name="T1" fmla="*/ 230 h 301"/>
                  <a:gd name="T2" fmla="*/ 97 w 1306"/>
                  <a:gd name="T3" fmla="*/ 264 h 301"/>
                  <a:gd name="T4" fmla="*/ 206 w 1306"/>
                  <a:gd name="T5" fmla="*/ 273 h 301"/>
                  <a:gd name="T6" fmla="*/ 458 w 1306"/>
                  <a:gd name="T7" fmla="*/ 259 h 301"/>
                  <a:gd name="T8" fmla="*/ 648 w 1306"/>
                  <a:gd name="T9" fmla="*/ 265 h 301"/>
                  <a:gd name="T10" fmla="*/ 914 w 1306"/>
                  <a:gd name="T11" fmla="*/ 241 h 301"/>
                  <a:gd name="T12" fmla="*/ 1088 w 1306"/>
                  <a:gd name="T13" fmla="*/ 244 h 301"/>
                  <a:gd name="T14" fmla="*/ 1168 w 1306"/>
                  <a:gd name="T15" fmla="*/ 254 h 301"/>
                  <a:gd name="T16" fmla="*/ 1223 w 1306"/>
                  <a:gd name="T17" fmla="*/ 252 h 301"/>
                  <a:gd name="T18" fmla="*/ 1251 w 1306"/>
                  <a:gd name="T19" fmla="*/ 276 h 301"/>
                  <a:gd name="T20" fmla="*/ 1291 w 1306"/>
                  <a:gd name="T21" fmla="*/ 300 h 301"/>
                  <a:gd name="T22" fmla="*/ 1305 w 1306"/>
                  <a:gd name="T23" fmla="*/ 300 h 301"/>
                  <a:gd name="T24" fmla="*/ 1291 w 1306"/>
                  <a:gd name="T25" fmla="*/ 44 h 301"/>
                  <a:gd name="T26" fmla="*/ 1210 w 1306"/>
                  <a:gd name="T27" fmla="*/ 34 h 301"/>
                  <a:gd name="T28" fmla="*/ 1141 w 1306"/>
                  <a:gd name="T29" fmla="*/ 38 h 301"/>
                  <a:gd name="T30" fmla="*/ 1072 w 1306"/>
                  <a:gd name="T31" fmla="*/ 15 h 301"/>
                  <a:gd name="T32" fmla="*/ 928 w 1306"/>
                  <a:gd name="T33" fmla="*/ 23 h 301"/>
                  <a:gd name="T34" fmla="*/ 754 w 1306"/>
                  <a:gd name="T35" fmla="*/ 18 h 301"/>
                  <a:gd name="T36" fmla="*/ 484 w 1306"/>
                  <a:gd name="T37" fmla="*/ 44 h 301"/>
                  <a:gd name="T38" fmla="*/ 259 w 1306"/>
                  <a:gd name="T39" fmla="*/ 39 h 301"/>
                  <a:gd name="T40" fmla="*/ 122 w 1306"/>
                  <a:gd name="T41" fmla="*/ 31 h 301"/>
                  <a:gd name="T42" fmla="*/ 94 w 1306"/>
                  <a:gd name="T43" fmla="*/ 33 h 301"/>
                  <a:gd name="T44" fmla="*/ 55 w 1306"/>
                  <a:gd name="T45" fmla="*/ 21 h 301"/>
                  <a:gd name="T46" fmla="*/ 0 w 1306"/>
                  <a:gd name="T47" fmla="*/ 0 h 301"/>
                  <a:gd name="T48" fmla="*/ 14 w 1306"/>
                  <a:gd name="T49" fmla="*/ 230 h 3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06"/>
                  <a:gd name="T76" fmla="*/ 0 h 301"/>
                  <a:gd name="T77" fmla="*/ 1306 w 1306"/>
                  <a:gd name="T78" fmla="*/ 301 h 3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06" h="301">
                    <a:moveTo>
                      <a:pt x="14" y="230"/>
                    </a:moveTo>
                    <a:lnTo>
                      <a:pt x="97" y="264"/>
                    </a:lnTo>
                    <a:lnTo>
                      <a:pt x="206" y="273"/>
                    </a:lnTo>
                    <a:lnTo>
                      <a:pt x="458" y="259"/>
                    </a:lnTo>
                    <a:lnTo>
                      <a:pt x="648" y="265"/>
                    </a:lnTo>
                    <a:lnTo>
                      <a:pt x="914" y="241"/>
                    </a:lnTo>
                    <a:lnTo>
                      <a:pt x="1088" y="244"/>
                    </a:lnTo>
                    <a:lnTo>
                      <a:pt x="1168" y="254"/>
                    </a:lnTo>
                    <a:lnTo>
                      <a:pt x="1223" y="252"/>
                    </a:lnTo>
                    <a:lnTo>
                      <a:pt x="1251" y="276"/>
                    </a:lnTo>
                    <a:lnTo>
                      <a:pt x="1291" y="300"/>
                    </a:lnTo>
                    <a:lnTo>
                      <a:pt x="1305" y="300"/>
                    </a:lnTo>
                    <a:lnTo>
                      <a:pt x="1291" y="44"/>
                    </a:lnTo>
                    <a:lnTo>
                      <a:pt x="1210" y="34"/>
                    </a:lnTo>
                    <a:lnTo>
                      <a:pt x="1141" y="38"/>
                    </a:lnTo>
                    <a:lnTo>
                      <a:pt x="1072" y="15"/>
                    </a:lnTo>
                    <a:lnTo>
                      <a:pt x="928" y="23"/>
                    </a:lnTo>
                    <a:lnTo>
                      <a:pt x="754" y="18"/>
                    </a:lnTo>
                    <a:lnTo>
                      <a:pt x="484" y="44"/>
                    </a:lnTo>
                    <a:lnTo>
                      <a:pt x="259" y="39"/>
                    </a:lnTo>
                    <a:lnTo>
                      <a:pt x="122" y="31"/>
                    </a:lnTo>
                    <a:lnTo>
                      <a:pt x="94" y="33"/>
                    </a:lnTo>
                    <a:lnTo>
                      <a:pt x="55" y="21"/>
                    </a:lnTo>
                    <a:lnTo>
                      <a:pt x="0" y="0"/>
                    </a:lnTo>
                    <a:lnTo>
                      <a:pt x="14" y="230"/>
                    </a:lnTo>
                  </a:path>
                </a:pathLst>
              </a:custGeom>
              <a:solidFill>
                <a:srgbClr val="FCFEB9"/>
              </a:solidFill>
              <a:ln w="9525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6404" name="Group 110"/>
              <p:cNvGrpSpPr>
                <a:grpSpLocks/>
              </p:cNvGrpSpPr>
              <p:nvPr/>
            </p:nvGrpSpPr>
            <p:grpSpPr bwMode="auto">
              <a:xfrm>
                <a:off x="846" y="3228"/>
                <a:ext cx="1302" cy="324"/>
                <a:chOff x="846" y="3228"/>
                <a:chExt cx="1302" cy="324"/>
              </a:xfrm>
            </p:grpSpPr>
            <p:grpSp>
              <p:nvGrpSpPr>
                <p:cNvPr id="56407" name="Group 106"/>
                <p:cNvGrpSpPr>
                  <a:grpSpLocks/>
                </p:cNvGrpSpPr>
                <p:nvPr/>
              </p:nvGrpSpPr>
              <p:grpSpPr bwMode="auto">
                <a:xfrm>
                  <a:off x="846" y="3228"/>
                  <a:ext cx="661" cy="297"/>
                  <a:chOff x="846" y="3228"/>
                  <a:chExt cx="661" cy="297"/>
                </a:xfrm>
              </p:grpSpPr>
              <p:sp>
                <p:nvSpPr>
                  <p:cNvPr id="56411" name="Arc 104"/>
                  <p:cNvSpPr>
                    <a:spLocks/>
                  </p:cNvSpPr>
                  <p:nvPr/>
                </p:nvSpPr>
                <p:spPr bwMode="auto">
                  <a:xfrm rot="10560000">
                    <a:off x="850" y="3228"/>
                    <a:ext cx="657" cy="66"/>
                  </a:xfrm>
                  <a:custGeom>
                    <a:avLst/>
                    <a:gdLst>
                      <a:gd name="T0" fmla="*/ 0 w 21630"/>
                      <a:gd name="T1" fmla="*/ 0 h 21600"/>
                      <a:gd name="T2" fmla="*/ 657 w 21630"/>
                      <a:gd name="T3" fmla="*/ 65 h 21600"/>
                      <a:gd name="T4" fmla="*/ 1 w 21630"/>
                      <a:gd name="T5" fmla="*/ 66 h 21600"/>
                      <a:gd name="T6" fmla="*/ 0 60000 65536"/>
                      <a:gd name="T7" fmla="*/ 0 60000 65536"/>
                      <a:gd name="T8" fmla="*/ 0 60000 65536"/>
                      <a:gd name="T9" fmla="*/ 0 w 21630"/>
                      <a:gd name="T10" fmla="*/ 0 h 21600"/>
                      <a:gd name="T11" fmla="*/ 21630 w 2163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30" h="21600" fill="none" extrusionOk="0">
                        <a:moveTo>
                          <a:pt x="0" y="0"/>
                        </a:moveTo>
                        <a:cubicBezTo>
                          <a:pt x="11" y="0"/>
                          <a:pt x="22" y="-1"/>
                          <a:pt x="33" y="-1"/>
                        </a:cubicBezTo>
                        <a:cubicBezTo>
                          <a:pt x="11833" y="-1"/>
                          <a:pt x="21450" y="9470"/>
                          <a:pt x="21630" y="21269"/>
                        </a:cubicBezTo>
                      </a:path>
                      <a:path w="21630" h="21600" stroke="0" extrusionOk="0">
                        <a:moveTo>
                          <a:pt x="0" y="0"/>
                        </a:moveTo>
                        <a:cubicBezTo>
                          <a:pt x="11" y="0"/>
                          <a:pt x="22" y="-1"/>
                          <a:pt x="33" y="-1"/>
                        </a:cubicBezTo>
                        <a:cubicBezTo>
                          <a:pt x="11833" y="-1"/>
                          <a:pt x="21450" y="9470"/>
                          <a:pt x="21630" y="21269"/>
                        </a:cubicBezTo>
                        <a:lnTo>
                          <a:pt x="33" y="21600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412" name="Arc 105"/>
                  <p:cNvSpPr>
                    <a:spLocks/>
                  </p:cNvSpPr>
                  <p:nvPr/>
                </p:nvSpPr>
                <p:spPr bwMode="auto">
                  <a:xfrm rot="10560000">
                    <a:off x="846" y="3459"/>
                    <a:ext cx="657" cy="66"/>
                  </a:xfrm>
                  <a:custGeom>
                    <a:avLst/>
                    <a:gdLst>
                      <a:gd name="T0" fmla="*/ 0 w 21630"/>
                      <a:gd name="T1" fmla="*/ 0 h 21600"/>
                      <a:gd name="T2" fmla="*/ 657 w 21630"/>
                      <a:gd name="T3" fmla="*/ 65 h 21600"/>
                      <a:gd name="T4" fmla="*/ 1 w 21630"/>
                      <a:gd name="T5" fmla="*/ 66 h 21600"/>
                      <a:gd name="T6" fmla="*/ 0 60000 65536"/>
                      <a:gd name="T7" fmla="*/ 0 60000 65536"/>
                      <a:gd name="T8" fmla="*/ 0 60000 65536"/>
                      <a:gd name="T9" fmla="*/ 0 w 21630"/>
                      <a:gd name="T10" fmla="*/ 0 h 21600"/>
                      <a:gd name="T11" fmla="*/ 21630 w 2163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30" h="21600" fill="none" extrusionOk="0">
                        <a:moveTo>
                          <a:pt x="0" y="0"/>
                        </a:moveTo>
                        <a:cubicBezTo>
                          <a:pt x="11" y="0"/>
                          <a:pt x="22" y="-1"/>
                          <a:pt x="33" y="-1"/>
                        </a:cubicBezTo>
                        <a:cubicBezTo>
                          <a:pt x="11833" y="-1"/>
                          <a:pt x="21450" y="9470"/>
                          <a:pt x="21630" y="21269"/>
                        </a:cubicBezTo>
                      </a:path>
                      <a:path w="21630" h="21600" stroke="0" extrusionOk="0">
                        <a:moveTo>
                          <a:pt x="0" y="0"/>
                        </a:moveTo>
                        <a:cubicBezTo>
                          <a:pt x="11" y="0"/>
                          <a:pt x="22" y="-1"/>
                          <a:pt x="33" y="-1"/>
                        </a:cubicBezTo>
                        <a:cubicBezTo>
                          <a:pt x="11833" y="-1"/>
                          <a:pt x="21450" y="9470"/>
                          <a:pt x="21630" y="21269"/>
                        </a:cubicBezTo>
                        <a:lnTo>
                          <a:pt x="33" y="21600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6408" name="Group 109"/>
                <p:cNvGrpSpPr>
                  <a:grpSpLocks/>
                </p:cNvGrpSpPr>
                <p:nvPr/>
              </p:nvGrpSpPr>
              <p:grpSpPr bwMode="auto">
                <a:xfrm>
                  <a:off x="1486" y="3259"/>
                  <a:ext cx="662" cy="293"/>
                  <a:chOff x="1486" y="3259"/>
                  <a:chExt cx="662" cy="293"/>
                </a:xfrm>
              </p:grpSpPr>
              <p:sp>
                <p:nvSpPr>
                  <p:cNvPr id="56409" name="Arc 107"/>
                  <p:cNvSpPr>
                    <a:spLocks/>
                  </p:cNvSpPr>
                  <p:nvPr/>
                </p:nvSpPr>
                <p:spPr bwMode="auto">
                  <a:xfrm rot="-180000">
                    <a:off x="1486" y="3486"/>
                    <a:ext cx="657" cy="66"/>
                  </a:xfrm>
                  <a:custGeom>
                    <a:avLst/>
                    <a:gdLst>
                      <a:gd name="T0" fmla="*/ 0 w 21630"/>
                      <a:gd name="T1" fmla="*/ 0 h 21600"/>
                      <a:gd name="T2" fmla="*/ 657 w 21630"/>
                      <a:gd name="T3" fmla="*/ 65 h 21600"/>
                      <a:gd name="T4" fmla="*/ 1 w 21630"/>
                      <a:gd name="T5" fmla="*/ 66 h 21600"/>
                      <a:gd name="T6" fmla="*/ 0 60000 65536"/>
                      <a:gd name="T7" fmla="*/ 0 60000 65536"/>
                      <a:gd name="T8" fmla="*/ 0 60000 65536"/>
                      <a:gd name="T9" fmla="*/ 0 w 21630"/>
                      <a:gd name="T10" fmla="*/ 0 h 21600"/>
                      <a:gd name="T11" fmla="*/ 21630 w 2163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30" h="21600" fill="none" extrusionOk="0">
                        <a:moveTo>
                          <a:pt x="0" y="0"/>
                        </a:moveTo>
                        <a:cubicBezTo>
                          <a:pt x="11" y="0"/>
                          <a:pt x="22" y="-1"/>
                          <a:pt x="33" y="-1"/>
                        </a:cubicBezTo>
                        <a:cubicBezTo>
                          <a:pt x="11833" y="-1"/>
                          <a:pt x="21450" y="9470"/>
                          <a:pt x="21630" y="21269"/>
                        </a:cubicBezTo>
                      </a:path>
                      <a:path w="21630" h="21600" stroke="0" extrusionOk="0">
                        <a:moveTo>
                          <a:pt x="0" y="0"/>
                        </a:moveTo>
                        <a:cubicBezTo>
                          <a:pt x="11" y="0"/>
                          <a:pt x="22" y="-1"/>
                          <a:pt x="33" y="-1"/>
                        </a:cubicBezTo>
                        <a:cubicBezTo>
                          <a:pt x="11833" y="-1"/>
                          <a:pt x="21450" y="9470"/>
                          <a:pt x="21630" y="21269"/>
                        </a:cubicBezTo>
                        <a:lnTo>
                          <a:pt x="33" y="21600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410" name="Arc 108"/>
                  <p:cNvSpPr>
                    <a:spLocks/>
                  </p:cNvSpPr>
                  <p:nvPr/>
                </p:nvSpPr>
                <p:spPr bwMode="auto">
                  <a:xfrm rot="-180000">
                    <a:off x="1491" y="3259"/>
                    <a:ext cx="657" cy="66"/>
                  </a:xfrm>
                  <a:custGeom>
                    <a:avLst/>
                    <a:gdLst>
                      <a:gd name="T0" fmla="*/ 0 w 21630"/>
                      <a:gd name="T1" fmla="*/ 0 h 21600"/>
                      <a:gd name="T2" fmla="*/ 657 w 21630"/>
                      <a:gd name="T3" fmla="*/ 65 h 21600"/>
                      <a:gd name="T4" fmla="*/ 1 w 21630"/>
                      <a:gd name="T5" fmla="*/ 66 h 21600"/>
                      <a:gd name="T6" fmla="*/ 0 60000 65536"/>
                      <a:gd name="T7" fmla="*/ 0 60000 65536"/>
                      <a:gd name="T8" fmla="*/ 0 60000 65536"/>
                      <a:gd name="T9" fmla="*/ 0 w 21630"/>
                      <a:gd name="T10" fmla="*/ 0 h 21600"/>
                      <a:gd name="T11" fmla="*/ 21630 w 2163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30" h="21600" fill="none" extrusionOk="0">
                        <a:moveTo>
                          <a:pt x="0" y="0"/>
                        </a:moveTo>
                        <a:cubicBezTo>
                          <a:pt x="11" y="0"/>
                          <a:pt x="22" y="-1"/>
                          <a:pt x="33" y="-1"/>
                        </a:cubicBezTo>
                        <a:cubicBezTo>
                          <a:pt x="11833" y="-1"/>
                          <a:pt x="21450" y="9470"/>
                          <a:pt x="21630" y="21269"/>
                        </a:cubicBezTo>
                      </a:path>
                      <a:path w="21630" h="21600" stroke="0" extrusionOk="0">
                        <a:moveTo>
                          <a:pt x="0" y="0"/>
                        </a:moveTo>
                        <a:cubicBezTo>
                          <a:pt x="11" y="0"/>
                          <a:pt x="22" y="-1"/>
                          <a:pt x="33" y="-1"/>
                        </a:cubicBezTo>
                        <a:cubicBezTo>
                          <a:pt x="11833" y="-1"/>
                          <a:pt x="21450" y="9470"/>
                          <a:pt x="21630" y="21269"/>
                        </a:cubicBezTo>
                        <a:lnTo>
                          <a:pt x="33" y="21600"/>
                        </a:lnTo>
                        <a:close/>
                      </a:path>
                    </a:pathLst>
                  </a:custGeom>
                  <a:noFill/>
                  <a:ln w="12699" cap="rnd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6405" name="Line 111"/>
              <p:cNvSpPr>
                <a:spLocks noChangeShapeType="1"/>
              </p:cNvSpPr>
              <p:nvPr/>
            </p:nvSpPr>
            <p:spPr bwMode="auto">
              <a:xfrm flipH="1" flipV="1">
                <a:off x="837" y="3237"/>
                <a:ext cx="14" cy="257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06" name="Line 112"/>
              <p:cNvSpPr>
                <a:spLocks noChangeShapeType="1"/>
              </p:cNvSpPr>
              <p:nvPr/>
            </p:nvSpPr>
            <p:spPr bwMode="auto">
              <a:xfrm flipH="1" flipV="1">
                <a:off x="2127" y="3308"/>
                <a:ext cx="15" cy="229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367" name="Line 114"/>
            <p:cNvSpPr>
              <a:spLocks noChangeShapeType="1"/>
            </p:cNvSpPr>
            <p:nvPr/>
          </p:nvSpPr>
          <p:spPr bwMode="auto">
            <a:xfrm rot="21252310" flipV="1">
              <a:off x="497" y="3320"/>
              <a:ext cx="83" cy="91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8" name="Line 116"/>
            <p:cNvSpPr>
              <a:spLocks noChangeShapeType="1"/>
            </p:cNvSpPr>
            <p:nvPr/>
          </p:nvSpPr>
          <p:spPr bwMode="auto">
            <a:xfrm>
              <a:off x="1872" y="1776"/>
              <a:ext cx="480" cy="0"/>
            </a:xfrm>
            <a:prstGeom prst="line">
              <a:avLst/>
            </a:prstGeom>
            <a:noFill/>
            <a:ln w="12699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9" name="Line 117"/>
            <p:cNvSpPr>
              <a:spLocks noChangeShapeType="1"/>
            </p:cNvSpPr>
            <p:nvPr/>
          </p:nvSpPr>
          <p:spPr bwMode="auto">
            <a:xfrm>
              <a:off x="2313" y="1350"/>
              <a:ext cx="0" cy="240"/>
            </a:xfrm>
            <a:prstGeom prst="line">
              <a:avLst/>
            </a:prstGeom>
            <a:noFill/>
            <a:ln w="12699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0" name="AutoShape 121"/>
            <p:cNvSpPr>
              <a:spLocks noChangeAspect="1" noChangeArrowheads="1"/>
            </p:cNvSpPr>
            <p:nvPr/>
          </p:nvSpPr>
          <p:spPr bwMode="auto">
            <a:xfrm>
              <a:off x="2538" y="1170"/>
              <a:ext cx="11" cy="11"/>
            </a:xfrm>
            <a:prstGeom prst="rt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1" name="AutoShape 123"/>
            <p:cNvSpPr>
              <a:spLocks noChangeAspect="1" noChangeArrowheads="1"/>
            </p:cNvSpPr>
            <p:nvPr/>
          </p:nvSpPr>
          <p:spPr bwMode="auto">
            <a:xfrm flipH="1" flipV="1">
              <a:off x="442" y="3776"/>
              <a:ext cx="11" cy="11"/>
            </a:xfrm>
            <a:prstGeom prst="rtTriangl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2" name="Line 125"/>
            <p:cNvSpPr>
              <a:spLocks noChangeShapeType="1"/>
            </p:cNvSpPr>
            <p:nvPr/>
          </p:nvSpPr>
          <p:spPr bwMode="auto">
            <a:xfrm flipV="1">
              <a:off x="436" y="3748"/>
              <a:ext cx="0" cy="21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373" name="Group 128"/>
            <p:cNvGrpSpPr>
              <a:grpSpLocks/>
            </p:cNvGrpSpPr>
            <p:nvPr/>
          </p:nvGrpSpPr>
          <p:grpSpPr bwMode="auto">
            <a:xfrm>
              <a:off x="378" y="1100"/>
              <a:ext cx="213" cy="78"/>
              <a:chOff x="378" y="1098"/>
              <a:chExt cx="213" cy="78"/>
            </a:xfrm>
          </p:grpSpPr>
          <p:sp>
            <p:nvSpPr>
              <p:cNvPr id="56399" name="AutoShape 126"/>
              <p:cNvSpPr>
                <a:spLocks noChangeArrowheads="1"/>
              </p:cNvSpPr>
              <p:nvPr/>
            </p:nvSpPr>
            <p:spPr bwMode="auto">
              <a:xfrm>
                <a:off x="462" y="1141"/>
                <a:ext cx="60" cy="35"/>
              </a:xfrm>
              <a:prstGeom prst="diamond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00" name="Rectangle 127"/>
              <p:cNvSpPr>
                <a:spLocks noChangeArrowheads="1"/>
              </p:cNvSpPr>
              <p:nvPr/>
            </p:nvSpPr>
            <p:spPr bwMode="auto">
              <a:xfrm>
                <a:off x="378" y="1098"/>
                <a:ext cx="213" cy="6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6374" name="AutoShape 130"/>
            <p:cNvSpPr>
              <a:spLocks noChangeArrowheads="1"/>
            </p:cNvSpPr>
            <p:nvPr/>
          </p:nvSpPr>
          <p:spPr bwMode="auto">
            <a:xfrm flipV="1">
              <a:off x="459" y="3753"/>
              <a:ext cx="60" cy="35"/>
            </a:xfrm>
            <a:prstGeom prst="diamond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AutoShape 133"/>
            <p:cNvSpPr>
              <a:spLocks noChangeArrowheads="1"/>
            </p:cNvSpPr>
            <p:nvPr/>
          </p:nvSpPr>
          <p:spPr bwMode="auto">
            <a:xfrm flipV="1">
              <a:off x="462" y="3789"/>
              <a:ext cx="60" cy="35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6" name="Rectangle 134"/>
            <p:cNvSpPr>
              <a:spLocks noChangeArrowheads="1"/>
            </p:cNvSpPr>
            <p:nvPr/>
          </p:nvSpPr>
          <p:spPr bwMode="auto">
            <a:xfrm flipV="1">
              <a:off x="378" y="3801"/>
              <a:ext cx="213" cy="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Line 153"/>
            <p:cNvSpPr>
              <a:spLocks noChangeShapeType="1"/>
            </p:cNvSpPr>
            <p:nvPr/>
          </p:nvSpPr>
          <p:spPr bwMode="auto">
            <a:xfrm>
              <a:off x="2097" y="3543"/>
              <a:ext cx="42" cy="9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8" name="Line 154"/>
            <p:cNvSpPr>
              <a:spLocks noChangeShapeType="1"/>
            </p:cNvSpPr>
            <p:nvPr/>
          </p:nvSpPr>
          <p:spPr bwMode="auto">
            <a:xfrm>
              <a:off x="843" y="3249"/>
              <a:ext cx="39" cy="6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Line 155"/>
            <p:cNvSpPr>
              <a:spLocks noChangeShapeType="1"/>
            </p:cNvSpPr>
            <p:nvPr/>
          </p:nvSpPr>
          <p:spPr bwMode="auto">
            <a:xfrm rot="-113140">
              <a:off x="1836" y="3261"/>
              <a:ext cx="243" cy="21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0" name="Line 157"/>
            <p:cNvSpPr>
              <a:spLocks noChangeShapeType="1"/>
            </p:cNvSpPr>
            <p:nvPr/>
          </p:nvSpPr>
          <p:spPr bwMode="auto">
            <a:xfrm flipH="1">
              <a:off x="762" y="3024"/>
              <a:ext cx="192" cy="9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Line 158"/>
            <p:cNvSpPr>
              <a:spLocks noChangeShapeType="1"/>
            </p:cNvSpPr>
            <p:nvPr/>
          </p:nvSpPr>
          <p:spPr bwMode="auto">
            <a:xfrm flipH="1">
              <a:off x="711" y="3045"/>
              <a:ext cx="192" cy="9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2" name="Line 159"/>
            <p:cNvSpPr>
              <a:spLocks noChangeShapeType="1"/>
            </p:cNvSpPr>
            <p:nvPr/>
          </p:nvSpPr>
          <p:spPr bwMode="auto">
            <a:xfrm flipH="1">
              <a:off x="588" y="3117"/>
              <a:ext cx="195" cy="13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3" name="Line 160"/>
            <p:cNvSpPr>
              <a:spLocks noChangeShapeType="1"/>
            </p:cNvSpPr>
            <p:nvPr/>
          </p:nvSpPr>
          <p:spPr bwMode="auto">
            <a:xfrm flipH="1">
              <a:off x="612" y="3105"/>
              <a:ext cx="174" cy="129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4" name="Line 161"/>
            <p:cNvSpPr>
              <a:spLocks noChangeShapeType="1"/>
            </p:cNvSpPr>
            <p:nvPr/>
          </p:nvSpPr>
          <p:spPr bwMode="auto">
            <a:xfrm flipH="1">
              <a:off x="501" y="3204"/>
              <a:ext cx="159" cy="16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5" name="Line 162"/>
            <p:cNvSpPr>
              <a:spLocks noChangeShapeType="1"/>
            </p:cNvSpPr>
            <p:nvPr/>
          </p:nvSpPr>
          <p:spPr bwMode="auto">
            <a:xfrm flipH="1">
              <a:off x="522" y="3186"/>
              <a:ext cx="159" cy="16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6" name="Line 163"/>
            <p:cNvSpPr>
              <a:spLocks noChangeShapeType="1"/>
            </p:cNvSpPr>
            <p:nvPr/>
          </p:nvSpPr>
          <p:spPr bwMode="auto">
            <a:xfrm flipH="1">
              <a:off x="501" y="3198"/>
              <a:ext cx="159" cy="165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7" name="Line 164"/>
            <p:cNvSpPr>
              <a:spLocks noChangeShapeType="1"/>
            </p:cNvSpPr>
            <p:nvPr/>
          </p:nvSpPr>
          <p:spPr bwMode="auto">
            <a:xfrm flipH="1">
              <a:off x="462" y="3261"/>
              <a:ext cx="144" cy="183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8" name="Line 165"/>
            <p:cNvSpPr>
              <a:spLocks noChangeShapeType="1"/>
            </p:cNvSpPr>
            <p:nvPr/>
          </p:nvSpPr>
          <p:spPr bwMode="auto">
            <a:xfrm flipH="1">
              <a:off x="450" y="3258"/>
              <a:ext cx="117" cy="213"/>
            </a:xfrm>
            <a:prstGeom prst="line">
              <a:avLst/>
            </a:prstGeom>
            <a:noFill/>
            <a:ln w="12700">
              <a:solidFill>
                <a:srgbClr val="0000CC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9" name="Line 166"/>
            <p:cNvSpPr>
              <a:spLocks noChangeShapeType="1"/>
            </p:cNvSpPr>
            <p:nvPr/>
          </p:nvSpPr>
          <p:spPr bwMode="auto">
            <a:xfrm rot="21486860" flipV="1">
              <a:off x="487" y="3487"/>
              <a:ext cx="15" cy="95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0" name="Line 135"/>
            <p:cNvSpPr>
              <a:spLocks noChangeShapeType="1"/>
            </p:cNvSpPr>
            <p:nvPr/>
          </p:nvSpPr>
          <p:spPr bwMode="auto">
            <a:xfrm flipV="1">
              <a:off x="491" y="1185"/>
              <a:ext cx="0" cy="2565"/>
            </a:xfrm>
            <a:prstGeom prst="line">
              <a:avLst/>
            </a:prstGeom>
            <a:noFill/>
            <a:ln w="6350">
              <a:solidFill>
                <a:srgbClr val="CCFFFF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1" name="Line 167"/>
            <p:cNvSpPr>
              <a:spLocks noChangeShapeType="1"/>
            </p:cNvSpPr>
            <p:nvPr/>
          </p:nvSpPr>
          <p:spPr bwMode="auto">
            <a:xfrm rot="-113140">
              <a:off x="2018" y="3015"/>
              <a:ext cx="90" cy="41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168"/>
            <p:cNvSpPr>
              <a:spLocks noChangeShapeType="1"/>
            </p:cNvSpPr>
            <p:nvPr/>
          </p:nvSpPr>
          <p:spPr bwMode="auto">
            <a:xfrm rot="-113140">
              <a:off x="2044" y="3015"/>
              <a:ext cx="54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3" name="Line 169"/>
            <p:cNvSpPr>
              <a:spLocks noChangeShapeType="1"/>
            </p:cNvSpPr>
            <p:nvPr/>
          </p:nvSpPr>
          <p:spPr bwMode="auto">
            <a:xfrm>
              <a:off x="2145" y="3318"/>
              <a:ext cx="0" cy="222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4" name="Line 170"/>
            <p:cNvSpPr>
              <a:spLocks noChangeShapeType="1"/>
            </p:cNvSpPr>
            <p:nvPr/>
          </p:nvSpPr>
          <p:spPr bwMode="auto">
            <a:xfrm>
              <a:off x="2136" y="3315"/>
              <a:ext cx="0" cy="75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5" name="Line 171"/>
            <p:cNvSpPr>
              <a:spLocks noChangeShapeType="1"/>
            </p:cNvSpPr>
            <p:nvPr/>
          </p:nvSpPr>
          <p:spPr bwMode="auto">
            <a:xfrm rot="-113140">
              <a:off x="845" y="3498"/>
              <a:ext cx="90" cy="41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6" name="Line 172"/>
            <p:cNvSpPr>
              <a:spLocks noChangeShapeType="1"/>
            </p:cNvSpPr>
            <p:nvPr/>
          </p:nvSpPr>
          <p:spPr bwMode="auto">
            <a:xfrm>
              <a:off x="855" y="3489"/>
              <a:ext cx="60" cy="30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7" name="Line 173"/>
            <p:cNvSpPr>
              <a:spLocks noChangeShapeType="1"/>
            </p:cNvSpPr>
            <p:nvPr/>
          </p:nvSpPr>
          <p:spPr bwMode="auto">
            <a:xfrm rot="21486860" flipH="1">
              <a:off x="508" y="3408"/>
              <a:ext cx="8" cy="2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8" name="Rectangle 174"/>
            <p:cNvSpPr>
              <a:spLocks noChangeArrowheads="1"/>
            </p:cNvSpPr>
            <p:nvPr/>
          </p:nvSpPr>
          <p:spPr bwMode="auto">
            <a:xfrm>
              <a:off x="855" y="3265"/>
              <a:ext cx="1245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700" b="1"/>
                <a:t>                        U.S. ARMY</a:t>
              </a:r>
            </a:p>
            <a:p>
              <a:r>
                <a:rPr lang="en-US" sz="700" b="1"/>
                <a:t>ACQUISITION POLLUTION PREVENTION</a:t>
              </a:r>
            </a:p>
            <a:p>
              <a:r>
                <a:rPr lang="en-US" sz="700" b="1"/>
                <a:t>                                              SUPPORT OFFICE</a:t>
              </a:r>
            </a:p>
          </p:txBody>
        </p:sp>
      </p:grpSp>
      <p:sp>
        <p:nvSpPr>
          <p:cNvPr id="37039" name="Rectangle 175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56326" name="Line 177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79400" y="1746250"/>
            <a:ext cx="6680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Army Regulation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200-1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21 March 1997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47650" y="2971800"/>
            <a:ext cx="802005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72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Eliminate Class I ODS by FY04</a:t>
            </a:r>
          </a:p>
          <a:p>
            <a:pPr marL="742950" lvl="1" indent="-285750">
              <a:lnSpc>
                <a:spcPct val="90000"/>
              </a:lnSpc>
              <a:spcBef>
                <a:spcPts val="72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Comply with PL 102-484, S326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marL="1143000" lvl="2" indent="-228600">
              <a:lnSpc>
                <a:spcPct val="90000"/>
              </a:lnSpc>
              <a:spcBef>
                <a:spcPts val="72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Document Requirements thru EPR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marL="1600200" lvl="3" indent="-228600">
              <a:lnSpc>
                <a:spcPct val="90000"/>
              </a:lnSpc>
              <a:spcBef>
                <a:spcPts val="72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Plan to Eliminate Class II ODS</a:t>
            </a:r>
          </a:p>
        </p:txBody>
      </p:sp>
      <p:sp>
        <p:nvSpPr>
          <p:cNvPr id="38308" name="Rectangle 420"/>
          <p:cNvSpPr>
            <a:spLocks noChangeArrowheads="1"/>
          </p:cNvSpPr>
          <p:nvPr/>
        </p:nvSpPr>
        <p:spPr bwMode="auto">
          <a:xfrm>
            <a:off x="568325" y="5349875"/>
            <a:ext cx="81057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UPDATED 13 </a:t>
            </a:r>
            <a:r>
              <a:rPr lang="en-US" sz="36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December 2007</a:t>
            </a:r>
          </a:p>
          <a:p>
            <a:pPr>
              <a:defRPr/>
            </a:pPr>
            <a:r>
              <a:rPr lang="en-US" sz="28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4-1.a.(3) Air Resources Policy</a:t>
            </a:r>
          </a:p>
          <a:p>
            <a:pPr>
              <a:defRPr/>
            </a:pPr>
            <a:r>
              <a:rPr lang="en-US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Eliminate dependency on ozone depleting substances.</a:t>
            </a:r>
          </a:p>
        </p:txBody>
      </p:sp>
      <p:pic>
        <p:nvPicPr>
          <p:cNvPr id="57349" name="Picture 421" descr="hqd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7800" y="1604963"/>
            <a:ext cx="21463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312" name="Rectangle 424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57351" name="Line 426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01613" y="1679575"/>
            <a:ext cx="57245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Early Policy Memos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00050" y="2809688"/>
            <a:ext cx="7621588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lnSpc>
                <a:spcPct val="105000"/>
              </a:lnSpc>
              <a:spcBef>
                <a:spcPct val="4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AAE, Implementation of 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PL 102-484 S 326, 20 May 93</a:t>
            </a:r>
          </a:p>
          <a:p>
            <a:pPr marL="342900" indent="-342900">
              <a:lnSpc>
                <a:spcPct val="105000"/>
              </a:lnSpc>
              <a:spcBef>
                <a:spcPct val="4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DASA(ESOH), Disposition of Excess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ODCs at Army Installations, 18 Oct 94</a:t>
            </a:r>
          </a:p>
          <a:p>
            <a:pPr marL="342900" indent="-342900">
              <a:lnSpc>
                <a:spcPct val="105000"/>
              </a:lnSpc>
              <a:spcBef>
                <a:spcPct val="4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ASA(IL&amp;E), ODC Elimination at Army</a:t>
            </a: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Installations, 13 Feb 96</a:t>
            </a:r>
          </a:p>
        </p:txBody>
      </p:sp>
      <p:sp>
        <p:nvSpPr>
          <p:cNvPr id="39380" name="Rectangle 468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58374" name="Line 470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21" descr="hqd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7800" y="1604963"/>
            <a:ext cx="21463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66713" y="2509163"/>
            <a:ext cx="57245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ACSIM Policy Memo</a:t>
            </a:r>
          </a:p>
          <a:p>
            <a:pPr>
              <a:defRPr/>
            </a:pPr>
            <a:r>
              <a:rPr lang="en-US" sz="8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</a:t>
            </a:r>
          </a:p>
          <a:p>
            <a:pPr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Elimination of the Dependency on</a:t>
            </a:r>
          </a:p>
          <a:p>
            <a:pPr>
              <a:defRPr/>
            </a:pPr>
            <a:r>
              <a:rPr lang="en-US" b="1" i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ODCs in Army Facilities, 3 Jul 1997</a:t>
            </a:r>
            <a:endParaRPr lang="en-US" sz="4000" b="1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49250" y="3402926"/>
            <a:ext cx="8477250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Commanders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Responsible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Tenants Responsible to Comply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Class I ODS Out by the End of FY03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All Army Class I ODS Must Be Recovered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Alternatives Must Have EPA, ASG Clearance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No ODS in a Contract </a:t>
            </a:r>
            <a:r>
              <a:rPr lang="en-US" sz="2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without SAO Approval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59398" name="Line 9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21" descr="hqda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8122" y="1744445"/>
            <a:ext cx="2469484" cy="234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933825" y="1912938"/>
            <a:ext cx="4611391" cy="392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None/>
            </a:pPr>
            <a:r>
              <a:rPr lang="en-US" sz="3200" b="1" dirty="0">
                <a:solidFill>
                  <a:srgbClr val="CC3300"/>
                </a:solidFill>
                <a:latin typeface="Gill Sans" charset="0"/>
              </a:rPr>
              <a:t>ACSIM Policy Memo</a:t>
            </a: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None/>
            </a:pPr>
            <a:r>
              <a:rPr lang="en-US" sz="3200" b="1" dirty="0">
                <a:solidFill>
                  <a:srgbClr val="CC3300"/>
                </a:solidFill>
                <a:latin typeface="Gill Sans" charset="0"/>
              </a:rPr>
              <a:t>14 January 1999</a:t>
            </a:r>
            <a:endParaRPr lang="en-US" sz="3200" b="1" dirty="0">
              <a:latin typeface="Gill Sans" charset="0"/>
            </a:endParaRP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</a:pPr>
            <a:endParaRPr lang="en-US" sz="2100" b="1" dirty="0">
              <a:latin typeface="Gill Sans" charset="0"/>
            </a:endParaRP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</a:pPr>
            <a:r>
              <a:rPr lang="en-US" b="1" dirty="0">
                <a:latin typeface="Gill Sans" charset="0"/>
              </a:rPr>
              <a:t>  Installations Must Have </a:t>
            </a:r>
            <a:br>
              <a:rPr lang="en-US" b="1" dirty="0">
                <a:latin typeface="Gill Sans" charset="0"/>
              </a:rPr>
            </a:br>
            <a:r>
              <a:rPr lang="en-US" b="1" dirty="0">
                <a:latin typeface="Gill Sans" charset="0"/>
              </a:rPr>
              <a:t>    ODS Plans by End of FY00</a:t>
            </a:r>
            <a:br>
              <a:rPr lang="en-US" b="1" dirty="0">
                <a:latin typeface="Gill Sans" charset="0"/>
              </a:rPr>
            </a:br>
            <a:r>
              <a:rPr lang="en-US" b="1" dirty="0">
                <a:latin typeface="Gill Sans" charset="0"/>
              </a:rPr>
              <a:t>     </a:t>
            </a: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</a:pPr>
            <a:r>
              <a:rPr lang="en-US" b="1" dirty="0">
                <a:latin typeface="Gill Sans" charset="0"/>
              </a:rPr>
              <a:t>  MACOMs Must Report </a:t>
            </a:r>
            <a:br>
              <a:rPr lang="en-US" b="1" dirty="0">
                <a:latin typeface="Gill Sans" charset="0"/>
              </a:rPr>
            </a:br>
            <a:r>
              <a:rPr lang="en-US" b="1" dirty="0">
                <a:latin typeface="Gill Sans" charset="0"/>
              </a:rPr>
              <a:t>    Status EOY 1999 &amp; 2000</a:t>
            </a:r>
            <a:br>
              <a:rPr lang="en-US" b="1" dirty="0">
                <a:latin typeface="Gill Sans" charset="0"/>
              </a:rPr>
            </a:br>
            <a:endParaRPr lang="en-US" b="1" dirty="0">
              <a:latin typeface="Gill Sans" charset="0"/>
            </a:endParaRPr>
          </a:p>
          <a:p>
            <a:pPr>
              <a:lnSpc>
                <a:spcPct val="90000"/>
              </a:lnSpc>
              <a:buClr>
                <a:srgbClr val="3D7F01"/>
              </a:buClr>
              <a:buFont typeface="Wingdings" charset="2"/>
              <a:buChar char="Ø"/>
            </a:pPr>
            <a:r>
              <a:rPr lang="en-US" b="1" dirty="0">
                <a:latin typeface="Gill Sans" charset="0"/>
              </a:rPr>
              <a:t>  Class I ODS Use Must Be</a:t>
            </a:r>
            <a:br>
              <a:rPr lang="en-US" b="1" dirty="0">
                <a:latin typeface="Gill Sans" charset="0"/>
              </a:rPr>
            </a:br>
            <a:r>
              <a:rPr lang="en-US" b="1" dirty="0">
                <a:latin typeface="Gill Sans" charset="0"/>
              </a:rPr>
              <a:t>    Eliminated by 1 Nov 2003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669925" y="1997075"/>
            <a:ext cx="2890838" cy="3732213"/>
            <a:chOff x="648" y="1338"/>
            <a:chExt cx="1821" cy="2351"/>
          </a:xfrm>
        </p:grpSpPr>
        <p:grpSp>
          <p:nvGrpSpPr>
            <p:cNvPr id="61446" name="Group 4"/>
            <p:cNvGrpSpPr>
              <a:grpSpLocks/>
            </p:cNvGrpSpPr>
            <p:nvPr/>
          </p:nvGrpSpPr>
          <p:grpSpPr bwMode="auto">
            <a:xfrm>
              <a:off x="651" y="3033"/>
              <a:ext cx="120" cy="620"/>
              <a:chOff x="648" y="1359"/>
              <a:chExt cx="120" cy="620"/>
            </a:xfrm>
          </p:grpSpPr>
          <p:grpSp>
            <p:nvGrpSpPr>
              <p:cNvPr id="61518" name="Group 5"/>
              <p:cNvGrpSpPr>
                <a:grpSpLocks/>
              </p:cNvGrpSpPr>
              <p:nvPr/>
            </p:nvGrpSpPr>
            <p:grpSpPr bwMode="auto">
              <a:xfrm>
                <a:off x="648" y="1827"/>
                <a:ext cx="117" cy="152"/>
                <a:chOff x="333" y="1404"/>
                <a:chExt cx="117" cy="191"/>
              </a:xfrm>
            </p:grpSpPr>
            <p:sp>
              <p:nvSpPr>
                <p:cNvPr id="61534" name="Oval 6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35" name="Oval 7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36" name="Oval 8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37" name="Oval 9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519" name="Group 10"/>
              <p:cNvGrpSpPr>
                <a:grpSpLocks/>
              </p:cNvGrpSpPr>
              <p:nvPr/>
            </p:nvGrpSpPr>
            <p:grpSpPr bwMode="auto">
              <a:xfrm>
                <a:off x="651" y="1671"/>
                <a:ext cx="117" cy="152"/>
                <a:chOff x="333" y="1404"/>
                <a:chExt cx="117" cy="191"/>
              </a:xfrm>
            </p:grpSpPr>
            <p:sp>
              <p:nvSpPr>
                <p:cNvPr id="61530" name="Oval 11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31" name="Oval 12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32" name="Oval 13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33" name="Oval 14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520" name="Group 15"/>
              <p:cNvGrpSpPr>
                <a:grpSpLocks/>
              </p:cNvGrpSpPr>
              <p:nvPr/>
            </p:nvGrpSpPr>
            <p:grpSpPr bwMode="auto">
              <a:xfrm>
                <a:off x="651" y="1515"/>
                <a:ext cx="117" cy="152"/>
                <a:chOff x="333" y="1404"/>
                <a:chExt cx="117" cy="191"/>
              </a:xfrm>
            </p:grpSpPr>
            <p:sp>
              <p:nvSpPr>
                <p:cNvPr id="61526" name="Oval 16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27" name="Oval 17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28" name="Oval 18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29" name="Oval 19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521" name="Group 20"/>
              <p:cNvGrpSpPr>
                <a:grpSpLocks/>
              </p:cNvGrpSpPr>
              <p:nvPr/>
            </p:nvGrpSpPr>
            <p:grpSpPr bwMode="auto">
              <a:xfrm>
                <a:off x="651" y="1359"/>
                <a:ext cx="117" cy="152"/>
                <a:chOff x="333" y="1404"/>
                <a:chExt cx="117" cy="191"/>
              </a:xfrm>
            </p:grpSpPr>
            <p:sp>
              <p:nvSpPr>
                <p:cNvPr id="61522" name="Oval 21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23" name="Oval 22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24" name="Oval 23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25" name="Oval 24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447" name="Group 25"/>
            <p:cNvGrpSpPr>
              <a:grpSpLocks/>
            </p:cNvGrpSpPr>
            <p:nvPr/>
          </p:nvGrpSpPr>
          <p:grpSpPr bwMode="auto">
            <a:xfrm>
              <a:off x="651" y="2604"/>
              <a:ext cx="120" cy="620"/>
              <a:chOff x="648" y="1359"/>
              <a:chExt cx="120" cy="620"/>
            </a:xfrm>
          </p:grpSpPr>
          <p:grpSp>
            <p:nvGrpSpPr>
              <p:cNvPr id="61498" name="Group 26"/>
              <p:cNvGrpSpPr>
                <a:grpSpLocks/>
              </p:cNvGrpSpPr>
              <p:nvPr/>
            </p:nvGrpSpPr>
            <p:grpSpPr bwMode="auto">
              <a:xfrm>
                <a:off x="648" y="1827"/>
                <a:ext cx="117" cy="152"/>
                <a:chOff x="333" y="1404"/>
                <a:chExt cx="117" cy="191"/>
              </a:xfrm>
            </p:grpSpPr>
            <p:sp>
              <p:nvSpPr>
                <p:cNvPr id="61514" name="Oval 27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15" name="Oval 28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16" name="Oval 29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17" name="Oval 30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499" name="Group 31"/>
              <p:cNvGrpSpPr>
                <a:grpSpLocks/>
              </p:cNvGrpSpPr>
              <p:nvPr/>
            </p:nvGrpSpPr>
            <p:grpSpPr bwMode="auto">
              <a:xfrm>
                <a:off x="651" y="1671"/>
                <a:ext cx="117" cy="152"/>
                <a:chOff x="333" y="1404"/>
                <a:chExt cx="117" cy="191"/>
              </a:xfrm>
            </p:grpSpPr>
            <p:sp>
              <p:nvSpPr>
                <p:cNvPr id="61510" name="Oval 32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11" name="Oval 33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12" name="Oval 34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13" name="Oval 35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500" name="Group 36"/>
              <p:cNvGrpSpPr>
                <a:grpSpLocks/>
              </p:cNvGrpSpPr>
              <p:nvPr/>
            </p:nvGrpSpPr>
            <p:grpSpPr bwMode="auto">
              <a:xfrm>
                <a:off x="651" y="1515"/>
                <a:ext cx="117" cy="152"/>
                <a:chOff x="333" y="1404"/>
                <a:chExt cx="117" cy="191"/>
              </a:xfrm>
            </p:grpSpPr>
            <p:sp>
              <p:nvSpPr>
                <p:cNvPr id="61506" name="Oval 37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07" name="Oval 38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08" name="Oval 39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09" name="Oval 40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501" name="Group 41"/>
              <p:cNvGrpSpPr>
                <a:grpSpLocks/>
              </p:cNvGrpSpPr>
              <p:nvPr/>
            </p:nvGrpSpPr>
            <p:grpSpPr bwMode="auto">
              <a:xfrm>
                <a:off x="651" y="1359"/>
                <a:ext cx="117" cy="152"/>
                <a:chOff x="333" y="1404"/>
                <a:chExt cx="117" cy="191"/>
              </a:xfrm>
            </p:grpSpPr>
            <p:sp>
              <p:nvSpPr>
                <p:cNvPr id="61502" name="Oval 42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03" name="Oval 43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04" name="Oval 44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05" name="Oval 45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448" name="Group 46"/>
            <p:cNvGrpSpPr>
              <a:grpSpLocks/>
            </p:cNvGrpSpPr>
            <p:nvPr/>
          </p:nvGrpSpPr>
          <p:grpSpPr bwMode="auto">
            <a:xfrm>
              <a:off x="651" y="1980"/>
              <a:ext cx="120" cy="620"/>
              <a:chOff x="648" y="1359"/>
              <a:chExt cx="120" cy="620"/>
            </a:xfrm>
          </p:grpSpPr>
          <p:grpSp>
            <p:nvGrpSpPr>
              <p:cNvPr id="61478" name="Group 47"/>
              <p:cNvGrpSpPr>
                <a:grpSpLocks/>
              </p:cNvGrpSpPr>
              <p:nvPr/>
            </p:nvGrpSpPr>
            <p:grpSpPr bwMode="auto">
              <a:xfrm>
                <a:off x="648" y="1827"/>
                <a:ext cx="117" cy="152"/>
                <a:chOff x="333" y="1404"/>
                <a:chExt cx="117" cy="191"/>
              </a:xfrm>
            </p:grpSpPr>
            <p:sp>
              <p:nvSpPr>
                <p:cNvPr id="61494" name="Oval 48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95" name="Oval 49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96" name="Oval 50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97" name="Oval 51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479" name="Group 52"/>
              <p:cNvGrpSpPr>
                <a:grpSpLocks/>
              </p:cNvGrpSpPr>
              <p:nvPr/>
            </p:nvGrpSpPr>
            <p:grpSpPr bwMode="auto">
              <a:xfrm>
                <a:off x="651" y="1671"/>
                <a:ext cx="117" cy="152"/>
                <a:chOff x="333" y="1404"/>
                <a:chExt cx="117" cy="191"/>
              </a:xfrm>
            </p:grpSpPr>
            <p:sp>
              <p:nvSpPr>
                <p:cNvPr id="61490" name="Oval 53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91" name="Oval 54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92" name="Oval 55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93" name="Oval 56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480" name="Group 57"/>
              <p:cNvGrpSpPr>
                <a:grpSpLocks/>
              </p:cNvGrpSpPr>
              <p:nvPr/>
            </p:nvGrpSpPr>
            <p:grpSpPr bwMode="auto">
              <a:xfrm>
                <a:off x="651" y="1515"/>
                <a:ext cx="117" cy="152"/>
                <a:chOff x="333" y="1404"/>
                <a:chExt cx="117" cy="191"/>
              </a:xfrm>
            </p:grpSpPr>
            <p:sp>
              <p:nvSpPr>
                <p:cNvPr id="61486" name="Oval 58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87" name="Oval 59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88" name="Oval 60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89" name="Oval 61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481" name="Group 62"/>
              <p:cNvGrpSpPr>
                <a:grpSpLocks/>
              </p:cNvGrpSpPr>
              <p:nvPr/>
            </p:nvGrpSpPr>
            <p:grpSpPr bwMode="auto">
              <a:xfrm>
                <a:off x="651" y="1359"/>
                <a:ext cx="117" cy="152"/>
                <a:chOff x="333" y="1404"/>
                <a:chExt cx="117" cy="191"/>
              </a:xfrm>
            </p:grpSpPr>
            <p:sp>
              <p:nvSpPr>
                <p:cNvPr id="61482" name="Oval 63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83" name="Oval 64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84" name="Oval 65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85" name="Oval 66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1449" name="Group 67"/>
            <p:cNvGrpSpPr>
              <a:grpSpLocks/>
            </p:cNvGrpSpPr>
            <p:nvPr/>
          </p:nvGrpSpPr>
          <p:grpSpPr bwMode="auto">
            <a:xfrm>
              <a:off x="648" y="1359"/>
              <a:ext cx="120" cy="620"/>
              <a:chOff x="648" y="1359"/>
              <a:chExt cx="120" cy="620"/>
            </a:xfrm>
          </p:grpSpPr>
          <p:grpSp>
            <p:nvGrpSpPr>
              <p:cNvPr id="61458" name="Group 68"/>
              <p:cNvGrpSpPr>
                <a:grpSpLocks/>
              </p:cNvGrpSpPr>
              <p:nvPr/>
            </p:nvGrpSpPr>
            <p:grpSpPr bwMode="auto">
              <a:xfrm>
                <a:off x="648" y="1827"/>
                <a:ext cx="117" cy="152"/>
                <a:chOff x="333" y="1404"/>
                <a:chExt cx="117" cy="191"/>
              </a:xfrm>
            </p:grpSpPr>
            <p:sp>
              <p:nvSpPr>
                <p:cNvPr id="61474" name="Oval 69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75" name="Oval 70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76" name="Oval 71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77" name="Oval 72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459" name="Group 73"/>
              <p:cNvGrpSpPr>
                <a:grpSpLocks/>
              </p:cNvGrpSpPr>
              <p:nvPr/>
            </p:nvGrpSpPr>
            <p:grpSpPr bwMode="auto">
              <a:xfrm>
                <a:off x="651" y="1671"/>
                <a:ext cx="117" cy="152"/>
                <a:chOff x="333" y="1404"/>
                <a:chExt cx="117" cy="191"/>
              </a:xfrm>
            </p:grpSpPr>
            <p:sp>
              <p:nvSpPr>
                <p:cNvPr id="61470" name="Oval 74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71" name="Oval 75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72" name="Oval 76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73" name="Oval 77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460" name="Group 78"/>
              <p:cNvGrpSpPr>
                <a:grpSpLocks/>
              </p:cNvGrpSpPr>
              <p:nvPr/>
            </p:nvGrpSpPr>
            <p:grpSpPr bwMode="auto">
              <a:xfrm>
                <a:off x="651" y="1515"/>
                <a:ext cx="117" cy="152"/>
                <a:chOff x="333" y="1404"/>
                <a:chExt cx="117" cy="191"/>
              </a:xfrm>
            </p:grpSpPr>
            <p:sp>
              <p:nvSpPr>
                <p:cNvPr id="61466" name="Oval 79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67" name="Oval 80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68" name="Oval 81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69" name="Oval 82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1461" name="Group 83"/>
              <p:cNvGrpSpPr>
                <a:grpSpLocks/>
              </p:cNvGrpSpPr>
              <p:nvPr/>
            </p:nvGrpSpPr>
            <p:grpSpPr bwMode="auto">
              <a:xfrm>
                <a:off x="651" y="1359"/>
                <a:ext cx="117" cy="152"/>
                <a:chOff x="333" y="1404"/>
                <a:chExt cx="117" cy="191"/>
              </a:xfrm>
            </p:grpSpPr>
            <p:sp>
              <p:nvSpPr>
                <p:cNvPr id="61462" name="Oval 84"/>
                <p:cNvSpPr>
                  <a:spLocks noChangeArrowheads="1"/>
                </p:cNvSpPr>
                <p:nvPr/>
              </p:nvSpPr>
              <p:spPr bwMode="auto">
                <a:xfrm>
                  <a:off x="333" y="1404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63" name="Oval 85"/>
                <p:cNvSpPr>
                  <a:spLocks noChangeArrowheads="1"/>
                </p:cNvSpPr>
                <p:nvPr/>
              </p:nvSpPr>
              <p:spPr bwMode="auto">
                <a:xfrm>
                  <a:off x="333" y="1452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64" name="Oval 86"/>
                <p:cNvSpPr>
                  <a:spLocks noChangeArrowheads="1"/>
                </p:cNvSpPr>
                <p:nvPr/>
              </p:nvSpPr>
              <p:spPr bwMode="auto">
                <a:xfrm>
                  <a:off x="333" y="1500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465" name="Oval 87"/>
                <p:cNvSpPr>
                  <a:spLocks noChangeArrowheads="1"/>
                </p:cNvSpPr>
                <p:nvPr/>
              </p:nvSpPr>
              <p:spPr bwMode="auto">
                <a:xfrm>
                  <a:off x="333" y="1548"/>
                  <a:ext cx="117" cy="47"/>
                </a:xfrm>
                <a:prstGeom prst="ellips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1450" name="Rectangle 88"/>
            <p:cNvSpPr>
              <a:spLocks noChangeArrowheads="1"/>
            </p:cNvSpPr>
            <p:nvPr/>
          </p:nvSpPr>
          <p:spPr bwMode="auto">
            <a:xfrm>
              <a:off x="729" y="1341"/>
              <a:ext cx="1740" cy="2348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451" name="Group 89"/>
            <p:cNvGrpSpPr>
              <a:grpSpLocks/>
            </p:cNvGrpSpPr>
            <p:nvPr/>
          </p:nvGrpSpPr>
          <p:grpSpPr bwMode="auto">
            <a:xfrm>
              <a:off x="704" y="1338"/>
              <a:ext cx="1752" cy="2343"/>
              <a:chOff x="637" y="1480"/>
              <a:chExt cx="1752" cy="2553"/>
            </a:xfrm>
          </p:grpSpPr>
          <p:pic>
            <p:nvPicPr>
              <p:cNvPr id="61452" name="Picture 90" descr="map of camp williams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7" y="1480"/>
                <a:ext cx="1752" cy="2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453" name="WordArt 91"/>
              <p:cNvSpPr>
                <a:spLocks noChangeArrowheads="1" noChangeShapeType="1" noTextEdit="1"/>
              </p:cNvSpPr>
              <p:nvPr/>
            </p:nvSpPr>
            <p:spPr bwMode="auto">
              <a:xfrm>
                <a:off x="734" y="1778"/>
                <a:ext cx="1580" cy="117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41667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CC9900"/>
                    </a:solidFill>
                    <a:effectLst>
                      <a:outerShdw blurRad="63500" dist="107763" dir="2700000" algn="ctr" rotWithShape="0">
                        <a:schemeClr val="tx1">
                          <a:alpha val="74997"/>
                        </a:scheme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Guide to Preparing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CC9900"/>
                    </a:solidFill>
                    <a:effectLst>
                      <a:outerShdw blurRad="63500" dist="107763" dir="2700000" algn="ctr" rotWithShape="0">
                        <a:schemeClr val="tx1">
                          <a:alpha val="74997"/>
                        </a:scheme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Ozone-Depleting Chemical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CC9900"/>
                    </a:solidFill>
                    <a:effectLst>
                      <a:outerShdw blurRad="63500" dist="107763" dir="2700000" algn="ctr" rotWithShape="0">
                        <a:schemeClr val="tx1">
                          <a:alpha val="74997"/>
                        </a:scheme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Elimination Plans</a:t>
                </a:r>
              </a:p>
              <a:p>
                <a:pPr algn="ctr"/>
                <a:r>
                  <a:rPr lang="en-US" sz="3600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CC9900"/>
                    </a:solidFill>
                    <a:effectLst>
                      <a:outerShdw blurRad="63500" dist="107763" dir="2700000" algn="ctr" rotWithShape="0">
                        <a:schemeClr val="tx1">
                          <a:alpha val="74997"/>
                        </a:schemeClr>
                      </a:outerShdw>
                    </a:effectLst>
                    <a:latin typeface="Arial Black"/>
                    <a:ea typeface="Arial Black"/>
                    <a:cs typeface="Arial Black"/>
                  </a:rPr>
                  <a:t>for Installations</a:t>
                </a:r>
              </a:p>
            </p:txBody>
          </p:sp>
          <p:pic>
            <p:nvPicPr>
              <p:cNvPr id="47196" name="Picture 92" descr="aerial view of fggm"/>
              <p:cNvPicPr>
                <a:picLocks noChangeAspect="1" noChangeArrowheads="1"/>
              </p:cNvPicPr>
              <p:nvPr/>
            </p:nvPicPr>
            <p:blipFill>
              <a:blip r:embed="rId3">
                <a:lum bright="-10000" contrast="50000"/>
              </a:blip>
              <a:srcRect/>
              <a:stretch>
                <a:fillRect/>
              </a:stretch>
            </p:blipFill>
            <p:spPr bwMode="auto">
              <a:xfrm>
                <a:off x="715" y="3331"/>
                <a:ext cx="855" cy="593"/>
              </a:xfrm>
              <a:prstGeom prst="rect">
                <a:avLst/>
              </a:prstGeom>
              <a:noFill/>
              <a:effectLst>
                <a:outerShdw blurRad="63500" dist="107763" dir="2700000" algn="ctr" rotWithShape="0">
                  <a:schemeClr val="tx1">
                    <a:alpha val="74998"/>
                  </a:schemeClr>
                </a:outerShdw>
              </a:effectLst>
            </p:spPr>
          </p:pic>
          <p:sp>
            <p:nvSpPr>
              <p:cNvPr id="47197" name="Text Box 93"/>
              <p:cNvSpPr txBox="1">
                <a:spLocks noChangeArrowheads="1"/>
              </p:cNvSpPr>
              <p:nvPr/>
            </p:nvSpPr>
            <p:spPr bwMode="auto">
              <a:xfrm>
                <a:off x="1609" y="3585"/>
                <a:ext cx="700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53882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25000"/>
                  </a:lnSpc>
                  <a:defRPr/>
                </a:pPr>
                <a:r>
                  <a:rPr lang="en-US" sz="600">
                    <a:solidFill>
                      <a:schemeClr val="bg1"/>
                    </a:solidFill>
                    <a:latin typeface="Arial Black" charset="0"/>
                  </a:rPr>
                  <a:t>Prepared for: Army 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sz="600">
                    <a:solidFill>
                      <a:schemeClr val="bg1"/>
                    </a:solidFill>
                    <a:latin typeface="Arial Black" charset="0"/>
                  </a:rPr>
                  <a:t>Acquisition Pollution Prevention Support Office</a:t>
                </a:r>
              </a:p>
            </p:txBody>
          </p:sp>
          <p:pic>
            <p:nvPicPr>
              <p:cNvPr id="47198" name="Picture 94" descr="camp williams gates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434" y="2906"/>
                <a:ext cx="856" cy="592"/>
              </a:xfrm>
              <a:prstGeom prst="rect">
                <a:avLst/>
              </a:prstGeom>
              <a:noFill/>
              <a:effectLst>
                <a:outerShdw blurRad="63500" dist="107763" dir="2700000" algn="ctr" rotWithShape="0">
                  <a:schemeClr val="tx1">
                    <a:alpha val="74998"/>
                  </a:schemeClr>
                </a:outerShdw>
              </a:effectLst>
            </p:spPr>
          </p:pic>
          <p:pic>
            <p:nvPicPr>
              <p:cNvPr id="61457" name="Picture 95" descr="hqdalogo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15" y="1565"/>
                <a:ext cx="486" cy="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7202" name="Rectangle 98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61445" name="Line 100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08809" y="2351167"/>
            <a:ext cx="57245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AAE Policy Memo (I)</a:t>
            </a:r>
          </a:p>
          <a:p>
            <a:pPr>
              <a:defRPr/>
            </a:pPr>
            <a:r>
              <a:rPr lang="en-US" sz="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</a:t>
            </a:r>
          </a:p>
          <a:p>
            <a:pPr>
              <a:defRPr/>
            </a:pPr>
            <a:r>
              <a:rPr lang="en-US" sz="22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Eliminating the Dependency on ODCs</a:t>
            </a:r>
          </a:p>
          <a:p>
            <a:pPr>
              <a:defRPr/>
            </a:pPr>
            <a:r>
              <a:rPr lang="en-US" sz="22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in Army Weapon Systems, 18 May 2000</a:t>
            </a:r>
            <a:endParaRPr lang="en-US" sz="2200" b="1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54846" y="3143330"/>
            <a:ext cx="8056563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Program Managers Responsible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No Class I ODS in New Systems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Alternatives Must Be AAE Approved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No ODS Solvent to Be Required or Used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All Class I ODS Must Be Recovered, Reused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Alternatives Must Have EPA, ASG Clearance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No Contract Can Require an ODS w/o Approval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62470" name="Line 9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21" descr="hqd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0385" y="1713449"/>
            <a:ext cx="2534711" cy="240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167384" y="2583815"/>
            <a:ext cx="6569427" cy="204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 What is the Ozone Layer?</a:t>
            </a:r>
            <a:br>
              <a:rPr lang="en-US" sz="4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</a:p>
          <a:p>
            <a:pPr lvl="1">
              <a:lnSpc>
                <a:spcPts val="3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 Response to Concerns</a:t>
            </a:r>
            <a:br>
              <a:rPr lang="en-US" sz="4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4000" b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2">
              <a:lnSpc>
                <a:spcPts val="3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  Army Applications</a:t>
            </a:r>
          </a:p>
        </p:txBody>
      </p:sp>
      <p:sp>
        <p:nvSpPr>
          <p:cNvPr id="22532" name="Line 9"/>
          <p:cNvSpPr>
            <a:spLocks noChangeShapeType="1"/>
          </p:cNvSpPr>
          <p:nvPr/>
        </p:nvSpPr>
        <p:spPr bwMode="auto">
          <a:xfrm>
            <a:off x="542925" y="1339850"/>
            <a:ext cx="2914650" cy="31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54152" y="446405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60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Part 1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5303" y="2397661"/>
            <a:ext cx="57245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AAE Policy Memo (2)</a:t>
            </a:r>
          </a:p>
          <a:p>
            <a:pPr>
              <a:defRPr/>
            </a:pPr>
            <a:r>
              <a:rPr lang="en-US" sz="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</a:t>
            </a:r>
          </a:p>
          <a:p>
            <a:pPr>
              <a:defRPr/>
            </a:pPr>
            <a:r>
              <a:rPr lang="en-US" sz="22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Minimizing the Use of Ozone Depleting</a:t>
            </a:r>
          </a:p>
          <a:p>
            <a:pPr>
              <a:defRPr/>
            </a:pPr>
            <a:r>
              <a:rPr lang="en-US" sz="22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Substances, 8 April 2013</a:t>
            </a:r>
            <a:endParaRPr lang="en-US" sz="2200" b="1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1340" y="3177124"/>
            <a:ext cx="8056563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No ODS in New Systems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No ODS from Reserve for FMS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No ODS Solvent Required or Used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No Buying Class II Refrigerants after 2014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Class I ODS Must Be Recovered – No Venting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SAO Approval Authority Delegated to PEOs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All Contracts Must Be Reviewed, Even COTS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PMs Using ODS Report Annually thru DASCs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421" descr="hqda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8310" y="1728947"/>
            <a:ext cx="2485790" cy="236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75AF5A0-DBFA-BA40-AC2E-21A894351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303" y="2397661"/>
            <a:ext cx="57245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AAE Policy Memo (3)</a:t>
            </a:r>
          </a:p>
          <a:p>
            <a:pPr>
              <a:defRPr/>
            </a:pPr>
            <a:r>
              <a:rPr lang="en-US" sz="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</a:t>
            </a:r>
          </a:p>
          <a:p>
            <a:pPr>
              <a:defRPr/>
            </a:pPr>
            <a:r>
              <a:rPr lang="en-US" sz="22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Ozone Depleting Substances and Their</a:t>
            </a:r>
          </a:p>
          <a:p>
            <a:pPr>
              <a:defRPr/>
            </a:pPr>
            <a:r>
              <a:rPr lang="en-US" sz="22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Alternatives, 17 May 2018</a:t>
            </a:r>
            <a:endParaRPr lang="en-US" sz="2200" b="1" dirty="0">
              <a:solidFill>
                <a:srgbClr val="CC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76CF73D-2270-F344-9D8F-AE5DC1631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40" y="3177124"/>
            <a:ext cx="8056563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Units Authorized to Use ODS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No ODS from Reserve for FMS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No ODS in New Weapon Systems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No Commercial Procurement of Refrigerants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No Venting ODS or Hydrofluorocarbons (HFCs)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COTS, SBIR, software and services contracts 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without MILSPECs do not require ODS review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Cannot reinstall expired hydro-test fire bottles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Must remove portables w/expired service lives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F339418-222B-A74A-9B76-A2FB9784E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21272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Response </a:t>
            </a:r>
            <a:b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to Concerns</a:t>
            </a:r>
          </a:p>
        </p:txBody>
      </p:sp>
      <p:sp>
        <p:nvSpPr>
          <p:cNvPr id="5" name="Line 9">
            <a:extLst>
              <a:ext uri="{FF2B5EF4-FFF2-40B4-BE49-F238E27FC236}">
                <a16:creationId xmlns:a16="http://schemas.microsoft.com/office/drawing/2014/main" id="{1399E0AC-750E-4B4F-81E8-F0C785A38C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350" y="1327150"/>
            <a:ext cx="3386138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21" descr="hqdalogo">
            <a:extLst>
              <a:ext uri="{FF2B5EF4-FFF2-40B4-BE49-F238E27FC236}">
                <a16:creationId xmlns:a16="http://schemas.microsoft.com/office/drawing/2014/main" id="{C11725AE-053C-1D41-B4BF-9D3D7EB0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8310" y="1728947"/>
            <a:ext cx="2485790" cy="236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763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7CE1643-70E8-9944-B6B9-5DA274698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01" y="208583"/>
            <a:ext cx="7772400" cy="1104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sz="5000" b="1" kern="0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Army ODS </a:t>
            </a:r>
            <a:br>
              <a:rPr lang="en-US" sz="5000" b="1" kern="0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sz="5000" b="1" kern="0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Applications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D5AC8D26-1DD4-5241-B0E8-7358441AC8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038" y="1336675"/>
            <a:ext cx="3230562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5F9400-BCEE-4D47-989B-11B2FA22F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1557" y="2534288"/>
            <a:ext cx="5142433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panose="020B0502020104020203" pitchFamily="34" charset="77"/>
              </a:rPr>
              <a:t>FIRE SUPPRESSANTS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CCEA4-45B6-E647-88EC-280B06A21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934" y="4165104"/>
            <a:ext cx="2720296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panose="020B0502020104020203" pitchFamily="34" charset="77"/>
              </a:rPr>
              <a:t>SOLVENTS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DE7533-3B57-DA4D-BA61-A4934E272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746" y="3349700"/>
            <a:ext cx="3879267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panose="020B0502020104020203" pitchFamily="34" charset="77"/>
              </a:rPr>
              <a:t>REFRIGERANTS</a:t>
            </a:r>
          </a:p>
        </p:txBody>
      </p:sp>
    </p:spTree>
    <p:extLst>
      <p:ext uri="{BB962C8B-B14F-4D97-AF65-F5344CB8AC3E}">
        <p14:creationId xmlns:p14="http://schemas.microsoft.com/office/powerpoint/2010/main" val="2035932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0701" y="208583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50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Class I ODS </a:t>
            </a:r>
            <a:br>
              <a:rPr lang="en-US" sz="50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sz="50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Applications</a:t>
            </a:r>
          </a:p>
        </p:txBody>
      </p:sp>
      <p:grpSp>
        <p:nvGrpSpPr>
          <p:cNvPr id="63491" name="Group 13"/>
          <p:cNvGrpSpPr>
            <a:grpSpLocks/>
          </p:cNvGrpSpPr>
          <p:nvPr/>
        </p:nvGrpSpPr>
        <p:grpSpPr bwMode="auto">
          <a:xfrm>
            <a:off x="3124200" y="2123208"/>
            <a:ext cx="2873375" cy="673100"/>
            <a:chOff x="1968" y="1168"/>
            <a:chExt cx="1810" cy="424"/>
          </a:xfrm>
        </p:grpSpPr>
        <p:sp>
          <p:nvSpPr>
            <p:cNvPr id="51203" name="AutoShape 3"/>
            <p:cNvSpPr>
              <a:spLocks noChangeArrowheads="1"/>
            </p:cNvSpPr>
            <p:nvPr/>
          </p:nvSpPr>
          <p:spPr bwMode="auto">
            <a:xfrm>
              <a:off x="1968" y="1168"/>
              <a:ext cx="1810" cy="424"/>
            </a:xfrm>
            <a:prstGeom prst="roundRect">
              <a:avLst>
                <a:gd name="adj" fmla="val 12495"/>
              </a:avLst>
            </a:prstGeom>
            <a:solidFill>
              <a:srgbClr val="33CC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261" y="1220"/>
              <a:ext cx="124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000" b="1">
                  <a:solidFill>
                    <a:srgbClr val="CC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 Sans" charset="0"/>
                </a:rPr>
                <a:t>HALONS</a:t>
              </a:r>
              <a:endParaRPr lang="en-US" sz="3000" b="1">
                <a:latin typeface="Gill Sans" charset="0"/>
              </a:endParaRPr>
            </a:p>
          </p:txBody>
        </p:sp>
      </p:grp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2943225" y="3717473"/>
            <a:ext cx="3244850" cy="76835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406775" y="3824725"/>
            <a:ext cx="2462213" cy="55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CFCs</a:t>
            </a:r>
          </a:p>
        </p:txBody>
      </p:sp>
      <p:sp>
        <p:nvSpPr>
          <p:cNvPr id="63496" name="Line 9"/>
          <p:cNvSpPr>
            <a:spLocks noChangeShapeType="1"/>
          </p:cNvSpPr>
          <p:nvPr/>
        </p:nvSpPr>
        <p:spPr bwMode="auto">
          <a:xfrm>
            <a:off x="427038" y="1336675"/>
            <a:ext cx="3230562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2182813" y="2807421"/>
            <a:ext cx="47767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Fire &amp; Explosion Protection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379663" y="5049612"/>
            <a:ext cx="4384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General Surface Cleaning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1736725" y="4513484"/>
            <a:ext cx="5657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Air Conditioning &amp; Refrigeration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03200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5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Halon 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Applications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6175" y="2289175"/>
            <a:ext cx="7248525" cy="3001963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Ground Combat Vehicles</a:t>
            </a:r>
            <a:b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endParaRPr lang="en-US" sz="14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 lvl="1"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Watercraft Engine Rooms</a:t>
            </a:r>
            <a:b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endParaRPr lang="en-US" sz="12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lvl="2"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Aviation Nacelles</a:t>
            </a:r>
            <a:b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endParaRPr lang="en-US" sz="12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lvl="4"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Facilities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498475" y="1336675"/>
            <a:ext cx="31178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96850" y="21907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Ground </a:t>
            </a:r>
          </a:p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Combat Vehicles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03425"/>
            <a:ext cx="8140700" cy="274955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Crew Compartment Explosion Protection</a:t>
            </a:r>
          </a:p>
          <a:p>
            <a:pPr lvl="1">
              <a:lnSpc>
                <a:spcPct val="110000"/>
              </a:lnSpc>
              <a:buClr>
                <a:srgbClr val="0000CC"/>
              </a:buClr>
              <a:buFontTx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Combat Survivability</a:t>
            </a:r>
          </a:p>
          <a:p>
            <a:pPr>
              <a:lnSpc>
                <a:spcPct val="110000"/>
              </a:lnSpc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Engine Compartment Fire Suppression</a:t>
            </a:r>
          </a:p>
          <a:p>
            <a:pPr>
              <a:lnSpc>
                <a:spcPct val="110000"/>
              </a:lnSpc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Abrams Handheld Fire Extinguishers</a:t>
            </a:r>
          </a:p>
        </p:txBody>
      </p:sp>
      <p:pic>
        <p:nvPicPr>
          <p:cNvPr id="67588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188" y="4424363"/>
            <a:ext cx="3082925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355600" y="1336675"/>
            <a:ext cx="3876675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7590" name="Straight Connector 6"/>
          <p:cNvCxnSpPr>
            <a:cxnSpLocks noChangeShapeType="1"/>
          </p:cNvCxnSpPr>
          <p:nvPr/>
        </p:nvCxnSpPr>
        <p:spPr bwMode="auto">
          <a:xfrm>
            <a:off x="842650" y="3876800"/>
            <a:ext cx="7581900" cy="1588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1058880" y="3329875"/>
            <a:ext cx="723009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993775" y="2089150"/>
            <a:ext cx="67754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M1 ABRAMS</a:t>
            </a: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		 NBC FOX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62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M2/3 BRADLEY</a:t>
            </a: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		 M9 ACE 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M109 PALADIN 	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M551 SHERIDAN	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2626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M992 FAASV </a:t>
            </a: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		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	           	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196850" y="219075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Ground </a:t>
            </a:r>
          </a:p>
          <a:p>
            <a:pPr>
              <a:lnSpc>
                <a:spcPct val="80000"/>
              </a:lnSpc>
              <a:defRPr/>
            </a:pPr>
            <a:r>
              <a:rPr lang="en-US" sz="40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Combat Vehicles</a:t>
            </a:r>
          </a:p>
        </p:txBody>
      </p:sp>
      <p:sp>
        <p:nvSpPr>
          <p:cNvPr id="69636" name="Line 7"/>
          <p:cNvSpPr>
            <a:spLocks noChangeShapeType="1"/>
          </p:cNvSpPr>
          <p:nvPr/>
        </p:nvSpPr>
        <p:spPr bwMode="auto">
          <a:xfrm>
            <a:off x="355600" y="1336675"/>
            <a:ext cx="3876675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637" name="Group 49"/>
          <p:cNvGrpSpPr>
            <a:grpSpLocks/>
          </p:cNvGrpSpPr>
          <p:nvPr/>
        </p:nvGrpSpPr>
        <p:grpSpPr bwMode="auto">
          <a:xfrm>
            <a:off x="4673600" y="3549650"/>
            <a:ext cx="3162300" cy="2085975"/>
            <a:chOff x="2776" y="2271"/>
            <a:chExt cx="1911" cy="1321"/>
          </a:xfrm>
        </p:grpSpPr>
        <p:pic>
          <p:nvPicPr>
            <p:cNvPr id="69646" name="Picture 9" descr="bradle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76" y="2271"/>
              <a:ext cx="1911" cy="1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9647" name="Group 36"/>
            <p:cNvGrpSpPr>
              <a:grpSpLocks/>
            </p:cNvGrpSpPr>
            <p:nvPr/>
          </p:nvGrpSpPr>
          <p:grpSpPr bwMode="auto">
            <a:xfrm>
              <a:off x="2812" y="2330"/>
              <a:ext cx="1860" cy="1232"/>
              <a:chOff x="1524" y="1338"/>
              <a:chExt cx="2685" cy="1740"/>
            </a:xfrm>
          </p:grpSpPr>
          <p:sp>
            <p:nvSpPr>
              <p:cNvPr id="69648" name="Freeform 37"/>
              <p:cNvSpPr>
                <a:spLocks/>
              </p:cNvSpPr>
              <p:nvPr/>
            </p:nvSpPr>
            <p:spPr bwMode="auto">
              <a:xfrm>
                <a:off x="1524" y="1338"/>
                <a:ext cx="2685" cy="1566"/>
              </a:xfrm>
              <a:custGeom>
                <a:avLst/>
                <a:gdLst>
                  <a:gd name="T0" fmla="*/ 204 w 2685"/>
                  <a:gd name="T1" fmla="*/ 885 h 1566"/>
                  <a:gd name="T2" fmla="*/ 450 w 2685"/>
                  <a:gd name="T3" fmla="*/ 696 h 1566"/>
                  <a:gd name="T4" fmla="*/ 681 w 2685"/>
                  <a:gd name="T5" fmla="*/ 648 h 1566"/>
                  <a:gd name="T6" fmla="*/ 783 w 2685"/>
                  <a:gd name="T7" fmla="*/ 600 h 1566"/>
                  <a:gd name="T8" fmla="*/ 816 w 2685"/>
                  <a:gd name="T9" fmla="*/ 576 h 1566"/>
                  <a:gd name="T10" fmla="*/ 858 w 2685"/>
                  <a:gd name="T11" fmla="*/ 534 h 1566"/>
                  <a:gd name="T12" fmla="*/ 927 w 2685"/>
                  <a:gd name="T13" fmla="*/ 540 h 1566"/>
                  <a:gd name="T14" fmla="*/ 1104 w 2685"/>
                  <a:gd name="T15" fmla="*/ 543 h 1566"/>
                  <a:gd name="T16" fmla="*/ 1164 w 2685"/>
                  <a:gd name="T17" fmla="*/ 516 h 1566"/>
                  <a:gd name="T18" fmla="*/ 1068 w 2685"/>
                  <a:gd name="T19" fmla="*/ 516 h 1566"/>
                  <a:gd name="T20" fmla="*/ 972 w 2685"/>
                  <a:gd name="T21" fmla="*/ 465 h 1566"/>
                  <a:gd name="T22" fmla="*/ 717 w 2685"/>
                  <a:gd name="T23" fmla="*/ 471 h 1566"/>
                  <a:gd name="T24" fmla="*/ 765 w 2685"/>
                  <a:gd name="T25" fmla="*/ 462 h 1566"/>
                  <a:gd name="T26" fmla="*/ 999 w 2685"/>
                  <a:gd name="T27" fmla="*/ 402 h 1566"/>
                  <a:gd name="T28" fmla="*/ 1062 w 2685"/>
                  <a:gd name="T29" fmla="*/ 330 h 1566"/>
                  <a:gd name="T30" fmla="*/ 1158 w 2685"/>
                  <a:gd name="T31" fmla="*/ 243 h 1566"/>
                  <a:gd name="T32" fmla="*/ 1287 w 2685"/>
                  <a:gd name="T33" fmla="*/ 207 h 1566"/>
                  <a:gd name="T34" fmla="*/ 1317 w 2685"/>
                  <a:gd name="T35" fmla="*/ 180 h 1566"/>
                  <a:gd name="T36" fmla="*/ 1332 w 2685"/>
                  <a:gd name="T37" fmla="*/ 180 h 1566"/>
                  <a:gd name="T38" fmla="*/ 1395 w 2685"/>
                  <a:gd name="T39" fmla="*/ 186 h 1566"/>
                  <a:gd name="T40" fmla="*/ 1527 w 2685"/>
                  <a:gd name="T41" fmla="*/ 150 h 1566"/>
                  <a:gd name="T42" fmla="*/ 1767 w 2685"/>
                  <a:gd name="T43" fmla="*/ 126 h 1566"/>
                  <a:gd name="T44" fmla="*/ 1782 w 2685"/>
                  <a:gd name="T45" fmla="*/ 3 h 1566"/>
                  <a:gd name="T46" fmla="*/ 1794 w 2685"/>
                  <a:gd name="T47" fmla="*/ 153 h 1566"/>
                  <a:gd name="T48" fmla="*/ 1821 w 2685"/>
                  <a:gd name="T49" fmla="*/ 195 h 1566"/>
                  <a:gd name="T50" fmla="*/ 1908 w 2685"/>
                  <a:gd name="T51" fmla="*/ 237 h 1566"/>
                  <a:gd name="T52" fmla="*/ 2127 w 2685"/>
                  <a:gd name="T53" fmla="*/ 426 h 1566"/>
                  <a:gd name="T54" fmla="*/ 2307 w 2685"/>
                  <a:gd name="T55" fmla="*/ 432 h 1566"/>
                  <a:gd name="T56" fmla="*/ 2361 w 2685"/>
                  <a:gd name="T57" fmla="*/ 459 h 1566"/>
                  <a:gd name="T58" fmla="*/ 2502 w 2685"/>
                  <a:gd name="T59" fmla="*/ 522 h 1566"/>
                  <a:gd name="T60" fmla="*/ 2610 w 2685"/>
                  <a:gd name="T61" fmla="*/ 531 h 1566"/>
                  <a:gd name="T62" fmla="*/ 2616 w 2685"/>
                  <a:gd name="T63" fmla="*/ 630 h 1566"/>
                  <a:gd name="T64" fmla="*/ 2667 w 2685"/>
                  <a:gd name="T65" fmla="*/ 882 h 1566"/>
                  <a:gd name="T66" fmla="*/ 2673 w 2685"/>
                  <a:gd name="T67" fmla="*/ 966 h 1566"/>
                  <a:gd name="T68" fmla="*/ 2622 w 2685"/>
                  <a:gd name="T69" fmla="*/ 987 h 1566"/>
                  <a:gd name="T70" fmla="*/ 2646 w 2685"/>
                  <a:gd name="T71" fmla="*/ 1020 h 1566"/>
                  <a:gd name="T72" fmla="*/ 2589 w 2685"/>
                  <a:gd name="T73" fmla="*/ 1053 h 1566"/>
                  <a:gd name="T74" fmla="*/ 1068 w 2685"/>
                  <a:gd name="T75" fmla="*/ 1527 h 1566"/>
                  <a:gd name="T76" fmla="*/ 1059 w 2685"/>
                  <a:gd name="T77" fmla="*/ 1557 h 1566"/>
                  <a:gd name="T78" fmla="*/ 1017 w 2685"/>
                  <a:gd name="T79" fmla="*/ 1563 h 1566"/>
                  <a:gd name="T80" fmla="*/ 972 w 2685"/>
                  <a:gd name="T81" fmla="*/ 1566 h 1566"/>
                  <a:gd name="T82" fmla="*/ 948 w 2685"/>
                  <a:gd name="T83" fmla="*/ 1539 h 1566"/>
                  <a:gd name="T84" fmla="*/ 927 w 2685"/>
                  <a:gd name="T85" fmla="*/ 1491 h 1566"/>
                  <a:gd name="T86" fmla="*/ 927 w 2685"/>
                  <a:gd name="T87" fmla="*/ 1425 h 1566"/>
                  <a:gd name="T88" fmla="*/ 954 w 2685"/>
                  <a:gd name="T89" fmla="*/ 1395 h 1566"/>
                  <a:gd name="T90" fmla="*/ 969 w 2685"/>
                  <a:gd name="T91" fmla="*/ 1338 h 1566"/>
                  <a:gd name="T92" fmla="*/ 936 w 2685"/>
                  <a:gd name="T93" fmla="*/ 1317 h 1566"/>
                  <a:gd name="T94" fmla="*/ 687 w 2685"/>
                  <a:gd name="T95" fmla="*/ 1359 h 1566"/>
                  <a:gd name="T96" fmla="*/ 693 w 2685"/>
                  <a:gd name="T97" fmla="*/ 1254 h 1566"/>
                  <a:gd name="T98" fmla="*/ 672 w 2685"/>
                  <a:gd name="T99" fmla="*/ 1302 h 1566"/>
                  <a:gd name="T100" fmla="*/ 663 w 2685"/>
                  <a:gd name="T101" fmla="*/ 1374 h 1566"/>
                  <a:gd name="T102" fmla="*/ 663 w 2685"/>
                  <a:gd name="T103" fmla="*/ 1428 h 1566"/>
                  <a:gd name="T104" fmla="*/ 447 w 2685"/>
                  <a:gd name="T105" fmla="*/ 1347 h 1566"/>
                  <a:gd name="T106" fmla="*/ 225 w 2685"/>
                  <a:gd name="T107" fmla="*/ 1191 h 1566"/>
                  <a:gd name="T108" fmla="*/ 168 w 2685"/>
                  <a:gd name="T109" fmla="*/ 1233 h 1566"/>
                  <a:gd name="T110" fmla="*/ 150 w 2685"/>
                  <a:gd name="T111" fmla="*/ 1230 h 1566"/>
                  <a:gd name="T112" fmla="*/ 45 w 2685"/>
                  <a:gd name="T113" fmla="*/ 1101 h 1566"/>
                  <a:gd name="T114" fmla="*/ 0 w 2685"/>
                  <a:gd name="T115" fmla="*/ 1077 h 1566"/>
                  <a:gd name="T116" fmla="*/ 63 w 2685"/>
                  <a:gd name="T117" fmla="*/ 1011 h 1566"/>
                  <a:gd name="T118" fmla="*/ 60 w 2685"/>
                  <a:gd name="T119" fmla="*/ 942 h 156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85"/>
                  <a:gd name="T181" fmla="*/ 0 h 1566"/>
                  <a:gd name="T182" fmla="*/ 2685 w 2685"/>
                  <a:gd name="T183" fmla="*/ 1566 h 156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85" h="1566">
                    <a:moveTo>
                      <a:pt x="60" y="942"/>
                    </a:moveTo>
                    <a:lnTo>
                      <a:pt x="204" y="885"/>
                    </a:lnTo>
                    <a:lnTo>
                      <a:pt x="366" y="753"/>
                    </a:lnTo>
                    <a:lnTo>
                      <a:pt x="450" y="696"/>
                    </a:lnTo>
                    <a:lnTo>
                      <a:pt x="483" y="696"/>
                    </a:lnTo>
                    <a:lnTo>
                      <a:pt x="681" y="648"/>
                    </a:lnTo>
                    <a:lnTo>
                      <a:pt x="732" y="603"/>
                    </a:lnTo>
                    <a:lnTo>
                      <a:pt x="783" y="600"/>
                    </a:lnTo>
                    <a:lnTo>
                      <a:pt x="795" y="576"/>
                    </a:lnTo>
                    <a:lnTo>
                      <a:pt x="816" y="576"/>
                    </a:lnTo>
                    <a:lnTo>
                      <a:pt x="819" y="552"/>
                    </a:lnTo>
                    <a:lnTo>
                      <a:pt x="858" y="534"/>
                    </a:lnTo>
                    <a:lnTo>
                      <a:pt x="891" y="531"/>
                    </a:lnTo>
                    <a:lnTo>
                      <a:pt x="927" y="540"/>
                    </a:lnTo>
                    <a:lnTo>
                      <a:pt x="933" y="573"/>
                    </a:lnTo>
                    <a:lnTo>
                      <a:pt x="1104" y="543"/>
                    </a:lnTo>
                    <a:lnTo>
                      <a:pt x="1188" y="546"/>
                    </a:lnTo>
                    <a:lnTo>
                      <a:pt x="1164" y="516"/>
                    </a:lnTo>
                    <a:lnTo>
                      <a:pt x="1125" y="495"/>
                    </a:lnTo>
                    <a:lnTo>
                      <a:pt x="1068" y="516"/>
                    </a:lnTo>
                    <a:lnTo>
                      <a:pt x="999" y="477"/>
                    </a:lnTo>
                    <a:lnTo>
                      <a:pt x="972" y="465"/>
                    </a:lnTo>
                    <a:lnTo>
                      <a:pt x="729" y="492"/>
                    </a:lnTo>
                    <a:lnTo>
                      <a:pt x="717" y="471"/>
                    </a:lnTo>
                    <a:lnTo>
                      <a:pt x="747" y="459"/>
                    </a:lnTo>
                    <a:lnTo>
                      <a:pt x="765" y="462"/>
                    </a:lnTo>
                    <a:lnTo>
                      <a:pt x="981" y="426"/>
                    </a:lnTo>
                    <a:lnTo>
                      <a:pt x="999" y="402"/>
                    </a:lnTo>
                    <a:lnTo>
                      <a:pt x="1020" y="402"/>
                    </a:lnTo>
                    <a:lnTo>
                      <a:pt x="1062" y="330"/>
                    </a:lnTo>
                    <a:lnTo>
                      <a:pt x="1110" y="321"/>
                    </a:lnTo>
                    <a:lnTo>
                      <a:pt x="1158" y="243"/>
                    </a:lnTo>
                    <a:lnTo>
                      <a:pt x="1272" y="234"/>
                    </a:lnTo>
                    <a:lnTo>
                      <a:pt x="1287" y="207"/>
                    </a:lnTo>
                    <a:lnTo>
                      <a:pt x="1299" y="186"/>
                    </a:lnTo>
                    <a:lnTo>
                      <a:pt x="1317" y="180"/>
                    </a:lnTo>
                    <a:lnTo>
                      <a:pt x="1320" y="0"/>
                    </a:lnTo>
                    <a:lnTo>
                      <a:pt x="1332" y="180"/>
                    </a:lnTo>
                    <a:lnTo>
                      <a:pt x="1353" y="177"/>
                    </a:lnTo>
                    <a:lnTo>
                      <a:pt x="1395" y="186"/>
                    </a:lnTo>
                    <a:lnTo>
                      <a:pt x="1401" y="153"/>
                    </a:lnTo>
                    <a:lnTo>
                      <a:pt x="1527" y="150"/>
                    </a:lnTo>
                    <a:lnTo>
                      <a:pt x="1530" y="132"/>
                    </a:lnTo>
                    <a:lnTo>
                      <a:pt x="1767" y="126"/>
                    </a:lnTo>
                    <a:lnTo>
                      <a:pt x="1764" y="0"/>
                    </a:lnTo>
                    <a:lnTo>
                      <a:pt x="1782" y="3"/>
                    </a:lnTo>
                    <a:lnTo>
                      <a:pt x="1785" y="132"/>
                    </a:lnTo>
                    <a:lnTo>
                      <a:pt x="1794" y="153"/>
                    </a:lnTo>
                    <a:lnTo>
                      <a:pt x="1821" y="168"/>
                    </a:lnTo>
                    <a:lnTo>
                      <a:pt x="1821" y="195"/>
                    </a:lnTo>
                    <a:lnTo>
                      <a:pt x="1869" y="192"/>
                    </a:lnTo>
                    <a:lnTo>
                      <a:pt x="1908" y="237"/>
                    </a:lnTo>
                    <a:lnTo>
                      <a:pt x="2115" y="249"/>
                    </a:lnTo>
                    <a:lnTo>
                      <a:pt x="2127" y="426"/>
                    </a:lnTo>
                    <a:lnTo>
                      <a:pt x="2202" y="414"/>
                    </a:lnTo>
                    <a:lnTo>
                      <a:pt x="2307" y="432"/>
                    </a:lnTo>
                    <a:lnTo>
                      <a:pt x="2355" y="435"/>
                    </a:lnTo>
                    <a:lnTo>
                      <a:pt x="2361" y="459"/>
                    </a:lnTo>
                    <a:lnTo>
                      <a:pt x="2454" y="468"/>
                    </a:lnTo>
                    <a:lnTo>
                      <a:pt x="2502" y="522"/>
                    </a:lnTo>
                    <a:lnTo>
                      <a:pt x="2526" y="510"/>
                    </a:lnTo>
                    <a:lnTo>
                      <a:pt x="2610" y="531"/>
                    </a:lnTo>
                    <a:lnTo>
                      <a:pt x="2598" y="624"/>
                    </a:lnTo>
                    <a:lnTo>
                      <a:pt x="2616" y="630"/>
                    </a:lnTo>
                    <a:lnTo>
                      <a:pt x="2685" y="744"/>
                    </a:lnTo>
                    <a:lnTo>
                      <a:pt x="2667" y="882"/>
                    </a:lnTo>
                    <a:lnTo>
                      <a:pt x="2652" y="897"/>
                    </a:lnTo>
                    <a:lnTo>
                      <a:pt x="2673" y="966"/>
                    </a:lnTo>
                    <a:lnTo>
                      <a:pt x="2631" y="966"/>
                    </a:lnTo>
                    <a:lnTo>
                      <a:pt x="2622" y="987"/>
                    </a:lnTo>
                    <a:lnTo>
                      <a:pt x="2649" y="993"/>
                    </a:lnTo>
                    <a:lnTo>
                      <a:pt x="2646" y="1020"/>
                    </a:lnTo>
                    <a:lnTo>
                      <a:pt x="2619" y="1017"/>
                    </a:lnTo>
                    <a:lnTo>
                      <a:pt x="2589" y="1053"/>
                    </a:lnTo>
                    <a:lnTo>
                      <a:pt x="1098" y="1470"/>
                    </a:lnTo>
                    <a:lnTo>
                      <a:pt x="1068" y="1527"/>
                    </a:lnTo>
                    <a:lnTo>
                      <a:pt x="1074" y="1545"/>
                    </a:lnTo>
                    <a:lnTo>
                      <a:pt x="1059" y="1557"/>
                    </a:lnTo>
                    <a:lnTo>
                      <a:pt x="1041" y="1551"/>
                    </a:lnTo>
                    <a:lnTo>
                      <a:pt x="1017" y="1563"/>
                    </a:lnTo>
                    <a:lnTo>
                      <a:pt x="990" y="1566"/>
                    </a:lnTo>
                    <a:lnTo>
                      <a:pt x="972" y="1566"/>
                    </a:lnTo>
                    <a:lnTo>
                      <a:pt x="966" y="1542"/>
                    </a:lnTo>
                    <a:lnTo>
                      <a:pt x="948" y="1539"/>
                    </a:lnTo>
                    <a:lnTo>
                      <a:pt x="933" y="1518"/>
                    </a:lnTo>
                    <a:lnTo>
                      <a:pt x="927" y="1491"/>
                    </a:lnTo>
                    <a:lnTo>
                      <a:pt x="939" y="1476"/>
                    </a:lnTo>
                    <a:lnTo>
                      <a:pt x="927" y="1425"/>
                    </a:lnTo>
                    <a:lnTo>
                      <a:pt x="936" y="1404"/>
                    </a:lnTo>
                    <a:lnTo>
                      <a:pt x="954" y="1395"/>
                    </a:lnTo>
                    <a:lnTo>
                      <a:pt x="954" y="1353"/>
                    </a:lnTo>
                    <a:lnTo>
                      <a:pt x="969" y="1338"/>
                    </a:lnTo>
                    <a:lnTo>
                      <a:pt x="951" y="1305"/>
                    </a:lnTo>
                    <a:lnTo>
                      <a:pt x="936" y="1317"/>
                    </a:lnTo>
                    <a:lnTo>
                      <a:pt x="897" y="1416"/>
                    </a:lnTo>
                    <a:lnTo>
                      <a:pt x="687" y="1359"/>
                    </a:lnTo>
                    <a:lnTo>
                      <a:pt x="711" y="1248"/>
                    </a:lnTo>
                    <a:lnTo>
                      <a:pt x="693" y="1254"/>
                    </a:lnTo>
                    <a:lnTo>
                      <a:pt x="678" y="1275"/>
                    </a:lnTo>
                    <a:lnTo>
                      <a:pt x="672" y="1302"/>
                    </a:lnTo>
                    <a:lnTo>
                      <a:pt x="663" y="1326"/>
                    </a:lnTo>
                    <a:lnTo>
                      <a:pt x="663" y="1374"/>
                    </a:lnTo>
                    <a:lnTo>
                      <a:pt x="663" y="1410"/>
                    </a:lnTo>
                    <a:lnTo>
                      <a:pt x="663" y="1428"/>
                    </a:lnTo>
                    <a:lnTo>
                      <a:pt x="438" y="1368"/>
                    </a:lnTo>
                    <a:lnTo>
                      <a:pt x="447" y="1347"/>
                    </a:lnTo>
                    <a:lnTo>
                      <a:pt x="300" y="1200"/>
                    </a:lnTo>
                    <a:lnTo>
                      <a:pt x="225" y="1191"/>
                    </a:lnTo>
                    <a:lnTo>
                      <a:pt x="204" y="1239"/>
                    </a:lnTo>
                    <a:lnTo>
                      <a:pt x="168" y="1233"/>
                    </a:lnTo>
                    <a:lnTo>
                      <a:pt x="177" y="1182"/>
                    </a:lnTo>
                    <a:lnTo>
                      <a:pt x="150" y="1230"/>
                    </a:lnTo>
                    <a:lnTo>
                      <a:pt x="18" y="1197"/>
                    </a:lnTo>
                    <a:lnTo>
                      <a:pt x="45" y="1101"/>
                    </a:lnTo>
                    <a:lnTo>
                      <a:pt x="24" y="1092"/>
                    </a:lnTo>
                    <a:lnTo>
                      <a:pt x="0" y="1077"/>
                    </a:lnTo>
                    <a:lnTo>
                      <a:pt x="51" y="1029"/>
                    </a:lnTo>
                    <a:lnTo>
                      <a:pt x="63" y="1011"/>
                    </a:lnTo>
                    <a:lnTo>
                      <a:pt x="87" y="981"/>
                    </a:lnTo>
                    <a:lnTo>
                      <a:pt x="60" y="942"/>
                    </a:lnTo>
                    <a:close/>
                  </a:path>
                </a:pathLst>
              </a:custGeom>
              <a:solidFill>
                <a:srgbClr val="000000">
                  <a:alpha val="2509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49" name="Freeform 38"/>
              <p:cNvSpPr>
                <a:spLocks/>
              </p:cNvSpPr>
              <p:nvPr/>
            </p:nvSpPr>
            <p:spPr bwMode="auto">
              <a:xfrm>
                <a:off x="1581" y="2526"/>
                <a:ext cx="909" cy="378"/>
              </a:xfrm>
              <a:custGeom>
                <a:avLst/>
                <a:gdLst>
                  <a:gd name="T0" fmla="*/ 18 w 909"/>
                  <a:gd name="T1" fmla="*/ 36 h 378"/>
                  <a:gd name="T2" fmla="*/ 0 w 909"/>
                  <a:gd name="T3" fmla="*/ 75 h 378"/>
                  <a:gd name="T4" fmla="*/ 24 w 909"/>
                  <a:gd name="T5" fmla="*/ 99 h 378"/>
                  <a:gd name="T6" fmla="*/ 36 w 909"/>
                  <a:gd name="T7" fmla="*/ 129 h 378"/>
                  <a:gd name="T8" fmla="*/ 36 w 909"/>
                  <a:gd name="T9" fmla="*/ 153 h 378"/>
                  <a:gd name="T10" fmla="*/ 78 w 909"/>
                  <a:gd name="T11" fmla="*/ 177 h 378"/>
                  <a:gd name="T12" fmla="*/ 108 w 909"/>
                  <a:gd name="T13" fmla="*/ 195 h 378"/>
                  <a:gd name="T14" fmla="*/ 246 w 909"/>
                  <a:gd name="T15" fmla="*/ 246 h 378"/>
                  <a:gd name="T16" fmla="*/ 471 w 909"/>
                  <a:gd name="T17" fmla="*/ 348 h 378"/>
                  <a:gd name="T18" fmla="*/ 504 w 909"/>
                  <a:gd name="T19" fmla="*/ 345 h 378"/>
                  <a:gd name="T20" fmla="*/ 639 w 909"/>
                  <a:gd name="T21" fmla="*/ 306 h 378"/>
                  <a:gd name="T22" fmla="*/ 666 w 909"/>
                  <a:gd name="T23" fmla="*/ 330 h 378"/>
                  <a:gd name="T24" fmla="*/ 891 w 909"/>
                  <a:gd name="T25" fmla="*/ 378 h 378"/>
                  <a:gd name="T26" fmla="*/ 909 w 909"/>
                  <a:gd name="T27" fmla="*/ 375 h 378"/>
                  <a:gd name="T28" fmla="*/ 885 w 909"/>
                  <a:gd name="T29" fmla="*/ 354 h 378"/>
                  <a:gd name="T30" fmla="*/ 867 w 909"/>
                  <a:gd name="T31" fmla="*/ 303 h 378"/>
                  <a:gd name="T32" fmla="*/ 882 w 909"/>
                  <a:gd name="T33" fmla="*/ 288 h 378"/>
                  <a:gd name="T34" fmla="*/ 870 w 909"/>
                  <a:gd name="T35" fmla="*/ 240 h 378"/>
                  <a:gd name="T36" fmla="*/ 870 w 909"/>
                  <a:gd name="T37" fmla="*/ 213 h 378"/>
                  <a:gd name="T38" fmla="*/ 891 w 909"/>
                  <a:gd name="T39" fmla="*/ 213 h 378"/>
                  <a:gd name="T40" fmla="*/ 888 w 909"/>
                  <a:gd name="T41" fmla="*/ 192 h 378"/>
                  <a:gd name="T42" fmla="*/ 894 w 909"/>
                  <a:gd name="T43" fmla="*/ 165 h 378"/>
                  <a:gd name="T44" fmla="*/ 909 w 909"/>
                  <a:gd name="T45" fmla="*/ 150 h 378"/>
                  <a:gd name="T46" fmla="*/ 897 w 909"/>
                  <a:gd name="T47" fmla="*/ 120 h 378"/>
                  <a:gd name="T48" fmla="*/ 879 w 909"/>
                  <a:gd name="T49" fmla="*/ 135 h 378"/>
                  <a:gd name="T50" fmla="*/ 837 w 909"/>
                  <a:gd name="T51" fmla="*/ 225 h 378"/>
                  <a:gd name="T52" fmla="*/ 627 w 909"/>
                  <a:gd name="T53" fmla="*/ 168 h 378"/>
                  <a:gd name="T54" fmla="*/ 654 w 909"/>
                  <a:gd name="T55" fmla="*/ 60 h 378"/>
                  <a:gd name="T56" fmla="*/ 633 w 909"/>
                  <a:gd name="T57" fmla="*/ 72 h 378"/>
                  <a:gd name="T58" fmla="*/ 621 w 909"/>
                  <a:gd name="T59" fmla="*/ 102 h 378"/>
                  <a:gd name="T60" fmla="*/ 609 w 909"/>
                  <a:gd name="T61" fmla="*/ 129 h 378"/>
                  <a:gd name="T62" fmla="*/ 606 w 909"/>
                  <a:gd name="T63" fmla="*/ 153 h 378"/>
                  <a:gd name="T64" fmla="*/ 606 w 909"/>
                  <a:gd name="T65" fmla="*/ 228 h 378"/>
                  <a:gd name="T66" fmla="*/ 378 w 909"/>
                  <a:gd name="T67" fmla="*/ 177 h 378"/>
                  <a:gd name="T68" fmla="*/ 393 w 909"/>
                  <a:gd name="T69" fmla="*/ 162 h 378"/>
                  <a:gd name="T70" fmla="*/ 237 w 909"/>
                  <a:gd name="T71" fmla="*/ 12 h 378"/>
                  <a:gd name="T72" fmla="*/ 168 w 909"/>
                  <a:gd name="T73" fmla="*/ 0 h 378"/>
                  <a:gd name="T74" fmla="*/ 150 w 909"/>
                  <a:gd name="T75" fmla="*/ 57 h 378"/>
                  <a:gd name="T76" fmla="*/ 108 w 909"/>
                  <a:gd name="T77" fmla="*/ 48 h 378"/>
                  <a:gd name="T78" fmla="*/ 114 w 909"/>
                  <a:gd name="T79" fmla="*/ 15 h 378"/>
                  <a:gd name="T80" fmla="*/ 93 w 909"/>
                  <a:gd name="T81" fmla="*/ 42 h 378"/>
                  <a:gd name="T82" fmla="*/ 18 w 909"/>
                  <a:gd name="T83" fmla="*/ 36 h 3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09"/>
                  <a:gd name="T127" fmla="*/ 0 h 378"/>
                  <a:gd name="T128" fmla="*/ 909 w 909"/>
                  <a:gd name="T129" fmla="*/ 378 h 3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09" h="378">
                    <a:moveTo>
                      <a:pt x="18" y="36"/>
                    </a:moveTo>
                    <a:lnTo>
                      <a:pt x="0" y="75"/>
                    </a:lnTo>
                    <a:lnTo>
                      <a:pt x="24" y="99"/>
                    </a:lnTo>
                    <a:lnTo>
                      <a:pt x="36" y="129"/>
                    </a:lnTo>
                    <a:lnTo>
                      <a:pt x="36" y="153"/>
                    </a:lnTo>
                    <a:lnTo>
                      <a:pt x="78" y="177"/>
                    </a:lnTo>
                    <a:lnTo>
                      <a:pt x="108" y="195"/>
                    </a:lnTo>
                    <a:lnTo>
                      <a:pt x="246" y="246"/>
                    </a:lnTo>
                    <a:lnTo>
                      <a:pt x="471" y="348"/>
                    </a:lnTo>
                    <a:lnTo>
                      <a:pt x="504" y="345"/>
                    </a:lnTo>
                    <a:lnTo>
                      <a:pt x="639" y="306"/>
                    </a:lnTo>
                    <a:lnTo>
                      <a:pt x="666" y="330"/>
                    </a:lnTo>
                    <a:lnTo>
                      <a:pt x="891" y="378"/>
                    </a:lnTo>
                    <a:lnTo>
                      <a:pt x="909" y="375"/>
                    </a:lnTo>
                    <a:lnTo>
                      <a:pt x="885" y="354"/>
                    </a:lnTo>
                    <a:lnTo>
                      <a:pt x="867" y="303"/>
                    </a:lnTo>
                    <a:lnTo>
                      <a:pt x="882" y="288"/>
                    </a:lnTo>
                    <a:lnTo>
                      <a:pt x="870" y="240"/>
                    </a:lnTo>
                    <a:lnTo>
                      <a:pt x="870" y="213"/>
                    </a:lnTo>
                    <a:lnTo>
                      <a:pt x="891" y="213"/>
                    </a:lnTo>
                    <a:lnTo>
                      <a:pt x="888" y="192"/>
                    </a:lnTo>
                    <a:lnTo>
                      <a:pt x="894" y="165"/>
                    </a:lnTo>
                    <a:lnTo>
                      <a:pt x="909" y="150"/>
                    </a:lnTo>
                    <a:lnTo>
                      <a:pt x="897" y="120"/>
                    </a:lnTo>
                    <a:lnTo>
                      <a:pt x="879" y="135"/>
                    </a:lnTo>
                    <a:lnTo>
                      <a:pt x="837" y="225"/>
                    </a:lnTo>
                    <a:lnTo>
                      <a:pt x="627" y="168"/>
                    </a:lnTo>
                    <a:lnTo>
                      <a:pt x="654" y="60"/>
                    </a:lnTo>
                    <a:lnTo>
                      <a:pt x="633" y="72"/>
                    </a:lnTo>
                    <a:lnTo>
                      <a:pt x="621" y="102"/>
                    </a:lnTo>
                    <a:lnTo>
                      <a:pt x="609" y="129"/>
                    </a:lnTo>
                    <a:lnTo>
                      <a:pt x="606" y="153"/>
                    </a:lnTo>
                    <a:lnTo>
                      <a:pt x="606" y="228"/>
                    </a:lnTo>
                    <a:lnTo>
                      <a:pt x="378" y="177"/>
                    </a:lnTo>
                    <a:lnTo>
                      <a:pt x="393" y="162"/>
                    </a:lnTo>
                    <a:lnTo>
                      <a:pt x="237" y="12"/>
                    </a:lnTo>
                    <a:lnTo>
                      <a:pt x="168" y="0"/>
                    </a:lnTo>
                    <a:lnTo>
                      <a:pt x="150" y="57"/>
                    </a:lnTo>
                    <a:lnTo>
                      <a:pt x="108" y="48"/>
                    </a:lnTo>
                    <a:lnTo>
                      <a:pt x="114" y="15"/>
                    </a:lnTo>
                    <a:lnTo>
                      <a:pt x="93" y="42"/>
                    </a:lnTo>
                    <a:lnTo>
                      <a:pt x="18" y="36"/>
                    </a:lnTo>
                    <a:close/>
                  </a:path>
                </a:pathLst>
              </a:custGeom>
              <a:solidFill>
                <a:schemeClr val="tx1">
                  <a:alpha val="25098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0" name="Freeform 39"/>
              <p:cNvSpPr>
                <a:spLocks/>
              </p:cNvSpPr>
              <p:nvPr/>
            </p:nvSpPr>
            <p:spPr bwMode="auto">
              <a:xfrm>
                <a:off x="2334" y="2358"/>
                <a:ext cx="1839" cy="720"/>
              </a:xfrm>
              <a:custGeom>
                <a:avLst/>
                <a:gdLst>
                  <a:gd name="T0" fmla="*/ 21 w 1839"/>
                  <a:gd name="T1" fmla="*/ 555 h 720"/>
                  <a:gd name="T2" fmla="*/ 111 w 1839"/>
                  <a:gd name="T3" fmla="*/ 606 h 720"/>
                  <a:gd name="T4" fmla="*/ 483 w 1839"/>
                  <a:gd name="T5" fmla="*/ 720 h 720"/>
                  <a:gd name="T6" fmla="*/ 546 w 1839"/>
                  <a:gd name="T7" fmla="*/ 708 h 720"/>
                  <a:gd name="T8" fmla="*/ 609 w 1839"/>
                  <a:gd name="T9" fmla="*/ 687 h 720"/>
                  <a:gd name="T10" fmla="*/ 657 w 1839"/>
                  <a:gd name="T11" fmla="*/ 666 h 720"/>
                  <a:gd name="T12" fmla="*/ 705 w 1839"/>
                  <a:gd name="T13" fmla="*/ 651 h 720"/>
                  <a:gd name="T14" fmla="*/ 747 w 1839"/>
                  <a:gd name="T15" fmla="*/ 636 h 720"/>
                  <a:gd name="T16" fmla="*/ 810 w 1839"/>
                  <a:gd name="T17" fmla="*/ 615 h 720"/>
                  <a:gd name="T18" fmla="*/ 855 w 1839"/>
                  <a:gd name="T19" fmla="*/ 600 h 720"/>
                  <a:gd name="T20" fmla="*/ 891 w 1839"/>
                  <a:gd name="T21" fmla="*/ 585 h 720"/>
                  <a:gd name="T22" fmla="*/ 942 w 1839"/>
                  <a:gd name="T23" fmla="*/ 573 h 720"/>
                  <a:gd name="T24" fmla="*/ 990 w 1839"/>
                  <a:gd name="T25" fmla="*/ 558 h 720"/>
                  <a:gd name="T26" fmla="*/ 1041 w 1839"/>
                  <a:gd name="T27" fmla="*/ 540 h 720"/>
                  <a:gd name="T28" fmla="*/ 1077 w 1839"/>
                  <a:gd name="T29" fmla="*/ 522 h 720"/>
                  <a:gd name="T30" fmla="*/ 1119 w 1839"/>
                  <a:gd name="T31" fmla="*/ 510 h 720"/>
                  <a:gd name="T32" fmla="*/ 1158 w 1839"/>
                  <a:gd name="T33" fmla="*/ 492 h 720"/>
                  <a:gd name="T34" fmla="*/ 1200 w 1839"/>
                  <a:gd name="T35" fmla="*/ 477 h 720"/>
                  <a:gd name="T36" fmla="*/ 1257 w 1839"/>
                  <a:gd name="T37" fmla="*/ 450 h 720"/>
                  <a:gd name="T38" fmla="*/ 1320 w 1839"/>
                  <a:gd name="T39" fmla="*/ 438 h 720"/>
                  <a:gd name="T40" fmla="*/ 1359 w 1839"/>
                  <a:gd name="T41" fmla="*/ 420 h 720"/>
                  <a:gd name="T42" fmla="*/ 1419 w 1839"/>
                  <a:gd name="T43" fmla="*/ 390 h 720"/>
                  <a:gd name="T44" fmla="*/ 1461 w 1839"/>
                  <a:gd name="T45" fmla="*/ 387 h 720"/>
                  <a:gd name="T46" fmla="*/ 1491 w 1839"/>
                  <a:gd name="T47" fmla="*/ 363 h 720"/>
                  <a:gd name="T48" fmla="*/ 1548 w 1839"/>
                  <a:gd name="T49" fmla="*/ 351 h 720"/>
                  <a:gd name="T50" fmla="*/ 1605 w 1839"/>
                  <a:gd name="T51" fmla="*/ 327 h 720"/>
                  <a:gd name="T52" fmla="*/ 1641 w 1839"/>
                  <a:gd name="T53" fmla="*/ 321 h 720"/>
                  <a:gd name="T54" fmla="*/ 1680 w 1839"/>
                  <a:gd name="T55" fmla="*/ 291 h 720"/>
                  <a:gd name="T56" fmla="*/ 1716 w 1839"/>
                  <a:gd name="T57" fmla="*/ 255 h 720"/>
                  <a:gd name="T58" fmla="*/ 1740 w 1839"/>
                  <a:gd name="T59" fmla="*/ 216 h 720"/>
                  <a:gd name="T60" fmla="*/ 1764 w 1839"/>
                  <a:gd name="T61" fmla="*/ 192 h 720"/>
                  <a:gd name="T62" fmla="*/ 1770 w 1839"/>
                  <a:gd name="T63" fmla="*/ 150 h 720"/>
                  <a:gd name="T64" fmla="*/ 1794 w 1839"/>
                  <a:gd name="T65" fmla="*/ 135 h 720"/>
                  <a:gd name="T66" fmla="*/ 1824 w 1839"/>
                  <a:gd name="T67" fmla="*/ 111 h 720"/>
                  <a:gd name="T68" fmla="*/ 1809 w 1839"/>
                  <a:gd name="T69" fmla="*/ 84 h 720"/>
                  <a:gd name="T70" fmla="*/ 1839 w 1839"/>
                  <a:gd name="T71" fmla="*/ 42 h 720"/>
                  <a:gd name="T72" fmla="*/ 1812 w 1839"/>
                  <a:gd name="T73" fmla="*/ 0 h 720"/>
                  <a:gd name="T74" fmla="*/ 1647 w 1839"/>
                  <a:gd name="T75" fmla="*/ 72 h 720"/>
                  <a:gd name="T76" fmla="*/ 1650 w 1839"/>
                  <a:gd name="T77" fmla="*/ 132 h 720"/>
                  <a:gd name="T78" fmla="*/ 1656 w 1839"/>
                  <a:gd name="T79" fmla="*/ 93 h 720"/>
                  <a:gd name="T80" fmla="*/ 1098 w 1839"/>
                  <a:gd name="T81" fmla="*/ 219 h 720"/>
                  <a:gd name="T82" fmla="*/ 1098 w 1839"/>
                  <a:gd name="T83" fmla="*/ 321 h 720"/>
                  <a:gd name="T84" fmla="*/ 1116 w 1839"/>
                  <a:gd name="T85" fmla="*/ 369 h 720"/>
                  <a:gd name="T86" fmla="*/ 1128 w 1839"/>
                  <a:gd name="T87" fmla="*/ 408 h 720"/>
                  <a:gd name="T88" fmla="*/ 1095 w 1839"/>
                  <a:gd name="T89" fmla="*/ 393 h 720"/>
                  <a:gd name="T90" fmla="*/ 1071 w 1839"/>
                  <a:gd name="T91" fmla="*/ 429 h 720"/>
                  <a:gd name="T92" fmla="*/ 1041 w 1839"/>
                  <a:gd name="T93" fmla="*/ 402 h 720"/>
                  <a:gd name="T94" fmla="*/ 810 w 1839"/>
                  <a:gd name="T95" fmla="*/ 309 h 720"/>
                  <a:gd name="T96" fmla="*/ 858 w 1839"/>
                  <a:gd name="T97" fmla="*/ 474 h 720"/>
                  <a:gd name="T98" fmla="*/ 831 w 1839"/>
                  <a:gd name="T99" fmla="*/ 456 h 720"/>
                  <a:gd name="T100" fmla="*/ 321 w 1839"/>
                  <a:gd name="T101" fmla="*/ 444 h 720"/>
                  <a:gd name="T102" fmla="*/ 321 w 1839"/>
                  <a:gd name="T103" fmla="*/ 585 h 720"/>
                  <a:gd name="T104" fmla="*/ 267 w 1839"/>
                  <a:gd name="T105" fmla="*/ 609 h 720"/>
                  <a:gd name="T106" fmla="*/ 249 w 1839"/>
                  <a:gd name="T107" fmla="*/ 597 h 720"/>
                  <a:gd name="T108" fmla="*/ 228 w 1839"/>
                  <a:gd name="T109" fmla="*/ 546 h 720"/>
                  <a:gd name="T110" fmla="*/ 150 w 1839"/>
                  <a:gd name="T111" fmla="*/ 543 h 720"/>
                  <a:gd name="T112" fmla="*/ 0 w 1839"/>
                  <a:gd name="T113" fmla="*/ 522 h 7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39"/>
                  <a:gd name="T172" fmla="*/ 0 h 720"/>
                  <a:gd name="T173" fmla="*/ 1839 w 1839"/>
                  <a:gd name="T174" fmla="*/ 720 h 7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39" h="720">
                    <a:moveTo>
                      <a:pt x="0" y="522"/>
                    </a:moveTo>
                    <a:lnTo>
                      <a:pt x="21" y="555"/>
                    </a:lnTo>
                    <a:lnTo>
                      <a:pt x="75" y="579"/>
                    </a:lnTo>
                    <a:lnTo>
                      <a:pt x="111" y="606"/>
                    </a:lnTo>
                    <a:lnTo>
                      <a:pt x="336" y="681"/>
                    </a:lnTo>
                    <a:lnTo>
                      <a:pt x="483" y="720"/>
                    </a:lnTo>
                    <a:lnTo>
                      <a:pt x="513" y="705"/>
                    </a:lnTo>
                    <a:lnTo>
                      <a:pt x="546" y="708"/>
                    </a:lnTo>
                    <a:lnTo>
                      <a:pt x="570" y="687"/>
                    </a:lnTo>
                    <a:lnTo>
                      <a:pt x="609" y="687"/>
                    </a:lnTo>
                    <a:lnTo>
                      <a:pt x="627" y="663"/>
                    </a:lnTo>
                    <a:lnTo>
                      <a:pt x="657" y="666"/>
                    </a:lnTo>
                    <a:lnTo>
                      <a:pt x="669" y="648"/>
                    </a:lnTo>
                    <a:lnTo>
                      <a:pt x="705" y="651"/>
                    </a:lnTo>
                    <a:lnTo>
                      <a:pt x="726" y="636"/>
                    </a:lnTo>
                    <a:lnTo>
                      <a:pt x="747" y="636"/>
                    </a:lnTo>
                    <a:lnTo>
                      <a:pt x="768" y="618"/>
                    </a:lnTo>
                    <a:lnTo>
                      <a:pt x="810" y="615"/>
                    </a:lnTo>
                    <a:lnTo>
                      <a:pt x="819" y="597"/>
                    </a:lnTo>
                    <a:lnTo>
                      <a:pt x="855" y="600"/>
                    </a:lnTo>
                    <a:lnTo>
                      <a:pt x="870" y="582"/>
                    </a:lnTo>
                    <a:lnTo>
                      <a:pt x="891" y="585"/>
                    </a:lnTo>
                    <a:lnTo>
                      <a:pt x="915" y="573"/>
                    </a:lnTo>
                    <a:lnTo>
                      <a:pt x="942" y="573"/>
                    </a:lnTo>
                    <a:lnTo>
                      <a:pt x="960" y="558"/>
                    </a:lnTo>
                    <a:lnTo>
                      <a:pt x="990" y="558"/>
                    </a:lnTo>
                    <a:lnTo>
                      <a:pt x="1002" y="537"/>
                    </a:lnTo>
                    <a:lnTo>
                      <a:pt x="1041" y="540"/>
                    </a:lnTo>
                    <a:lnTo>
                      <a:pt x="1053" y="519"/>
                    </a:lnTo>
                    <a:lnTo>
                      <a:pt x="1077" y="522"/>
                    </a:lnTo>
                    <a:lnTo>
                      <a:pt x="1089" y="501"/>
                    </a:lnTo>
                    <a:lnTo>
                      <a:pt x="1119" y="510"/>
                    </a:lnTo>
                    <a:lnTo>
                      <a:pt x="1128" y="489"/>
                    </a:lnTo>
                    <a:lnTo>
                      <a:pt x="1158" y="492"/>
                    </a:lnTo>
                    <a:lnTo>
                      <a:pt x="1176" y="471"/>
                    </a:lnTo>
                    <a:lnTo>
                      <a:pt x="1200" y="477"/>
                    </a:lnTo>
                    <a:lnTo>
                      <a:pt x="1239" y="468"/>
                    </a:lnTo>
                    <a:lnTo>
                      <a:pt x="1257" y="450"/>
                    </a:lnTo>
                    <a:lnTo>
                      <a:pt x="1290" y="441"/>
                    </a:lnTo>
                    <a:lnTo>
                      <a:pt x="1320" y="438"/>
                    </a:lnTo>
                    <a:lnTo>
                      <a:pt x="1335" y="420"/>
                    </a:lnTo>
                    <a:lnTo>
                      <a:pt x="1359" y="420"/>
                    </a:lnTo>
                    <a:lnTo>
                      <a:pt x="1401" y="411"/>
                    </a:lnTo>
                    <a:lnTo>
                      <a:pt x="1419" y="390"/>
                    </a:lnTo>
                    <a:lnTo>
                      <a:pt x="1443" y="399"/>
                    </a:lnTo>
                    <a:lnTo>
                      <a:pt x="1461" y="387"/>
                    </a:lnTo>
                    <a:lnTo>
                      <a:pt x="1485" y="381"/>
                    </a:lnTo>
                    <a:lnTo>
                      <a:pt x="1491" y="363"/>
                    </a:lnTo>
                    <a:lnTo>
                      <a:pt x="1512" y="369"/>
                    </a:lnTo>
                    <a:lnTo>
                      <a:pt x="1548" y="351"/>
                    </a:lnTo>
                    <a:lnTo>
                      <a:pt x="1584" y="333"/>
                    </a:lnTo>
                    <a:lnTo>
                      <a:pt x="1605" y="327"/>
                    </a:lnTo>
                    <a:lnTo>
                      <a:pt x="1620" y="312"/>
                    </a:lnTo>
                    <a:lnTo>
                      <a:pt x="1641" y="321"/>
                    </a:lnTo>
                    <a:lnTo>
                      <a:pt x="1656" y="294"/>
                    </a:lnTo>
                    <a:lnTo>
                      <a:pt x="1680" y="291"/>
                    </a:lnTo>
                    <a:lnTo>
                      <a:pt x="1686" y="264"/>
                    </a:lnTo>
                    <a:lnTo>
                      <a:pt x="1716" y="255"/>
                    </a:lnTo>
                    <a:lnTo>
                      <a:pt x="1710" y="228"/>
                    </a:lnTo>
                    <a:lnTo>
                      <a:pt x="1740" y="216"/>
                    </a:lnTo>
                    <a:lnTo>
                      <a:pt x="1740" y="192"/>
                    </a:lnTo>
                    <a:lnTo>
                      <a:pt x="1764" y="192"/>
                    </a:lnTo>
                    <a:lnTo>
                      <a:pt x="1770" y="174"/>
                    </a:lnTo>
                    <a:lnTo>
                      <a:pt x="1770" y="150"/>
                    </a:lnTo>
                    <a:lnTo>
                      <a:pt x="1788" y="156"/>
                    </a:lnTo>
                    <a:lnTo>
                      <a:pt x="1794" y="135"/>
                    </a:lnTo>
                    <a:lnTo>
                      <a:pt x="1806" y="114"/>
                    </a:lnTo>
                    <a:lnTo>
                      <a:pt x="1824" y="111"/>
                    </a:lnTo>
                    <a:lnTo>
                      <a:pt x="1827" y="93"/>
                    </a:lnTo>
                    <a:lnTo>
                      <a:pt x="1809" y="84"/>
                    </a:lnTo>
                    <a:lnTo>
                      <a:pt x="1821" y="54"/>
                    </a:lnTo>
                    <a:lnTo>
                      <a:pt x="1839" y="42"/>
                    </a:lnTo>
                    <a:lnTo>
                      <a:pt x="1821" y="24"/>
                    </a:lnTo>
                    <a:lnTo>
                      <a:pt x="1812" y="0"/>
                    </a:lnTo>
                    <a:lnTo>
                      <a:pt x="1794" y="24"/>
                    </a:lnTo>
                    <a:lnTo>
                      <a:pt x="1647" y="72"/>
                    </a:lnTo>
                    <a:lnTo>
                      <a:pt x="1674" y="120"/>
                    </a:lnTo>
                    <a:lnTo>
                      <a:pt x="1650" y="132"/>
                    </a:lnTo>
                    <a:lnTo>
                      <a:pt x="1674" y="117"/>
                    </a:lnTo>
                    <a:lnTo>
                      <a:pt x="1656" y="93"/>
                    </a:lnTo>
                    <a:lnTo>
                      <a:pt x="1620" y="84"/>
                    </a:lnTo>
                    <a:lnTo>
                      <a:pt x="1098" y="219"/>
                    </a:lnTo>
                    <a:lnTo>
                      <a:pt x="1095" y="270"/>
                    </a:lnTo>
                    <a:lnTo>
                      <a:pt x="1098" y="321"/>
                    </a:lnTo>
                    <a:lnTo>
                      <a:pt x="1110" y="348"/>
                    </a:lnTo>
                    <a:lnTo>
                      <a:pt x="1116" y="369"/>
                    </a:lnTo>
                    <a:lnTo>
                      <a:pt x="1131" y="387"/>
                    </a:lnTo>
                    <a:lnTo>
                      <a:pt x="1128" y="408"/>
                    </a:lnTo>
                    <a:lnTo>
                      <a:pt x="1113" y="384"/>
                    </a:lnTo>
                    <a:lnTo>
                      <a:pt x="1095" y="393"/>
                    </a:lnTo>
                    <a:lnTo>
                      <a:pt x="1089" y="423"/>
                    </a:lnTo>
                    <a:lnTo>
                      <a:pt x="1071" y="429"/>
                    </a:lnTo>
                    <a:lnTo>
                      <a:pt x="1068" y="399"/>
                    </a:lnTo>
                    <a:lnTo>
                      <a:pt x="1041" y="402"/>
                    </a:lnTo>
                    <a:lnTo>
                      <a:pt x="1017" y="246"/>
                    </a:lnTo>
                    <a:lnTo>
                      <a:pt x="810" y="309"/>
                    </a:lnTo>
                    <a:lnTo>
                      <a:pt x="837" y="468"/>
                    </a:lnTo>
                    <a:lnTo>
                      <a:pt x="858" y="474"/>
                    </a:lnTo>
                    <a:lnTo>
                      <a:pt x="819" y="477"/>
                    </a:lnTo>
                    <a:lnTo>
                      <a:pt x="831" y="456"/>
                    </a:lnTo>
                    <a:lnTo>
                      <a:pt x="810" y="300"/>
                    </a:lnTo>
                    <a:lnTo>
                      <a:pt x="321" y="444"/>
                    </a:lnTo>
                    <a:lnTo>
                      <a:pt x="306" y="522"/>
                    </a:lnTo>
                    <a:lnTo>
                      <a:pt x="321" y="585"/>
                    </a:lnTo>
                    <a:lnTo>
                      <a:pt x="300" y="624"/>
                    </a:lnTo>
                    <a:lnTo>
                      <a:pt x="267" y="609"/>
                    </a:lnTo>
                    <a:lnTo>
                      <a:pt x="276" y="564"/>
                    </a:lnTo>
                    <a:lnTo>
                      <a:pt x="249" y="597"/>
                    </a:lnTo>
                    <a:lnTo>
                      <a:pt x="213" y="582"/>
                    </a:lnTo>
                    <a:lnTo>
                      <a:pt x="228" y="546"/>
                    </a:lnTo>
                    <a:lnTo>
                      <a:pt x="171" y="552"/>
                    </a:lnTo>
                    <a:lnTo>
                      <a:pt x="150" y="543"/>
                    </a:lnTo>
                    <a:lnTo>
                      <a:pt x="132" y="549"/>
                    </a:lnTo>
                    <a:lnTo>
                      <a:pt x="0" y="522"/>
                    </a:lnTo>
                    <a:close/>
                  </a:path>
                </a:pathLst>
              </a:custGeom>
              <a:solidFill>
                <a:schemeClr val="tx1">
                  <a:alpha val="25098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1" name="Freeform 40"/>
              <p:cNvSpPr>
                <a:spLocks/>
              </p:cNvSpPr>
              <p:nvPr/>
            </p:nvSpPr>
            <p:spPr bwMode="auto">
              <a:xfrm rot="236711">
                <a:off x="2451" y="2667"/>
                <a:ext cx="180" cy="231"/>
              </a:xfrm>
              <a:custGeom>
                <a:avLst/>
                <a:gdLst>
                  <a:gd name="T0" fmla="*/ 30 w 180"/>
                  <a:gd name="T1" fmla="*/ 0 h 231"/>
                  <a:gd name="T2" fmla="*/ 156 w 180"/>
                  <a:gd name="T3" fmla="*/ 138 h 231"/>
                  <a:gd name="T4" fmla="*/ 180 w 180"/>
                  <a:gd name="T5" fmla="*/ 135 h 231"/>
                  <a:gd name="T6" fmla="*/ 126 w 180"/>
                  <a:gd name="T7" fmla="*/ 231 h 231"/>
                  <a:gd name="T8" fmla="*/ 84 w 180"/>
                  <a:gd name="T9" fmla="*/ 228 h 231"/>
                  <a:gd name="T10" fmla="*/ 54 w 180"/>
                  <a:gd name="T11" fmla="*/ 231 h 231"/>
                  <a:gd name="T12" fmla="*/ 15 w 180"/>
                  <a:gd name="T13" fmla="*/ 207 h 231"/>
                  <a:gd name="T14" fmla="*/ 0 w 180"/>
                  <a:gd name="T15" fmla="*/ 159 h 231"/>
                  <a:gd name="T16" fmla="*/ 15 w 180"/>
                  <a:gd name="T17" fmla="*/ 144 h 231"/>
                  <a:gd name="T18" fmla="*/ 3 w 180"/>
                  <a:gd name="T19" fmla="*/ 111 h 231"/>
                  <a:gd name="T20" fmla="*/ 0 w 180"/>
                  <a:gd name="T21" fmla="*/ 75 h 231"/>
                  <a:gd name="T22" fmla="*/ 24 w 180"/>
                  <a:gd name="T23" fmla="*/ 63 h 231"/>
                  <a:gd name="T24" fmla="*/ 21 w 180"/>
                  <a:gd name="T25" fmla="*/ 33 h 231"/>
                  <a:gd name="T26" fmla="*/ 30 w 180"/>
                  <a:gd name="T27" fmla="*/ 0 h 2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231"/>
                  <a:gd name="T44" fmla="*/ 180 w 180"/>
                  <a:gd name="T45" fmla="*/ 231 h 2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231">
                    <a:moveTo>
                      <a:pt x="30" y="0"/>
                    </a:moveTo>
                    <a:lnTo>
                      <a:pt x="156" y="138"/>
                    </a:lnTo>
                    <a:lnTo>
                      <a:pt x="180" y="135"/>
                    </a:lnTo>
                    <a:lnTo>
                      <a:pt x="126" y="231"/>
                    </a:lnTo>
                    <a:lnTo>
                      <a:pt x="84" y="228"/>
                    </a:lnTo>
                    <a:lnTo>
                      <a:pt x="54" y="231"/>
                    </a:lnTo>
                    <a:lnTo>
                      <a:pt x="15" y="207"/>
                    </a:lnTo>
                    <a:lnTo>
                      <a:pt x="0" y="159"/>
                    </a:lnTo>
                    <a:lnTo>
                      <a:pt x="15" y="144"/>
                    </a:lnTo>
                    <a:lnTo>
                      <a:pt x="3" y="111"/>
                    </a:lnTo>
                    <a:lnTo>
                      <a:pt x="0" y="75"/>
                    </a:lnTo>
                    <a:lnTo>
                      <a:pt x="24" y="63"/>
                    </a:lnTo>
                    <a:lnTo>
                      <a:pt x="21" y="3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tx1">
                  <a:alpha val="25098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2" name="Freeform 41"/>
              <p:cNvSpPr>
                <a:spLocks/>
              </p:cNvSpPr>
              <p:nvPr/>
            </p:nvSpPr>
            <p:spPr bwMode="auto">
              <a:xfrm>
                <a:off x="3138" y="2178"/>
                <a:ext cx="33" cy="21"/>
              </a:xfrm>
              <a:custGeom>
                <a:avLst/>
                <a:gdLst>
                  <a:gd name="T0" fmla="*/ 0 w 33"/>
                  <a:gd name="T1" fmla="*/ 9 h 21"/>
                  <a:gd name="T2" fmla="*/ 18 w 33"/>
                  <a:gd name="T3" fmla="*/ 21 h 21"/>
                  <a:gd name="T4" fmla="*/ 33 w 33"/>
                  <a:gd name="T5" fmla="*/ 0 h 21"/>
                  <a:gd name="T6" fmla="*/ 0 w 33"/>
                  <a:gd name="T7" fmla="*/ 9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"/>
                  <a:gd name="T13" fmla="*/ 0 h 21"/>
                  <a:gd name="T14" fmla="*/ 33 w 33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" h="21">
                    <a:moveTo>
                      <a:pt x="0" y="9"/>
                    </a:moveTo>
                    <a:lnTo>
                      <a:pt x="18" y="21"/>
                    </a:lnTo>
                    <a:lnTo>
                      <a:pt x="3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>
                  <a:alpha val="25098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3" name="Freeform 42"/>
              <p:cNvSpPr>
                <a:spLocks/>
              </p:cNvSpPr>
              <p:nvPr/>
            </p:nvSpPr>
            <p:spPr bwMode="auto">
              <a:xfrm>
                <a:off x="2982" y="1986"/>
                <a:ext cx="333" cy="240"/>
              </a:xfrm>
              <a:custGeom>
                <a:avLst/>
                <a:gdLst>
                  <a:gd name="T0" fmla="*/ 0 w 333"/>
                  <a:gd name="T1" fmla="*/ 0 h 240"/>
                  <a:gd name="T2" fmla="*/ 132 w 333"/>
                  <a:gd name="T3" fmla="*/ 147 h 240"/>
                  <a:gd name="T4" fmla="*/ 153 w 333"/>
                  <a:gd name="T5" fmla="*/ 150 h 240"/>
                  <a:gd name="T6" fmla="*/ 186 w 333"/>
                  <a:gd name="T7" fmla="*/ 192 h 240"/>
                  <a:gd name="T8" fmla="*/ 183 w 333"/>
                  <a:gd name="T9" fmla="*/ 213 h 240"/>
                  <a:gd name="T10" fmla="*/ 207 w 333"/>
                  <a:gd name="T11" fmla="*/ 240 h 240"/>
                  <a:gd name="T12" fmla="*/ 252 w 333"/>
                  <a:gd name="T13" fmla="*/ 234 h 240"/>
                  <a:gd name="T14" fmla="*/ 333 w 333"/>
                  <a:gd name="T15" fmla="*/ 81 h 240"/>
                  <a:gd name="T16" fmla="*/ 0 w 333"/>
                  <a:gd name="T17" fmla="*/ 0 h 2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3"/>
                  <a:gd name="T28" fmla="*/ 0 h 240"/>
                  <a:gd name="T29" fmla="*/ 333 w 333"/>
                  <a:gd name="T30" fmla="*/ 240 h 2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3" h="240">
                    <a:moveTo>
                      <a:pt x="0" y="0"/>
                    </a:moveTo>
                    <a:lnTo>
                      <a:pt x="132" y="147"/>
                    </a:lnTo>
                    <a:lnTo>
                      <a:pt x="153" y="150"/>
                    </a:lnTo>
                    <a:lnTo>
                      <a:pt x="186" y="192"/>
                    </a:lnTo>
                    <a:lnTo>
                      <a:pt x="183" y="213"/>
                    </a:lnTo>
                    <a:lnTo>
                      <a:pt x="207" y="240"/>
                    </a:lnTo>
                    <a:lnTo>
                      <a:pt x="252" y="234"/>
                    </a:lnTo>
                    <a:lnTo>
                      <a:pt x="333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>
                  <a:alpha val="2509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4" name="Freeform 43"/>
              <p:cNvSpPr>
                <a:spLocks/>
              </p:cNvSpPr>
              <p:nvPr/>
            </p:nvSpPr>
            <p:spPr bwMode="auto">
              <a:xfrm>
                <a:off x="3249" y="2004"/>
                <a:ext cx="600" cy="207"/>
              </a:xfrm>
              <a:custGeom>
                <a:avLst/>
                <a:gdLst>
                  <a:gd name="T0" fmla="*/ 78 w 600"/>
                  <a:gd name="T1" fmla="*/ 63 h 207"/>
                  <a:gd name="T2" fmla="*/ 0 w 600"/>
                  <a:gd name="T3" fmla="*/ 207 h 207"/>
                  <a:gd name="T4" fmla="*/ 600 w 600"/>
                  <a:gd name="T5" fmla="*/ 87 h 207"/>
                  <a:gd name="T6" fmla="*/ 453 w 600"/>
                  <a:gd name="T7" fmla="*/ 0 h 207"/>
                  <a:gd name="T8" fmla="*/ 78 w 600"/>
                  <a:gd name="T9" fmla="*/ 63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0"/>
                  <a:gd name="T16" fmla="*/ 0 h 207"/>
                  <a:gd name="T17" fmla="*/ 600 w 600"/>
                  <a:gd name="T18" fmla="*/ 207 h 2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0" h="207">
                    <a:moveTo>
                      <a:pt x="78" y="63"/>
                    </a:moveTo>
                    <a:lnTo>
                      <a:pt x="0" y="207"/>
                    </a:lnTo>
                    <a:lnTo>
                      <a:pt x="600" y="87"/>
                    </a:lnTo>
                    <a:lnTo>
                      <a:pt x="453" y="0"/>
                    </a:lnTo>
                    <a:lnTo>
                      <a:pt x="78" y="63"/>
                    </a:lnTo>
                    <a:close/>
                  </a:path>
                </a:pathLst>
              </a:custGeom>
              <a:solidFill>
                <a:schemeClr val="tx1">
                  <a:alpha val="25098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5" name="Freeform 44"/>
              <p:cNvSpPr>
                <a:spLocks/>
              </p:cNvSpPr>
              <p:nvPr/>
            </p:nvSpPr>
            <p:spPr bwMode="auto">
              <a:xfrm>
                <a:off x="2001" y="1944"/>
                <a:ext cx="651" cy="168"/>
              </a:xfrm>
              <a:custGeom>
                <a:avLst/>
                <a:gdLst>
                  <a:gd name="T0" fmla="*/ 0 w 651"/>
                  <a:gd name="T1" fmla="*/ 90 h 168"/>
                  <a:gd name="T2" fmla="*/ 36 w 651"/>
                  <a:gd name="T3" fmla="*/ 117 h 168"/>
                  <a:gd name="T4" fmla="*/ 33 w 651"/>
                  <a:gd name="T5" fmla="*/ 144 h 168"/>
                  <a:gd name="T6" fmla="*/ 87 w 651"/>
                  <a:gd name="T7" fmla="*/ 159 h 168"/>
                  <a:gd name="T8" fmla="*/ 129 w 651"/>
                  <a:gd name="T9" fmla="*/ 132 h 168"/>
                  <a:gd name="T10" fmla="*/ 156 w 651"/>
                  <a:gd name="T11" fmla="*/ 135 h 168"/>
                  <a:gd name="T12" fmla="*/ 168 w 651"/>
                  <a:gd name="T13" fmla="*/ 150 h 168"/>
                  <a:gd name="T14" fmla="*/ 384 w 651"/>
                  <a:gd name="T15" fmla="*/ 168 h 168"/>
                  <a:gd name="T16" fmla="*/ 552 w 651"/>
                  <a:gd name="T17" fmla="*/ 168 h 168"/>
                  <a:gd name="T18" fmla="*/ 573 w 651"/>
                  <a:gd name="T19" fmla="*/ 135 h 168"/>
                  <a:gd name="T20" fmla="*/ 546 w 651"/>
                  <a:gd name="T21" fmla="*/ 120 h 168"/>
                  <a:gd name="T22" fmla="*/ 633 w 651"/>
                  <a:gd name="T23" fmla="*/ 66 h 168"/>
                  <a:gd name="T24" fmla="*/ 651 w 651"/>
                  <a:gd name="T25" fmla="*/ 33 h 168"/>
                  <a:gd name="T26" fmla="*/ 561 w 651"/>
                  <a:gd name="T27" fmla="*/ 30 h 168"/>
                  <a:gd name="T28" fmla="*/ 561 w 651"/>
                  <a:gd name="T29" fmla="*/ 51 h 168"/>
                  <a:gd name="T30" fmla="*/ 540 w 651"/>
                  <a:gd name="T31" fmla="*/ 45 h 168"/>
                  <a:gd name="T32" fmla="*/ 519 w 651"/>
                  <a:gd name="T33" fmla="*/ 33 h 168"/>
                  <a:gd name="T34" fmla="*/ 480 w 651"/>
                  <a:gd name="T35" fmla="*/ 27 h 168"/>
                  <a:gd name="T36" fmla="*/ 255 w 651"/>
                  <a:gd name="T37" fmla="*/ 0 h 168"/>
                  <a:gd name="T38" fmla="*/ 210 w 651"/>
                  <a:gd name="T39" fmla="*/ 36 h 168"/>
                  <a:gd name="T40" fmla="*/ 0 w 651"/>
                  <a:gd name="T41" fmla="*/ 90 h 1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51"/>
                  <a:gd name="T64" fmla="*/ 0 h 168"/>
                  <a:gd name="T65" fmla="*/ 651 w 651"/>
                  <a:gd name="T66" fmla="*/ 168 h 1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51" h="168">
                    <a:moveTo>
                      <a:pt x="0" y="90"/>
                    </a:moveTo>
                    <a:lnTo>
                      <a:pt x="36" y="117"/>
                    </a:lnTo>
                    <a:lnTo>
                      <a:pt x="33" y="144"/>
                    </a:lnTo>
                    <a:lnTo>
                      <a:pt x="87" y="159"/>
                    </a:lnTo>
                    <a:lnTo>
                      <a:pt x="129" y="132"/>
                    </a:lnTo>
                    <a:lnTo>
                      <a:pt x="156" y="135"/>
                    </a:lnTo>
                    <a:lnTo>
                      <a:pt x="168" y="150"/>
                    </a:lnTo>
                    <a:lnTo>
                      <a:pt x="384" y="168"/>
                    </a:lnTo>
                    <a:lnTo>
                      <a:pt x="552" y="168"/>
                    </a:lnTo>
                    <a:lnTo>
                      <a:pt x="573" y="135"/>
                    </a:lnTo>
                    <a:lnTo>
                      <a:pt x="546" y="120"/>
                    </a:lnTo>
                    <a:lnTo>
                      <a:pt x="633" y="66"/>
                    </a:lnTo>
                    <a:lnTo>
                      <a:pt x="651" y="33"/>
                    </a:lnTo>
                    <a:lnTo>
                      <a:pt x="561" y="30"/>
                    </a:lnTo>
                    <a:lnTo>
                      <a:pt x="561" y="51"/>
                    </a:lnTo>
                    <a:lnTo>
                      <a:pt x="540" y="45"/>
                    </a:lnTo>
                    <a:lnTo>
                      <a:pt x="519" y="33"/>
                    </a:lnTo>
                    <a:lnTo>
                      <a:pt x="480" y="27"/>
                    </a:lnTo>
                    <a:lnTo>
                      <a:pt x="255" y="0"/>
                    </a:lnTo>
                    <a:lnTo>
                      <a:pt x="210" y="36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tx1">
                  <a:alpha val="25098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6" name="Freeform 45"/>
              <p:cNvSpPr>
                <a:spLocks/>
              </p:cNvSpPr>
              <p:nvPr/>
            </p:nvSpPr>
            <p:spPr bwMode="auto">
              <a:xfrm>
                <a:off x="2277" y="1761"/>
                <a:ext cx="984" cy="129"/>
              </a:xfrm>
              <a:custGeom>
                <a:avLst/>
                <a:gdLst>
                  <a:gd name="T0" fmla="*/ 324 w 984"/>
                  <a:gd name="T1" fmla="*/ 90 h 129"/>
                  <a:gd name="T2" fmla="*/ 345 w 984"/>
                  <a:gd name="T3" fmla="*/ 21 h 129"/>
                  <a:gd name="T4" fmla="*/ 0 w 984"/>
                  <a:gd name="T5" fmla="*/ 69 h 129"/>
                  <a:gd name="T6" fmla="*/ 408 w 984"/>
                  <a:gd name="T7" fmla="*/ 0 h 129"/>
                  <a:gd name="T8" fmla="*/ 513 w 984"/>
                  <a:gd name="T9" fmla="*/ 21 h 129"/>
                  <a:gd name="T10" fmla="*/ 531 w 984"/>
                  <a:gd name="T11" fmla="*/ 15 h 129"/>
                  <a:gd name="T12" fmla="*/ 855 w 984"/>
                  <a:gd name="T13" fmla="*/ 9 h 129"/>
                  <a:gd name="T14" fmla="*/ 909 w 984"/>
                  <a:gd name="T15" fmla="*/ 93 h 129"/>
                  <a:gd name="T16" fmla="*/ 954 w 984"/>
                  <a:gd name="T17" fmla="*/ 105 h 129"/>
                  <a:gd name="T18" fmla="*/ 984 w 984"/>
                  <a:gd name="T19" fmla="*/ 111 h 129"/>
                  <a:gd name="T20" fmla="*/ 918 w 984"/>
                  <a:gd name="T21" fmla="*/ 123 h 129"/>
                  <a:gd name="T22" fmla="*/ 852 w 984"/>
                  <a:gd name="T23" fmla="*/ 129 h 129"/>
                  <a:gd name="T24" fmla="*/ 768 w 984"/>
                  <a:gd name="T25" fmla="*/ 129 h 129"/>
                  <a:gd name="T26" fmla="*/ 603 w 984"/>
                  <a:gd name="T27" fmla="*/ 126 h 129"/>
                  <a:gd name="T28" fmla="*/ 486 w 984"/>
                  <a:gd name="T29" fmla="*/ 120 h 129"/>
                  <a:gd name="T30" fmla="*/ 423 w 984"/>
                  <a:gd name="T31" fmla="*/ 108 h 129"/>
                  <a:gd name="T32" fmla="*/ 369 w 984"/>
                  <a:gd name="T33" fmla="*/ 75 h 129"/>
                  <a:gd name="T34" fmla="*/ 324 w 984"/>
                  <a:gd name="T35" fmla="*/ 90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84"/>
                  <a:gd name="T55" fmla="*/ 0 h 129"/>
                  <a:gd name="T56" fmla="*/ 984 w 984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84" h="129">
                    <a:moveTo>
                      <a:pt x="324" y="90"/>
                    </a:moveTo>
                    <a:lnTo>
                      <a:pt x="345" y="21"/>
                    </a:lnTo>
                    <a:lnTo>
                      <a:pt x="0" y="69"/>
                    </a:lnTo>
                    <a:lnTo>
                      <a:pt x="408" y="0"/>
                    </a:lnTo>
                    <a:lnTo>
                      <a:pt x="513" y="21"/>
                    </a:lnTo>
                    <a:lnTo>
                      <a:pt x="531" y="15"/>
                    </a:lnTo>
                    <a:lnTo>
                      <a:pt x="855" y="9"/>
                    </a:lnTo>
                    <a:lnTo>
                      <a:pt x="909" y="93"/>
                    </a:lnTo>
                    <a:lnTo>
                      <a:pt x="954" y="105"/>
                    </a:lnTo>
                    <a:lnTo>
                      <a:pt x="984" y="111"/>
                    </a:lnTo>
                    <a:lnTo>
                      <a:pt x="918" y="123"/>
                    </a:lnTo>
                    <a:lnTo>
                      <a:pt x="852" y="129"/>
                    </a:lnTo>
                    <a:lnTo>
                      <a:pt x="768" y="129"/>
                    </a:lnTo>
                    <a:lnTo>
                      <a:pt x="603" y="126"/>
                    </a:lnTo>
                    <a:lnTo>
                      <a:pt x="486" y="120"/>
                    </a:lnTo>
                    <a:lnTo>
                      <a:pt x="423" y="108"/>
                    </a:lnTo>
                    <a:lnTo>
                      <a:pt x="369" y="75"/>
                    </a:lnTo>
                    <a:lnTo>
                      <a:pt x="324" y="90"/>
                    </a:lnTo>
                    <a:close/>
                  </a:path>
                </a:pathLst>
              </a:custGeom>
              <a:solidFill>
                <a:schemeClr val="tx1">
                  <a:alpha val="25098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7" name="Freeform 46"/>
              <p:cNvSpPr>
                <a:spLocks/>
              </p:cNvSpPr>
              <p:nvPr/>
            </p:nvSpPr>
            <p:spPr bwMode="auto">
              <a:xfrm>
                <a:off x="3645" y="1740"/>
                <a:ext cx="489" cy="228"/>
              </a:xfrm>
              <a:custGeom>
                <a:avLst/>
                <a:gdLst>
                  <a:gd name="T0" fmla="*/ 96 w 489"/>
                  <a:gd name="T1" fmla="*/ 18 h 228"/>
                  <a:gd name="T2" fmla="*/ 9 w 489"/>
                  <a:gd name="T3" fmla="*/ 27 h 228"/>
                  <a:gd name="T4" fmla="*/ 33 w 489"/>
                  <a:gd name="T5" fmla="*/ 111 h 228"/>
                  <a:gd name="T6" fmla="*/ 0 w 489"/>
                  <a:gd name="T7" fmla="*/ 105 h 228"/>
                  <a:gd name="T8" fmla="*/ 6 w 489"/>
                  <a:gd name="T9" fmla="*/ 0 h 228"/>
                  <a:gd name="T10" fmla="*/ 171 w 489"/>
                  <a:gd name="T11" fmla="*/ 21 h 228"/>
                  <a:gd name="T12" fmla="*/ 180 w 489"/>
                  <a:gd name="T13" fmla="*/ 45 h 228"/>
                  <a:gd name="T14" fmla="*/ 180 w 489"/>
                  <a:gd name="T15" fmla="*/ 72 h 228"/>
                  <a:gd name="T16" fmla="*/ 216 w 489"/>
                  <a:gd name="T17" fmla="*/ 81 h 228"/>
                  <a:gd name="T18" fmla="*/ 213 w 489"/>
                  <a:gd name="T19" fmla="*/ 51 h 228"/>
                  <a:gd name="T20" fmla="*/ 240 w 489"/>
                  <a:gd name="T21" fmla="*/ 33 h 228"/>
                  <a:gd name="T22" fmla="*/ 240 w 489"/>
                  <a:gd name="T23" fmla="*/ 57 h 228"/>
                  <a:gd name="T24" fmla="*/ 336 w 489"/>
                  <a:gd name="T25" fmla="*/ 63 h 228"/>
                  <a:gd name="T26" fmla="*/ 375 w 489"/>
                  <a:gd name="T27" fmla="*/ 114 h 228"/>
                  <a:gd name="T28" fmla="*/ 411 w 489"/>
                  <a:gd name="T29" fmla="*/ 108 h 228"/>
                  <a:gd name="T30" fmla="*/ 489 w 489"/>
                  <a:gd name="T31" fmla="*/ 129 h 228"/>
                  <a:gd name="T32" fmla="*/ 480 w 489"/>
                  <a:gd name="T33" fmla="*/ 228 h 228"/>
                  <a:gd name="T34" fmla="*/ 438 w 489"/>
                  <a:gd name="T35" fmla="*/ 207 h 228"/>
                  <a:gd name="T36" fmla="*/ 438 w 489"/>
                  <a:gd name="T37" fmla="*/ 162 h 228"/>
                  <a:gd name="T38" fmla="*/ 402 w 489"/>
                  <a:gd name="T39" fmla="*/ 123 h 228"/>
                  <a:gd name="T40" fmla="*/ 333 w 489"/>
                  <a:gd name="T41" fmla="*/ 126 h 228"/>
                  <a:gd name="T42" fmla="*/ 303 w 489"/>
                  <a:gd name="T43" fmla="*/ 93 h 228"/>
                  <a:gd name="T44" fmla="*/ 237 w 489"/>
                  <a:gd name="T45" fmla="*/ 87 h 228"/>
                  <a:gd name="T46" fmla="*/ 192 w 489"/>
                  <a:gd name="T47" fmla="*/ 93 h 228"/>
                  <a:gd name="T48" fmla="*/ 153 w 489"/>
                  <a:gd name="T49" fmla="*/ 54 h 228"/>
                  <a:gd name="T50" fmla="*/ 75 w 489"/>
                  <a:gd name="T51" fmla="*/ 18 h 228"/>
                  <a:gd name="T52" fmla="*/ 6 w 489"/>
                  <a:gd name="T53" fmla="*/ 0 h 228"/>
                  <a:gd name="T54" fmla="*/ 6 w 489"/>
                  <a:gd name="T55" fmla="*/ 27 h 228"/>
                  <a:gd name="T56" fmla="*/ 96 w 489"/>
                  <a:gd name="T57" fmla="*/ 18 h 2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89"/>
                  <a:gd name="T88" fmla="*/ 0 h 228"/>
                  <a:gd name="T89" fmla="*/ 489 w 489"/>
                  <a:gd name="T90" fmla="*/ 228 h 2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89" h="228">
                    <a:moveTo>
                      <a:pt x="96" y="18"/>
                    </a:moveTo>
                    <a:lnTo>
                      <a:pt x="9" y="27"/>
                    </a:lnTo>
                    <a:lnTo>
                      <a:pt x="33" y="111"/>
                    </a:lnTo>
                    <a:lnTo>
                      <a:pt x="0" y="105"/>
                    </a:lnTo>
                    <a:lnTo>
                      <a:pt x="6" y="0"/>
                    </a:lnTo>
                    <a:lnTo>
                      <a:pt x="171" y="21"/>
                    </a:lnTo>
                    <a:lnTo>
                      <a:pt x="180" y="45"/>
                    </a:lnTo>
                    <a:lnTo>
                      <a:pt x="180" y="72"/>
                    </a:lnTo>
                    <a:lnTo>
                      <a:pt x="216" y="81"/>
                    </a:lnTo>
                    <a:lnTo>
                      <a:pt x="213" y="51"/>
                    </a:lnTo>
                    <a:lnTo>
                      <a:pt x="240" y="33"/>
                    </a:lnTo>
                    <a:lnTo>
                      <a:pt x="240" y="57"/>
                    </a:lnTo>
                    <a:lnTo>
                      <a:pt x="336" y="63"/>
                    </a:lnTo>
                    <a:lnTo>
                      <a:pt x="375" y="114"/>
                    </a:lnTo>
                    <a:lnTo>
                      <a:pt x="411" y="108"/>
                    </a:lnTo>
                    <a:lnTo>
                      <a:pt x="489" y="129"/>
                    </a:lnTo>
                    <a:lnTo>
                      <a:pt x="480" y="228"/>
                    </a:lnTo>
                    <a:lnTo>
                      <a:pt x="438" y="207"/>
                    </a:lnTo>
                    <a:lnTo>
                      <a:pt x="438" y="162"/>
                    </a:lnTo>
                    <a:lnTo>
                      <a:pt x="402" y="123"/>
                    </a:lnTo>
                    <a:lnTo>
                      <a:pt x="333" y="126"/>
                    </a:lnTo>
                    <a:lnTo>
                      <a:pt x="303" y="93"/>
                    </a:lnTo>
                    <a:lnTo>
                      <a:pt x="237" y="87"/>
                    </a:lnTo>
                    <a:lnTo>
                      <a:pt x="192" y="93"/>
                    </a:lnTo>
                    <a:lnTo>
                      <a:pt x="153" y="54"/>
                    </a:lnTo>
                    <a:lnTo>
                      <a:pt x="75" y="18"/>
                    </a:lnTo>
                    <a:lnTo>
                      <a:pt x="6" y="0"/>
                    </a:lnTo>
                    <a:lnTo>
                      <a:pt x="6" y="27"/>
                    </a:lnTo>
                    <a:lnTo>
                      <a:pt x="96" y="18"/>
                    </a:lnTo>
                    <a:close/>
                  </a:path>
                </a:pathLst>
              </a:custGeom>
              <a:solidFill>
                <a:schemeClr val="tx1">
                  <a:alpha val="25098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8" name="Freeform 47"/>
              <p:cNvSpPr>
                <a:spLocks/>
              </p:cNvSpPr>
              <p:nvPr/>
            </p:nvSpPr>
            <p:spPr bwMode="auto">
              <a:xfrm>
                <a:off x="1575" y="2286"/>
                <a:ext cx="861" cy="252"/>
              </a:xfrm>
              <a:custGeom>
                <a:avLst/>
                <a:gdLst>
                  <a:gd name="T0" fmla="*/ 0 w 861"/>
                  <a:gd name="T1" fmla="*/ 72 h 252"/>
                  <a:gd name="T2" fmla="*/ 18 w 861"/>
                  <a:gd name="T3" fmla="*/ 93 h 252"/>
                  <a:gd name="T4" fmla="*/ 48 w 861"/>
                  <a:gd name="T5" fmla="*/ 81 h 252"/>
                  <a:gd name="T6" fmla="*/ 81 w 861"/>
                  <a:gd name="T7" fmla="*/ 90 h 252"/>
                  <a:gd name="T8" fmla="*/ 111 w 861"/>
                  <a:gd name="T9" fmla="*/ 105 h 252"/>
                  <a:gd name="T10" fmla="*/ 141 w 861"/>
                  <a:gd name="T11" fmla="*/ 108 h 252"/>
                  <a:gd name="T12" fmla="*/ 171 w 861"/>
                  <a:gd name="T13" fmla="*/ 96 h 252"/>
                  <a:gd name="T14" fmla="*/ 234 w 861"/>
                  <a:gd name="T15" fmla="*/ 120 h 252"/>
                  <a:gd name="T16" fmla="*/ 261 w 861"/>
                  <a:gd name="T17" fmla="*/ 123 h 252"/>
                  <a:gd name="T18" fmla="*/ 351 w 861"/>
                  <a:gd name="T19" fmla="*/ 150 h 252"/>
                  <a:gd name="T20" fmla="*/ 435 w 861"/>
                  <a:gd name="T21" fmla="*/ 174 h 252"/>
                  <a:gd name="T22" fmla="*/ 489 w 861"/>
                  <a:gd name="T23" fmla="*/ 183 h 252"/>
                  <a:gd name="T24" fmla="*/ 570 w 861"/>
                  <a:gd name="T25" fmla="*/ 195 h 252"/>
                  <a:gd name="T26" fmla="*/ 633 w 861"/>
                  <a:gd name="T27" fmla="*/ 207 h 252"/>
                  <a:gd name="T28" fmla="*/ 657 w 861"/>
                  <a:gd name="T29" fmla="*/ 219 h 252"/>
                  <a:gd name="T30" fmla="*/ 675 w 861"/>
                  <a:gd name="T31" fmla="*/ 216 h 252"/>
                  <a:gd name="T32" fmla="*/ 711 w 861"/>
                  <a:gd name="T33" fmla="*/ 225 h 252"/>
                  <a:gd name="T34" fmla="*/ 768 w 861"/>
                  <a:gd name="T35" fmla="*/ 225 h 252"/>
                  <a:gd name="T36" fmla="*/ 843 w 861"/>
                  <a:gd name="T37" fmla="*/ 252 h 252"/>
                  <a:gd name="T38" fmla="*/ 861 w 861"/>
                  <a:gd name="T39" fmla="*/ 237 h 252"/>
                  <a:gd name="T40" fmla="*/ 846 w 861"/>
                  <a:gd name="T41" fmla="*/ 225 h 252"/>
                  <a:gd name="T42" fmla="*/ 825 w 861"/>
                  <a:gd name="T43" fmla="*/ 228 h 252"/>
                  <a:gd name="T44" fmla="*/ 801 w 861"/>
                  <a:gd name="T45" fmla="*/ 195 h 252"/>
                  <a:gd name="T46" fmla="*/ 771 w 861"/>
                  <a:gd name="T47" fmla="*/ 216 h 252"/>
                  <a:gd name="T48" fmla="*/ 735 w 861"/>
                  <a:gd name="T49" fmla="*/ 204 h 252"/>
                  <a:gd name="T50" fmla="*/ 708 w 861"/>
                  <a:gd name="T51" fmla="*/ 204 h 252"/>
                  <a:gd name="T52" fmla="*/ 711 w 861"/>
                  <a:gd name="T53" fmla="*/ 183 h 252"/>
                  <a:gd name="T54" fmla="*/ 693 w 861"/>
                  <a:gd name="T55" fmla="*/ 165 h 252"/>
                  <a:gd name="T56" fmla="*/ 669 w 861"/>
                  <a:gd name="T57" fmla="*/ 177 h 252"/>
                  <a:gd name="T58" fmla="*/ 651 w 861"/>
                  <a:gd name="T59" fmla="*/ 159 h 252"/>
                  <a:gd name="T60" fmla="*/ 165 w 861"/>
                  <a:gd name="T61" fmla="*/ 72 h 252"/>
                  <a:gd name="T62" fmla="*/ 150 w 861"/>
                  <a:gd name="T63" fmla="*/ 87 h 252"/>
                  <a:gd name="T64" fmla="*/ 132 w 861"/>
                  <a:gd name="T65" fmla="*/ 90 h 252"/>
                  <a:gd name="T66" fmla="*/ 114 w 861"/>
                  <a:gd name="T67" fmla="*/ 69 h 252"/>
                  <a:gd name="T68" fmla="*/ 87 w 861"/>
                  <a:gd name="T69" fmla="*/ 87 h 252"/>
                  <a:gd name="T70" fmla="*/ 63 w 861"/>
                  <a:gd name="T71" fmla="*/ 78 h 252"/>
                  <a:gd name="T72" fmla="*/ 39 w 861"/>
                  <a:gd name="T73" fmla="*/ 66 h 252"/>
                  <a:gd name="T74" fmla="*/ 42 w 861"/>
                  <a:gd name="T75" fmla="*/ 36 h 252"/>
                  <a:gd name="T76" fmla="*/ 63 w 861"/>
                  <a:gd name="T77" fmla="*/ 6 h 252"/>
                  <a:gd name="T78" fmla="*/ 12 w 861"/>
                  <a:gd name="T79" fmla="*/ 0 h 252"/>
                  <a:gd name="T80" fmla="*/ 30 w 861"/>
                  <a:gd name="T81" fmla="*/ 30 h 252"/>
                  <a:gd name="T82" fmla="*/ 0 w 861"/>
                  <a:gd name="T83" fmla="*/ 72 h 25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61"/>
                  <a:gd name="T127" fmla="*/ 0 h 252"/>
                  <a:gd name="T128" fmla="*/ 861 w 861"/>
                  <a:gd name="T129" fmla="*/ 252 h 25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61" h="252">
                    <a:moveTo>
                      <a:pt x="0" y="72"/>
                    </a:moveTo>
                    <a:lnTo>
                      <a:pt x="18" y="93"/>
                    </a:lnTo>
                    <a:lnTo>
                      <a:pt x="48" y="81"/>
                    </a:lnTo>
                    <a:lnTo>
                      <a:pt x="81" y="90"/>
                    </a:lnTo>
                    <a:lnTo>
                      <a:pt x="111" y="105"/>
                    </a:lnTo>
                    <a:lnTo>
                      <a:pt x="141" y="108"/>
                    </a:lnTo>
                    <a:lnTo>
                      <a:pt x="171" y="96"/>
                    </a:lnTo>
                    <a:lnTo>
                      <a:pt x="234" y="120"/>
                    </a:lnTo>
                    <a:lnTo>
                      <a:pt x="261" y="123"/>
                    </a:lnTo>
                    <a:lnTo>
                      <a:pt x="351" y="150"/>
                    </a:lnTo>
                    <a:lnTo>
                      <a:pt x="435" y="174"/>
                    </a:lnTo>
                    <a:lnTo>
                      <a:pt x="489" y="183"/>
                    </a:lnTo>
                    <a:lnTo>
                      <a:pt x="570" y="195"/>
                    </a:lnTo>
                    <a:lnTo>
                      <a:pt x="633" y="207"/>
                    </a:lnTo>
                    <a:lnTo>
                      <a:pt x="657" y="219"/>
                    </a:lnTo>
                    <a:lnTo>
                      <a:pt x="675" y="216"/>
                    </a:lnTo>
                    <a:lnTo>
                      <a:pt x="711" y="225"/>
                    </a:lnTo>
                    <a:lnTo>
                      <a:pt x="768" y="225"/>
                    </a:lnTo>
                    <a:lnTo>
                      <a:pt x="843" y="252"/>
                    </a:lnTo>
                    <a:lnTo>
                      <a:pt x="861" y="237"/>
                    </a:lnTo>
                    <a:lnTo>
                      <a:pt x="846" y="225"/>
                    </a:lnTo>
                    <a:lnTo>
                      <a:pt x="825" y="228"/>
                    </a:lnTo>
                    <a:lnTo>
                      <a:pt x="801" y="195"/>
                    </a:lnTo>
                    <a:lnTo>
                      <a:pt x="771" y="216"/>
                    </a:lnTo>
                    <a:lnTo>
                      <a:pt x="735" y="204"/>
                    </a:lnTo>
                    <a:lnTo>
                      <a:pt x="708" y="204"/>
                    </a:lnTo>
                    <a:lnTo>
                      <a:pt x="711" y="183"/>
                    </a:lnTo>
                    <a:lnTo>
                      <a:pt x="693" y="165"/>
                    </a:lnTo>
                    <a:lnTo>
                      <a:pt x="669" y="177"/>
                    </a:lnTo>
                    <a:lnTo>
                      <a:pt x="651" y="159"/>
                    </a:lnTo>
                    <a:lnTo>
                      <a:pt x="165" y="72"/>
                    </a:lnTo>
                    <a:lnTo>
                      <a:pt x="150" y="87"/>
                    </a:lnTo>
                    <a:lnTo>
                      <a:pt x="132" y="90"/>
                    </a:lnTo>
                    <a:lnTo>
                      <a:pt x="114" y="69"/>
                    </a:lnTo>
                    <a:lnTo>
                      <a:pt x="87" y="87"/>
                    </a:lnTo>
                    <a:lnTo>
                      <a:pt x="63" y="78"/>
                    </a:lnTo>
                    <a:lnTo>
                      <a:pt x="39" y="66"/>
                    </a:lnTo>
                    <a:lnTo>
                      <a:pt x="42" y="36"/>
                    </a:lnTo>
                    <a:lnTo>
                      <a:pt x="63" y="6"/>
                    </a:lnTo>
                    <a:lnTo>
                      <a:pt x="12" y="0"/>
                    </a:lnTo>
                    <a:lnTo>
                      <a:pt x="30" y="3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tx1">
                  <a:alpha val="25098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9" name="Freeform 48"/>
              <p:cNvSpPr>
                <a:spLocks/>
              </p:cNvSpPr>
              <p:nvPr/>
            </p:nvSpPr>
            <p:spPr bwMode="auto">
              <a:xfrm>
                <a:off x="2247" y="2403"/>
                <a:ext cx="57" cy="57"/>
              </a:xfrm>
              <a:custGeom>
                <a:avLst/>
                <a:gdLst>
                  <a:gd name="T0" fmla="*/ 0 w 57"/>
                  <a:gd name="T1" fmla="*/ 0 h 57"/>
                  <a:gd name="T2" fmla="*/ 36 w 57"/>
                  <a:gd name="T3" fmla="*/ 57 h 57"/>
                  <a:gd name="T4" fmla="*/ 39 w 57"/>
                  <a:gd name="T5" fmla="*/ 27 h 57"/>
                  <a:gd name="T6" fmla="*/ 57 w 57"/>
                  <a:gd name="T7" fmla="*/ 15 h 57"/>
                  <a:gd name="T8" fmla="*/ 0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57"/>
                  <a:gd name="T17" fmla="*/ 57 w 57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57">
                    <a:moveTo>
                      <a:pt x="0" y="0"/>
                    </a:moveTo>
                    <a:lnTo>
                      <a:pt x="36" y="57"/>
                    </a:lnTo>
                    <a:lnTo>
                      <a:pt x="39" y="27"/>
                    </a:lnTo>
                    <a:lnTo>
                      <a:pt x="5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25098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69638" name="Picture 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 l="44785" t="42871" r="16171" b="35809"/>
          <a:stretch>
            <a:fillRect/>
          </a:stretch>
        </p:blipFill>
        <p:spPr bwMode="auto">
          <a:xfrm>
            <a:off x="4287838" y="3541713"/>
            <a:ext cx="1563687" cy="7762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69639" name="Picture 60" descr="bradle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 l="27711" t="25800" r="61044" b="63014"/>
          <a:stretch>
            <a:fillRect/>
          </a:stretch>
        </p:blipFill>
        <p:spPr bwMode="auto">
          <a:xfrm>
            <a:off x="5540375" y="4087813"/>
            <a:ext cx="355600" cy="23336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69640" name="Freeform 74"/>
          <p:cNvSpPr>
            <a:spLocks/>
          </p:cNvSpPr>
          <p:nvPr/>
        </p:nvSpPr>
        <p:spPr bwMode="auto">
          <a:xfrm>
            <a:off x="5614988" y="4238625"/>
            <a:ext cx="285750" cy="80963"/>
          </a:xfrm>
          <a:custGeom>
            <a:avLst/>
            <a:gdLst>
              <a:gd name="T0" fmla="*/ 177 w 180"/>
              <a:gd name="T1" fmla="*/ 18 h 51"/>
              <a:gd name="T2" fmla="*/ 180 w 180"/>
              <a:gd name="T3" fmla="*/ 51 h 51"/>
              <a:gd name="T4" fmla="*/ 0 w 180"/>
              <a:gd name="T5" fmla="*/ 39 h 51"/>
              <a:gd name="T6" fmla="*/ 27 w 180"/>
              <a:gd name="T7" fmla="*/ 27 h 51"/>
              <a:gd name="T8" fmla="*/ 27 w 180"/>
              <a:gd name="T9" fmla="*/ 6 h 51"/>
              <a:gd name="T10" fmla="*/ 69 w 180"/>
              <a:gd name="T11" fmla="*/ 3 h 51"/>
              <a:gd name="T12" fmla="*/ 87 w 180"/>
              <a:gd name="T13" fmla="*/ 0 h 51"/>
              <a:gd name="T14" fmla="*/ 108 w 180"/>
              <a:gd name="T15" fmla="*/ 3 h 51"/>
              <a:gd name="T16" fmla="*/ 111 w 180"/>
              <a:gd name="T17" fmla="*/ 24 h 51"/>
              <a:gd name="T18" fmla="*/ 177 w 180"/>
              <a:gd name="T19" fmla="*/ 18 h 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0"/>
              <a:gd name="T31" fmla="*/ 0 h 51"/>
              <a:gd name="T32" fmla="*/ 180 w 180"/>
              <a:gd name="T33" fmla="*/ 51 h 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0" h="51">
                <a:moveTo>
                  <a:pt x="177" y="18"/>
                </a:moveTo>
                <a:lnTo>
                  <a:pt x="180" y="51"/>
                </a:lnTo>
                <a:lnTo>
                  <a:pt x="0" y="39"/>
                </a:lnTo>
                <a:lnTo>
                  <a:pt x="27" y="27"/>
                </a:lnTo>
                <a:lnTo>
                  <a:pt x="27" y="6"/>
                </a:lnTo>
                <a:lnTo>
                  <a:pt x="69" y="3"/>
                </a:lnTo>
                <a:lnTo>
                  <a:pt x="87" y="0"/>
                </a:lnTo>
                <a:lnTo>
                  <a:pt x="108" y="3"/>
                </a:lnTo>
                <a:lnTo>
                  <a:pt x="111" y="24"/>
                </a:lnTo>
                <a:lnTo>
                  <a:pt x="177" y="18"/>
                </a:lnTo>
                <a:close/>
              </a:path>
            </a:pathLst>
          </a:custGeom>
          <a:solidFill>
            <a:schemeClr val="tx1">
              <a:alpha val="25098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1" name="Freeform 75"/>
          <p:cNvSpPr>
            <a:spLocks/>
          </p:cNvSpPr>
          <p:nvPr/>
        </p:nvSpPr>
        <p:spPr bwMode="auto">
          <a:xfrm>
            <a:off x="5548313" y="4114800"/>
            <a:ext cx="357187" cy="80963"/>
          </a:xfrm>
          <a:custGeom>
            <a:avLst/>
            <a:gdLst>
              <a:gd name="T0" fmla="*/ 0 w 225"/>
              <a:gd name="T1" fmla="*/ 33 h 51"/>
              <a:gd name="T2" fmla="*/ 225 w 225"/>
              <a:gd name="T3" fmla="*/ 0 h 51"/>
              <a:gd name="T4" fmla="*/ 216 w 225"/>
              <a:gd name="T5" fmla="*/ 39 h 51"/>
              <a:gd name="T6" fmla="*/ 186 w 225"/>
              <a:gd name="T7" fmla="*/ 30 h 51"/>
              <a:gd name="T8" fmla="*/ 6 w 225"/>
              <a:gd name="T9" fmla="*/ 51 h 51"/>
              <a:gd name="T10" fmla="*/ 0 w 225"/>
              <a:gd name="T11" fmla="*/ 33 h 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5"/>
              <a:gd name="T19" fmla="*/ 0 h 51"/>
              <a:gd name="T20" fmla="*/ 225 w 225"/>
              <a:gd name="T21" fmla="*/ 51 h 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5" h="51">
                <a:moveTo>
                  <a:pt x="0" y="33"/>
                </a:moveTo>
                <a:lnTo>
                  <a:pt x="225" y="0"/>
                </a:lnTo>
                <a:lnTo>
                  <a:pt x="216" y="39"/>
                </a:lnTo>
                <a:lnTo>
                  <a:pt x="186" y="30"/>
                </a:lnTo>
                <a:lnTo>
                  <a:pt x="6" y="51"/>
                </a:lnTo>
                <a:lnTo>
                  <a:pt x="0" y="33"/>
                </a:lnTo>
                <a:close/>
              </a:path>
            </a:pathLst>
          </a:custGeom>
          <a:solidFill>
            <a:schemeClr val="tx1">
              <a:alpha val="25882"/>
            </a:schemeClr>
          </a:solidFill>
          <a:ln w="12700">
            <a:noFill/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9642" name="Straight Connector 24"/>
          <p:cNvCxnSpPr>
            <a:cxnSpLocks noChangeShapeType="1"/>
          </p:cNvCxnSpPr>
          <p:nvPr/>
        </p:nvCxnSpPr>
        <p:spPr bwMode="auto">
          <a:xfrm flipV="1">
            <a:off x="914400" y="3583050"/>
            <a:ext cx="3200400" cy="38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69643" name="Straight Connector 25"/>
          <p:cNvCxnSpPr>
            <a:cxnSpLocks noChangeShapeType="1"/>
          </p:cNvCxnSpPr>
          <p:nvPr/>
        </p:nvCxnSpPr>
        <p:spPr bwMode="auto">
          <a:xfrm>
            <a:off x="4587337" y="2404425"/>
            <a:ext cx="219891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69644" name="Straight Connector 26"/>
          <p:cNvCxnSpPr>
            <a:cxnSpLocks noChangeShapeType="1"/>
          </p:cNvCxnSpPr>
          <p:nvPr/>
        </p:nvCxnSpPr>
        <p:spPr bwMode="auto">
          <a:xfrm>
            <a:off x="5519897" y="3009900"/>
            <a:ext cx="202077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69645" name="Straight Connector 27"/>
          <p:cNvCxnSpPr>
            <a:cxnSpLocks noChangeShapeType="1"/>
          </p:cNvCxnSpPr>
          <p:nvPr/>
        </p:nvCxnSpPr>
        <p:spPr bwMode="auto">
          <a:xfrm flipV="1">
            <a:off x="1054100" y="4168075"/>
            <a:ext cx="3200400" cy="38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5575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5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Aviation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664075" y="4493325"/>
            <a:ext cx="4004912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UH-1     EO-5      AH-6 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RC-12    C-20       C-27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C-31     </a:t>
            </a:r>
            <a:r>
              <a:rPr lang="en-US" sz="1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UC-35    C-37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CH-47   </a:t>
            </a:r>
            <a:r>
              <a:rPr lang="en-US" sz="10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OH-58   </a:t>
            </a:r>
            <a:r>
              <a:rPr lang="en-US" sz="14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</a:t>
            </a: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UH-60</a:t>
            </a:r>
          </a:p>
          <a:p>
            <a:pPr marL="342900" indent="-342900">
              <a:lnSpc>
                <a:spcPts val="2000"/>
              </a:lnSpc>
              <a:spcBef>
                <a:spcPct val="20000"/>
              </a:spcBef>
            </a:pPr>
            <a:r>
              <a:rPr 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AH-64   TH-67    UH-72  </a:t>
            </a:r>
            <a:r>
              <a:rPr lang="en-U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</a:t>
            </a:r>
          </a:p>
        </p:txBody>
      </p:sp>
      <p:pic>
        <p:nvPicPr>
          <p:cNvPr id="7168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0" y="1665288"/>
            <a:ext cx="522128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436563" y="1336675"/>
            <a:ext cx="271462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822325" y="1923038"/>
            <a:ext cx="3673475" cy="17338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ts val="3200"/>
              </a:lnSpc>
            </a:pPr>
            <a:r>
              <a:rPr lang="en-US" sz="30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CH-47</a:t>
            </a:r>
          </a:p>
          <a:p>
            <a:pPr>
              <a:lnSpc>
                <a:spcPts val="3200"/>
              </a:lnSpc>
            </a:pPr>
            <a:r>
              <a:rPr lang="en-US" sz="30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UH-60</a:t>
            </a:r>
          </a:p>
          <a:p>
            <a:pPr>
              <a:lnSpc>
                <a:spcPts val="3200"/>
              </a:lnSpc>
            </a:pPr>
            <a:r>
              <a:rPr lang="en-US" sz="30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      AH-64</a:t>
            </a:r>
          </a:p>
          <a:p>
            <a:pPr>
              <a:lnSpc>
                <a:spcPts val="3200"/>
              </a:lnSpc>
            </a:pPr>
            <a:r>
              <a:rPr lang="en-US" sz="30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             MI-24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828675" y="3548063"/>
            <a:ext cx="3184525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Engine Nacelles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2300288" y="4700588"/>
            <a:ext cx="2198687" cy="10779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Hand-held</a:t>
            </a:r>
          </a:p>
          <a:p>
            <a:pPr algn="r">
              <a:lnSpc>
                <a:spcPct val="90000"/>
              </a:lnSpc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Fire </a:t>
            </a:r>
          </a:p>
          <a:p>
            <a:pPr algn="r">
              <a:lnSpc>
                <a:spcPct val="90000"/>
              </a:lnSpc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Extinguishers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5575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48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Watercraft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855663" y="1987550"/>
            <a:ext cx="7375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Landing Craft Utility (LCU) 1600</a:t>
            </a:r>
          </a:p>
          <a:p>
            <a:pPr marL="342900" indent="-342900">
              <a:spcBef>
                <a:spcPct val="20000"/>
              </a:spcBef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Landing Craft Utility (LCU) 2000</a:t>
            </a:r>
          </a:p>
          <a:p>
            <a:pPr marL="342900" indent="-342900">
              <a:spcBef>
                <a:spcPct val="20000"/>
              </a:spcBef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Landing Support Vehicle</a:t>
            </a:r>
          </a:p>
          <a:p>
            <a:pPr marL="342900" indent="-342900">
              <a:spcBef>
                <a:spcPct val="20000"/>
              </a:spcBef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2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Inland &amp; Coastal Large Tug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340225" y="4751388"/>
            <a:ext cx="3876675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Machinery Spaces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>
                <a:solidFill>
                  <a:srgbClr val="0099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Flammable Storage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565150" y="1336675"/>
            <a:ext cx="3135313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996950" y="4592638"/>
            <a:ext cx="3252788" cy="1157287"/>
            <a:chOff x="628" y="3013"/>
            <a:chExt cx="1899" cy="609"/>
          </a:xfrm>
        </p:grpSpPr>
        <p:sp>
          <p:nvSpPr>
            <p:cNvPr id="73736" name="Freeform 7"/>
            <p:cNvSpPr>
              <a:spLocks/>
            </p:cNvSpPr>
            <p:nvPr/>
          </p:nvSpPr>
          <p:spPr bwMode="auto">
            <a:xfrm>
              <a:off x="658" y="3298"/>
              <a:ext cx="1459" cy="105"/>
            </a:xfrm>
            <a:custGeom>
              <a:avLst/>
              <a:gdLst>
                <a:gd name="T0" fmla="*/ 0 w 1459"/>
                <a:gd name="T1" fmla="*/ 71 h 105"/>
                <a:gd name="T2" fmla="*/ 223 w 1459"/>
                <a:gd name="T3" fmla="*/ 49 h 105"/>
                <a:gd name="T4" fmla="*/ 223 w 1459"/>
                <a:gd name="T5" fmla="*/ 15 h 105"/>
                <a:gd name="T6" fmla="*/ 862 w 1459"/>
                <a:gd name="T7" fmla="*/ 11 h 105"/>
                <a:gd name="T8" fmla="*/ 1131 w 1459"/>
                <a:gd name="T9" fmla="*/ 0 h 105"/>
                <a:gd name="T10" fmla="*/ 1239 w 1459"/>
                <a:gd name="T11" fmla="*/ 1 h 105"/>
                <a:gd name="T12" fmla="*/ 1338 w 1459"/>
                <a:gd name="T13" fmla="*/ 4 h 105"/>
                <a:gd name="T14" fmla="*/ 1363 w 1459"/>
                <a:gd name="T15" fmla="*/ 5 h 105"/>
                <a:gd name="T16" fmla="*/ 1385 w 1459"/>
                <a:gd name="T17" fmla="*/ 7 h 105"/>
                <a:gd name="T18" fmla="*/ 1400 w 1459"/>
                <a:gd name="T19" fmla="*/ 8 h 105"/>
                <a:gd name="T20" fmla="*/ 1420 w 1459"/>
                <a:gd name="T21" fmla="*/ 12 h 105"/>
                <a:gd name="T22" fmla="*/ 1441 w 1459"/>
                <a:gd name="T23" fmla="*/ 17 h 105"/>
                <a:gd name="T24" fmla="*/ 1458 w 1459"/>
                <a:gd name="T25" fmla="*/ 22 h 105"/>
                <a:gd name="T26" fmla="*/ 1454 w 1459"/>
                <a:gd name="T27" fmla="*/ 34 h 105"/>
                <a:gd name="T28" fmla="*/ 1404 w 1459"/>
                <a:gd name="T29" fmla="*/ 34 h 105"/>
                <a:gd name="T30" fmla="*/ 1404 w 1459"/>
                <a:gd name="T31" fmla="*/ 93 h 105"/>
                <a:gd name="T32" fmla="*/ 1031 w 1459"/>
                <a:gd name="T33" fmla="*/ 104 h 105"/>
                <a:gd name="T34" fmla="*/ 532 w 1459"/>
                <a:gd name="T35" fmla="*/ 93 h 105"/>
                <a:gd name="T36" fmla="*/ 172 w 1459"/>
                <a:gd name="T37" fmla="*/ 86 h 105"/>
                <a:gd name="T38" fmla="*/ 0 w 1459"/>
                <a:gd name="T39" fmla="*/ 71 h 10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59"/>
                <a:gd name="T61" fmla="*/ 0 h 105"/>
                <a:gd name="T62" fmla="*/ 1459 w 1459"/>
                <a:gd name="T63" fmla="*/ 105 h 10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59" h="105">
                  <a:moveTo>
                    <a:pt x="0" y="71"/>
                  </a:moveTo>
                  <a:lnTo>
                    <a:pt x="223" y="49"/>
                  </a:lnTo>
                  <a:lnTo>
                    <a:pt x="223" y="15"/>
                  </a:lnTo>
                  <a:lnTo>
                    <a:pt x="862" y="11"/>
                  </a:lnTo>
                  <a:lnTo>
                    <a:pt x="1131" y="0"/>
                  </a:lnTo>
                  <a:lnTo>
                    <a:pt x="1239" y="1"/>
                  </a:lnTo>
                  <a:lnTo>
                    <a:pt x="1338" y="4"/>
                  </a:lnTo>
                  <a:lnTo>
                    <a:pt x="1363" y="5"/>
                  </a:lnTo>
                  <a:lnTo>
                    <a:pt x="1385" y="7"/>
                  </a:lnTo>
                  <a:lnTo>
                    <a:pt x="1400" y="8"/>
                  </a:lnTo>
                  <a:lnTo>
                    <a:pt x="1420" y="12"/>
                  </a:lnTo>
                  <a:lnTo>
                    <a:pt x="1441" y="17"/>
                  </a:lnTo>
                  <a:lnTo>
                    <a:pt x="1458" y="22"/>
                  </a:lnTo>
                  <a:lnTo>
                    <a:pt x="1454" y="34"/>
                  </a:lnTo>
                  <a:lnTo>
                    <a:pt x="1404" y="34"/>
                  </a:lnTo>
                  <a:lnTo>
                    <a:pt x="1404" y="93"/>
                  </a:lnTo>
                  <a:lnTo>
                    <a:pt x="1031" y="104"/>
                  </a:lnTo>
                  <a:lnTo>
                    <a:pt x="532" y="93"/>
                  </a:lnTo>
                  <a:lnTo>
                    <a:pt x="172" y="86"/>
                  </a:lnTo>
                  <a:lnTo>
                    <a:pt x="0" y="71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37" name="Freeform 8"/>
            <p:cNvSpPr>
              <a:spLocks/>
            </p:cNvSpPr>
            <p:nvPr/>
          </p:nvSpPr>
          <p:spPr bwMode="auto">
            <a:xfrm>
              <a:off x="1441" y="3013"/>
              <a:ext cx="91" cy="103"/>
            </a:xfrm>
            <a:custGeom>
              <a:avLst/>
              <a:gdLst>
                <a:gd name="T0" fmla="*/ 90 w 91"/>
                <a:gd name="T1" fmla="*/ 12 h 103"/>
                <a:gd name="T2" fmla="*/ 74 w 91"/>
                <a:gd name="T3" fmla="*/ 7 h 103"/>
                <a:gd name="T4" fmla="*/ 60 w 91"/>
                <a:gd name="T5" fmla="*/ 3 h 103"/>
                <a:gd name="T6" fmla="*/ 50 w 91"/>
                <a:gd name="T7" fmla="*/ 1 h 103"/>
                <a:gd name="T8" fmla="*/ 38 w 91"/>
                <a:gd name="T9" fmla="*/ 0 h 103"/>
                <a:gd name="T10" fmla="*/ 27 w 91"/>
                <a:gd name="T11" fmla="*/ 1 h 103"/>
                <a:gd name="T12" fmla="*/ 16 w 91"/>
                <a:gd name="T13" fmla="*/ 2 h 103"/>
                <a:gd name="T14" fmla="*/ 7 w 91"/>
                <a:gd name="T15" fmla="*/ 4 h 103"/>
                <a:gd name="T16" fmla="*/ 0 w 91"/>
                <a:gd name="T17" fmla="*/ 8 h 103"/>
                <a:gd name="T18" fmla="*/ 0 w 91"/>
                <a:gd name="T19" fmla="*/ 83 h 103"/>
                <a:gd name="T20" fmla="*/ 20 w 91"/>
                <a:gd name="T21" fmla="*/ 82 h 103"/>
                <a:gd name="T22" fmla="*/ 41 w 91"/>
                <a:gd name="T23" fmla="*/ 82 h 103"/>
                <a:gd name="T24" fmla="*/ 51 w 91"/>
                <a:gd name="T25" fmla="*/ 83 h 103"/>
                <a:gd name="T26" fmla="*/ 63 w 91"/>
                <a:gd name="T27" fmla="*/ 85 h 103"/>
                <a:gd name="T28" fmla="*/ 72 w 91"/>
                <a:gd name="T29" fmla="*/ 89 h 103"/>
                <a:gd name="T30" fmla="*/ 82 w 91"/>
                <a:gd name="T31" fmla="*/ 95 h 103"/>
                <a:gd name="T32" fmla="*/ 90 w 91"/>
                <a:gd name="T33" fmla="*/ 102 h 103"/>
                <a:gd name="T34" fmla="*/ 90 w 91"/>
                <a:gd name="T35" fmla="*/ 12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1"/>
                <a:gd name="T55" fmla="*/ 0 h 103"/>
                <a:gd name="T56" fmla="*/ 91 w 91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1" h="103">
                  <a:moveTo>
                    <a:pt x="90" y="12"/>
                  </a:moveTo>
                  <a:lnTo>
                    <a:pt x="74" y="7"/>
                  </a:lnTo>
                  <a:lnTo>
                    <a:pt x="60" y="3"/>
                  </a:lnTo>
                  <a:lnTo>
                    <a:pt x="50" y="1"/>
                  </a:lnTo>
                  <a:lnTo>
                    <a:pt x="38" y="0"/>
                  </a:lnTo>
                  <a:lnTo>
                    <a:pt x="27" y="1"/>
                  </a:lnTo>
                  <a:lnTo>
                    <a:pt x="16" y="2"/>
                  </a:lnTo>
                  <a:lnTo>
                    <a:pt x="7" y="4"/>
                  </a:lnTo>
                  <a:lnTo>
                    <a:pt x="0" y="8"/>
                  </a:lnTo>
                  <a:lnTo>
                    <a:pt x="0" y="83"/>
                  </a:lnTo>
                  <a:lnTo>
                    <a:pt x="20" y="82"/>
                  </a:lnTo>
                  <a:lnTo>
                    <a:pt x="41" y="82"/>
                  </a:lnTo>
                  <a:lnTo>
                    <a:pt x="51" y="83"/>
                  </a:lnTo>
                  <a:lnTo>
                    <a:pt x="63" y="85"/>
                  </a:lnTo>
                  <a:lnTo>
                    <a:pt x="72" y="89"/>
                  </a:lnTo>
                  <a:lnTo>
                    <a:pt x="82" y="95"/>
                  </a:lnTo>
                  <a:lnTo>
                    <a:pt x="90" y="102"/>
                  </a:lnTo>
                  <a:lnTo>
                    <a:pt x="90" y="12"/>
                  </a:lnTo>
                </a:path>
              </a:pathLst>
            </a:custGeom>
            <a:solidFill>
              <a:srgbClr val="FFFFD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38" name="Freeform 9"/>
            <p:cNvSpPr>
              <a:spLocks/>
            </p:cNvSpPr>
            <p:nvPr/>
          </p:nvSpPr>
          <p:spPr bwMode="auto">
            <a:xfrm>
              <a:off x="1441" y="3094"/>
              <a:ext cx="94" cy="30"/>
            </a:xfrm>
            <a:custGeom>
              <a:avLst/>
              <a:gdLst>
                <a:gd name="T0" fmla="*/ 0 w 94"/>
                <a:gd name="T1" fmla="*/ 2 h 30"/>
                <a:gd name="T2" fmla="*/ 13 w 94"/>
                <a:gd name="T3" fmla="*/ 0 h 30"/>
                <a:gd name="T4" fmla="*/ 31 w 94"/>
                <a:gd name="T5" fmla="*/ 0 h 30"/>
                <a:gd name="T6" fmla="*/ 46 w 94"/>
                <a:gd name="T7" fmla="*/ 0 h 30"/>
                <a:gd name="T8" fmla="*/ 56 w 94"/>
                <a:gd name="T9" fmla="*/ 2 h 30"/>
                <a:gd name="T10" fmla="*/ 64 w 94"/>
                <a:gd name="T11" fmla="*/ 4 h 30"/>
                <a:gd name="T12" fmla="*/ 69 w 94"/>
                <a:gd name="T13" fmla="*/ 7 h 30"/>
                <a:gd name="T14" fmla="*/ 75 w 94"/>
                <a:gd name="T15" fmla="*/ 10 h 30"/>
                <a:gd name="T16" fmla="*/ 84 w 94"/>
                <a:gd name="T17" fmla="*/ 16 h 30"/>
                <a:gd name="T18" fmla="*/ 89 w 94"/>
                <a:gd name="T19" fmla="*/ 20 h 30"/>
                <a:gd name="T20" fmla="*/ 93 w 94"/>
                <a:gd name="T21" fmla="*/ 27 h 30"/>
                <a:gd name="T22" fmla="*/ 21 w 94"/>
                <a:gd name="T23" fmla="*/ 29 h 30"/>
                <a:gd name="T24" fmla="*/ 14 w 94"/>
                <a:gd name="T25" fmla="*/ 25 h 30"/>
                <a:gd name="T26" fmla="*/ 6 w 94"/>
                <a:gd name="T27" fmla="*/ 17 h 30"/>
                <a:gd name="T28" fmla="*/ 0 w 94"/>
                <a:gd name="T29" fmla="*/ 8 h 30"/>
                <a:gd name="T30" fmla="*/ 0 w 94"/>
                <a:gd name="T31" fmla="*/ 2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4"/>
                <a:gd name="T49" fmla="*/ 0 h 30"/>
                <a:gd name="T50" fmla="*/ 94 w 94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4" h="30">
                  <a:moveTo>
                    <a:pt x="0" y="2"/>
                  </a:moveTo>
                  <a:lnTo>
                    <a:pt x="13" y="0"/>
                  </a:lnTo>
                  <a:lnTo>
                    <a:pt x="31" y="0"/>
                  </a:lnTo>
                  <a:lnTo>
                    <a:pt x="46" y="0"/>
                  </a:lnTo>
                  <a:lnTo>
                    <a:pt x="56" y="2"/>
                  </a:lnTo>
                  <a:lnTo>
                    <a:pt x="64" y="4"/>
                  </a:lnTo>
                  <a:lnTo>
                    <a:pt x="69" y="7"/>
                  </a:lnTo>
                  <a:lnTo>
                    <a:pt x="75" y="10"/>
                  </a:lnTo>
                  <a:lnTo>
                    <a:pt x="84" y="16"/>
                  </a:lnTo>
                  <a:lnTo>
                    <a:pt x="89" y="20"/>
                  </a:lnTo>
                  <a:lnTo>
                    <a:pt x="93" y="27"/>
                  </a:lnTo>
                  <a:lnTo>
                    <a:pt x="21" y="29"/>
                  </a:lnTo>
                  <a:lnTo>
                    <a:pt x="14" y="25"/>
                  </a:lnTo>
                  <a:lnTo>
                    <a:pt x="6" y="17"/>
                  </a:lnTo>
                  <a:lnTo>
                    <a:pt x="0" y="8"/>
                  </a:lnTo>
                  <a:lnTo>
                    <a:pt x="0" y="2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39" name="Group 10"/>
            <p:cNvGrpSpPr>
              <a:grpSpLocks/>
            </p:cNvGrpSpPr>
            <p:nvPr/>
          </p:nvGrpSpPr>
          <p:grpSpPr bwMode="auto">
            <a:xfrm>
              <a:off x="1054" y="3091"/>
              <a:ext cx="912" cy="144"/>
              <a:chOff x="1054" y="3091"/>
              <a:chExt cx="912" cy="144"/>
            </a:xfrm>
          </p:grpSpPr>
          <p:grpSp>
            <p:nvGrpSpPr>
              <p:cNvPr id="73779" name="Group 11"/>
              <p:cNvGrpSpPr>
                <a:grpSpLocks/>
              </p:cNvGrpSpPr>
              <p:nvPr/>
            </p:nvGrpSpPr>
            <p:grpSpPr bwMode="auto">
              <a:xfrm>
                <a:off x="1054" y="3106"/>
                <a:ext cx="911" cy="129"/>
                <a:chOff x="1054" y="3106"/>
                <a:chExt cx="911" cy="129"/>
              </a:xfrm>
            </p:grpSpPr>
            <p:grpSp>
              <p:nvGrpSpPr>
                <p:cNvPr id="73781" name="Group 12"/>
                <p:cNvGrpSpPr>
                  <a:grpSpLocks/>
                </p:cNvGrpSpPr>
                <p:nvPr/>
              </p:nvGrpSpPr>
              <p:grpSpPr bwMode="auto">
                <a:xfrm>
                  <a:off x="1773" y="3151"/>
                  <a:ext cx="126" cy="71"/>
                  <a:chOff x="1773" y="3151"/>
                  <a:chExt cx="126" cy="71"/>
                </a:xfrm>
              </p:grpSpPr>
              <p:sp>
                <p:nvSpPr>
                  <p:cNvPr id="7378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773" y="3156"/>
                    <a:ext cx="0" cy="6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8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832" y="3151"/>
                    <a:ext cx="0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8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899" y="3151"/>
                    <a:ext cx="0" cy="7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782" name="Freeform 16"/>
                <p:cNvSpPr>
                  <a:spLocks/>
                </p:cNvSpPr>
                <p:nvPr/>
              </p:nvSpPr>
              <p:spPr bwMode="auto">
                <a:xfrm>
                  <a:off x="1054" y="3106"/>
                  <a:ext cx="911" cy="129"/>
                </a:xfrm>
                <a:custGeom>
                  <a:avLst/>
                  <a:gdLst>
                    <a:gd name="T0" fmla="*/ 910 w 911"/>
                    <a:gd name="T1" fmla="*/ 22 h 129"/>
                    <a:gd name="T2" fmla="*/ 909 w 911"/>
                    <a:gd name="T3" fmla="*/ 31 h 129"/>
                    <a:gd name="T4" fmla="*/ 903 w 911"/>
                    <a:gd name="T5" fmla="*/ 37 h 129"/>
                    <a:gd name="T6" fmla="*/ 895 w 911"/>
                    <a:gd name="T7" fmla="*/ 40 h 129"/>
                    <a:gd name="T8" fmla="*/ 888 w 911"/>
                    <a:gd name="T9" fmla="*/ 43 h 129"/>
                    <a:gd name="T10" fmla="*/ 879 w 911"/>
                    <a:gd name="T11" fmla="*/ 45 h 129"/>
                    <a:gd name="T12" fmla="*/ 870 w 911"/>
                    <a:gd name="T13" fmla="*/ 47 h 129"/>
                    <a:gd name="T14" fmla="*/ 854 w 911"/>
                    <a:gd name="T15" fmla="*/ 49 h 129"/>
                    <a:gd name="T16" fmla="*/ 820 w 911"/>
                    <a:gd name="T17" fmla="*/ 52 h 129"/>
                    <a:gd name="T18" fmla="*/ 788 w 911"/>
                    <a:gd name="T19" fmla="*/ 54 h 129"/>
                    <a:gd name="T20" fmla="*/ 751 w 911"/>
                    <a:gd name="T21" fmla="*/ 57 h 129"/>
                    <a:gd name="T22" fmla="*/ 708 w 911"/>
                    <a:gd name="T23" fmla="*/ 61 h 129"/>
                    <a:gd name="T24" fmla="*/ 668 w 911"/>
                    <a:gd name="T25" fmla="*/ 64 h 129"/>
                    <a:gd name="T26" fmla="*/ 668 w 911"/>
                    <a:gd name="T27" fmla="*/ 115 h 129"/>
                    <a:gd name="T28" fmla="*/ 249 w 911"/>
                    <a:gd name="T29" fmla="*/ 128 h 129"/>
                    <a:gd name="T30" fmla="*/ 247 w 911"/>
                    <a:gd name="T31" fmla="*/ 45 h 129"/>
                    <a:gd name="T32" fmla="*/ 202 w 911"/>
                    <a:gd name="T33" fmla="*/ 47 h 129"/>
                    <a:gd name="T34" fmla="*/ 182 w 911"/>
                    <a:gd name="T35" fmla="*/ 127 h 129"/>
                    <a:gd name="T36" fmla="*/ 166 w 911"/>
                    <a:gd name="T37" fmla="*/ 127 h 129"/>
                    <a:gd name="T38" fmla="*/ 186 w 911"/>
                    <a:gd name="T39" fmla="*/ 46 h 129"/>
                    <a:gd name="T40" fmla="*/ 0 w 911"/>
                    <a:gd name="T41" fmla="*/ 51 h 129"/>
                    <a:gd name="T42" fmla="*/ 3 w 911"/>
                    <a:gd name="T43" fmla="*/ 34 h 129"/>
                    <a:gd name="T44" fmla="*/ 179 w 911"/>
                    <a:gd name="T45" fmla="*/ 24 h 129"/>
                    <a:gd name="T46" fmla="*/ 359 w 911"/>
                    <a:gd name="T47" fmla="*/ 20 h 129"/>
                    <a:gd name="T48" fmla="*/ 468 w 911"/>
                    <a:gd name="T49" fmla="*/ 17 h 129"/>
                    <a:gd name="T50" fmla="*/ 535 w 911"/>
                    <a:gd name="T51" fmla="*/ 11 h 129"/>
                    <a:gd name="T52" fmla="*/ 612 w 911"/>
                    <a:gd name="T53" fmla="*/ 4 h 129"/>
                    <a:gd name="T54" fmla="*/ 715 w 911"/>
                    <a:gd name="T55" fmla="*/ 0 h 129"/>
                    <a:gd name="T56" fmla="*/ 778 w 911"/>
                    <a:gd name="T57" fmla="*/ 2 h 129"/>
                    <a:gd name="T58" fmla="*/ 809 w 911"/>
                    <a:gd name="T59" fmla="*/ 4 h 129"/>
                    <a:gd name="T60" fmla="*/ 841 w 911"/>
                    <a:gd name="T61" fmla="*/ 7 h 129"/>
                    <a:gd name="T62" fmla="*/ 863 w 911"/>
                    <a:gd name="T63" fmla="*/ 11 h 129"/>
                    <a:gd name="T64" fmla="*/ 885 w 911"/>
                    <a:gd name="T65" fmla="*/ 15 h 129"/>
                    <a:gd name="T66" fmla="*/ 910 w 911"/>
                    <a:gd name="T67" fmla="*/ 22 h 12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911"/>
                    <a:gd name="T103" fmla="*/ 0 h 129"/>
                    <a:gd name="T104" fmla="*/ 911 w 911"/>
                    <a:gd name="T105" fmla="*/ 129 h 12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911" h="129">
                      <a:moveTo>
                        <a:pt x="910" y="22"/>
                      </a:moveTo>
                      <a:lnTo>
                        <a:pt x="909" y="31"/>
                      </a:lnTo>
                      <a:lnTo>
                        <a:pt x="903" y="37"/>
                      </a:lnTo>
                      <a:lnTo>
                        <a:pt x="895" y="40"/>
                      </a:lnTo>
                      <a:lnTo>
                        <a:pt x="888" y="43"/>
                      </a:lnTo>
                      <a:lnTo>
                        <a:pt x="879" y="45"/>
                      </a:lnTo>
                      <a:lnTo>
                        <a:pt x="870" y="47"/>
                      </a:lnTo>
                      <a:lnTo>
                        <a:pt x="854" y="49"/>
                      </a:lnTo>
                      <a:lnTo>
                        <a:pt x="820" y="52"/>
                      </a:lnTo>
                      <a:lnTo>
                        <a:pt x="788" y="54"/>
                      </a:lnTo>
                      <a:lnTo>
                        <a:pt x="751" y="57"/>
                      </a:lnTo>
                      <a:lnTo>
                        <a:pt x="708" y="61"/>
                      </a:lnTo>
                      <a:lnTo>
                        <a:pt x="668" y="64"/>
                      </a:lnTo>
                      <a:lnTo>
                        <a:pt x="668" y="115"/>
                      </a:lnTo>
                      <a:lnTo>
                        <a:pt x="249" y="128"/>
                      </a:lnTo>
                      <a:lnTo>
                        <a:pt x="247" y="45"/>
                      </a:lnTo>
                      <a:lnTo>
                        <a:pt x="202" y="47"/>
                      </a:lnTo>
                      <a:lnTo>
                        <a:pt x="182" y="127"/>
                      </a:lnTo>
                      <a:lnTo>
                        <a:pt x="166" y="127"/>
                      </a:lnTo>
                      <a:lnTo>
                        <a:pt x="186" y="46"/>
                      </a:lnTo>
                      <a:lnTo>
                        <a:pt x="0" y="51"/>
                      </a:lnTo>
                      <a:lnTo>
                        <a:pt x="3" y="34"/>
                      </a:lnTo>
                      <a:lnTo>
                        <a:pt x="179" y="24"/>
                      </a:lnTo>
                      <a:lnTo>
                        <a:pt x="359" y="20"/>
                      </a:lnTo>
                      <a:lnTo>
                        <a:pt x="468" y="17"/>
                      </a:lnTo>
                      <a:lnTo>
                        <a:pt x="535" y="11"/>
                      </a:lnTo>
                      <a:lnTo>
                        <a:pt x="612" y="4"/>
                      </a:lnTo>
                      <a:lnTo>
                        <a:pt x="715" y="0"/>
                      </a:lnTo>
                      <a:lnTo>
                        <a:pt x="778" y="2"/>
                      </a:lnTo>
                      <a:lnTo>
                        <a:pt x="809" y="4"/>
                      </a:lnTo>
                      <a:lnTo>
                        <a:pt x="841" y="7"/>
                      </a:lnTo>
                      <a:lnTo>
                        <a:pt x="863" y="11"/>
                      </a:lnTo>
                      <a:lnTo>
                        <a:pt x="885" y="15"/>
                      </a:lnTo>
                      <a:lnTo>
                        <a:pt x="910" y="22"/>
                      </a:lnTo>
                    </a:path>
                  </a:pathLst>
                </a:custGeom>
                <a:solidFill>
                  <a:srgbClr val="000000"/>
                </a:solidFill>
                <a:ln w="127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780" name="Freeform 17"/>
              <p:cNvSpPr>
                <a:spLocks/>
              </p:cNvSpPr>
              <p:nvPr/>
            </p:nvSpPr>
            <p:spPr bwMode="auto">
              <a:xfrm>
                <a:off x="1531" y="3091"/>
                <a:ext cx="435" cy="38"/>
              </a:xfrm>
              <a:custGeom>
                <a:avLst/>
                <a:gdLst>
                  <a:gd name="T0" fmla="*/ 0 w 435"/>
                  <a:gd name="T1" fmla="*/ 0 h 38"/>
                  <a:gd name="T2" fmla="*/ 52 w 435"/>
                  <a:gd name="T3" fmla="*/ 0 h 38"/>
                  <a:gd name="T4" fmla="*/ 131 w 435"/>
                  <a:gd name="T5" fmla="*/ 0 h 38"/>
                  <a:gd name="T6" fmla="*/ 191 w 435"/>
                  <a:gd name="T7" fmla="*/ 0 h 38"/>
                  <a:gd name="T8" fmla="*/ 229 w 435"/>
                  <a:gd name="T9" fmla="*/ 0 h 38"/>
                  <a:gd name="T10" fmla="*/ 267 w 435"/>
                  <a:gd name="T11" fmla="*/ 1 h 38"/>
                  <a:gd name="T12" fmla="*/ 299 w 435"/>
                  <a:gd name="T13" fmla="*/ 4 h 38"/>
                  <a:gd name="T14" fmla="*/ 326 w 435"/>
                  <a:gd name="T15" fmla="*/ 5 h 38"/>
                  <a:gd name="T16" fmla="*/ 344 w 435"/>
                  <a:gd name="T17" fmla="*/ 6 h 38"/>
                  <a:gd name="T18" fmla="*/ 361 w 435"/>
                  <a:gd name="T19" fmla="*/ 8 h 38"/>
                  <a:gd name="T20" fmla="*/ 376 w 435"/>
                  <a:gd name="T21" fmla="*/ 10 h 38"/>
                  <a:gd name="T22" fmla="*/ 390 w 435"/>
                  <a:gd name="T23" fmla="*/ 14 h 38"/>
                  <a:gd name="T24" fmla="*/ 402 w 435"/>
                  <a:gd name="T25" fmla="*/ 17 h 38"/>
                  <a:gd name="T26" fmla="*/ 412 w 435"/>
                  <a:gd name="T27" fmla="*/ 20 h 38"/>
                  <a:gd name="T28" fmla="*/ 422 w 435"/>
                  <a:gd name="T29" fmla="*/ 25 h 38"/>
                  <a:gd name="T30" fmla="*/ 433 w 435"/>
                  <a:gd name="T31" fmla="*/ 31 h 38"/>
                  <a:gd name="T32" fmla="*/ 434 w 435"/>
                  <a:gd name="T33" fmla="*/ 37 h 38"/>
                  <a:gd name="T34" fmla="*/ 424 w 435"/>
                  <a:gd name="T35" fmla="*/ 34 h 38"/>
                  <a:gd name="T36" fmla="*/ 411 w 435"/>
                  <a:gd name="T37" fmla="*/ 31 h 38"/>
                  <a:gd name="T38" fmla="*/ 390 w 435"/>
                  <a:gd name="T39" fmla="*/ 28 h 38"/>
                  <a:gd name="T40" fmla="*/ 370 w 435"/>
                  <a:gd name="T41" fmla="*/ 25 h 38"/>
                  <a:gd name="T42" fmla="*/ 354 w 435"/>
                  <a:gd name="T43" fmla="*/ 23 h 38"/>
                  <a:gd name="T44" fmla="*/ 337 w 435"/>
                  <a:gd name="T45" fmla="*/ 22 h 38"/>
                  <a:gd name="T46" fmla="*/ 321 w 435"/>
                  <a:gd name="T47" fmla="*/ 22 h 38"/>
                  <a:gd name="T48" fmla="*/ 301 w 435"/>
                  <a:gd name="T49" fmla="*/ 22 h 38"/>
                  <a:gd name="T50" fmla="*/ 277 w 435"/>
                  <a:gd name="T51" fmla="*/ 22 h 38"/>
                  <a:gd name="T52" fmla="*/ 247 w 435"/>
                  <a:gd name="T53" fmla="*/ 22 h 38"/>
                  <a:gd name="T54" fmla="*/ 199 w 435"/>
                  <a:gd name="T55" fmla="*/ 23 h 38"/>
                  <a:gd name="T56" fmla="*/ 131 w 435"/>
                  <a:gd name="T57" fmla="*/ 26 h 38"/>
                  <a:gd name="T58" fmla="*/ 43 w 435"/>
                  <a:gd name="T59" fmla="*/ 30 h 38"/>
                  <a:gd name="T60" fmla="*/ 0 w 435"/>
                  <a:gd name="T61" fmla="*/ 32 h 38"/>
                  <a:gd name="T62" fmla="*/ 0 w 435"/>
                  <a:gd name="T63" fmla="*/ 0 h 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5"/>
                  <a:gd name="T97" fmla="*/ 0 h 38"/>
                  <a:gd name="T98" fmla="*/ 435 w 435"/>
                  <a:gd name="T99" fmla="*/ 38 h 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5" h="38">
                    <a:moveTo>
                      <a:pt x="0" y="0"/>
                    </a:moveTo>
                    <a:lnTo>
                      <a:pt x="52" y="0"/>
                    </a:lnTo>
                    <a:lnTo>
                      <a:pt x="131" y="0"/>
                    </a:lnTo>
                    <a:lnTo>
                      <a:pt x="191" y="0"/>
                    </a:lnTo>
                    <a:lnTo>
                      <a:pt x="229" y="0"/>
                    </a:lnTo>
                    <a:lnTo>
                      <a:pt x="267" y="1"/>
                    </a:lnTo>
                    <a:lnTo>
                      <a:pt x="299" y="4"/>
                    </a:lnTo>
                    <a:lnTo>
                      <a:pt x="326" y="5"/>
                    </a:lnTo>
                    <a:lnTo>
                      <a:pt x="344" y="6"/>
                    </a:lnTo>
                    <a:lnTo>
                      <a:pt x="361" y="8"/>
                    </a:lnTo>
                    <a:lnTo>
                      <a:pt x="376" y="10"/>
                    </a:lnTo>
                    <a:lnTo>
                      <a:pt x="390" y="14"/>
                    </a:lnTo>
                    <a:lnTo>
                      <a:pt x="402" y="17"/>
                    </a:lnTo>
                    <a:lnTo>
                      <a:pt x="412" y="20"/>
                    </a:lnTo>
                    <a:lnTo>
                      <a:pt x="422" y="25"/>
                    </a:lnTo>
                    <a:lnTo>
                      <a:pt x="433" y="31"/>
                    </a:lnTo>
                    <a:lnTo>
                      <a:pt x="434" y="37"/>
                    </a:lnTo>
                    <a:lnTo>
                      <a:pt x="424" y="34"/>
                    </a:lnTo>
                    <a:lnTo>
                      <a:pt x="411" y="31"/>
                    </a:lnTo>
                    <a:lnTo>
                      <a:pt x="390" y="28"/>
                    </a:lnTo>
                    <a:lnTo>
                      <a:pt x="370" y="25"/>
                    </a:lnTo>
                    <a:lnTo>
                      <a:pt x="354" y="23"/>
                    </a:lnTo>
                    <a:lnTo>
                      <a:pt x="337" y="22"/>
                    </a:lnTo>
                    <a:lnTo>
                      <a:pt x="321" y="22"/>
                    </a:lnTo>
                    <a:lnTo>
                      <a:pt x="301" y="22"/>
                    </a:lnTo>
                    <a:lnTo>
                      <a:pt x="277" y="22"/>
                    </a:lnTo>
                    <a:lnTo>
                      <a:pt x="247" y="22"/>
                    </a:lnTo>
                    <a:lnTo>
                      <a:pt x="199" y="23"/>
                    </a:lnTo>
                    <a:lnTo>
                      <a:pt x="131" y="26"/>
                    </a:lnTo>
                    <a:lnTo>
                      <a:pt x="43" y="30"/>
                    </a:lnTo>
                    <a:lnTo>
                      <a:pt x="0" y="3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B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40" name="Group 18"/>
            <p:cNvGrpSpPr>
              <a:grpSpLocks/>
            </p:cNvGrpSpPr>
            <p:nvPr/>
          </p:nvGrpSpPr>
          <p:grpSpPr bwMode="auto">
            <a:xfrm>
              <a:off x="910" y="3114"/>
              <a:ext cx="777" cy="294"/>
              <a:chOff x="910" y="3114"/>
              <a:chExt cx="777" cy="294"/>
            </a:xfrm>
          </p:grpSpPr>
          <p:sp>
            <p:nvSpPr>
              <p:cNvPr id="73768" name="Line 19"/>
              <p:cNvSpPr>
                <a:spLocks noChangeShapeType="1"/>
              </p:cNvSpPr>
              <p:nvPr/>
            </p:nvSpPr>
            <p:spPr bwMode="auto">
              <a:xfrm>
                <a:off x="1664" y="3303"/>
                <a:ext cx="0" cy="105"/>
              </a:xfrm>
              <a:prstGeom prst="line">
                <a:avLst/>
              </a:prstGeom>
              <a:noFill/>
              <a:ln w="12700">
                <a:solidFill>
                  <a:srgbClr val="438E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69" name="Line 20"/>
              <p:cNvSpPr>
                <a:spLocks noChangeShapeType="1"/>
              </p:cNvSpPr>
              <p:nvPr/>
            </p:nvSpPr>
            <p:spPr bwMode="auto">
              <a:xfrm>
                <a:off x="1563" y="3303"/>
                <a:ext cx="0" cy="102"/>
              </a:xfrm>
              <a:prstGeom prst="line">
                <a:avLst/>
              </a:prstGeom>
              <a:noFill/>
              <a:ln w="12700">
                <a:solidFill>
                  <a:srgbClr val="438E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0" name="Line 21"/>
              <p:cNvSpPr>
                <a:spLocks noChangeShapeType="1"/>
              </p:cNvSpPr>
              <p:nvPr/>
            </p:nvSpPr>
            <p:spPr bwMode="auto">
              <a:xfrm>
                <a:off x="1477" y="3305"/>
                <a:ext cx="0" cy="98"/>
              </a:xfrm>
              <a:prstGeom prst="line">
                <a:avLst/>
              </a:prstGeom>
              <a:noFill/>
              <a:ln w="12700">
                <a:solidFill>
                  <a:srgbClr val="438E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1" name="Line 22"/>
              <p:cNvSpPr>
                <a:spLocks noChangeShapeType="1"/>
              </p:cNvSpPr>
              <p:nvPr/>
            </p:nvSpPr>
            <p:spPr bwMode="auto">
              <a:xfrm>
                <a:off x="1389" y="3306"/>
                <a:ext cx="0" cy="101"/>
              </a:xfrm>
              <a:prstGeom prst="line">
                <a:avLst/>
              </a:prstGeom>
              <a:noFill/>
              <a:ln w="12700">
                <a:solidFill>
                  <a:srgbClr val="438E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2" name="Freeform 23"/>
              <p:cNvSpPr>
                <a:spLocks/>
              </p:cNvSpPr>
              <p:nvPr/>
            </p:nvSpPr>
            <p:spPr bwMode="auto">
              <a:xfrm>
                <a:off x="1312" y="3310"/>
                <a:ext cx="17" cy="91"/>
              </a:xfrm>
              <a:custGeom>
                <a:avLst/>
                <a:gdLst>
                  <a:gd name="T0" fmla="*/ 16 w 17"/>
                  <a:gd name="T1" fmla="*/ 0 h 91"/>
                  <a:gd name="T2" fmla="*/ 16 w 17"/>
                  <a:gd name="T3" fmla="*/ 88 h 91"/>
                  <a:gd name="T4" fmla="*/ 0 w 17"/>
                  <a:gd name="T5" fmla="*/ 88 h 91"/>
                  <a:gd name="T6" fmla="*/ 16 w 17"/>
                  <a:gd name="T7" fmla="*/ 90 h 91"/>
                  <a:gd name="T8" fmla="*/ 16 w 17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91"/>
                  <a:gd name="T17" fmla="*/ 17 w 17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91">
                    <a:moveTo>
                      <a:pt x="16" y="0"/>
                    </a:moveTo>
                    <a:lnTo>
                      <a:pt x="16" y="88"/>
                    </a:lnTo>
                    <a:lnTo>
                      <a:pt x="0" y="88"/>
                    </a:lnTo>
                    <a:lnTo>
                      <a:pt x="16" y="9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D0C8BB"/>
              </a:solidFill>
              <a:ln w="12700" cap="rnd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3" name="Freeform 24"/>
              <p:cNvSpPr>
                <a:spLocks/>
              </p:cNvSpPr>
              <p:nvPr/>
            </p:nvSpPr>
            <p:spPr bwMode="auto">
              <a:xfrm>
                <a:off x="1091" y="3306"/>
                <a:ext cx="17" cy="93"/>
              </a:xfrm>
              <a:custGeom>
                <a:avLst/>
                <a:gdLst>
                  <a:gd name="T0" fmla="*/ 16 w 17"/>
                  <a:gd name="T1" fmla="*/ 0 h 93"/>
                  <a:gd name="T2" fmla="*/ 0 w 17"/>
                  <a:gd name="T3" fmla="*/ 92 h 93"/>
                  <a:gd name="T4" fmla="*/ 0 w 17"/>
                  <a:gd name="T5" fmla="*/ 90 h 93"/>
                  <a:gd name="T6" fmla="*/ 16 w 17"/>
                  <a:gd name="T7" fmla="*/ 0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93"/>
                  <a:gd name="T14" fmla="*/ 17 w 17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93">
                    <a:moveTo>
                      <a:pt x="16" y="0"/>
                    </a:moveTo>
                    <a:lnTo>
                      <a:pt x="0" y="92"/>
                    </a:lnTo>
                    <a:lnTo>
                      <a:pt x="0" y="9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D0C8BB"/>
              </a:solidFill>
              <a:ln w="12700" cap="rnd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4" name="Line 25"/>
              <p:cNvSpPr>
                <a:spLocks noChangeShapeType="1"/>
              </p:cNvSpPr>
              <p:nvPr/>
            </p:nvSpPr>
            <p:spPr bwMode="auto">
              <a:xfrm flipH="1">
                <a:off x="910" y="3308"/>
                <a:ext cx="7" cy="88"/>
              </a:xfrm>
              <a:prstGeom prst="line">
                <a:avLst/>
              </a:prstGeom>
              <a:noFill/>
              <a:ln w="12700">
                <a:solidFill>
                  <a:srgbClr val="438E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5" name="Freeform 26"/>
              <p:cNvSpPr>
                <a:spLocks/>
              </p:cNvSpPr>
              <p:nvPr/>
            </p:nvSpPr>
            <p:spPr bwMode="auto">
              <a:xfrm>
                <a:off x="1670" y="3114"/>
                <a:ext cx="17" cy="112"/>
              </a:xfrm>
              <a:custGeom>
                <a:avLst/>
                <a:gdLst>
                  <a:gd name="T0" fmla="*/ 16 w 17"/>
                  <a:gd name="T1" fmla="*/ 0 h 112"/>
                  <a:gd name="T2" fmla="*/ 0 w 17"/>
                  <a:gd name="T3" fmla="*/ 111 h 112"/>
                  <a:gd name="T4" fmla="*/ 0 w 17"/>
                  <a:gd name="T5" fmla="*/ 106 h 112"/>
                  <a:gd name="T6" fmla="*/ 16 w 17"/>
                  <a:gd name="T7" fmla="*/ 0 h 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12"/>
                  <a:gd name="T14" fmla="*/ 17 w 17"/>
                  <a:gd name="T15" fmla="*/ 112 h 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12">
                    <a:moveTo>
                      <a:pt x="16" y="0"/>
                    </a:moveTo>
                    <a:lnTo>
                      <a:pt x="0" y="111"/>
                    </a:lnTo>
                    <a:lnTo>
                      <a:pt x="0" y="106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D0C8BB"/>
              </a:solidFill>
              <a:ln w="12700" cap="rnd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6" name="Line 27"/>
              <p:cNvSpPr>
                <a:spLocks noChangeShapeType="1"/>
              </p:cNvSpPr>
              <p:nvPr/>
            </p:nvSpPr>
            <p:spPr bwMode="auto">
              <a:xfrm>
                <a:off x="1539" y="3120"/>
                <a:ext cx="0" cy="117"/>
              </a:xfrm>
              <a:prstGeom prst="line">
                <a:avLst/>
              </a:prstGeom>
              <a:noFill/>
              <a:ln w="12700">
                <a:solidFill>
                  <a:srgbClr val="438E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7" name="Line 28"/>
              <p:cNvSpPr>
                <a:spLocks noChangeShapeType="1"/>
              </p:cNvSpPr>
              <p:nvPr/>
            </p:nvSpPr>
            <p:spPr bwMode="auto">
              <a:xfrm flipH="1">
                <a:off x="1322" y="3123"/>
                <a:ext cx="5" cy="118"/>
              </a:xfrm>
              <a:prstGeom prst="line">
                <a:avLst/>
              </a:prstGeom>
              <a:noFill/>
              <a:ln w="12700">
                <a:solidFill>
                  <a:srgbClr val="438E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78" name="Freeform 29"/>
              <p:cNvSpPr>
                <a:spLocks/>
              </p:cNvSpPr>
              <p:nvPr/>
            </p:nvSpPr>
            <p:spPr bwMode="auto">
              <a:xfrm>
                <a:off x="1434" y="3117"/>
                <a:ext cx="1" cy="119"/>
              </a:xfrm>
              <a:custGeom>
                <a:avLst/>
                <a:gdLst>
                  <a:gd name="T0" fmla="*/ 0 w 1"/>
                  <a:gd name="T1" fmla="*/ 0 h 119"/>
                  <a:gd name="T2" fmla="*/ 0 w 1"/>
                  <a:gd name="T3" fmla="*/ 118 h 119"/>
                  <a:gd name="T4" fmla="*/ 0 w 1"/>
                  <a:gd name="T5" fmla="*/ 114 h 119"/>
                  <a:gd name="T6" fmla="*/ 0 w 1"/>
                  <a:gd name="T7" fmla="*/ 0 h 1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19"/>
                  <a:gd name="T14" fmla="*/ 1 w 1"/>
                  <a:gd name="T15" fmla="*/ 119 h 1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19">
                    <a:moveTo>
                      <a:pt x="0" y="0"/>
                    </a:moveTo>
                    <a:lnTo>
                      <a:pt x="0" y="118"/>
                    </a:lnTo>
                    <a:lnTo>
                      <a:pt x="0" y="1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0C8BB"/>
              </a:solidFill>
              <a:ln w="12700" cap="rnd">
                <a:solidFill>
                  <a:srgbClr val="438E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41" name="Group 30"/>
            <p:cNvGrpSpPr>
              <a:grpSpLocks/>
            </p:cNvGrpSpPr>
            <p:nvPr/>
          </p:nvGrpSpPr>
          <p:grpSpPr bwMode="auto">
            <a:xfrm>
              <a:off x="628" y="3023"/>
              <a:ext cx="1899" cy="599"/>
              <a:chOff x="628" y="3023"/>
              <a:chExt cx="1899" cy="599"/>
            </a:xfrm>
          </p:grpSpPr>
          <p:grpSp>
            <p:nvGrpSpPr>
              <p:cNvPr id="73747" name="Group 31"/>
              <p:cNvGrpSpPr>
                <a:grpSpLocks/>
              </p:cNvGrpSpPr>
              <p:nvPr/>
            </p:nvGrpSpPr>
            <p:grpSpPr bwMode="auto">
              <a:xfrm>
                <a:off x="1226" y="3047"/>
                <a:ext cx="129" cy="51"/>
                <a:chOff x="1226" y="3047"/>
                <a:chExt cx="129" cy="51"/>
              </a:xfrm>
            </p:grpSpPr>
            <p:grpSp>
              <p:nvGrpSpPr>
                <p:cNvPr id="73758" name="Group 32"/>
                <p:cNvGrpSpPr>
                  <a:grpSpLocks/>
                </p:cNvGrpSpPr>
                <p:nvPr/>
              </p:nvGrpSpPr>
              <p:grpSpPr bwMode="auto">
                <a:xfrm>
                  <a:off x="1226" y="3047"/>
                  <a:ext cx="129" cy="51"/>
                  <a:chOff x="1226" y="3047"/>
                  <a:chExt cx="129" cy="51"/>
                </a:xfrm>
              </p:grpSpPr>
              <p:sp>
                <p:nvSpPr>
                  <p:cNvPr id="7376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226" y="3047"/>
                    <a:ext cx="129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6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226" y="3048"/>
                    <a:ext cx="0" cy="5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65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254" y="3050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66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285" y="3050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767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317" y="3048"/>
                    <a:ext cx="0" cy="4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759" name="Line 38"/>
                <p:cNvSpPr>
                  <a:spLocks noChangeShapeType="1"/>
                </p:cNvSpPr>
                <p:nvPr/>
              </p:nvSpPr>
              <p:spPr bwMode="auto">
                <a:xfrm>
                  <a:off x="1226" y="3057"/>
                  <a:ext cx="1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0" name="Line 39"/>
                <p:cNvSpPr>
                  <a:spLocks noChangeShapeType="1"/>
                </p:cNvSpPr>
                <p:nvPr/>
              </p:nvSpPr>
              <p:spPr bwMode="auto">
                <a:xfrm>
                  <a:off x="1226" y="3066"/>
                  <a:ext cx="12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1" name="Line 40"/>
                <p:cNvSpPr>
                  <a:spLocks noChangeShapeType="1"/>
                </p:cNvSpPr>
                <p:nvPr/>
              </p:nvSpPr>
              <p:spPr bwMode="auto">
                <a:xfrm>
                  <a:off x="1226" y="3076"/>
                  <a:ext cx="12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762" name="Line 41"/>
                <p:cNvSpPr>
                  <a:spLocks noChangeShapeType="1"/>
                </p:cNvSpPr>
                <p:nvPr/>
              </p:nvSpPr>
              <p:spPr bwMode="auto">
                <a:xfrm>
                  <a:off x="1227" y="3085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48" name="Group 42"/>
              <p:cNvGrpSpPr>
                <a:grpSpLocks/>
              </p:cNvGrpSpPr>
              <p:nvPr/>
            </p:nvGrpSpPr>
            <p:grpSpPr bwMode="auto">
              <a:xfrm>
                <a:off x="628" y="3023"/>
                <a:ext cx="1899" cy="599"/>
                <a:chOff x="628" y="3023"/>
                <a:chExt cx="1899" cy="599"/>
              </a:xfrm>
            </p:grpSpPr>
            <p:grpSp>
              <p:nvGrpSpPr>
                <p:cNvPr id="73749" name="Group 43"/>
                <p:cNvGrpSpPr>
                  <a:grpSpLocks/>
                </p:cNvGrpSpPr>
                <p:nvPr/>
              </p:nvGrpSpPr>
              <p:grpSpPr bwMode="auto">
                <a:xfrm>
                  <a:off x="628" y="3023"/>
                  <a:ext cx="1899" cy="599"/>
                  <a:chOff x="628" y="3023"/>
                  <a:chExt cx="1899" cy="599"/>
                </a:xfrm>
              </p:grpSpPr>
              <p:grpSp>
                <p:nvGrpSpPr>
                  <p:cNvPr id="73751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628" y="3023"/>
                    <a:ext cx="1899" cy="599"/>
                    <a:chOff x="628" y="3023"/>
                    <a:chExt cx="1899" cy="599"/>
                  </a:xfrm>
                </p:grpSpPr>
                <p:sp>
                  <p:nvSpPr>
                    <p:cNvPr id="7375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628" y="3023"/>
                      <a:ext cx="1899" cy="599"/>
                    </a:xfrm>
                    <a:custGeom>
                      <a:avLst/>
                      <a:gdLst>
                        <a:gd name="T0" fmla="*/ 20 w 1899"/>
                        <a:gd name="T1" fmla="*/ 355 h 599"/>
                        <a:gd name="T2" fmla="*/ 5 w 1899"/>
                        <a:gd name="T3" fmla="*/ 394 h 599"/>
                        <a:gd name="T4" fmla="*/ 0 w 1899"/>
                        <a:gd name="T5" fmla="*/ 430 h 599"/>
                        <a:gd name="T6" fmla="*/ 7 w 1899"/>
                        <a:gd name="T7" fmla="*/ 478 h 599"/>
                        <a:gd name="T8" fmla="*/ 260 w 1899"/>
                        <a:gd name="T9" fmla="*/ 521 h 599"/>
                        <a:gd name="T10" fmla="*/ 590 w 1899"/>
                        <a:gd name="T11" fmla="*/ 542 h 599"/>
                        <a:gd name="T12" fmla="*/ 1011 w 1899"/>
                        <a:gd name="T13" fmla="*/ 565 h 599"/>
                        <a:gd name="T14" fmla="*/ 1424 w 1899"/>
                        <a:gd name="T15" fmla="*/ 591 h 599"/>
                        <a:gd name="T16" fmla="*/ 1815 w 1899"/>
                        <a:gd name="T17" fmla="*/ 598 h 599"/>
                        <a:gd name="T18" fmla="*/ 1833 w 1899"/>
                        <a:gd name="T19" fmla="*/ 472 h 599"/>
                        <a:gd name="T20" fmla="*/ 1871 w 1899"/>
                        <a:gd name="T21" fmla="*/ 381 h 599"/>
                        <a:gd name="T22" fmla="*/ 1898 w 1899"/>
                        <a:gd name="T23" fmla="*/ 331 h 599"/>
                        <a:gd name="T24" fmla="*/ 1420 w 1899"/>
                        <a:gd name="T25" fmla="*/ 368 h 599"/>
                        <a:gd name="T26" fmla="*/ 806 w 1899"/>
                        <a:gd name="T27" fmla="*/ 372 h 599"/>
                        <a:gd name="T28" fmla="*/ 167 w 1899"/>
                        <a:gd name="T29" fmla="*/ 356 h 599"/>
                        <a:gd name="T30" fmla="*/ 186 w 1899"/>
                        <a:gd name="T31" fmla="*/ 291 h 599"/>
                        <a:gd name="T32" fmla="*/ 612 w 1899"/>
                        <a:gd name="T33" fmla="*/ 290 h 599"/>
                        <a:gd name="T34" fmla="*/ 1101 w 1899"/>
                        <a:gd name="T35" fmla="*/ 279 h 599"/>
                        <a:gd name="T36" fmla="*/ 1273 w 1899"/>
                        <a:gd name="T37" fmla="*/ 277 h 599"/>
                        <a:gd name="T38" fmla="*/ 1366 w 1899"/>
                        <a:gd name="T39" fmla="*/ 279 h 599"/>
                        <a:gd name="T40" fmla="*/ 1431 w 1899"/>
                        <a:gd name="T41" fmla="*/ 283 h 599"/>
                        <a:gd name="T42" fmla="*/ 1474 w 1899"/>
                        <a:gd name="T43" fmla="*/ 292 h 599"/>
                        <a:gd name="T44" fmla="*/ 1488 w 1899"/>
                        <a:gd name="T45" fmla="*/ 221 h 599"/>
                        <a:gd name="T46" fmla="*/ 1456 w 1899"/>
                        <a:gd name="T47" fmla="*/ 210 h 599"/>
                        <a:gd name="T48" fmla="*/ 1408 w 1899"/>
                        <a:gd name="T49" fmla="*/ 202 h 599"/>
                        <a:gd name="T50" fmla="*/ 1338 w 1899"/>
                        <a:gd name="T51" fmla="*/ 198 h 599"/>
                        <a:gd name="T52" fmla="*/ 1203 w 1899"/>
                        <a:gd name="T53" fmla="*/ 195 h 599"/>
                        <a:gd name="T54" fmla="*/ 532 w 1899"/>
                        <a:gd name="T55" fmla="*/ 212 h 599"/>
                        <a:gd name="T56" fmla="*/ 431 w 1899"/>
                        <a:gd name="T57" fmla="*/ 117 h 599"/>
                        <a:gd name="T58" fmla="*/ 542 w 1899"/>
                        <a:gd name="T59" fmla="*/ 212 h 599"/>
                        <a:gd name="T60" fmla="*/ 551 w 1899"/>
                        <a:gd name="T61" fmla="*/ 212 h 599"/>
                        <a:gd name="T62" fmla="*/ 752 w 1899"/>
                        <a:gd name="T63" fmla="*/ 108 h 599"/>
                        <a:gd name="T64" fmla="*/ 1047 w 1899"/>
                        <a:gd name="T65" fmla="*/ 89 h 599"/>
                        <a:gd name="T66" fmla="*/ 1255 w 1899"/>
                        <a:gd name="T67" fmla="*/ 82 h 599"/>
                        <a:gd name="T68" fmla="*/ 1266 w 1899"/>
                        <a:gd name="T69" fmla="*/ 37 h 599"/>
                        <a:gd name="T70" fmla="*/ 1248 w 1899"/>
                        <a:gd name="T71" fmla="*/ 29 h 599"/>
                        <a:gd name="T72" fmla="*/ 1216 w 1899"/>
                        <a:gd name="T73" fmla="*/ 21 h 599"/>
                        <a:gd name="T74" fmla="*/ 1176 w 1899"/>
                        <a:gd name="T75" fmla="*/ 12 h 599"/>
                        <a:gd name="T76" fmla="*/ 1104 w 1899"/>
                        <a:gd name="T77" fmla="*/ 3 h 599"/>
                        <a:gd name="T78" fmla="*/ 995 w 1899"/>
                        <a:gd name="T79" fmla="*/ 0 h 599"/>
                        <a:gd name="T80" fmla="*/ 838 w 1899"/>
                        <a:gd name="T81" fmla="*/ 6 h 599"/>
                        <a:gd name="T82" fmla="*/ 720 w 1899"/>
                        <a:gd name="T83" fmla="*/ 20 h 599"/>
                        <a:gd name="T84" fmla="*/ 590 w 1899"/>
                        <a:gd name="T85" fmla="*/ 70 h 599"/>
                        <a:gd name="T86" fmla="*/ 391 w 1899"/>
                        <a:gd name="T87" fmla="*/ 94 h 599"/>
                        <a:gd name="T88" fmla="*/ 382 w 1899"/>
                        <a:gd name="T89" fmla="*/ 104 h 599"/>
                        <a:gd name="T90" fmla="*/ 386 w 1899"/>
                        <a:gd name="T91" fmla="*/ 123 h 599"/>
                        <a:gd name="T92" fmla="*/ 364 w 1899"/>
                        <a:gd name="T93" fmla="*/ 216 h 599"/>
                        <a:gd name="T94" fmla="*/ 159 w 1899"/>
                        <a:gd name="T95" fmla="*/ 275 h 599"/>
                        <a:gd name="T96" fmla="*/ 155 w 1899"/>
                        <a:gd name="T97" fmla="*/ 327 h 599"/>
                        <a:gd name="T98" fmla="*/ 25 w 1899"/>
                        <a:gd name="T99" fmla="*/ 347 h 59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899"/>
                        <a:gd name="T151" fmla="*/ 0 h 599"/>
                        <a:gd name="T152" fmla="*/ 1899 w 1899"/>
                        <a:gd name="T153" fmla="*/ 599 h 59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899" h="599">
                          <a:moveTo>
                            <a:pt x="25" y="347"/>
                          </a:moveTo>
                          <a:lnTo>
                            <a:pt x="20" y="355"/>
                          </a:lnTo>
                          <a:lnTo>
                            <a:pt x="11" y="376"/>
                          </a:lnTo>
                          <a:lnTo>
                            <a:pt x="5" y="394"/>
                          </a:lnTo>
                          <a:lnTo>
                            <a:pt x="1" y="412"/>
                          </a:lnTo>
                          <a:lnTo>
                            <a:pt x="0" y="430"/>
                          </a:lnTo>
                          <a:lnTo>
                            <a:pt x="3" y="457"/>
                          </a:lnTo>
                          <a:lnTo>
                            <a:pt x="7" y="478"/>
                          </a:lnTo>
                          <a:lnTo>
                            <a:pt x="11" y="498"/>
                          </a:lnTo>
                          <a:lnTo>
                            <a:pt x="260" y="521"/>
                          </a:lnTo>
                          <a:lnTo>
                            <a:pt x="435" y="536"/>
                          </a:lnTo>
                          <a:lnTo>
                            <a:pt x="590" y="542"/>
                          </a:lnTo>
                          <a:lnTo>
                            <a:pt x="790" y="557"/>
                          </a:lnTo>
                          <a:lnTo>
                            <a:pt x="1011" y="565"/>
                          </a:lnTo>
                          <a:lnTo>
                            <a:pt x="1199" y="579"/>
                          </a:lnTo>
                          <a:lnTo>
                            <a:pt x="1424" y="591"/>
                          </a:lnTo>
                          <a:lnTo>
                            <a:pt x="1632" y="598"/>
                          </a:lnTo>
                          <a:lnTo>
                            <a:pt x="1815" y="598"/>
                          </a:lnTo>
                          <a:lnTo>
                            <a:pt x="1822" y="546"/>
                          </a:lnTo>
                          <a:lnTo>
                            <a:pt x="1833" y="472"/>
                          </a:lnTo>
                          <a:lnTo>
                            <a:pt x="1854" y="416"/>
                          </a:lnTo>
                          <a:lnTo>
                            <a:pt x="1871" y="381"/>
                          </a:lnTo>
                          <a:lnTo>
                            <a:pt x="1887" y="346"/>
                          </a:lnTo>
                          <a:lnTo>
                            <a:pt x="1898" y="331"/>
                          </a:lnTo>
                          <a:lnTo>
                            <a:pt x="1686" y="349"/>
                          </a:lnTo>
                          <a:lnTo>
                            <a:pt x="1420" y="368"/>
                          </a:lnTo>
                          <a:lnTo>
                            <a:pt x="1104" y="376"/>
                          </a:lnTo>
                          <a:lnTo>
                            <a:pt x="806" y="372"/>
                          </a:lnTo>
                          <a:lnTo>
                            <a:pt x="462" y="364"/>
                          </a:lnTo>
                          <a:lnTo>
                            <a:pt x="167" y="356"/>
                          </a:lnTo>
                          <a:lnTo>
                            <a:pt x="183" y="295"/>
                          </a:lnTo>
                          <a:lnTo>
                            <a:pt x="186" y="291"/>
                          </a:lnTo>
                          <a:lnTo>
                            <a:pt x="193" y="290"/>
                          </a:lnTo>
                          <a:lnTo>
                            <a:pt x="612" y="290"/>
                          </a:lnTo>
                          <a:lnTo>
                            <a:pt x="903" y="286"/>
                          </a:lnTo>
                          <a:lnTo>
                            <a:pt x="1101" y="279"/>
                          </a:lnTo>
                          <a:lnTo>
                            <a:pt x="1213" y="277"/>
                          </a:lnTo>
                          <a:lnTo>
                            <a:pt x="1273" y="277"/>
                          </a:lnTo>
                          <a:lnTo>
                            <a:pt x="1323" y="278"/>
                          </a:lnTo>
                          <a:lnTo>
                            <a:pt x="1366" y="279"/>
                          </a:lnTo>
                          <a:lnTo>
                            <a:pt x="1399" y="280"/>
                          </a:lnTo>
                          <a:lnTo>
                            <a:pt x="1431" y="283"/>
                          </a:lnTo>
                          <a:lnTo>
                            <a:pt x="1456" y="287"/>
                          </a:lnTo>
                          <a:lnTo>
                            <a:pt x="1474" y="292"/>
                          </a:lnTo>
                          <a:lnTo>
                            <a:pt x="1488" y="297"/>
                          </a:lnTo>
                          <a:lnTo>
                            <a:pt x="1488" y="221"/>
                          </a:lnTo>
                          <a:lnTo>
                            <a:pt x="1474" y="215"/>
                          </a:lnTo>
                          <a:lnTo>
                            <a:pt x="1456" y="210"/>
                          </a:lnTo>
                          <a:lnTo>
                            <a:pt x="1432" y="205"/>
                          </a:lnTo>
                          <a:lnTo>
                            <a:pt x="1408" y="202"/>
                          </a:lnTo>
                          <a:lnTo>
                            <a:pt x="1378" y="201"/>
                          </a:lnTo>
                          <a:lnTo>
                            <a:pt x="1338" y="198"/>
                          </a:lnTo>
                          <a:lnTo>
                            <a:pt x="1287" y="197"/>
                          </a:lnTo>
                          <a:lnTo>
                            <a:pt x="1203" y="195"/>
                          </a:lnTo>
                          <a:lnTo>
                            <a:pt x="1097" y="193"/>
                          </a:lnTo>
                          <a:lnTo>
                            <a:pt x="532" y="212"/>
                          </a:lnTo>
                          <a:lnTo>
                            <a:pt x="549" y="113"/>
                          </a:lnTo>
                          <a:lnTo>
                            <a:pt x="431" y="117"/>
                          </a:lnTo>
                          <a:lnTo>
                            <a:pt x="397" y="211"/>
                          </a:lnTo>
                          <a:lnTo>
                            <a:pt x="542" y="212"/>
                          </a:lnTo>
                          <a:lnTo>
                            <a:pt x="540" y="212"/>
                          </a:lnTo>
                          <a:lnTo>
                            <a:pt x="551" y="212"/>
                          </a:lnTo>
                          <a:lnTo>
                            <a:pt x="567" y="114"/>
                          </a:lnTo>
                          <a:lnTo>
                            <a:pt x="752" y="108"/>
                          </a:lnTo>
                          <a:lnTo>
                            <a:pt x="914" y="100"/>
                          </a:lnTo>
                          <a:lnTo>
                            <a:pt x="1047" y="89"/>
                          </a:lnTo>
                          <a:lnTo>
                            <a:pt x="1165" y="82"/>
                          </a:lnTo>
                          <a:lnTo>
                            <a:pt x="1255" y="82"/>
                          </a:lnTo>
                          <a:lnTo>
                            <a:pt x="1266" y="82"/>
                          </a:lnTo>
                          <a:lnTo>
                            <a:pt x="1266" y="37"/>
                          </a:lnTo>
                          <a:lnTo>
                            <a:pt x="1258" y="33"/>
                          </a:lnTo>
                          <a:lnTo>
                            <a:pt x="1248" y="29"/>
                          </a:lnTo>
                          <a:lnTo>
                            <a:pt x="1231" y="24"/>
                          </a:lnTo>
                          <a:lnTo>
                            <a:pt x="1216" y="21"/>
                          </a:lnTo>
                          <a:lnTo>
                            <a:pt x="1195" y="16"/>
                          </a:lnTo>
                          <a:lnTo>
                            <a:pt x="1176" y="12"/>
                          </a:lnTo>
                          <a:lnTo>
                            <a:pt x="1140" y="7"/>
                          </a:lnTo>
                          <a:lnTo>
                            <a:pt x="1104" y="3"/>
                          </a:lnTo>
                          <a:lnTo>
                            <a:pt x="1058" y="0"/>
                          </a:lnTo>
                          <a:lnTo>
                            <a:pt x="995" y="0"/>
                          </a:lnTo>
                          <a:lnTo>
                            <a:pt x="919" y="2"/>
                          </a:lnTo>
                          <a:lnTo>
                            <a:pt x="838" y="6"/>
                          </a:lnTo>
                          <a:lnTo>
                            <a:pt x="781" y="12"/>
                          </a:lnTo>
                          <a:lnTo>
                            <a:pt x="720" y="20"/>
                          </a:lnTo>
                          <a:lnTo>
                            <a:pt x="688" y="67"/>
                          </a:lnTo>
                          <a:lnTo>
                            <a:pt x="590" y="70"/>
                          </a:lnTo>
                          <a:lnTo>
                            <a:pt x="580" y="93"/>
                          </a:lnTo>
                          <a:lnTo>
                            <a:pt x="391" y="94"/>
                          </a:lnTo>
                          <a:lnTo>
                            <a:pt x="384" y="97"/>
                          </a:lnTo>
                          <a:lnTo>
                            <a:pt x="382" y="104"/>
                          </a:lnTo>
                          <a:lnTo>
                            <a:pt x="384" y="113"/>
                          </a:lnTo>
                          <a:lnTo>
                            <a:pt x="386" y="123"/>
                          </a:lnTo>
                          <a:lnTo>
                            <a:pt x="393" y="130"/>
                          </a:lnTo>
                          <a:lnTo>
                            <a:pt x="364" y="216"/>
                          </a:lnTo>
                          <a:lnTo>
                            <a:pt x="159" y="216"/>
                          </a:lnTo>
                          <a:lnTo>
                            <a:pt x="159" y="275"/>
                          </a:lnTo>
                          <a:lnTo>
                            <a:pt x="165" y="292"/>
                          </a:lnTo>
                          <a:lnTo>
                            <a:pt x="155" y="327"/>
                          </a:lnTo>
                          <a:lnTo>
                            <a:pt x="144" y="355"/>
                          </a:lnTo>
                          <a:lnTo>
                            <a:pt x="25" y="347"/>
                          </a:lnTo>
                        </a:path>
                      </a:pathLst>
                    </a:custGeom>
                    <a:solidFill>
                      <a:srgbClr val="D0C8BB"/>
                    </a:solidFill>
                    <a:ln w="12700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73754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9" y="3436"/>
                      <a:ext cx="1828" cy="94"/>
                      <a:chOff x="629" y="3436"/>
                      <a:chExt cx="1828" cy="94"/>
                    </a:xfrm>
                  </p:grpSpPr>
                  <p:sp>
                    <p:nvSpPr>
                      <p:cNvPr id="7375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29" y="3436"/>
                        <a:ext cx="1828" cy="69"/>
                      </a:xfrm>
                      <a:custGeom>
                        <a:avLst/>
                        <a:gdLst>
                          <a:gd name="T0" fmla="*/ 2 w 1828"/>
                          <a:gd name="T1" fmla="*/ 0 h 69"/>
                          <a:gd name="T2" fmla="*/ 32 w 1828"/>
                          <a:gd name="T3" fmla="*/ 3 h 69"/>
                          <a:gd name="T4" fmla="*/ 72 w 1828"/>
                          <a:gd name="T5" fmla="*/ 7 h 69"/>
                          <a:gd name="T6" fmla="*/ 106 w 1828"/>
                          <a:gd name="T7" fmla="*/ 11 h 69"/>
                          <a:gd name="T8" fmla="*/ 135 w 1828"/>
                          <a:gd name="T9" fmla="*/ 13 h 69"/>
                          <a:gd name="T10" fmla="*/ 166 w 1828"/>
                          <a:gd name="T11" fmla="*/ 16 h 69"/>
                          <a:gd name="T12" fmla="*/ 218 w 1828"/>
                          <a:gd name="T13" fmla="*/ 19 h 69"/>
                          <a:gd name="T14" fmla="*/ 271 w 1828"/>
                          <a:gd name="T15" fmla="*/ 22 h 69"/>
                          <a:gd name="T16" fmla="*/ 326 w 1828"/>
                          <a:gd name="T17" fmla="*/ 24 h 69"/>
                          <a:gd name="T18" fmla="*/ 372 w 1828"/>
                          <a:gd name="T19" fmla="*/ 27 h 69"/>
                          <a:gd name="T20" fmla="*/ 430 w 1828"/>
                          <a:gd name="T21" fmla="*/ 29 h 69"/>
                          <a:gd name="T22" fmla="*/ 540 w 1828"/>
                          <a:gd name="T23" fmla="*/ 33 h 69"/>
                          <a:gd name="T24" fmla="*/ 625 w 1828"/>
                          <a:gd name="T25" fmla="*/ 37 h 69"/>
                          <a:gd name="T26" fmla="*/ 719 w 1828"/>
                          <a:gd name="T27" fmla="*/ 40 h 69"/>
                          <a:gd name="T28" fmla="*/ 841 w 1828"/>
                          <a:gd name="T29" fmla="*/ 45 h 69"/>
                          <a:gd name="T30" fmla="*/ 927 w 1828"/>
                          <a:gd name="T31" fmla="*/ 47 h 69"/>
                          <a:gd name="T32" fmla="*/ 1111 w 1828"/>
                          <a:gd name="T33" fmla="*/ 50 h 69"/>
                          <a:gd name="T34" fmla="*/ 1366 w 1828"/>
                          <a:gd name="T35" fmla="*/ 53 h 69"/>
                          <a:gd name="T36" fmla="*/ 1478 w 1828"/>
                          <a:gd name="T37" fmla="*/ 52 h 69"/>
                          <a:gd name="T38" fmla="*/ 1585 w 1828"/>
                          <a:gd name="T39" fmla="*/ 53 h 69"/>
                          <a:gd name="T40" fmla="*/ 1638 w 1828"/>
                          <a:gd name="T41" fmla="*/ 52 h 69"/>
                          <a:gd name="T42" fmla="*/ 1688 w 1828"/>
                          <a:gd name="T43" fmla="*/ 52 h 69"/>
                          <a:gd name="T44" fmla="*/ 1722 w 1828"/>
                          <a:gd name="T45" fmla="*/ 51 h 69"/>
                          <a:gd name="T46" fmla="*/ 1752 w 1828"/>
                          <a:gd name="T47" fmla="*/ 50 h 69"/>
                          <a:gd name="T48" fmla="*/ 1773 w 1828"/>
                          <a:gd name="T49" fmla="*/ 47 h 69"/>
                          <a:gd name="T50" fmla="*/ 1795 w 1828"/>
                          <a:gd name="T51" fmla="*/ 46 h 69"/>
                          <a:gd name="T52" fmla="*/ 1814 w 1828"/>
                          <a:gd name="T53" fmla="*/ 45 h 69"/>
                          <a:gd name="T54" fmla="*/ 1827 w 1828"/>
                          <a:gd name="T55" fmla="*/ 42 h 69"/>
                          <a:gd name="T56" fmla="*/ 1823 w 1828"/>
                          <a:gd name="T57" fmla="*/ 51 h 69"/>
                          <a:gd name="T58" fmla="*/ 1821 w 1828"/>
                          <a:gd name="T59" fmla="*/ 61 h 69"/>
                          <a:gd name="T60" fmla="*/ 1799 w 1828"/>
                          <a:gd name="T61" fmla="*/ 62 h 69"/>
                          <a:gd name="T62" fmla="*/ 1779 w 1828"/>
                          <a:gd name="T63" fmla="*/ 63 h 69"/>
                          <a:gd name="T64" fmla="*/ 1755 w 1828"/>
                          <a:gd name="T65" fmla="*/ 64 h 69"/>
                          <a:gd name="T66" fmla="*/ 1732 w 1828"/>
                          <a:gd name="T67" fmla="*/ 65 h 69"/>
                          <a:gd name="T68" fmla="*/ 1699 w 1828"/>
                          <a:gd name="T69" fmla="*/ 67 h 69"/>
                          <a:gd name="T70" fmla="*/ 1649 w 1828"/>
                          <a:gd name="T71" fmla="*/ 67 h 69"/>
                          <a:gd name="T72" fmla="*/ 1586 w 1828"/>
                          <a:gd name="T73" fmla="*/ 68 h 69"/>
                          <a:gd name="T74" fmla="*/ 1485 w 1828"/>
                          <a:gd name="T75" fmla="*/ 67 h 69"/>
                          <a:gd name="T76" fmla="*/ 1399 w 1828"/>
                          <a:gd name="T77" fmla="*/ 67 h 69"/>
                          <a:gd name="T78" fmla="*/ 1225 w 1828"/>
                          <a:gd name="T79" fmla="*/ 65 h 69"/>
                          <a:gd name="T80" fmla="*/ 1066 w 1828"/>
                          <a:gd name="T81" fmla="*/ 62 h 69"/>
                          <a:gd name="T82" fmla="*/ 946 w 1828"/>
                          <a:gd name="T83" fmla="*/ 62 h 69"/>
                          <a:gd name="T84" fmla="*/ 678 w 1828"/>
                          <a:gd name="T85" fmla="*/ 52 h 69"/>
                          <a:gd name="T86" fmla="*/ 602 w 1828"/>
                          <a:gd name="T87" fmla="*/ 49 h 69"/>
                          <a:gd name="T88" fmla="*/ 539 w 1828"/>
                          <a:gd name="T89" fmla="*/ 47 h 69"/>
                          <a:gd name="T90" fmla="*/ 463 w 1828"/>
                          <a:gd name="T91" fmla="*/ 43 h 69"/>
                          <a:gd name="T92" fmla="*/ 398 w 1828"/>
                          <a:gd name="T93" fmla="*/ 40 h 69"/>
                          <a:gd name="T94" fmla="*/ 335 w 1828"/>
                          <a:gd name="T95" fmla="*/ 38 h 69"/>
                          <a:gd name="T96" fmla="*/ 265 w 1828"/>
                          <a:gd name="T97" fmla="*/ 35 h 69"/>
                          <a:gd name="T98" fmla="*/ 229 w 1828"/>
                          <a:gd name="T99" fmla="*/ 32 h 69"/>
                          <a:gd name="T100" fmla="*/ 194 w 1828"/>
                          <a:gd name="T101" fmla="*/ 30 h 69"/>
                          <a:gd name="T102" fmla="*/ 159 w 1828"/>
                          <a:gd name="T103" fmla="*/ 27 h 69"/>
                          <a:gd name="T104" fmla="*/ 130 w 1828"/>
                          <a:gd name="T105" fmla="*/ 24 h 69"/>
                          <a:gd name="T106" fmla="*/ 100 w 1828"/>
                          <a:gd name="T107" fmla="*/ 21 h 69"/>
                          <a:gd name="T108" fmla="*/ 70 w 1828"/>
                          <a:gd name="T109" fmla="*/ 18 h 69"/>
                          <a:gd name="T110" fmla="*/ 31 w 1828"/>
                          <a:gd name="T111" fmla="*/ 15 h 69"/>
                          <a:gd name="T112" fmla="*/ 0 w 1828"/>
                          <a:gd name="T113" fmla="*/ 13 h 69"/>
                          <a:gd name="T114" fmla="*/ 2 w 1828"/>
                          <a:gd name="T115" fmla="*/ 0 h 69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828"/>
                          <a:gd name="T175" fmla="*/ 0 h 69"/>
                          <a:gd name="T176" fmla="*/ 1828 w 1828"/>
                          <a:gd name="T177" fmla="*/ 69 h 69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828" h="69">
                            <a:moveTo>
                              <a:pt x="2" y="0"/>
                            </a:moveTo>
                            <a:lnTo>
                              <a:pt x="32" y="3"/>
                            </a:lnTo>
                            <a:lnTo>
                              <a:pt x="72" y="7"/>
                            </a:lnTo>
                            <a:lnTo>
                              <a:pt x="106" y="11"/>
                            </a:lnTo>
                            <a:lnTo>
                              <a:pt x="135" y="13"/>
                            </a:lnTo>
                            <a:lnTo>
                              <a:pt x="166" y="16"/>
                            </a:lnTo>
                            <a:lnTo>
                              <a:pt x="218" y="19"/>
                            </a:lnTo>
                            <a:lnTo>
                              <a:pt x="271" y="22"/>
                            </a:lnTo>
                            <a:lnTo>
                              <a:pt x="326" y="24"/>
                            </a:lnTo>
                            <a:lnTo>
                              <a:pt x="372" y="27"/>
                            </a:lnTo>
                            <a:lnTo>
                              <a:pt x="430" y="29"/>
                            </a:lnTo>
                            <a:lnTo>
                              <a:pt x="540" y="33"/>
                            </a:lnTo>
                            <a:lnTo>
                              <a:pt x="625" y="37"/>
                            </a:lnTo>
                            <a:lnTo>
                              <a:pt x="719" y="40"/>
                            </a:lnTo>
                            <a:lnTo>
                              <a:pt x="841" y="45"/>
                            </a:lnTo>
                            <a:lnTo>
                              <a:pt x="927" y="47"/>
                            </a:lnTo>
                            <a:lnTo>
                              <a:pt x="1111" y="50"/>
                            </a:lnTo>
                            <a:lnTo>
                              <a:pt x="1366" y="53"/>
                            </a:lnTo>
                            <a:lnTo>
                              <a:pt x="1478" y="52"/>
                            </a:lnTo>
                            <a:lnTo>
                              <a:pt x="1585" y="53"/>
                            </a:lnTo>
                            <a:lnTo>
                              <a:pt x="1638" y="52"/>
                            </a:lnTo>
                            <a:lnTo>
                              <a:pt x="1688" y="52"/>
                            </a:lnTo>
                            <a:lnTo>
                              <a:pt x="1722" y="51"/>
                            </a:lnTo>
                            <a:lnTo>
                              <a:pt x="1752" y="50"/>
                            </a:lnTo>
                            <a:lnTo>
                              <a:pt x="1773" y="47"/>
                            </a:lnTo>
                            <a:lnTo>
                              <a:pt x="1795" y="46"/>
                            </a:lnTo>
                            <a:lnTo>
                              <a:pt x="1814" y="45"/>
                            </a:lnTo>
                            <a:lnTo>
                              <a:pt x="1827" y="42"/>
                            </a:lnTo>
                            <a:lnTo>
                              <a:pt x="1823" y="51"/>
                            </a:lnTo>
                            <a:lnTo>
                              <a:pt x="1821" y="61"/>
                            </a:lnTo>
                            <a:lnTo>
                              <a:pt x="1799" y="62"/>
                            </a:lnTo>
                            <a:lnTo>
                              <a:pt x="1779" y="63"/>
                            </a:lnTo>
                            <a:lnTo>
                              <a:pt x="1755" y="64"/>
                            </a:lnTo>
                            <a:lnTo>
                              <a:pt x="1732" y="65"/>
                            </a:lnTo>
                            <a:lnTo>
                              <a:pt x="1699" y="67"/>
                            </a:lnTo>
                            <a:lnTo>
                              <a:pt x="1649" y="67"/>
                            </a:lnTo>
                            <a:lnTo>
                              <a:pt x="1586" y="68"/>
                            </a:lnTo>
                            <a:lnTo>
                              <a:pt x="1485" y="67"/>
                            </a:lnTo>
                            <a:lnTo>
                              <a:pt x="1399" y="67"/>
                            </a:lnTo>
                            <a:lnTo>
                              <a:pt x="1225" y="65"/>
                            </a:lnTo>
                            <a:lnTo>
                              <a:pt x="1066" y="62"/>
                            </a:lnTo>
                            <a:lnTo>
                              <a:pt x="946" y="62"/>
                            </a:lnTo>
                            <a:lnTo>
                              <a:pt x="678" y="52"/>
                            </a:lnTo>
                            <a:lnTo>
                              <a:pt x="602" y="49"/>
                            </a:lnTo>
                            <a:lnTo>
                              <a:pt x="539" y="47"/>
                            </a:lnTo>
                            <a:lnTo>
                              <a:pt x="463" y="43"/>
                            </a:lnTo>
                            <a:lnTo>
                              <a:pt x="398" y="40"/>
                            </a:lnTo>
                            <a:lnTo>
                              <a:pt x="335" y="38"/>
                            </a:lnTo>
                            <a:lnTo>
                              <a:pt x="265" y="35"/>
                            </a:lnTo>
                            <a:lnTo>
                              <a:pt x="229" y="32"/>
                            </a:lnTo>
                            <a:lnTo>
                              <a:pt x="194" y="30"/>
                            </a:lnTo>
                            <a:lnTo>
                              <a:pt x="159" y="27"/>
                            </a:lnTo>
                            <a:lnTo>
                              <a:pt x="130" y="24"/>
                            </a:lnTo>
                            <a:lnTo>
                              <a:pt x="100" y="21"/>
                            </a:lnTo>
                            <a:lnTo>
                              <a:pt x="70" y="18"/>
                            </a:lnTo>
                            <a:lnTo>
                              <a:pt x="31" y="15"/>
                            </a:lnTo>
                            <a:lnTo>
                              <a:pt x="0" y="13"/>
                            </a:lnTo>
                            <a:lnTo>
                              <a:pt x="2" y="0"/>
                            </a:lnTo>
                          </a:path>
                        </a:pathLst>
                      </a:custGeom>
                      <a:solidFill>
                        <a:srgbClr val="D0C8BB"/>
                      </a:solidFill>
                      <a:ln w="9525" cap="rnd">
                        <a:noFill/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75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2" y="3492"/>
                        <a:ext cx="566" cy="38"/>
                      </a:xfrm>
                      <a:custGeom>
                        <a:avLst/>
                        <a:gdLst>
                          <a:gd name="T0" fmla="*/ 0 w 566"/>
                          <a:gd name="T1" fmla="*/ 0 h 38"/>
                          <a:gd name="T2" fmla="*/ 65 w 566"/>
                          <a:gd name="T3" fmla="*/ 6 h 38"/>
                          <a:gd name="T4" fmla="*/ 123 w 566"/>
                          <a:gd name="T5" fmla="*/ 10 h 38"/>
                          <a:gd name="T6" fmla="*/ 182 w 566"/>
                          <a:gd name="T7" fmla="*/ 13 h 38"/>
                          <a:gd name="T8" fmla="*/ 245 w 566"/>
                          <a:gd name="T9" fmla="*/ 18 h 38"/>
                          <a:gd name="T10" fmla="*/ 333 w 566"/>
                          <a:gd name="T11" fmla="*/ 25 h 38"/>
                          <a:gd name="T12" fmla="*/ 417 w 566"/>
                          <a:gd name="T13" fmla="*/ 29 h 38"/>
                          <a:gd name="T14" fmla="*/ 493 w 566"/>
                          <a:gd name="T15" fmla="*/ 33 h 38"/>
                          <a:gd name="T16" fmla="*/ 565 w 566"/>
                          <a:gd name="T17" fmla="*/ 37 h 38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566"/>
                          <a:gd name="T28" fmla="*/ 0 h 38"/>
                          <a:gd name="T29" fmla="*/ 566 w 566"/>
                          <a:gd name="T30" fmla="*/ 38 h 38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566" h="38">
                            <a:moveTo>
                              <a:pt x="0" y="0"/>
                            </a:moveTo>
                            <a:lnTo>
                              <a:pt x="65" y="6"/>
                            </a:lnTo>
                            <a:lnTo>
                              <a:pt x="123" y="10"/>
                            </a:lnTo>
                            <a:lnTo>
                              <a:pt x="182" y="13"/>
                            </a:lnTo>
                            <a:lnTo>
                              <a:pt x="245" y="18"/>
                            </a:lnTo>
                            <a:lnTo>
                              <a:pt x="333" y="25"/>
                            </a:lnTo>
                            <a:lnTo>
                              <a:pt x="417" y="29"/>
                            </a:lnTo>
                            <a:lnTo>
                              <a:pt x="493" y="33"/>
                            </a:lnTo>
                            <a:lnTo>
                              <a:pt x="565" y="37"/>
                            </a:lnTo>
                          </a:path>
                        </a:pathLst>
                      </a:custGeom>
                      <a:solidFill>
                        <a:srgbClr val="D0C8BB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757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33" y="3485"/>
                        <a:ext cx="73" cy="19"/>
                      </a:xfrm>
                      <a:custGeom>
                        <a:avLst/>
                        <a:gdLst>
                          <a:gd name="T0" fmla="*/ 0 w 73"/>
                          <a:gd name="T1" fmla="*/ 0 h 19"/>
                          <a:gd name="T2" fmla="*/ 14 w 73"/>
                          <a:gd name="T3" fmla="*/ 4 h 19"/>
                          <a:gd name="T4" fmla="*/ 34 w 73"/>
                          <a:gd name="T5" fmla="*/ 7 h 19"/>
                          <a:gd name="T6" fmla="*/ 55 w 73"/>
                          <a:gd name="T7" fmla="*/ 7 h 19"/>
                          <a:gd name="T8" fmla="*/ 72 w 73"/>
                          <a:gd name="T9" fmla="*/ 7 h 19"/>
                          <a:gd name="T10" fmla="*/ 72 w 73"/>
                          <a:gd name="T11" fmla="*/ 18 h 19"/>
                          <a:gd name="T12" fmla="*/ 57 w 73"/>
                          <a:gd name="T13" fmla="*/ 18 h 19"/>
                          <a:gd name="T14" fmla="*/ 38 w 73"/>
                          <a:gd name="T15" fmla="*/ 18 h 19"/>
                          <a:gd name="T16" fmla="*/ 19 w 73"/>
                          <a:gd name="T17" fmla="*/ 17 h 19"/>
                          <a:gd name="T18" fmla="*/ 3 w 73"/>
                          <a:gd name="T19" fmla="*/ 16 h 19"/>
                          <a:gd name="T20" fmla="*/ 0 w 73"/>
                          <a:gd name="T21" fmla="*/ 0 h 19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73"/>
                          <a:gd name="T34" fmla="*/ 0 h 19"/>
                          <a:gd name="T35" fmla="*/ 73 w 73"/>
                          <a:gd name="T36" fmla="*/ 19 h 19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73" h="19">
                            <a:moveTo>
                              <a:pt x="0" y="0"/>
                            </a:moveTo>
                            <a:lnTo>
                              <a:pt x="14" y="4"/>
                            </a:lnTo>
                            <a:lnTo>
                              <a:pt x="34" y="7"/>
                            </a:lnTo>
                            <a:lnTo>
                              <a:pt x="55" y="7"/>
                            </a:lnTo>
                            <a:lnTo>
                              <a:pt x="72" y="7"/>
                            </a:lnTo>
                            <a:lnTo>
                              <a:pt x="72" y="18"/>
                            </a:lnTo>
                            <a:lnTo>
                              <a:pt x="57" y="18"/>
                            </a:lnTo>
                            <a:lnTo>
                              <a:pt x="38" y="18"/>
                            </a:lnTo>
                            <a:lnTo>
                              <a:pt x="19" y="17"/>
                            </a:lnTo>
                            <a:lnTo>
                              <a:pt x="3" y="16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solidFill>
                        <a:srgbClr val="D0C8BB"/>
                      </a:solidFill>
                      <a:ln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73752" name="Freeform 50"/>
                  <p:cNvSpPr>
                    <a:spLocks/>
                  </p:cNvSpPr>
                  <p:nvPr/>
                </p:nvSpPr>
                <p:spPr bwMode="auto">
                  <a:xfrm>
                    <a:off x="789" y="3283"/>
                    <a:ext cx="1326" cy="25"/>
                  </a:xfrm>
                  <a:custGeom>
                    <a:avLst/>
                    <a:gdLst>
                      <a:gd name="T0" fmla="*/ 0 w 1326"/>
                      <a:gd name="T1" fmla="*/ 12 h 25"/>
                      <a:gd name="T2" fmla="*/ 253 w 1326"/>
                      <a:gd name="T3" fmla="*/ 12 h 25"/>
                      <a:gd name="T4" fmla="*/ 365 w 1326"/>
                      <a:gd name="T5" fmla="*/ 11 h 25"/>
                      <a:gd name="T6" fmla="*/ 471 w 1326"/>
                      <a:gd name="T7" fmla="*/ 10 h 25"/>
                      <a:gd name="T8" fmla="*/ 588 w 1326"/>
                      <a:gd name="T9" fmla="*/ 7 h 25"/>
                      <a:gd name="T10" fmla="*/ 696 w 1326"/>
                      <a:gd name="T11" fmla="*/ 5 h 25"/>
                      <a:gd name="T12" fmla="*/ 807 w 1326"/>
                      <a:gd name="T13" fmla="*/ 2 h 25"/>
                      <a:gd name="T14" fmla="*/ 883 w 1326"/>
                      <a:gd name="T15" fmla="*/ 2 h 25"/>
                      <a:gd name="T16" fmla="*/ 955 w 1326"/>
                      <a:gd name="T17" fmla="*/ 0 h 25"/>
                      <a:gd name="T18" fmla="*/ 1015 w 1326"/>
                      <a:gd name="T19" fmla="*/ 1 h 25"/>
                      <a:gd name="T20" fmla="*/ 1063 w 1326"/>
                      <a:gd name="T21" fmla="*/ 0 h 25"/>
                      <a:gd name="T22" fmla="*/ 1096 w 1326"/>
                      <a:gd name="T23" fmla="*/ 1 h 25"/>
                      <a:gd name="T24" fmla="*/ 1138 w 1326"/>
                      <a:gd name="T25" fmla="*/ 2 h 25"/>
                      <a:gd name="T26" fmla="*/ 1171 w 1326"/>
                      <a:gd name="T27" fmla="*/ 2 h 25"/>
                      <a:gd name="T28" fmla="*/ 1190 w 1326"/>
                      <a:gd name="T29" fmla="*/ 2 h 25"/>
                      <a:gd name="T30" fmla="*/ 1217 w 1326"/>
                      <a:gd name="T31" fmla="*/ 4 h 25"/>
                      <a:gd name="T32" fmla="*/ 1237 w 1326"/>
                      <a:gd name="T33" fmla="*/ 5 h 25"/>
                      <a:gd name="T34" fmla="*/ 1264 w 1326"/>
                      <a:gd name="T35" fmla="*/ 7 h 25"/>
                      <a:gd name="T36" fmla="*/ 1289 w 1326"/>
                      <a:gd name="T37" fmla="*/ 13 h 25"/>
                      <a:gd name="T38" fmla="*/ 1308 w 1326"/>
                      <a:gd name="T39" fmla="*/ 18 h 25"/>
                      <a:gd name="T40" fmla="*/ 1325 w 1326"/>
                      <a:gd name="T41" fmla="*/ 24 h 2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1326"/>
                      <a:gd name="T64" fmla="*/ 0 h 25"/>
                      <a:gd name="T65" fmla="*/ 1326 w 1326"/>
                      <a:gd name="T66" fmla="*/ 25 h 2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1326" h="25">
                        <a:moveTo>
                          <a:pt x="0" y="12"/>
                        </a:moveTo>
                        <a:lnTo>
                          <a:pt x="253" y="12"/>
                        </a:lnTo>
                        <a:lnTo>
                          <a:pt x="365" y="11"/>
                        </a:lnTo>
                        <a:lnTo>
                          <a:pt x="471" y="10"/>
                        </a:lnTo>
                        <a:lnTo>
                          <a:pt x="588" y="7"/>
                        </a:lnTo>
                        <a:lnTo>
                          <a:pt x="696" y="5"/>
                        </a:lnTo>
                        <a:lnTo>
                          <a:pt x="807" y="2"/>
                        </a:lnTo>
                        <a:lnTo>
                          <a:pt x="883" y="2"/>
                        </a:lnTo>
                        <a:lnTo>
                          <a:pt x="955" y="0"/>
                        </a:lnTo>
                        <a:lnTo>
                          <a:pt x="1015" y="1"/>
                        </a:lnTo>
                        <a:lnTo>
                          <a:pt x="1063" y="0"/>
                        </a:lnTo>
                        <a:lnTo>
                          <a:pt x="1096" y="1"/>
                        </a:lnTo>
                        <a:lnTo>
                          <a:pt x="1138" y="2"/>
                        </a:lnTo>
                        <a:lnTo>
                          <a:pt x="1171" y="2"/>
                        </a:lnTo>
                        <a:lnTo>
                          <a:pt x="1190" y="2"/>
                        </a:lnTo>
                        <a:lnTo>
                          <a:pt x="1217" y="4"/>
                        </a:lnTo>
                        <a:lnTo>
                          <a:pt x="1237" y="5"/>
                        </a:lnTo>
                        <a:lnTo>
                          <a:pt x="1264" y="7"/>
                        </a:lnTo>
                        <a:lnTo>
                          <a:pt x="1289" y="13"/>
                        </a:lnTo>
                        <a:lnTo>
                          <a:pt x="1308" y="18"/>
                        </a:lnTo>
                        <a:lnTo>
                          <a:pt x="1325" y="24"/>
                        </a:lnTo>
                      </a:path>
                    </a:pathLst>
                  </a:custGeom>
                  <a:solidFill>
                    <a:srgbClr val="D0C8BB"/>
                  </a:solidFill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750" name="Freeform 51"/>
                <p:cNvSpPr>
                  <a:spLocks/>
                </p:cNvSpPr>
                <p:nvPr/>
              </p:nvSpPr>
              <p:spPr bwMode="auto">
                <a:xfrm>
                  <a:off x="1162" y="3229"/>
                  <a:ext cx="17" cy="17"/>
                </a:xfrm>
                <a:custGeom>
                  <a:avLst/>
                  <a:gdLst>
                    <a:gd name="T0" fmla="*/ 2 w 17"/>
                    <a:gd name="T1" fmla="*/ 0 h 17"/>
                    <a:gd name="T2" fmla="*/ 0 w 17"/>
                    <a:gd name="T3" fmla="*/ 16 h 17"/>
                    <a:gd name="T4" fmla="*/ 16 w 17"/>
                    <a:gd name="T5" fmla="*/ 16 h 17"/>
                    <a:gd name="T6" fmla="*/ 16 w 17"/>
                    <a:gd name="T7" fmla="*/ 0 h 17"/>
                    <a:gd name="T8" fmla="*/ 2 w 17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"/>
                    <a:gd name="T16" fmla="*/ 0 h 17"/>
                    <a:gd name="T17" fmla="*/ 17 w 17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" h="17">
                      <a:moveTo>
                        <a:pt x="2" y="0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2" y="0"/>
                      </a:lnTo>
                    </a:path>
                  </a:pathLst>
                </a:custGeom>
                <a:solidFill>
                  <a:srgbClr val="D0C8BB"/>
                </a:solidFill>
                <a:ln w="9525" cap="rnd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3742" name="Group 52"/>
            <p:cNvGrpSpPr>
              <a:grpSpLocks/>
            </p:cNvGrpSpPr>
            <p:nvPr/>
          </p:nvGrpSpPr>
          <p:grpSpPr bwMode="auto">
            <a:xfrm>
              <a:off x="962" y="3385"/>
              <a:ext cx="1079" cy="27"/>
              <a:chOff x="962" y="3385"/>
              <a:chExt cx="1079" cy="27"/>
            </a:xfrm>
          </p:grpSpPr>
          <p:sp>
            <p:nvSpPr>
              <p:cNvPr id="73744" name="Freeform 53"/>
              <p:cNvSpPr>
                <a:spLocks/>
              </p:cNvSpPr>
              <p:nvPr/>
            </p:nvSpPr>
            <p:spPr bwMode="auto">
              <a:xfrm>
                <a:off x="962" y="3385"/>
                <a:ext cx="19" cy="17"/>
              </a:xfrm>
              <a:custGeom>
                <a:avLst/>
                <a:gdLst>
                  <a:gd name="T0" fmla="*/ 0 w 19"/>
                  <a:gd name="T1" fmla="*/ 0 h 17"/>
                  <a:gd name="T2" fmla="*/ 0 w 19"/>
                  <a:gd name="T3" fmla="*/ 13 h 17"/>
                  <a:gd name="T4" fmla="*/ 18 w 19"/>
                  <a:gd name="T5" fmla="*/ 16 h 17"/>
                  <a:gd name="T6" fmla="*/ 18 w 19"/>
                  <a:gd name="T7" fmla="*/ 0 h 17"/>
                  <a:gd name="T8" fmla="*/ 0 w 19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17"/>
                  <a:gd name="T17" fmla="*/ 19 w 19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17">
                    <a:moveTo>
                      <a:pt x="0" y="0"/>
                    </a:moveTo>
                    <a:lnTo>
                      <a:pt x="0" y="13"/>
                    </a:lnTo>
                    <a:lnTo>
                      <a:pt x="18" y="16"/>
                    </a:lnTo>
                    <a:lnTo>
                      <a:pt x="1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38E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45" name="Freeform 54"/>
              <p:cNvSpPr>
                <a:spLocks/>
              </p:cNvSpPr>
              <p:nvPr/>
            </p:nvSpPr>
            <p:spPr bwMode="auto">
              <a:xfrm>
                <a:off x="1271" y="3392"/>
                <a:ext cx="25" cy="17"/>
              </a:xfrm>
              <a:custGeom>
                <a:avLst/>
                <a:gdLst>
                  <a:gd name="T0" fmla="*/ 0 w 25"/>
                  <a:gd name="T1" fmla="*/ 0 h 17"/>
                  <a:gd name="T2" fmla="*/ 24 w 25"/>
                  <a:gd name="T3" fmla="*/ 0 h 17"/>
                  <a:gd name="T4" fmla="*/ 24 w 25"/>
                  <a:gd name="T5" fmla="*/ 16 h 17"/>
                  <a:gd name="T6" fmla="*/ 0 w 25"/>
                  <a:gd name="T7" fmla="*/ 14 h 17"/>
                  <a:gd name="T8" fmla="*/ 0 w 25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7"/>
                  <a:gd name="T17" fmla="*/ 25 w 2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7">
                    <a:moveTo>
                      <a:pt x="0" y="0"/>
                    </a:moveTo>
                    <a:lnTo>
                      <a:pt x="24" y="0"/>
                    </a:lnTo>
                    <a:lnTo>
                      <a:pt x="24" y="16"/>
                    </a:lnTo>
                    <a:lnTo>
                      <a:pt x="0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38E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746" name="Freeform 55"/>
              <p:cNvSpPr>
                <a:spLocks/>
              </p:cNvSpPr>
              <p:nvPr/>
            </p:nvSpPr>
            <p:spPr bwMode="auto">
              <a:xfrm>
                <a:off x="2009" y="3388"/>
                <a:ext cx="32" cy="24"/>
              </a:xfrm>
              <a:custGeom>
                <a:avLst/>
                <a:gdLst>
                  <a:gd name="T0" fmla="*/ 0 w 32"/>
                  <a:gd name="T1" fmla="*/ 1 h 24"/>
                  <a:gd name="T2" fmla="*/ 31 w 32"/>
                  <a:gd name="T3" fmla="*/ 0 h 24"/>
                  <a:gd name="T4" fmla="*/ 30 w 32"/>
                  <a:gd name="T5" fmla="*/ 20 h 24"/>
                  <a:gd name="T6" fmla="*/ 0 w 32"/>
                  <a:gd name="T7" fmla="*/ 23 h 24"/>
                  <a:gd name="T8" fmla="*/ 0 w 32"/>
                  <a:gd name="T9" fmla="*/ 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24"/>
                  <a:gd name="T17" fmla="*/ 32 w 3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24">
                    <a:moveTo>
                      <a:pt x="0" y="1"/>
                    </a:moveTo>
                    <a:lnTo>
                      <a:pt x="31" y="0"/>
                    </a:lnTo>
                    <a:lnTo>
                      <a:pt x="30" y="20"/>
                    </a:lnTo>
                    <a:lnTo>
                      <a:pt x="0" y="2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438E00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743" name="Freeform 56"/>
            <p:cNvSpPr>
              <a:spLocks/>
            </p:cNvSpPr>
            <p:nvPr/>
          </p:nvSpPr>
          <p:spPr bwMode="auto">
            <a:xfrm>
              <a:off x="1668" y="3304"/>
              <a:ext cx="449" cy="101"/>
            </a:xfrm>
            <a:custGeom>
              <a:avLst/>
              <a:gdLst>
                <a:gd name="T0" fmla="*/ 0 w 449"/>
                <a:gd name="T1" fmla="*/ 0 h 101"/>
                <a:gd name="T2" fmla="*/ 0 w 449"/>
                <a:gd name="T3" fmla="*/ 100 h 101"/>
                <a:gd name="T4" fmla="*/ 448 w 449"/>
                <a:gd name="T5" fmla="*/ 84 h 101"/>
                <a:gd name="T6" fmla="*/ 448 w 449"/>
                <a:gd name="T7" fmla="*/ 24 h 101"/>
                <a:gd name="T8" fmla="*/ 444 w 449"/>
                <a:gd name="T9" fmla="*/ 8 h 101"/>
                <a:gd name="T10" fmla="*/ 424 w 449"/>
                <a:gd name="T11" fmla="*/ 4 h 101"/>
                <a:gd name="T12" fmla="*/ 380 w 449"/>
                <a:gd name="T13" fmla="*/ 0 h 101"/>
                <a:gd name="T14" fmla="*/ 0 w 449"/>
                <a:gd name="T15" fmla="*/ 0 h 1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9"/>
                <a:gd name="T25" fmla="*/ 0 h 101"/>
                <a:gd name="T26" fmla="*/ 449 w 449"/>
                <a:gd name="T27" fmla="*/ 101 h 1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9" h="101">
                  <a:moveTo>
                    <a:pt x="0" y="0"/>
                  </a:moveTo>
                  <a:lnTo>
                    <a:pt x="0" y="100"/>
                  </a:lnTo>
                  <a:lnTo>
                    <a:pt x="448" y="84"/>
                  </a:lnTo>
                  <a:lnTo>
                    <a:pt x="448" y="24"/>
                  </a:lnTo>
                  <a:lnTo>
                    <a:pt x="444" y="8"/>
                  </a:lnTo>
                  <a:lnTo>
                    <a:pt x="424" y="4"/>
                  </a:lnTo>
                  <a:lnTo>
                    <a:pt x="380" y="0"/>
                  </a:lnTo>
                  <a:lnTo>
                    <a:pt x="0" y="0"/>
                  </a:lnTo>
                </a:path>
              </a:pathLst>
            </a:custGeom>
            <a:solidFill>
              <a:srgbClr val="D2CCBE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735" name="TextBox 56"/>
          <p:cNvSpPr txBox="1">
            <a:spLocks noChangeArrowheads="1"/>
          </p:cNvSpPr>
          <p:nvPr/>
        </p:nvSpPr>
        <p:spPr bwMode="auto">
          <a:xfrm rot="1871159">
            <a:off x="1346200" y="2680250"/>
            <a:ext cx="71247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800" b="1" dirty="0">
                <a:solidFill>
                  <a:srgbClr val="FF3816"/>
                </a:solidFill>
                <a:latin typeface="Arial" charset="0"/>
              </a:rPr>
              <a:t>D O N E</a:t>
            </a:r>
            <a:endParaRPr lang="en-US" sz="3600" b="1" dirty="0">
              <a:solidFill>
                <a:srgbClr val="FF3816"/>
              </a:solidFill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A88AF1-5773-FD4A-8D97-D97CC27B367C}"/>
              </a:ext>
            </a:extLst>
          </p:cNvPr>
          <p:cNvSpPr/>
          <p:nvPr/>
        </p:nvSpPr>
        <p:spPr bwMode="auto">
          <a:xfrm>
            <a:off x="1009142" y="4455816"/>
            <a:ext cx="2547075" cy="849437"/>
          </a:xfrm>
          <a:prstGeom prst="rect">
            <a:avLst/>
          </a:prstGeom>
          <a:solidFill>
            <a:schemeClr val="bg1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2D4970-A1C1-534D-81CF-BA947D2123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881"/>
          <a:stretch/>
        </p:blipFill>
        <p:spPr>
          <a:xfrm>
            <a:off x="1005515" y="4736336"/>
            <a:ext cx="3683568" cy="56857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F28EC5-4165-C842-A03E-E4051016397F}"/>
              </a:ext>
            </a:extLst>
          </p:cNvPr>
          <p:cNvCxnSpPr>
            <a:stCxn id="73743" idx="2"/>
          </p:cNvCxnSpPr>
          <p:nvPr/>
        </p:nvCxnSpPr>
        <p:spPr bwMode="auto">
          <a:xfrm flipV="1">
            <a:off x="3545738" y="5273675"/>
            <a:ext cx="359910" cy="31578"/>
          </a:xfrm>
          <a:prstGeom prst="line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72C9B3-4DB0-8A4B-A942-69E5800C7B9F}"/>
              </a:ext>
            </a:extLst>
          </p:cNvPr>
          <p:cNvCxnSpPr>
            <a:cxnSpLocks/>
          </p:cNvCxnSpPr>
          <p:nvPr/>
        </p:nvCxnSpPr>
        <p:spPr bwMode="auto">
          <a:xfrm>
            <a:off x="2778361" y="5313433"/>
            <a:ext cx="508729" cy="1900"/>
          </a:xfrm>
          <a:prstGeom prst="line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A6253F-9B1F-5048-995E-430BAF00B7CC}"/>
              </a:ext>
            </a:extLst>
          </p:cNvPr>
          <p:cNvCxnSpPr>
            <a:cxnSpLocks/>
          </p:cNvCxnSpPr>
          <p:nvPr/>
        </p:nvCxnSpPr>
        <p:spPr bwMode="auto">
          <a:xfrm flipV="1">
            <a:off x="3419475" y="5305902"/>
            <a:ext cx="124550" cy="5356"/>
          </a:xfrm>
          <a:prstGeom prst="line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411BD5C-2D7F-6C49-9F56-423EEA2B4350}"/>
              </a:ext>
            </a:extLst>
          </p:cNvPr>
          <p:cNvSpPr/>
          <p:nvPr/>
        </p:nvSpPr>
        <p:spPr bwMode="auto">
          <a:xfrm rot="21100431">
            <a:off x="3867150" y="5283677"/>
            <a:ext cx="45719" cy="45719"/>
          </a:xfrm>
          <a:prstGeom prst="rect">
            <a:avLst/>
          </a:prstGeom>
          <a:solidFill>
            <a:srgbClr val="BFB6B8"/>
          </a:solidFill>
          <a:ln w="12699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1CE5A24-1869-7C42-836C-1C01D5A4B648}"/>
              </a:ext>
            </a:extLst>
          </p:cNvPr>
          <p:cNvCxnSpPr>
            <a:cxnSpLocks/>
          </p:cNvCxnSpPr>
          <p:nvPr/>
        </p:nvCxnSpPr>
        <p:spPr bwMode="auto">
          <a:xfrm>
            <a:off x="2539337" y="5334383"/>
            <a:ext cx="630278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BFB6B8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A58C938-9FC2-0249-97DC-6DD67B400259}"/>
              </a:ext>
            </a:extLst>
          </p:cNvPr>
          <p:cNvCxnSpPr/>
          <p:nvPr/>
        </p:nvCxnSpPr>
        <p:spPr bwMode="auto">
          <a:xfrm>
            <a:off x="1020931" y="5299552"/>
            <a:ext cx="1019172" cy="13302"/>
          </a:xfrm>
          <a:prstGeom prst="line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34950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sz="5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Facilities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51038"/>
            <a:ext cx="7772400" cy="30226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Computer and Data Storage Rooms</a:t>
            </a:r>
          </a:p>
          <a:p>
            <a:pPr>
              <a:lnSpc>
                <a:spcPct val="110000"/>
              </a:lnSpc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Telecommunications Areas</a:t>
            </a:r>
          </a:p>
          <a:p>
            <a:pPr>
              <a:lnSpc>
                <a:spcPct val="110000"/>
              </a:lnSpc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Electronic Switch Gear Rooms</a:t>
            </a:r>
          </a:p>
          <a:p>
            <a:pPr>
              <a:lnSpc>
                <a:spcPct val="110000"/>
              </a:lnSpc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Uninterrupted Power Source (UPS)</a:t>
            </a:r>
          </a:p>
          <a:p>
            <a:pPr>
              <a:lnSpc>
                <a:spcPct val="110000"/>
              </a:lnSpc>
              <a:buClr>
                <a:srgbClr val="CC3300"/>
              </a:buClr>
              <a:buFont typeface="Wingdings" charset="2"/>
              <a:buChar char="Ø"/>
              <a:defRPr/>
            </a:pPr>
            <a:r>
              <a:rPr lang="en-US" sz="30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Flight Simulators</a:t>
            </a:r>
          </a:p>
        </p:txBody>
      </p:sp>
      <p:graphicFrame>
        <p:nvGraphicFramePr>
          <p:cNvPr id="75778" name="Object 2"/>
          <p:cNvGraphicFramePr>
            <a:graphicFrameLocks/>
          </p:cNvGraphicFramePr>
          <p:nvPr/>
        </p:nvGraphicFramePr>
        <p:xfrm>
          <a:off x="4572000" y="4710113"/>
          <a:ext cx="31591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01" name="Clip" r:id="rId4" imgW="5279760" imgH="2428560" progId="">
                  <p:embed/>
                </p:oleObj>
              </mc:Choice>
              <mc:Fallback>
                <p:oleObj name="Clip" r:id="rId4" imgW="5279760" imgH="242856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10113"/>
                        <a:ext cx="31591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512763" y="1336675"/>
            <a:ext cx="27368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2" name="TextBox 5"/>
          <p:cNvSpPr txBox="1">
            <a:spLocks noChangeArrowheads="1"/>
          </p:cNvSpPr>
          <p:nvPr/>
        </p:nvSpPr>
        <p:spPr bwMode="auto">
          <a:xfrm rot="1871159">
            <a:off x="1346200" y="2574232"/>
            <a:ext cx="71247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800" b="1" dirty="0">
                <a:solidFill>
                  <a:srgbClr val="FF3816"/>
                </a:solidFill>
                <a:latin typeface="Arial" charset="0"/>
              </a:rPr>
              <a:t>D O N E</a:t>
            </a:r>
            <a:endParaRPr lang="en-US" sz="3600" b="1" dirty="0">
              <a:solidFill>
                <a:srgbClr val="FF3816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6"/>
          <p:cNvGrpSpPr>
            <a:grpSpLocks/>
          </p:cNvGrpSpPr>
          <p:nvPr/>
        </p:nvGrpSpPr>
        <p:grpSpPr bwMode="auto">
          <a:xfrm>
            <a:off x="127000" y="504825"/>
            <a:ext cx="8153400" cy="838200"/>
            <a:chOff x="80" y="318"/>
            <a:chExt cx="5136" cy="528"/>
          </a:xfrm>
        </p:grpSpPr>
        <p:sp>
          <p:nvSpPr>
            <p:cNvPr id="6146" name="Rectangle 2"/>
            <p:cNvSpPr>
              <a:spLocks noChangeArrowheads="1"/>
            </p:cNvSpPr>
            <p:nvPr/>
          </p:nvSpPr>
          <p:spPr bwMode="auto">
            <a:xfrm>
              <a:off x="80" y="318"/>
              <a:ext cx="51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b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0091F8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 Sans MT" panose="020B0502020104020203" pitchFamily="34" charset="77"/>
                </a:rPr>
                <a:t>What Is the</a:t>
              </a:r>
            </a:p>
            <a:p>
              <a:pPr>
                <a:lnSpc>
                  <a:spcPts val="3200"/>
                </a:lnSpc>
                <a:defRPr/>
              </a:pPr>
              <a:r>
                <a:rPr lang="en-US" sz="4400" b="1" dirty="0">
                  <a:solidFill>
                    <a:srgbClr val="0091F8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 Sans MT" panose="020B0502020104020203" pitchFamily="34" charset="77"/>
                </a:rPr>
                <a:t>Ozone Layer?</a:t>
              </a:r>
            </a:p>
          </p:txBody>
        </p:sp>
        <p:sp>
          <p:nvSpPr>
            <p:cNvPr id="24581" name="Line 3"/>
            <p:cNvSpPr>
              <a:spLocks noChangeShapeType="1"/>
            </p:cNvSpPr>
            <p:nvPr/>
          </p:nvSpPr>
          <p:spPr bwMode="auto">
            <a:xfrm>
              <a:off x="192" y="846"/>
              <a:ext cx="234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4400">
                <a:solidFill>
                  <a:srgbClr val="0091F8"/>
                </a:solidFill>
                <a:latin typeface="Gill Sans MT" panose="020B0502020104020203" pitchFamily="34" charset="77"/>
              </a:endParaRPr>
            </a:p>
          </p:txBody>
        </p:sp>
      </p:grp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41363" y="2179638"/>
            <a:ext cx="7502525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  <a:t>  Stratospheric Ozone  </a:t>
            </a:r>
            <a:b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16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  <a:t>  Discovery of Ozone Depletion</a:t>
            </a:r>
            <a:b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16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  <a:t>  Ozone Depleting Substances</a:t>
            </a:r>
            <a:b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16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  <a:t>  Typical ODS</a:t>
            </a:r>
            <a:b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endParaRPr lang="en-US" sz="16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lnSpc>
                <a:spcPct val="8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4000" b="1">
                <a:effectLst>
                  <a:outerShdw blurRad="38100" dist="38100" dir="2700000" algn="tl">
                    <a:srgbClr val="DDDDDD"/>
                  </a:outerShdw>
                </a:effectLst>
              </a:rPr>
              <a:t>  DoD Share of Ozone Depletion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147638"/>
            <a:ext cx="8229600" cy="11430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Halon 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Categories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49300" y="1854200"/>
            <a:ext cx="7607300" cy="3687763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3300"/>
              </a:buClr>
              <a:buFontTx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RESERVE SUPPORTED</a:t>
            </a:r>
            <a:endParaRPr lang="en-US" sz="2800" dirty="0">
              <a:solidFill>
                <a:srgbClr val="FF0000"/>
              </a:solidFill>
              <a:latin typeface="Gill Sans" charset="0"/>
              <a:ea typeface="+mn-ea"/>
              <a:cs typeface="+mn-cs"/>
            </a:endParaRP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Armor Turret/Crew Areas</a:t>
            </a:r>
            <a:endParaRPr lang="en-US" sz="28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Armor Engine Compartments</a:t>
            </a: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Aviation Engine Nacelles</a:t>
            </a: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Watercraft Engine Spaces</a:t>
            </a: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Handheld Fire Extinguishers *</a:t>
            </a:r>
            <a:endParaRPr lang="en-US" sz="24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>
              <a:buClr>
                <a:srgbClr val="CC3300"/>
              </a:buClr>
              <a:defRPr/>
            </a:pPr>
            <a:endParaRPr lang="en-US" sz="2400" dirty="0">
              <a:latin typeface="Gill Sans" charset="0"/>
              <a:ea typeface="+mn-ea"/>
              <a:cs typeface="+mn-cs"/>
            </a:endParaRPr>
          </a:p>
          <a:p>
            <a:pPr>
              <a:buClr>
                <a:srgbClr val="CC3300"/>
              </a:buClr>
              <a:buFontTx/>
              <a:buNone/>
              <a:defRPr/>
            </a:pPr>
            <a:r>
              <a:rPr lang="en-US" sz="2800" b="1" dirty="0">
                <a:latin typeface="Gill Sans" charset="0"/>
                <a:ea typeface="+mn-ea"/>
                <a:cs typeface="+mn-cs"/>
              </a:rPr>
              <a:t>		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NOT RESERVE SUPPORTED</a:t>
            </a:r>
            <a:endParaRPr lang="en-US" sz="2800" dirty="0">
              <a:solidFill>
                <a:srgbClr val="FF0000"/>
              </a:solidFill>
              <a:latin typeface="Gill Sans" charset="0"/>
              <a:ea typeface="+mn-ea"/>
              <a:cs typeface="+mn-cs"/>
            </a:endParaRPr>
          </a:p>
          <a:p>
            <a:pPr lvl="4"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Facilities Fire Suppression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576263" y="1328738"/>
            <a:ext cx="2741612" cy="793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7829" name="Straight Connector 5"/>
          <p:cNvCxnSpPr>
            <a:cxnSpLocks noChangeShapeType="1"/>
          </p:cNvCxnSpPr>
          <p:nvPr/>
        </p:nvCxnSpPr>
        <p:spPr bwMode="auto">
          <a:xfrm>
            <a:off x="876300" y="3924852"/>
            <a:ext cx="451733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77830" name="Straight Connector 6"/>
          <p:cNvCxnSpPr>
            <a:cxnSpLocks noChangeShapeType="1"/>
          </p:cNvCxnSpPr>
          <p:nvPr/>
        </p:nvCxnSpPr>
        <p:spPr bwMode="auto">
          <a:xfrm flipV="1">
            <a:off x="876300" y="3035852"/>
            <a:ext cx="5080000" cy="12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cxnSp>
        <p:nvCxnSpPr>
          <p:cNvPr id="77831" name="Straight Connector 7"/>
          <p:cNvCxnSpPr>
            <a:cxnSpLocks noChangeShapeType="1"/>
          </p:cNvCxnSpPr>
          <p:nvPr/>
        </p:nvCxnSpPr>
        <p:spPr bwMode="auto">
          <a:xfrm>
            <a:off x="2603500" y="5738744"/>
            <a:ext cx="452617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139700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CFC 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Applications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979613" y="2235200"/>
            <a:ext cx="514667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FACILITIES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FIELDED SYSTEMS</a:t>
            </a: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4813300" y="3744913"/>
            <a:ext cx="3643313" cy="1814512"/>
            <a:chOff x="3032" y="2429"/>
            <a:chExt cx="2295" cy="1143"/>
          </a:xfrm>
        </p:grpSpPr>
        <p:sp>
          <p:nvSpPr>
            <p:cNvPr id="79884" name="Rectangle 5"/>
            <p:cNvSpPr>
              <a:spLocks noChangeArrowheads="1"/>
            </p:cNvSpPr>
            <p:nvPr/>
          </p:nvSpPr>
          <p:spPr bwMode="auto">
            <a:xfrm>
              <a:off x="3688" y="2919"/>
              <a:ext cx="1627" cy="641"/>
            </a:xfrm>
            <a:prstGeom prst="rect">
              <a:avLst/>
            </a:prstGeom>
            <a:solidFill>
              <a:srgbClr val="60C9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5" name="Freeform 6"/>
            <p:cNvSpPr>
              <a:spLocks/>
            </p:cNvSpPr>
            <p:nvPr/>
          </p:nvSpPr>
          <p:spPr bwMode="auto">
            <a:xfrm>
              <a:off x="3032" y="2429"/>
              <a:ext cx="2295" cy="490"/>
            </a:xfrm>
            <a:custGeom>
              <a:avLst/>
              <a:gdLst>
                <a:gd name="T0" fmla="*/ 2294 w 2295"/>
                <a:gd name="T1" fmla="*/ 489 h 490"/>
                <a:gd name="T2" fmla="*/ 0 w 2295"/>
                <a:gd name="T3" fmla="*/ 0 h 490"/>
                <a:gd name="T4" fmla="*/ 655 w 2295"/>
                <a:gd name="T5" fmla="*/ 489 h 490"/>
                <a:gd name="T6" fmla="*/ 2294 w 2295"/>
                <a:gd name="T7" fmla="*/ 489 h 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5"/>
                <a:gd name="T13" fmla="*/ 0 h 490"/>
                <a:gd name="T14" fmla="*/ 2295 w 2295"/>
                <a:gd name="T15" fmla="*/ 490 h 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5" h="490">
                  <a:moveTo>
                    <a:pt x="2294" y="489"/>
                  </a:moveTo>
                  <a:lnTo>
                    <a:pt x="0" y="0"/>
                  </a:lnTo>
                  <a:lnTo>
                    <a:pt x="655" y="489"/>
                  </a:lnTo>
                  <a:lnTo>
                    <a:pt x="2294" y="489"/>
                  </a:lnTo>
                </a:path>
              </a:pathLst>
            </a:custGeom>
            <a:solidFill>
              <a:srgbClr val="006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6" name="Freeform 7"/>
            <p:cNvSpPr>
              <a:spLocks/>
            </p:cNvSpPr>
            <p:nvPr/>
          </p:nvSpPr>
          <p:spPr bwMode="auto">
            <a:xfrm>
              <a:off x="3032" y="2429"/>
              <a:ext cx="656" cy="1143"/>
            </a:xfrm>
            <a:custGeom>
              <a:avLst/>
              <a:gdLst>
                <a:gd name="T0" fmla="*/ 655 w 656"/>
                <a:gd name="T1" fmla="*/ 1142 h 1143"/>
                <a:gd name="T2" fmla="*/ 655 w 656"/>
                <a:gd name="T3" fmla="*/ 489 h 1143"/>
                <a:gd name="T4" fmla="*/ 0 w 656"/>
                <a:gd name="T5" fmla="*/ 0 h 1143"/>
                <a:gd name="T6" fmla="*/ 655 w 656"/>
                <a:gd name="T7" fmla="*/ 1142 h 1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6"/>
                <a:gd name="T13" fmla="*/ 0 h 1143"/>
                <a:gd name="T14" fmla="*/ 656 w 656"/>
                <a:gd name="T15" fmla="*/ 1143 h 1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6" h="1143">
                  <a:moveTo>
                    <a:pt x="655" y="1142"/>
                  </a:moveTo>
                  <a:lnTo>
                    <a:pt x="655" y="489"/>
                  </a:lnTo>
                  <a:lnTo>
                    <a:pt x="0" y="0"/>
                  </a:lnTo>
                  <a:lnTo>
                    <a:pt x="655" y="1142"/>
                  </a:lnTo>
                </a:path>
              </a:pathLst>
            </a:custGeom>
            <a:solidFill>
              <a:srgbClr val="00A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7" name="Rectangle 8"/>
            <p:cNvSpPr>
              <a:spLocks noChangeArrowheads="1"/>
            </p:cNvSpPr>
            <p:nvPr/>
          </p:nvSpPr>
          <p:spPr bwMode="auto">
            <a:xfrm>
              <a:off x="3720" y="3044"/>
              <a:ext cx="158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3200">
                  <a:latin typeface="Gill Sans" charset="0"/>
                </a:rPr>
                <a:t>Air-Conditioning</a:t>
              </a:r>
            </a:p>
          </p:txBody>
        </p:sp>
      </p:grpSp>
      <p:grpSp>
        <p:nvGrpSpPr>
          <p:cNvPr id="79877" name="Group 9"/>
          <p:cNvGrpSpPr>
            <a:grpSpLocks/>
          </p:cNvGrpSpPr>
          <p:nvPr/>
        </p:nvGrpSpPr>
        <p:grpSpPr bwMode="auto">
          <a:xfrm>
            <a:off x="633413" y="3765550"/>
            <a:ext cx="3644900" cy="1814513"/>
            <a:chOff x="399" y="2442"/>
            <a:chExt cx="2296" cy="1143"/>
          </a:xfrm>
        </p:grpSpPr>
        <p:sp>
          <p:nvSpPr>
            <p:cNvPr id="79880" name="Rectangle 10"/>
            <p:cNvSpPr>
              <a:spLocks noChangeArrowheads="1"/>
            </p:cNvSpPr>
            <p:nvPr/>
          </p:nvSpPr>
          <p:spPr bwMode="auto">
            <a:xfrm>
              <a:off x="400" y="2932"/>
              <a:ext cx="1627" cy="641"/>
            </a:xfrm>
            <a:prstGeom prst="rect">
              <a:avLst/>
            </a:prstGeom>
            <a:solidFill>
              <a:srgbClr val="8F9FCD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1" name="Freeform 11"/>
            <p:cNvSpPr>
              <a:spLocks/>
            </p:cNvSpPr>
            <p:nvPr/>
          </p:nvSpPr>
          <p:spPr bwMode="auto">
            <a:xfrm>
              <a:off x="399" y="2442"/>
              <a:ext cx="2296" cy="490"/>
            </a:xfrm>
            <a:custGeom>
              <a:avLst/>
              <a:gdLst>
                <a:gd name="T0" fmla="*/ 0 w 2296"/>
                <a:gd name="T1" fmla="*/ 489 h 490"/>
                <a:gd name="T2" fmla="*/ 2295 w 2296"/>
                <a:gd name="T3" fmla="*/ 0 h 490"/>
                <a:gd name="T4" fmla="*/ 1639 w 2296"/>
                <a:gd name="T5" fmla="*/ 489 h 490"/>
                <a:gd name="T6" fmla="*/ 0 w 2296"/>
                <a:gd name="T7" fmla="*/ 489 h 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6"/>
                <a:gd name="T13" fmla="*/ 0 h 490"/>
                <a:gd name="T14" fmla="*/ 2296 w 2296"/>
                <a:gd name="T15" fmla="*/ 490 h 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6" h="490">
                  <a:moveTo>
                    <a:pt x="0" y="489"/>
                  </a:moveTo>
                  <a:lnTo>
                    <a:pt x="2295" y="0"/>
                  </a:lnTo>
                  <a:lnTo>
                    <a:pt x="1639" y="489"/>
                  </a:lnTo>
                  <a:lnTo>
                    <a:pt x="0" y="489"/>
                  </a:lnTo>
                </a:path>
              </a:pathLst>
            </a:custGeom>
            <a:solidFill>
              <a:srgbClr val="081D58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2" name="Freeform 12"/>
            <p:cNvSpPr>
              <a:spLocks/>
            </p:cNvSpPr>
            <p:nvPr/>
          </p:nvSpPr>
          <p:spPr bwMode="auto">
            <a:xfrm>
              <a:off x="2038" y="2442"/>
              <a:ext cx="657" cy="1143"/>
            </a:xfrm>
            <a:custGeom>
              <a:avLst/>
              <a:gdLst>
                <a:gd name="T0" fmla="*/ 0 w 657"/>
                <a:gd name="T1" fmla="*/ 1142 h 1143"/>
                <a:gd name="T2" fmla="*/ 0 w 657"/>
                <a:gd name="T3" fmla="*/ 489 h 1143"/>
                <a:gd name="T4" fmla="*/ 656 w 657"/>
                <a:gd name="T5" fmla="*/ 0 h 1143"/>
                <a:gd name="T6" fmla="*/ 0 w 657"/>
                <a:gd name="T7" fmla="*/ 1142 h 1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7"/>
                <a:gd name="T13" fmla="*/ 0 h 1143"/>
                <a:gd name="T14" fmla="*/ 657 w 657"/>
                <a:gd name="T15" fmla="*/ 1143 h 1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7" h="1143">
                  <a:moveTo>
                    <a:pt x="0" y="1142"/>
                  </a:moveTo>
                  <a:lnTo>
                    <a:pt x="0" y="489"/>
                  </a:lnTo>
                  <a:lnTo>
                    <a:pt x="656" y="0"/>
                  </a:lnTo>
                  <a:lnTo>
                    <a:pt x="0" y="1142"/>
                  </a:lnTo>
                </a:path>
              </a:pathLst>
            </a:custGeom>
            <a:solidFill>
              <a:srgbClr val="00279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3" name="Rectangle 13"/>
            <p:cNvSpPr>
              <a:spLocks noChangeArrowheads="1"/>
            </p:cNvSpPr>
            <p:nvPr/>
          </p:nvSpPr>
          <p:spPr bwMode="auto">
            <a:xfrm>
              <a:off x="418" y="3153"/>
              <a:ext cx="158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3200">
                  <a:latin typeface="Gill Sans" charset="0"/>
                </a:rPr>
                <a:t>Refrigeration</a:t>
              </a:r>
            </a:p>
          </p:txBody>
        </p:sp>
      </p:grpSp>
      <p:sp>
        <p:nvSpPr>
          <p:cNvPr id="79878" name="Line 14"/>
          <p:cNvSpPr>
            <a:spLocks noChangeShapeType="1"/>
          </p:cNvSpPr>
          <p:nvPr/>
        </p:nvSpPr>
        <p:spPr bwMode="auto">
          <a:xfrm>
            <a:off x="465138" y="1336675"/>
            <a:ext cx="32067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9" name="TextBox 14"/>
          <p:cNvSpPr txBox="1">
            <a:spLocks noChangeArrowheads="1"/>
          </p:cNvSpPr>
          <p:nvPr/>
        </p:nvSpPr>
        <p:spPr bwMode="auto">
          <a:xfrm rot="1871159">
            <a:off x="1346200" y="2706753"/>
            <a:ext cx="71247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800" b="1" dirty="0">
                <a:solidFill>
                  <a:srgbClr val="FF3816"/>
                </a:solidFill>
                <a:latin typeface="Arial" charset="0"/>
              </a:rPr>
              <a:t>D O N E</a:t>
            </a:r>
            <a:endParaRPr lang="en-US" sz="3600" b="1" dirty="0">
              <a:solidFill>
                <a:srgbClr val="FF3816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171450"/>
            <a:ext cx="7772400" cy="1104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Air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Conditioning</a:t>
            </a: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1187450" y="2330450"/>
            <a:ext cx="2787650" cy="977900"/>
          </a:xfrm>
          <a:prstGeom prst="homePlate">
            <a:avLst>
              <a:gd name="adj" fmla="val 95022"/>
            </a:avLst>
          </a:prstGeom>
          <a:solidFill>
            <a:srgbClr val="8F9FCD"/>
          </a:solidFill>
          <a:ln w="25400">
            <a:solidFill>
              <a:srgbClr val="FF33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371600" y="2533650"/>
            <a:ext cx="2227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Facilities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187450" y="4397375"/>
            <a:ext cx="2787650" cy="977900"/>
          </a:xfrm>
          <a:prstGeom prst="homePlate">
            <a:avLst>
              <a:gd name="adj" fmla="val 95022"/>
            </a:avLst>
          </a:prstGeom>
          <a:solidFill>
            <a:srgbClr val="8F9FCD"/>
          </a:solidFill>
          <a:ln w="25400">
            <a:solidFill>
              <a:srgbClr val="FF33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397000" y="4456113"/>
            <a:ext cx="2120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Fielded Systems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697413" y="2438400"/>
            <a:ext cx="3314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Commercial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Industrial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654550" y="4149725"/>
            <a:ext cx="40290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Tactical Shelters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Tactical Vehicles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Watercraft</a:t>
            </a: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523875" y="1336675"/>
            <a:ext cx="30480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0" name="TextBox 11"/>
          <p:cNvSpPr txBox="1">
            <a:spLocks noChangeArrowheads="1"/>
          </p:cNvSpPr>
          <p:nvPr/>
        </p:nvSpPr>
        <p:spPr bwMode="auto">
          <a:xfrm rot="1871159">
            <a:off x="1346200" y="2640492"/>
            <a:ext cx="71247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800" b="1" dirty="0">
                <a:solidFill>
                  <a:srgbClr val="FF3816"/>
                </a:solidFill>
                <a:latin typeface="Arial" charset="0"/>
              </a:rPr>
              <a:t>D O N E</a:t>
            </a:r>
            <a:endParaRPr lang="en-US" sz="3600" b="1" dirty="0">
              <a:solidFill>
                <a:srgbClr val="FF3816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155575"/>
            <a:ext cx="7772400" cy="1104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Refrigeration</a:t>
            </a: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1187450" y="2330450"/>
            <a:ext cx="2787650" cy="977900"/>
          </a:xfrm>
          <a:prstGeom prst="homePlate">
            <a:avLst>
              <a:gd name="adj" fmla="val 95022"/>
            </a:avLst>
          </a:prstGeom>
          <a:solidFill>
            <a:srgbClr val="33CC33"/>
          </a:solidFill>
          <a:ln w="25400">
            <a:solidFill>
              <a:srgbClr val="FF33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371600" y="2533650"/>
            <a:ext cx="212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Facilities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1187450" y="4540250"/>
            <a:ext cx="2787650" cy="977900"/>
          </a:xfrm>
          <a:prstGeom prst="homePlate">
            <a:avLst>
              <a:gd name="adj" fmla="val 95022"/>
            </a:avLst>
          </a:prstGeom>
          <a:solidFill>
            <a:srgbClr val="33CC33"/>
          </a:solidFill>
          <a:ln w="25400">
            <a:solidFill>
              <a:srgbClr val="FF33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458913" y="4578350"/>
            <a:ext cx="216376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Fielded Systems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4700588" y="2165350"/>
            <a:ext cx="3690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000" b="1" i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Cold Storage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000" b="1" i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Household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000" b="1" i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Kitchen Equipment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4740275" y="4368800"/>
            <a:ext cx="33147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000" b="1" i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Food Service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000" b="1" i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Hospitals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000" b="1" i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Water Chillers</a:t>
            </a: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534988" y="1336675"/>
            <a:ext cx="334962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8" name="TextBox 15"/>
          <p:cNvSpPr txBox="1">
            <a:spLocks noChangeArrowheads="1"/>
          </p:cNvSpPr>
          <p:nvPr/>
        </p:nvSpPr>
        <p:spPr bwMode="auto">
          <a:xfrm rot="1871159">
            <a:off x="1346200" y="2773013"/>
            <a:ext cx="71247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800" b="1" dirty="0">
                <a:solidFill>
                  <a:srgbClr val="FF3816"/>
                </a:solidFill>
                <a:latin typeface="Arial" charset="0"/>
              </a:rPr>
              <a:t>D O N E</a:t>
            </a:r>
            <a:endParaRPr lang="en-US" sz="3600" b="1" dirty="0">
              <a:solidFill>
                <a:srgbClr val="FF3816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171450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CFC 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Categories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2006600"/>
            <a:ext cx="7804150" cy="41148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3300"/>
              </a:buClr>
              <a:buFontTx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RESERVE SUPPORTED</a:t>
            </a: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HMMWV Ambulance</a:t>
            </a:r>
          </a:p>
          <a:p>
            <a:pPr>
              <a:buClr>
                <a:srgbClr val="CC3300"/>
              </a:buClr>
              <a:buSzPct val="60000"/>
              <a:buFont typeface="Monotype Sorts" charset="2"/>
              <a:buNone/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endParaRPr lang="en-US" sz="900" dirty="0">
              <a:latin typeface="Gill Sans" charset="0"/>
              <a:ea typeface="+mn-ea"/>
              <a:cs typeface="+mn-cs"/>
            </a:endParaRPr>
          </a:p>
          <a:p>
            <a:pPr>
              <a:buClr>
                <a:srgbClr val="CC3300"/>
              </a:buClr>
              <a:buFontTx/>
              <a:buNone/>
              <a:defRPr/>
            </a:pPr>
            <a:r>
              <a:rPr lang="en-US" sz="2800" b="1" dirty="0">
                <a:latin typeface="Gill Sans" charset="0"/>
                <a:ea typeface="+mn-ea"/>
                <a:cs typeface="+mn-cs"/>
              </a:rPr>
              <a:t>		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NON-RESERVE SUPPORTED</a:t>
            </a:r>
            <a:endParaRPr lang="en-US" sz="2800" dirty="0">
              <a:solidFill>
                <a:srgbClr val="FF0000"/>
              </a:solidFill>
              <a:latin typeface="Gill Sans" charset="0"/>
              <a:ea typeface="+mn-ea"/>
              <a:cs typeface="+mn-cs"/>
            </a:endParaRPr>
          </a:p>
          <a:p>
            <a:pPr lvl="4"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Field Refrigeration</a:t>
            </a:r>
          </a:p>
          <a:p>
            <a:pPr lvl="4"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Facilities A/C &amp; Refrigeration</a:t>
            </a:r>
            <a:endParaRPr lang="en-US" sz="2800" dirty="0">
              <a:latin typeface="Gill Sans" charset="0"/>
            </a:endParaRPr>
          </a:p>
          <a:p>
            <a:pPr>
              <a:buClr>
                <a:srgbClr val="CC3300"/>
              </a:buClr>
              <a:defRPr/>
            </a:pPr>
            <a:endParaRPr lang="en-US" sz="2800" dirty="0">
              <a:latin typeface="Gill Sans" charset="0"/>
              <a:ea typeface="+mn-ea"/>
              <a:cs typeface="+mn-cs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587375" y="1336675"/>
            <a:ext cx="269875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1" name="TextBox 4"/>
          <p:cNvSpPr txBox="1">
            <a:spLocks noChangeArrowheads="1"/>
          </p:cNvSpPr>
          <p:nvPr/>
        </p:nvSpPr>
        <p:spPr bwMode="auto">
          <a:xfrm rot="1871159">
            <a:off x="1346200" y="2653744"/>
            <a:ext cx="71247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800" b="1" dirty="0">
                <a:solidFill>
                  <a:srgbClr val="FF3816"/>
                </a:solidFill>
                <a:latin typeface="Arial" charset="0"/>
              </a:rPr>
              <a:t>D O N E</a:t>
            </a:r>
            <a:endParaRPr lang="en-US" sz="3600" b="1" dirty="0">
              <a:solidFill>
                <a:srgbClr val="FF3816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5575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5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Solvent 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Applications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4100" y="2057400"/>
            <a:ext cx="5462588" cy="3065463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Electronics Maintenance</a:t>
            </a:r>
          </a:p>
          <a:p>
            <a:pPr>
              <a:lnSpc>
                <a:spcPct val="11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General Metal Cleaning</a:t>
            </a:r>
          </a:p>
          <a:p>
            <a:pPr>
              <a:lnSpc>
                <a:spcPct val="11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Precision Metal Cleaning</a:t>
            </a:r>
          </a:p>
          <a:p>
            <a:pPr>
              <a:lnSpc>
                <a:spcPct val="11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Ordnance Manufacture</a:t>
            </a:r>
          </a:p>
          <a:p>
            <a:pPr>
              <a:lnSpc>
                <a:spcPct val="11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NBC Testing</a:t>
            </a:r>
          </a:p>
        </p:txBody>
      </p:sp>
      <p:grpSp>
        <p:nvGrpSpPr>
          <p:cNvPr id="88068" name="Group 4"/>
          <p:cNvGrpSpPr>
            <a:grpSpLocks/>
          </p:cNvGrpSpPr>
          <p:nvPr/>
        </p:nvGrpSpPr>
        <p:grpSpPr bwMode="auto">
          <a:xfrm>
            <a:off x="5153025" y="3184525"/>
            <a:ext cx="2898775" cy="2419350"/>
            <a:chOff x="3120" y="2427"/>
            <a:chExt cx="1636" cy="1094"/>
          </a:xfrm>
        </p:grpSpPr>
        <p:sp>
          <p:nvSpPr>
            <p:cNvPr id="88071" name="Freeform 5"/>
            <p:cNvSpPr>
              <a:spLocks/>
            </p:cNvSpPr>
            <p:nvPr/>
          </p:nvSpPr>
          <p:spPr bwMode="auto">
            <a:xfrm>
              <a:off x="4343" y="2427"/>
              <a:ext cx="64" cy="877"/>
            </a:xfrm>
            <a:custGeom>
              <a:avLst/>
              <a:gdLst>
                <a:gd name="T0" fmla="*/ 16 w 64"/>
                <a:gd name="T1" fmla="*/ 0 h 877"/>
                <a:gd name="T2" fmla="*/ 16 w 64"/>
                <a:gd name="T3" fmla="*/ 138 h 877"/>
                <a:gd name="T4" fmla="*/ 10 w 64"/>
                <a:gd name="T5" fmla="*/ 138 h 877"/>
                <a:gd name="T6" fmla="*/ 10 w 64"/>
                <a:gd name="T7" fmla="*/ 278 h 877"/>
                <a:gd name="T8" fmla="*/ 6 w 64"/>
                <a:gd name="T9" fmla="*/ 278 h 877"/>
                <a:gd name="T10" fmla="*/ 6 w 64"/>
                <a:gd name="T11" fmla="*/ 408 h 877"/>
                <a:gd name="T12" fmla="*/ 2 w 64"/>
                <a:gd name="T13" fmla="*/ 408 h 877"/>
                <a:gd name="T14" fmla="*/ 2 w 64"/>
                <a:gd name="T15" fmla="*/ 584 h 877"/>
                <a:gd name="T16" fmla="*/ 0 w 64"/>
                <a:gd name="T17" fmla="*/ 584 h 877"/>
                <a:gd name="T18" fmla="*/ 0 w 64"/>
                <a:gd name="T19" fmla="*/ 876 h 877"/>
                <a:gd name="T20" fmla="*/ 34 w 64"/>
                <a:gd name="T21" fmla="*/ 876 h 877"/>
                <a:gd name="T22" fmla="*/ 63 w 64"/>
                <a:gd name="T23" fmla="*/ 581 h 877"/>
                <a:gd name="T24" fmla="*/ 63 w 64"/>
                <a:gd name="T25" fmla="*/ 408 h 877"/>
                <a:gd name="T26" fmla="*/ 60 w 64"/>
                <a:gd name="T27" fmla="*/ 408 h 877"/>
                <a:gd name="T28" fmla="*/ 60 w 64"/>
                <a:gd name="T29" fmla="*/ 278 h 877"/>
                <a:gd name="T30" fmla="*/ 56 w 64"/>
                <a:gd name="T31" fmla="*/ 278 h 877"/>
                <a:gd name="T32" fmla="*/ 56 w 64"/>
                <a:gd name="T33" fmla="*/ 138 h 877"/>
                <a:gd name="T34" fmla="*/ 50 w 64"/>
                <a:gd name="T35" fmla="*/ 138 h 877"/>
                <a:gd name="T36" fmla="*/ 50 w 64"/>
                <a:gd name="T37" fmla="*/ 0 h 877"/>
                <a:gd name="T38" fmla="*/ 16 w 64"/>
                <a:gd name="T39" fmla="*/ 0 h 8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877"/>
                <a:gd name="T62" fmla="*/ 64 w 64"/>
                <a:gd name="T63" fmla="*/ 877 h 8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877">
                  <a:moveTo>
                    <a:pt x="16" y="0"/>
                  </a:moveTo>
                  <a:lnTo>
                    <a:pt x="16" y="138"/>
                  </a:lnTo>
                  <a:lnTo>
                    <a:pt x="10" y="138"/>
                  </a:lnTo>
                  <a:lnTo>
                    <a:pt x="10" y="278"/>
                  </a:lnTo>
                  <a:lnTo>
                    <a:pt x="6" y="278"/>
                  </a:lnTo>
                  <a:lnTo>
                    <a:pt x="6" y="408"/>
                  </a:lnTo>
                  <a:lnTo>
                    <a:pt x="2" y="408"/>
                  </a:lnTo>
                  <a:lnTo>
                    <a:pt x="2" y="584"/>
                  </a:lnTo>
                  <a:lnTo>
                    <a:pt x="0" y="584"/>
                  </a:lnTo>
                  <a:lnTo>
                    <a:pt x="0" y="876"/>
                  </a:lnTo>
                  <a:lnTo>
                    <a:pt x="34" y="876"/>
                  </a:lnTo>
                  <a:lnTo>
                    <a:pt x="63" y="581"/>
                  </a:lnTo>
                  <a:lnTo>
                    <a:pt x="63" y="408"/>
                  </a:lnTo>
                  <a:lnTo>
                    <a:pt x="60" y="408"/>
                  </a:lnTo>
                  <a:lnTo>
                    <a:pt x="60" y="278"/>
                  </a:lnTo>
                  <a:lnTo>
                    <a:pt x="56" y="278"/>
                  </a:lnTo>
                  <a:lnTo>
                    <a:pt x="56" y="138"/>
                  </a:lnTo>
                  <a:lnTo>
                    <a:pt x="50" y="138"/>
                  </a:lnTo>
                  <a:lnTo>
                    <a:pt x="50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72" name="Freeform 6"/>
            <p:cNvSpPr>
              <a:spLocks/>
            </p:cNvSpPr>
            <p:nvPr/>
          </p:nvSpPr>
          <p:spPr bwMode="auto">
            <a:xfrm>
              <a:off x="4455" y="2427"/>
              <a:ext cx="67" cy="877"/>
            </a:xfrm>
            <a:custGeom>
              <a:avLst/>
              <a:gdLst>
                <a:gd name="T0" fmla="*/ 16 w 67"/>
                <a:gd name="T1" fmla="*/ 0 h 877"/>
                <a:gd name="T2" fmla="*/ 16 w 67"/>
                <a:gd name="T3" fmla="*/ 138 h 877"/>
                <a:gd name="T4" fmla="*/ 10 w 67"/>
                <a:gd name="T5" fmla="*/ 138 h 877"/>
                <a:gd name="T6" fmla="*/ 10 w 67"/>
                <a:gd name="T7" fmla="*/ 278 h 877"/>
                <a:gd name="T8" fmla="*/ 6 w 67"/>
                <a:gd name="T9" fmla="*/ 278 h 877"/>
                <a:gd name="T10" fmla="*/ 6 w 67"/>
                <a:gd name="T11" fmla="*/ 408 h 877"/>
                <a:gd name="T12" fmla="*/ 4 w 67"/>
                <a:gd name="T13" fmla="*/ 408 h 877"/>
                <a:gd name="T14" fmla="*/ 4 w 67"/>
                <a:gd name="T15" fmla="*/ 584 h 877"/>
                <a:gd name="T16" fmla="*/ 0 w 67"/>
                <a:gd name="T17" fmla="*/ 584 h 877"/>
                <a:gd name="T18" fmla="*/ 0 w 67"/>
                <a:gd name="T19" fmla="*/ 876 h 877"/>
                <a:gd name="T20" fmla="*/ 66 w 67"/>
                <a:gd name="T21" fmla="*/ 876 h 877"/>
                <a:gd name="T22" fmla="*/ 66 w 67"/>
                <a:gd name="T23" fmla="*/ 584 h 877"/>
                <a:gd name="T24" fmla="*/ 61 w 67"/>
                <a:gd name="T25" fmla="*/ 584 h 877"/>
                <a:gd name="T26" fmla="*/ 61 w 67"/>
                <a:gd name="T27" fmla="*/ 408 h 877"/>
                <a:gd name="T28" fmla="*/ 59 w 67"/>
                <a:gd name="T29" fmla="*/ 408 h 877"/>
                <a:gd name="T30" fmla="*/ 59 w 67"/>
                <a:gd name="T31" fmla="*/ 278 h 877"/>
                <a:gd name="T32" fmla="*/ 53 w 67"/>
                <a:gd name="T33" fmla="*/ 278 h 877"/>
                <a:gd name="T34" fmla="*/ 53 w 67"/>
                <a:gd name="T35" fmla="*/ 138 h 877"/>
                <a:gd name="T36" fmla="*/ 49 w 67"/>
                <a:gd name="T37" fmla="*/ 138 h 877"/>
                <a:gd name="T38" fmla="*/ 49 w 67"/>
                <a:gd name="T39" fmla="*/ 0 h 877"/>
                <a:gd name="T40" fmla="*/ 16 w 67"/>
                <a:gd name="T41" fmla="*/ 0 h 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877"/>
                <a:gd name="T65" fmla="*/ 67 w 67"/>
                <a:gd name="T66" fmla="*/ 877 h 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877">
                  <a:moveTo>
                    <a:pt x="16" y="0"/>
                  </a:moveTo>
                  <a:lnTo>
                    <a:pt x="16" y="138"/>
                  </a:lnTo>
                  <a:lnTo>
                    <a:pt x="10" y="138"/>
                  </a:lnTo>
                  <a:lnTo>
                    <a:pt x="10" y="278"/>
                  </a:lnTo>
                  <a:lnTo>
                    <a:pt x="6" y="278"/>
                  </a:lnTo>
                  <a:lnTo>
                    <a:pt x="6" y="408"/>
                  </a:lnTo>
                  <a:lnTo>
                    <a:pt x="4" y="408"/>
                  </a:lnTo>
                  <a:lnTo>
                    <a:pt x="4" y="584"/>
                  </a:lnTo>
                  <a:lnTo>
                    <a:pt x="0" y="584"/>
                  </a:lnTo>
                  <a:lnTo>
                    <a:pt x="0" y="876"/>
                  </a:lnTo>
                  <a:lnTo>
                    <a:pt x="66" y="876"/>
                  </a:lnTo>
                  <a:lnTo>
                    <a:pt x="66" y="584"/>
                  </a:lnTo>
                  <a:lnTo>
                    <a:pt x="61" y="584"/>
                  </a:lnTo>
                  <a:lnTo>
                    <a:pt x="61" y="408"/>
                  </a:lnTo>
                  <a:lnTo>
                    <a:pt x="59" y="408"/>
                  </a:lnTo>
                  <a:lnTo>
                    <a:pt x="59" y="278"/>
                  </a:lnTo>
                  <a:lnTo>
                    <a:pt x="53" y="278"/>
                  </a:lnTo>
                  <a:lnTo>
                    <a:pt x="53" y="138"/>
                  </a:lnTo>
                  <a:lnTo>
                    <a:pt x="49" y="138"/>
                  </a:lnTo>
                  <a:lnTo>
                    <a:pt x="49" y="0"/>
                  </a:lnTo>
                  <a:lnTo>
                    <a:pt x="16" y="0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73" name="Rectangle 7"/>
            <p:cNvSpPr>
              <a:spLocks noChangeArrowheads="1"/>
            </p:cNvSpPr>
            <p:nvPr/>
          </p:nvSpPr>
          <p:spPr bwMode="auto">
            <a:xfrm>
              <a:off x="4570" y="3127"/>
              <a:ext cx="36" cy="24"/>
            </a:xfrm>
            <a:prstGeom prst="rect">
              <a:avLst/>
            </a:prstGeom>
            <a:solidFill>
              <a:srgbClr val="ABABA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74" name="Rectangle 8"/>
            <p:cNvSpPr>
              <a:spLocks noChangeArrowheads="1"/>
            </p:cNvSpPr>
            <p:nvPr/>
          </p:nvSpPr>
          <p:spPr bwMode="auto">
            <a:xfrm>
              <a:off x="4554" y="3157"/>
              <a:ext cx="68" cy="136"/>
            </a:xfrm>
            <a:prstGeom prst="rect">
              <a:avLst/>
            </a:prstGeom>
            <a:solidFill>
              <a:srgbClr val="ABABA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75" name="Rectangle 9"/>
            <p:cNvSpPr>
              <a:spLocks noChangeArrowheads="1"/>
            </p:cNvSpPr>
            <p:nvPr/>
          </p:nvSpPr>
          <p:spPr bwMode="auto">
            <a:xfrm>
              <a:off x="4491" y="3319"/>
              <a:ext cx="255" cy="16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76" name="Rectangle 10"/>
            <p:cNvSpPr>
              <a:spLocks noChangeArrowheads="1"/>
            </p:cNvSpPr>
            <p:nvPr/>
          </p:nvSpPr>
          <p:spPr bwMode="auto">
            <a:xfrm>
              <a:off x="4482" y="3298"/>
              <a:ext cx="274" cy="1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77" name="Rectangle 11"/>
            <p:cNvSpPr>
              <a:spLocks noChangeArrowheads="1"/>
            </p:cNvSpPr>
            <p:nvPr/>
          </p:nvSpPr>
          <p:spPr bwMode="auto">
            <a:xfrm>
              <a:off x="4513" y="3348"/>
              <a:ext cx="40" cy="10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78" name="Rectangle 12"/>
            <p:cNvSpPr>
              <a:spLocks noChangeArrowheads="1"/>
            </p:cNvSpPr>
            <p:nvPr/>
          </p:nvSpPr>
          <p:spPr bwMode="auto">
            <a:xfrm>
              <a:off x="4678" y="3348"/>
              <a:ext cx="40" cy="10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79" name="Rectangle 13"/>
            <p:cNvSpPr>
              <a:spLocks noChangeArrowheads="1"/>
            </p:cNvSpPr>
            <p:nvPr/>
          </p:nvSpPr>
          <p:spPr bwMode="auto">
            <a:xfrm>
              <a:off x="4595" y="3348"/>
              <a:ext cx="40" cy="10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0" name="Rectangle 14"/>
            <p:cNvSpPr>
              <a:spLocks noChangeArrowheads="1"/>
            </p:cNvSpPr>
            <p:nvPr/>
          </p:nvSpPr>
          <p:spPr bwMode="auto">
            <a:xfrm>
              <a:off x="3289" y="3234"/>
              <a:ext cx="74" cy="59"/>
            </a:xfrm>
            <a:prstGeom prst="rect">
              <a:avLst/>
            </a:prstGeom>
            <a:solidFill>
              <a:srgbClr val="ABABA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1" name="Rectangle 15"/>
            <p:cNvSpPr>
              <a:spLocks noChangeArrowheads="1"/>
            </p:cNvSpPr>
            <p:nvPr/>
          </p:nvSpPr>
          <p:spPr bwMode="auto">
            <a:xfrm>
              <a:off x="3130" y="3319"/>
              <a:ext cx="256" cy="16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2" name="Rectangle 16"/>
            <p:cNvSpPr>
              <a:spLocks noChangeArrowheads="1"/>
            </p:cNvSpPr>
            <p:nvPr/>
          </p:nvSpPr>
          <p:spPr bwMode="auto">
            <a:xfrm>
              <a:off x="3120" y="3298"/>
              <a:ext cx="276" cy="1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3" name="Rectangle 17"/>
            <p:cNvSpPr>
              <a:spLocks noChangeArrowheads="1"/>
            </p:cNvSpPr>
            <p:nvPr/>
          </p:nvSpPr>
          <p:spPr bwMode="auto">
            <a:xfrm>
              <a:off x="3315" y="3348"/>
              <a:ext cx="48" cy="10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4" name="Rectangle 18"/>
            <p:cNvSpPr>
              <a:spLocks noChangeArrowheads="1"/>
            </p:cNvSpPr>
            <p:nvPr/>
          </p:nvSpPr>
          <p:spPr bwMode="auto">
            <a:xfrm>
              <a:off x="3149" y="3348"/>
              <a:ext cx="49" cy="10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5" name="Rectangle 19"/>
            <p:cNvSpPr>
              <a:spLocks noChangeArrowheads="1"/>
            </p:cNvSpPr>
            <p:nvPr/>
          </p:nvSpPr>
          <p:spPr bwMode="auto">
            <a:xfrm>
              <a:off x="3232" y="3348"/>
              <a:ext cx="49" cy="10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6" name="Rectangle 20"/>
            <p:cNvSpPr>
              <a:spLocks noChangeArrowheads="1"/>
            </p:cNvSpPr>
            <p:nvPr/>
          </p:nvSpPr>
          <p:spPr bwMode="auto">
            <a:xfrm>
              <a:off x="3391" y="2999"/>
              <a:ext cx="1086" cy="52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7" name="Rectangle 21"/>
            <p:cNvSpPr>
              <a:spLocks noChangeArrowheads="1"/>
            </p:cNvSpPr>
            <p:nvPr/>
          </p:nvSpPr>
          <p:spPr bwMode="auto">
            <a:xfrm>
              <a:off x="3665" y="2911"/>
              <a:ext cx="65" cy="4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8" name="Rectangle 22"/>
            <p:cNvSpPr>
              <a:spLocks noChangeArrowheads="1"/>
            </p:cNvSpPr>
            <p:nvPr/>
          </p:nvSpPr>
          <p:spPr bwMode="auto">
            <a:xfrm>
              <a:off x="3866" y="2895"/>
              <a:ext cx="94" cy="74"/>
            </a:xfrm>
            <a:prstGeom prst="rect">
              <a:avLst/>
            </a:prstGeom>
            <a:solidFill>
              <a:srgbClr val="ABABA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89" name="Rectangle 23"/>
            <p:cNvSpPr>
              <a:spLocks noChangeArrowheads="1"/>
            </p:cNvSpPr>
            <p:nvPr/>
          </p:nvSpPr>
          <p:spPr bwMode="auto">
            <a:xfrm>
              <a:off x="3372" y="2975"/>
              <a:ext cx="1124" cy="2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0" name="Rectangle 24"/>
            <p:cNvSpPr>
              <a:spLocks noChangeArrowheads="1"/>
            </p:cNvSpPr>
            <p:nvPr/>
          </p:nvSpPr>
          <p:spPr bwMode="auto">
            <a:xfrm>
              <a:off x="3391" y="3260"/>
              <a:ext cx="1086" cy="8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88091" name="Group 25"/>
            <p:cNvGrpSpPr>
              <a:grpSpLocks/>
            </p:cNvGrpSpPr>
            <p:nvPr/>
          </p:nvGrpSpPr>
          <p:grpSpPr bwMode="auto">
            <a:xfrm>
              <a:off x="3410" y="3046"/>
              <a:ext cx="1038" cy="433"/>
              <a:chOff x="3410" y="3046"/>
              <a:chExt cx="1038" cy="433"/>
            </a:xfrm>
          </p:grpSpPr>
          <p:grpSp>
            <p:nvGrpSpPr>
              <p:cNvPr id="88095" name="Group 26"/>
              <p:cNvGrpSpPr>
                <a:grpSpLocks/>
              </p:cNvGrpSpPr>
              <p:nvPr/>
            </p:nvGrpSpPr>
            <p:grpSpPr bwMode="auto">
              <a:xfrm>
                <a:off x="3563" y="3308"/>
                <a:ext cx="126" cy="171"/>
                <a:chOff x="3563" y="3308"/>
                <a:chExt cx="126" cy="171"/>
              </a:xfrm>
            </p:grpSpPr>
            <p:sp>
              <p:nvSpPr>
                <p:cNvPr id="88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570" y="3310"/>
                  <a:ext cx="106" cy="145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57" name="Rectangle 28"/>
                <p:cNvSpPr>
                  <a:spLocks noChangeArrowheads="1"/>
                </p:cNvSpPr>
                <p:nvPr/>
              </p:nvSpPr>
              <p:spPr bwMode="auto">
                <a:xfrm>
                  <a:off x="3563" y="3471"/>
                  <a:ext cx="119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58" name="Line 29"/>
                <p:cNvSpPr>
                  <a:spLocks noChangeShapeType="1"/>
                </p:cNvSpPr>
                <p:nvPr/>
              </p:nvSpPr>
              <p:spPr bwMode="auto">
                <a:xfrm>
                  <a:off x="3627" y="3308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59" name="Line 30"/>
                <p:cNvSpPr>
                  <a:spLocks noChangeShapeType="1"/>
                </p:cNvSpPr>
                <p:nvPr/>
              </p:nvSpPr>
              <p:spPr bwMode="auto">
                <a:xfrm>
                  <a:off x="3567" y="3388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096" name="Group 31"/>
              <p:cNvGrpSpPr>
                <a:grpSpLocks/>
              </p:cNvGrpSpPr>
              <p:nvPr/>
            </p:nvGrpSpPr>
            <p:grpSpPr bwMode="auto">
              <a:xfrm>
                <a:off x="3716" y="3308"/>
                <a:ext cx="125" cy="171"/>
                <a:chOff x="3716" y="3308"/>
                <a:chExt cx="125" cy="171"/>
              </a:xfrm>
            </p:grpSpPr>
            <p:sp>
              <p:nvSpPr>
                <p:cNvPr id="88152" name="Rectangle 32"/>
                <p:cNvSpPr>
                  <a:spLocks noChangeArrowheads="1"/>
                </p:cNvSpPr>
                <p:nvPr/>
              </p:nvSpPr>
              <p:spPr bwMode="auto">
                <a:xfrm>
                  <a:off x="3723" y="3310"/>
                  <a:ext cx="105" cy="145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53" name="Rectangle 33"/>
                <p:cNvSpPr>
                  <a:spLocks noChangeArrowheads="1"/>
                </p:cNvSpPr>
                <p:nvPr/>
              </p:nvSpPr>
              <p:spPr bwMode="auto">
                <a:xfrm>
                  <a:off x="3716" y="3471"/>
                  <a:ext cx="118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54" name="Line 34"/>
                <p:cNvSpPr>
                  <a:spLocks noChangeShapeType="1"/>
                </p:cNvSpPr>
                <p:nvPr/>
              </p:nvSpPr>
              <p:spPr bwMode="auto">
                <a:xfrm>
                  <a:off x="3780" y="3308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55" name="Line 35"/>
                <p:cNvSpPr>
                  <a:spLocks noChangeShapeType="1"/>
                </p:cNvSpPr>
                <p:nvPr/>
              </p:nvSpPr>
              <p:spPr bwMode="auto">
                <a:xfrm>
                  <a:off x="3720" y="3388"/>
                  <a:ext cx="12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097" name="Group 36"/>
              <p:cNvGrpSpPr>
                <a:grpSpLocks/>
              </p:cNvGrpSpPr>
              <p:nvPr/>
            </p:nvGrpSpPr>
            <p:grpSpPr bwMode="auto">
              <a:xfrm>
                <a:off x="4321" y="3308"/>
                <a:ext cx="125" cy="171"/>
                <a:chOff x="4321" y="3308"/>
                <a:chExt cx="125" cy="171"/>
              </a:xfrm>
            </p:grpSpPr>
            <p:sp>
              <p:nvSpPr>
                <p:cNvPr id="88148" name="Rectangle 37"/>
                <p:cNvSpPr>
                  <a:spLocks noChangeArrowheads="1"/>
                </p:cNvSpPr>
                <p:nvPr/>
              </p:nvSpPr>
              <p:spPr bwMode="auto">
                <a:xfrm>
                  <a:off x="4326" y="3310"/>
                  <a:ext cx="108" cy="145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49" name="Rectangle 38"/>
                <p:cNvSpPr>
                  <a:spLocks noChangeArrowheads="1"/>
                </p:cNvSpPr>
                <p:nvPr/>
              </p:nvSpPr>
              <p:spPr bwMode="auto">
                <a:xfrm>
                  <a:off x="4321" y="3471"/>
                  <a:ext cx="119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50" name="Line 39"/>
                <p:cNvSpPr>
                  <a:spLocks noChangeShapeType="1"/>
                </p:cNvSpPr>
                <p:nvPr/>
              </p:nvSpPr>
              <p:spPr bwMode="auto">
                <a:xfrm>
                  <a:off x="4385" y="3308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51" name="Line 40"/>
                <p:cNvSpPr>
                  <a:spLocks noChangeShapeType="1"/>
                </p:cNvSpPr>
                <p:nvPr/>
              </p:nvSpPr>
              <p:spPr bwMode="auto">
                <a:xfrm>
                  <a:off x="4324" y="3388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098" name="Group 41"/>
              <p:cNvGrpSpPr>
                <a:grpSpLocks/>
              </p:cNvGrpSpPr>
              <p:nvPr/>
            </p:nvGrpSpPr>
            <p:grpSpPr bwMode="auto">
              <a:xfrm>
                <a:off x="3410" y="3308"/>
                <a:ext cx="124" cy="171"/>
                <a:chOff x="3410" y="3308"/>
                <a:chExt cx="124" cy="171"/>
              </a:xfrm>
            </p:grpSpPr>
            <p:sp>
              <p:nvSpPr>
                <p:cNvPr id="88144" name="Rectangle 42"/>
                <p:cNvSpPr>
                  <a:spLocks noChangeArrowheads="1"/>
                </p:cNvSpPr>
                <p:nvPr/>
              </p:nvSpPr>
              <p:spPr bwMode="auto">
                <a:xfrm>
                  <a:off x="3417" y="3310"/>
                  <a:ext cx="107" cy="145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45" name="Rectangle 43"/>
                <p:cNvSpPr>
                  <a:spLocks noChangeArrowheads="1"/>
                </p:cNvSpPr>
                <p:nvPr/>
              </p:nvSpPr>
              <p:spPr bwMode="auto">
                <a:xfrm>
                  <a:off x="3410" y="3471"/>
                  <a:ext cx="120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46" name="Line 44"/>
                <p:cNvSpPr>
                  <a:spLocks noChangeShapeType="1"/>
                </p:cNvSpPr>
                <p:nvPr/>
              </p:nvSpPr>
              <p:spPr bwMode="auto">
                <a:xfrm>
                  <a:off x="3475" y="3308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47" name="Line 45"/>
                <p:cNvSpPr>
                  <a:spLocks noChangeShapeType="1"/>
                </p:cNvSpPr>
                <p:nvPr/>
              </p:nvSpPr>
              <p:spPr bwMode="auto">
                <a:xfrm>
                  <a:off x="3415" y="3388"/>
                  <a:ext cx="11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099" name="Group 46"/>
              <p:cNvGrpSpPr>
                <a:grpSpLocks/>
              </p:cNvGrpSpPr>
              <p:nvPr/>
            </p:nvGrpSpPr>
            <p:grpSpPr bwMode="auto">
              <a:xfrm>
                <a:off x="3870" y="3046"/>
                <a:ext cx="124" cy="171"/>
                <a:chOff x="3870" y="3046"/>
                <a:chExt cx="124" cy="171"/>
              </a:xfrm>
            </p:grpSpPr>
            <p:sp>
              <p:nvSpPr>
                <p:cNvPr id="88140" name="Rectangle 47"/>
                <p:cNvSpPr>
                  <a:spLocks noChangeArrowheads="1"/>
                </p:cNvSpPr>
                <p:nvPr/>
              </p:nvSpPr>
              <p:spPr bwMode="auto">
                <a:xfrm>
                  <a:off x="3877" y="3049"/>
                  <a:ext cx="106" cy="144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41" name="Rectangle 48"/>
                <p:cNvSpPr>
                  <a:spLocks noChangeArrowheads="1"/>
                </p:cNvSpPr>
                <p:nvPr/>
              </p:nvSpPr>
              <p:spPr bwMode="auto">
                <a:xfrm>
                  <a:off x="3870" y="3209"/>
                  <a:ext cx="119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42" name="Line 49"/>
                <p:cNvSpPr>
                  <a:spLocks noChangeShapeType="1"/>
                </p:cNvSpPr>
                <p:nvPr/>
              </p:nvSpPr>
              <p:spPr bwMode="auto">
                <a:xfrm>
                  <a:off x="3934" y="3046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43" name="Line 50"/>
                <p:cNvSpPr>
                  <a:spLocks noChangeShapeType="1"/>
                </p:cNvSpPr>
                <p:nvPr/>
              </p:nvSpPr>
              <p:spPr bwMode="auto">
                <a:xfrm>
                  <a:off x="3874" y="3126"/>
                  <a:ext cx="12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100" name="Group 51"/>
              <p:cNvGrpSpPr>
                <a:grpSpLocks/>
              </p:cNvGrpSpPr>
              <p:nvPr/>
            </p:nvGrpSpPr>
            <p:grpSpPr bwMode="auto">
              <a:xfrm>
                <a:off x="4018" y="3308"/>
                <a:ext cx="124" cy="171"/>
                <a:chOff x="4018" y="3308"/>
                <a:chExt cx="124" cy="171"/>
              </a:xfrm>
            </p:grpSpPr>
            <p:sp>
              <p:nvSpPr>
                <p:cNvPr id="88136" name="Rectangle 52"/>
                <p:cNvSpPr>
                  <a:spLocks noChangeArrowheads="1"/>
                </p:cNvSpPr>
                <p:nvPr/>
              </p:nvSpPr>
              <p:spPr bwMode="auto">
                <a:xfrm>
                  <a:off x="4024" y="3310"/>
                  <a:ext cx="106" cy="145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37" name="Rectangle 53"/>
                <p:cNvSpPr>
                  <a:spLocks noChangeArrowheads="1"/>
                </p:cNvSpPr>
                <p:nvPr/>
              </p:nvSpPr>
              <p:spPr bwMode="auto">
                <a:xfrm>
                  <a:off x="4018" y="3471"/>
                  <a:ext cx="119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38" name="Line 54"/>
                <p:cNvSpPr>
                  <a:spLocks noChangeShapeType="1"/>
                </p:cNvSpPr>
                <p:nvPr/>
              </p:nvSpPr>
              <p:spPr bwMode="auto">
                <a:xfrm>
                  <a:off x="4082" y="3308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39" name="Line 55"/>
                <p:cNvSpPr>
                  <a:spLocks noChangeShapeType="1"/>
                </p:cNvSpPr>
                <p:nvPr/>
              </p:nvSpPr>
              <p:spPr bwMode="auto">
                <a:xfrm>
                  <a:off x="4021" y="3388"/>
                  <a:ext cx="12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101" name="Group 56"/>
              <p:cNvGrpSpPr>
                <a:grpSpLocks/>
              </p:cNvGrpSpPr>
              <p:nvPr/>
            </p:nvGrpSpPr>
            <p:grpSpPr bwMode="auto">
              <a:xfrm>
                <a:off x="4168" y="3308"/>
                <a:ext cx="127" cy="171"/>
                <a:chOff x="4168" y="3308"/>
                <a:chExt cx="127" cy="171"/>
              </a:xfrm>
            </p:grpSpPr>
            <p:sp>
              <p:nvSpPr>
                <p:cNvPr id="88132" name="Rectangle 57"/>
                <p:cNvSpPr>
                  <a:spLocks noChangeArrowheads="1"/>
                </p:cNvSpPr>
                <p:nvPr/>
              </p:nvSpPr>
              <p:spPr bwMode="auto">
                <a:xfrm>
                  <a:off x="4175" y="3310"/>
                  <a:ext cx="107" cy="145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33" name="Rectangle 58"/>
                <p:cNvSpPr>
                  <a:spLocks noChangeArrowheads="1"/>
                </p:cNvSpPr>
                <p:nvPr/>
              </p:nvSpPr>
              <p:spPr bwMode="auto">
                <a:xfrm>
                  <a:off x="4168" y="3471"/>
                  <a:ext cx="120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34" name="Line 59"/>
                <p:cNvSpPr>
                  <a:spLocks noChangeShapeType="1"/>
                </p:cNvSpPr>
                <p:nvPr/>
              </p:nvSpPr>
              <p:spPr bwMode="auto">
                <a:xfrm>
                  <a:off x="4234" y="3308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35" name="Line 60"/>
                <p:cNvSpPr>
                  <a:spLocks noChangeShapeType="1"/>
                </p:cNvSpPr>
                <p:nvPr/>
              </p:nvSpPr>
              <p:spPr bwMode="auto">
                <a:xfrm>
                  <a:off x="4172" y="3388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102" name="Group 61"/>
              <p:cNvGrpSpPr>
                <a:grpSpLocks/>
              </p:cNvGrpSpPr>
              <p:nvPr/>
            </p:nvGrpSpPr>
            <p:grpSpPr bwMode="auto">
              <a:xfrm>
                <a:off x="3564" y="3046"/>
                <a:ext cx="126" cy="171"/>
                <a:chOff x="3564" y="3046"/>
                <a:chExt cx="126" cy="171"/>
              </a:xfrm>
            </p:grpSpPr>
            <p:sp>
              <p:nvSpPr>
                <p:cNvPr id="88128" name="Rectangle 62"/>
                <p:cNvSpPr>
                  <a:spLocks noChangeArrowheads="1"/>
                </p:cNvSpPr>
                <p:nvPr/>
              </p:nvSpPr>
              <p:spPr bwMode="auto">
                <a:xfrm>
                  <a:off x="3571" y="3049"/>
                  <a:ext cx="107" cy="144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29" name="Rectangle 63"/>
                <p:cNvSpPr>
                  <a:spLocks noChangeArrowheads="1"/>
                </p:cNvSpPr>
                <p:nvPr/>
              </p:nvSpPr>
              <p:spPr bwMode="auto">
                <a:xfrm>
                  <a:off x="3564" y="3209"/>
                  <a:ext cx="119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30" name="Line 64"/>
                <p:cNvSpPr>
                  <a:spLocks noChangeShapeType="1"/>
                </p:cNvSpPr>
                <p:nvPr/>
              </p:nvSpPr>
              <p:spPr bwMode="auto">
                <a:xfrm>
                  <a:off x="3629" y="3046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31" name="Line 65"/>
                <p:cNvSpPr>
                  <a:spLocks noChangeShapeType="1"/>
                </p:cNvSpPr>
                <p:nvPr/>
              </p:nvSpPr>
              <p:spPr bwMode="auto">
                <a:xfrm>
                  <a:off x="3569" y="3126"/>
                  <a:ext cx="12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103" name="Group 66"/>
              <p:cNvGrpSpPr>
                <a:grpSpLocks/>
              </p:cNvGrpSpPr>
              <p:nvPr/>
            </p:nvGrpSpPr>
            <p:grpSpPr bwMode="auto">
              <a:xfrm>
                <a:off x="3717" y="3046"/>
                <a:ext cx="126" cy="171"/>
                <a:chOff x="3717" y="3046"/>
                <a:chExt cx="126" cy="171"/>
              </a:xfrm>
            </p:grpSpPr>
            <p:sp>
              <p:nvSpPr>
                <p:cNvPr id="88124" name="Rectangle 67"/>
                <p:cNvSpPr>
                  <a:spLocks noChangeArrowheads="1"/>
                </p:cNvSpPr>
                <p:nvPr/>
              </p:nvSpPr>
              <p:spPr bwMode="auto">
                <a:xfrm>
                  <a:off x="3724" y="3049"/>
                  <a:ext cx="106" cy="144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25" name="Rectangle 68"/>
                <p:cNvSpPr>
                  <a:spLocks noChangeArrowheads="1"/>
                </p:cNvSpPr>
                <p:nvPr/>
              </p:nvSpPr>
              <p:spPr bwMode="auto">
                <a:xfrm>
                  <a:off x="3717" y="3209"/>
                  <a:ext cx="119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26" name="Line 69"/>
                <p:cNvSpPr>
                  <a:spLocks noChangeShapeType="1"/>
                </p:cNvSpPr>
                <p:nvPr/>
              </p:nvSpPr>
              <p:spPr bwMode="auto">
                <a:xfrm>
                  <a:off x="3781" y="3046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27" name="Line 70"/>
                <p:cNvSpPr>
                  <a:spLocks noChangeShapeType="1"/>
                </p:cNvSpPr>
                <p:nvPr/>
              </p:nvSpPr>
              <p:spPr bwMode="auto">
                <a:xfrm>
                  <a:off x="3721" y="3126"/>
                  <a:ext cx="12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104" name="Group 71"/>
              <p:cNvGrpSpPr>
                <a:grpSpLocks/>
              </p:cNvGrpSpPr>
              <p:nvPr/>
            </p:nvGrpSpPr>
            <p:grpSpPr bwMode="auto">
              <a:xfrm>
                <a:off x="4322" y="3046"/>
                <a:ext cx="126" cy="171"/>
                <a:chOff x="4322" y="3046"/>
                <a:chExt cx="126" cy="171"/>
              </a:xfrm>
            </p:grpSpPr>
            <p:sp>
              <p:nvSpPr>
                <p:cNvPr id="88120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8" y="3049"/>
                  <a:ext cx="108" cy="144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21" name="Rectangle 73"/>
                <p:cNvSpPr>
                  <a:spLocks noChangeArrowheads="1"/>
                </p:cNvSpPr>
                <p:nvPr/>
              </p:nvSpPr>
              <p:spPr bwMode="auto">
                <a:xfrm>
                  <a:off x="4322" y="3209"/>
                  <a:ext cx="119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22" name="Line 74"/>
                <p:cNvSpPr>
                  <a:spLocks noChangeShapeType="1"/>
                </p:cNvSpPr>
                <p:nvPr/>
              </p:nvSpPr>
              <p:spPr bwMode="auto">
                <a:xfrm>
                  <a:off x="4386" y="3046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23" name="Line 75"/>
                <p:cNvSpPr>
                  <a:spLocks noChangeShapeType="1"/>
                </p:cNvSpPr>
                <p:nvPr/>
              </p:nvSpPr>
              <p:spPr bwMode="auto">
                <a:xfrm>
                  <a:off x="4327" y="3126"/>
                  <a:ext cx="12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105" name="Group 76"/>
              <p:cNvGrpSpPr>
                <a:grpSpLocks/>
              </p:cNvGrpSpPr>
              <p:nvPr/>
            </p:nvGrpSpPr>
            <p:grpSpPr bwMode="auto">
              <a:xfrm>
                <a:off x="3412" y="3046"/>
                <a:ext cx="127" cy="171"/>
                <a:chOff x="3412" y="3046"/>
                <a:chExt cx="127" cy="171"/>
              </a:xfrm>
            </p:grpSpPr>
            <p:sp>
              <p:nvSpPr>
                <p:cNvPr id="88116" name="Rectangle 77"/>
                <p:cNvSpPr>
                  <a:spLocks noChangeArrowheads="1"/>
                </p:cNvSpPr>
                <p:nvPr/>
              </p:nvSpPr>
              <p:spPr bwMode="auto">
                <a:xfrm>
                  <a:off x="3419" y="3049"/>
                  <a:ext cx="106" cy="144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17" name="Rectangle 78"/>
                <p:cNvSpPr>
                  <a:spLocks noChangeArrowheads="1"/>
                </p:cNvSpPr>
                <p:nvPr/>
              </p:nvSpPr>
              <p:spPr bwMode="auto">
                <a:xfrm>
                  <a:off x="3412" y="3209"/>
                  <a:ext cx="120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18" name="Line 79"/>
                <p:cNvSpPr>
                  <a:spLocks noChangeShapeType="1"/>
                </p:cNvSpPr>
                <p:nvPr/>
              </p:nvSpPr>
              <p:spPr bwMode="auto">
                <a:xfrm>
                  <a:off x="3476" y="3046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19" name="Line 80"/>
                <p:cNvSpPr>
                  <a:spLocks noChangeShapeType="1"/>
                </p:cNvSpPr>
                <p:nvPr/>
              </p:nvSpPr>
              <p:spPr bwMode="auto">
                <a:xfrm>
                  <a:off x="3416" y="3126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106" name="Group 81"/>
              <p:cNvGrpSpPr>
                <a:grpSpLocks/>
              </p:cNvGrpSpPr>
              <p:nvPr/>
            </p:nvGrpSpPr>
            <p:grpSpPr bwMode="auto">
              <a:xfrm>
                <a:off x="4020" y="3046"/>
                <a:ext cx="125" cy="171"/>
                <a:chOff x="4020" y="3046"/>
                <a:chExt cx="125" cy="171"/>
              </a:xfrm>
            </p:grpSpPr>
            <p:sp>
              <p:nvSpPr>
                <p:cNvPr id="88112" name="Rectangle 82"/>
                <p:cNvSpPr>
                  <a:spLocks noChangeArrowheads="1"/>
                </p:cNvSpPr>
                <p:nvPr/>
              </p:nvSpPr>
              <p:spPr bwMode="auto">
                <a:xfrm>
                  <a:off x="4025" y="3049"/>
                  <a:ext cx="107" cy="144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13" name="Rectangle 83"/>
                <p:cNvSpPr>
                  <a:spLocks noChangeArrowheads="1"/>
                </p:cNvSpPr>
                <p:nvPr/>
              </p:nvSpPr>
              <p:spPr bwMode="auto">
                <a:xfrm>
                  <a:off x="4020" y="3209"/>
                  <a:ext cx="118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14" name="Line 84"/>
                <p:cNvSpPr>
                  <a:spLocks noChangeShapeType="1"/>
                </p:cNvSpPr>
                <p:nvPr/>
              </p:nvSpPr>
              <p:spPr bwMode="auto">
                <a:xfrm>
                  <a:off x="4084" y="3046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15" name="Line 85"/>
                <p:cNvSpPr>
                  <a:spLocks noChangeShapeType="1"/>
                </p:cNvSpPr>
                <p:nvPr/>
              </p:nvSpPr>
              <p:spPr bwMode="auto">
                <a:xfrm>
                  <a:off x="4024" y="3126"/>
                  <a:ext cx="121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8107" name="Group 86"/>
              <p:cNvGrpSpPr>
                <a:grpSpLocks/>
              </p:cNvGrpSpPr>
              <p:nvPr/>
            </p:nvGrpSpPr>
            <p:grpSpPr bwMode="auto">
              <a:xfrm>
                <a:off x="4171" y="3046"/>
                <a:ext cx="126" cy="171"/>
                <a:chOff x="4171" y="3046"/>
                <a:chExt cx="126" cy="171"/>
              </a:xfrm>
            </p:grpSpPr>
            <p:sp>
              <p:nvSpPr>
                <p:cNvPr id="88108" name="Rectangle 87"/>
                <p:cNvSpPr>
                  <a:spLocks noChangeArrowheads="1"/>
                </p:cNvSpPr>
                <p:nvPr/>
              </p:nvSpPr>
              <p:spPr bwMode="auto">
                <a:xfrm>
                  <a:off x="4176" y="3049"/>
                  <a:ext cx="107" cy="144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09" name="Rectangle 88"/>
                <p:cNvSpPr>
                  <a:spLocks noChangeArrowheads="1"/>
                </p:cNvSpPr>
                <p:nvPr/>
              </p:nvSpPr>
              <p:spPr bwMode="auto">
                <a:xfrm>
                  <a:off x="4171" y="3209"/>
                  <a:ext cx="119" cy="8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10" name="Line 89"/>
                <p:cNvSpPr>
                  <a:spLocks noChangeShapeType="1"/>
                </p:cNvSpPr>
                <p:nvPr/>
              </p:nvSpPr>
              <p:spPr bwMode="auto">
                <a:xfrm>
                  <a:off x="4235" y="3046"/>
                  <a:ext cx="0" cy="15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111" name="Line 90"/>
                <p:cNvSpPr>
                  <a:spLocks noChangeShapeType="1"/>
                </p:cNvSpPr>
                <p:nvPr/>
              </p:nvSpPr>
              <p:spPr bwMode="auto">
                <a:xfrm>
                  <a:off x="4174" y="3126"/>
                  <a:ext cx="1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88092" name="Rectangle 91"/>
            <p:cNvSpPr>
              <a:spLocks noChangeArrowheads="1"/>
            </p:cNvSpPr>
            <p:nvPr/>
          </p:nvSpPr>
          <p:spPr bwMode="auto">
            <a:xfrm>
              <a:off x="3871" y="3295"/>
              <a:ext cx="112" cy="223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3" name="Rectangle 92"/>
            <p:cNvSpPr>
              <a:spLocks noChangeArrowheads="1"/>
            </p:cNvSpPr>
            <p:nvPr/>
          </p:nvSpPr>
          <p:spPr bwMode="auto">
            <a:xfrm>
              <a:off x="3885" y="3319"/>
              <a:ext cx="82" cy="185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094" name="Oval 93"/>
            <p:cNvSpPr>
              <a:spLocks noChangeArrowheads="1"/>
            </p:cNvSpPr>
            <p:nvPr/>
          </p:nvSpPr>
          <p:spPr bwMode="auto">
            <a:xfrm>
              <a:off x="3964" y="3418"/>
              <a:ext cx="8" cy="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069" name="Line 94"/>
          <p:cNvSpPr>
            <a:spLocks noChangeShapeType="1"/>
          </p:cNvSpPr>
          <p:nvPr/>
        </p:nvSpPr>
        <p:spPr bwMode="auto">
          <a:xfrm>
            <a:off x="449263" y="1336675"/>
            <a:ext cx="322262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0" name="TextBox 96"/>
          <p:cNvSpPr txBox="1">
            <a:spLocks noChangeArrowheads="1"/>
          </p:cNvSpPr>
          <p:nvPr/>
        </p:nvSpPr>
        <p:spPr bwMode="auto">
          <a:xfrm rot="1871159">
            <a:off x="1346200" y="2773012"/>
            <a:ext cx="71247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800" b="1" dirty="0">
                <a:solidFill>
                  <a:srgbClr val="FF3816"/>
                </a:solidFill>
                <a:latin typeface="Arial" charset="0"/>
              </a:rPr>
              <a:t>D O N E</a:t>
            </a:r>
            <a:endParaRPr lang="en-US" sz="3600" b="1" dirty="0">
              <a:solidFill>
                <a:srgbClr val="FF3816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5575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Solvent 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Categories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9650" y="2284413"/>
            <a:ext cx="7327900" cy="3001962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RESERVE SUPPORTED</a:t>
            </a:r>
            <a:endParaRPr lang="en-US" sz="2800">
              <a:solidFill>
                <a:srgbClr val="FF0000"/>
              </a:solidFill>
              <a:latin typeface="Gill Sans" charset="0"/>
              <a:ea typeface="+mn-ea"/>
              <a:cs typeface="+mn-cs"/>
            </a:endParaRP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Nothing</a:t>
            </a:r>
          </a:p>
          <a:p>
            <a:pPr>
              <a:buFontTx/>
              <a:buNone/>
              <a:defRPr/>
            </a:pPr>
            <a:endParaRPr lang="en-US" sz="2800">
              <a:latin typeface="Gill Sans" charset="0"/>
              <a:ea typeface="+mn-ea"/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			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NON-RESERVE SUPPORTED</a:t>
            </a:r>
            <a:endParaRPr lang="en-US" sz="2800">
              <a:solidFill>
                <a:srgbClr val="FF0000"/>
              </a:solidFill>
              <a:latin typeface="Gill Sans" charset="0"/>
              <a:ea typeface="+mn-ea"/>
              <a:cs typeface="+mn-cs"/>
            </a:endParaRPr>
          </a:p>
          <a:p>
            <a:pPr lvl="4"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Everything</a:t>
            </a:r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 flipV="1">
            <a:off x="550863" y="1336675"/>
            <a:ext cx="2803525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17" name="TextBox 4"/>
          <p:cNvSpPr txBox="1">
            <a:spLocks noChangeArrowheads="1"/>
          </p:cNvSpPr>
          <p:nvPr/>
        </p:nvSpPr>
        <p:spPr bwMode="auto">
          <a:xfrm rot="1871159">
            <a:off x="1346200" y="2773013"/>
            <a:ext cx="71247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800" b="1" dirty="0">
                <a:solidFill>
                  <a:srgbClr val="FF3816"/>
                </a:solidFill>
                <a:latin typeface="Arial" charset="0"/>
              </a:rPr>
              <a:t>D O N E</a:t>
            </a:r>
            <a:endParaRPr lang="en-US" sz="3600" b="1" dirty="0">
              <a:solidFill>
                <a:srgbClr val="FF3816"/>
              </a:solidFill>
              <a:latin typeface="Arial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9725" y="155575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Class II ODS 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Applications</a:t>
            </a:r>
          </a:p>
        </p:txBody>
      </p:sp>
      <p:grpSp>
        <p:nvGrpSpPr>
          <p:cNvPr id="63491" name="Group 13"/>
          <p:cNvGrpSpPr>
            <a:grpSpLocks/>
          </p:cNvGrpSpPr>
          <p:nvPr/>
        </p:nvGrpSpPr>
        <p:grpSpPr bwMode="auto">
          <a:xfrm>
            <a:off x="2584174" y="2087575"/>
            <a:ext cx="4002156" cy="673100"/>
            <a:chOff x="1968" y="1168"/>
            <a:chExt cx="1810" cy="424"/>
          </a:xfrm>
        </p:grpSpPr>
        <p:sp>
          <p:nvSpPr>
            <p:cNvPr id="51203" name="AutoShape 3"/>
            <p:cNvSpPr>
              <a:spLocks noChangeArrowheads="1"/>
            </p:cNvSpPr>
            <p:nvPr/>
          </p:nvSpPr>
          <p:spPr bwMode="auto">
            <a:xfrm>
              <a:off x="1968" y="1168"/>
              <a:ext cx="1810" cy="424"/>
            </a:xfrm>
            <a:prstGeom prst="roundRect">
              <a:avLst>
                <a:gd name="adj" fmla="val 12495"/>
              </a:avLst>
            </a:prstGeom>
            <a:solidFill>
              <a:srgbClr val="33CC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2049" y="1222"/>
              <a:ext cx="17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 Sans" charset="0"/>
                </a:rPr>
                <a:t>Halon Alternatives</a:t>
              </a:r>
              <a:endParaRPr lang="en-US" sz="2800" b="1" dirty="0">
                <a:latin typeface="Gill Sans" charset="0"/>
              </a:endParaRPr>
            </a:p>
          </p:txBody>
        </p:sp>
      </p:grpSp>
      <p:sp>
        <p:nvSpPr>
          <p:cNvPr id="51207" name="Oval 7"/>
          <p:cNvSpPr>
            <a:spLocks noChangeArrowheads="1"/>
          </p:cNvSpPr>
          <p:nvPr/>
        </p:nvSpPr>
        <p:spPr bwMode="auto">
          <a:xfrm>
            <a:off x="2584174" y="3598705"/>
            <a:ext cx="4002155" cy="76835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406775" y="3715076"/>
            <a:ext cx="2462213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HCFCs</a:t>
            </a:r>
          </a:p>
        </p:txBody>
      </p:sp>
      <p:sp>
        <p:nvSpPr>
          <p:cNvPr id="63496" name="Line 9"/>
          <p:cNvSpPr>
            <a:spLocks noChangeShapeType="1"/>
          </p:cNvSpPr>
          <p:nvPr/>
        </p:nvSpPr>
        <p:spPr bwMode="auto">
          <a:xfrm>
            <a:off x="427038" y="1336675"/>
            <a:ext cx="3230562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1400934" y="2771788"/>
            <a:ext cx="633987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Engine &amp; Flightline Fire Suppression</a:t>
            </a: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906137" y="4907106"/>
            <a:ext cx="3298980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Precision Cleaning</a:t>
            </a: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2160795" y="4347225"/>
            <a:ext cx="4847481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Air Conditioning &amp; Cooling</a:t>
            </a:r>
          </a:p>
        </p:txBody>
      </p:sp>
    </p:spTree>
    <p:extLst>
      <p:ext uri="{BB962C8B-B14F-4D97-AF65-F5344CB8AC3E}">
        <p14:creationId xmlns:p14="http://schemas.microsoft.com/office/powerpoint/2010/main" val="272852470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979613" y="1956908"/>
            <a:ext cx="5146675" cy="182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R-22 IN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FACILITIES AND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FIELDED SYSTEMS</a:t>
            </a: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4813300" y="4009953"/>
            <a:ext cx="3643313" cy="1814512"/>
            <a:chOff x="3032" y="2429"/>
            <a:chExt cx="2295" cy="1143"/>
          </a:xfrm>
        </p:grpSpPr>
        <p:sp>
          <p:nvSpPr>
            <p:cNvPr id="79884" name="Rectangle 5"/>
            <p:cNvSpPr>
              <a:spLocks noChangeArrowheads="1"/>
            </p:cNvSpPr>
            <p:nvPr/>
          </p:nvSpPr>
          <p:spPr bwMode="auto">
            <a:xfrm>
              <a:off x="3688" y="2919"/>
              <a:ext cx="1627" cy="641"/>
            </a:xfrm>
            <a:prstGeom prst="rect">
              <a:avLst/>
            </a:prstGeom>
            <a:solidFill>
              <a:srgbClr val="60C9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5" name="Freeform 6"/>
            <p:cNvSpPr>
              <a:spLocks/>
            </p:cNvSpPr>
            <p:nvPr/>
          </p:nvSpPr>
          <p:spPr bwMode="auto">
            <a:xfrm>
              <a:off x="3032" y="2429"/>
              <a:ext cx="2295" cy="490"/>
            </a:xfrm>
            <a:custGeom>
              <a:avLst/>
              <a:gdLst>
                <a:gd name="T0" fmla="*/ 2294 w 2295"/>
                <a:gd name="T1" fmla="*/ 489 h 490"/>
                <a:gd name="T2" fmla="*/ 0 w 2295"/>
                <a:gd name="T3" fmla="*/ 0 h 490"/>
                <a:gd name="T4" fmla="*/ 655 w 2295"/>
                <a:gd name="T5" fmla="*/ 489 h 490"/>
                <a:gd name="T6" fmla="*/ 2294 w 2295"/>
                <a:gd name="T7" fmla="*/ 489 h 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5"/>
                <a:gd name="T13" fmla="*/ 0 h 490"/>
                <a:gd name="T14" fmla="*/ 2295 w 2295"/>
                <a:gd name="T15" fmla="*/ 490 h 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5" h="490">
                  <a:moveTo>
                    <a:pt x="2294" y="489"/>
                  </a:moveTo>
                  <a:lnTo>
                    <a:pt x="0" y="0"/>
                  </a:lnTo>
                  <a:lnTo>
                    <a:pt x="655" y="489"/>
                  </a:lnTo>
                  <a:lnTo>
                    <a:pt x="2294" y="489"/>
                  </a:lnTo>
                </a:path>
              </a:pathLst>
            </a:custGeom>
            <a:solidFill>
              <a:srgbClr val="006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6" name="Freeform 7"/>
            <p:cNvSpPr>
              <a:spLocks/>
            </p:cNvSpPr>
            <p:nvPr/>
          </p:nvSpPr>
          <p:spPr bwMode="auto">
            <a:xfrm>
              <a:off x="3032" y="2429"/>
              <a:ext cx="656" cy="1143"/>
            </a:xfrm>
            <a:custGeom>
              <a:avLst/>
              <a:gdLst>
                <a:gd name="T0" fmla="*/ 655 w 656"/>
                <a:gd name="T1" fmla="*/ 1142 h 1143"/>
                <a:gd name="T2" fmla="*/ 655 w 656"/>
                <a:gd name="T3" fmla="*/ 489 h 1143"/>
                <a:gd name="T4" fmla="*/ 0 w 656"/>
                <a:gd name="T5" fmla="*/ 0 h 1143"/>
                <a:gd name="T6" fmla="*/ 655 w 656"/>
                <a:gd name="T7" fmla="*/ 1142 h 1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6"/>
                <a:gd name="T13" fmla="*/ 0 h 1143"/>
                <a:gd name="T14" fmla="*/ 656 w 656"/>
                <a:gd name="T15" fmla="*/ 1143 h 1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6" h="1143">
                  <a:moveTo>
                    <a:pt x="655" y="1142"/>
                  </a:moveTo>
                  <a:lnTo>
                    <a:pt x="655" y="489"/>
                  </a:lnTo>
                  <a:lnTo>
                    <a:pt x="0" y="0"/>
                  </a:lnTo>
                  <a:lnTo>
                    <a:pt x="655" y="1142"/>
                  </a:lnTo>
                </a:path>
              </a:pathLst>
            </a:custGeom>
            <a:solidFill>
              <a:srgbClr val="00A000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7" name="Rectangle 8"/>
            <p:cNvSpPr>
              <a:spLocks noChangeArrowheads="1"/>
            </p:cNvSpPr>
            <p:nvPr/>
          </p:nvSpPr>
          <p:spPr bwMode="auto">
            <a:xfrm>
              <a:off x="3720" y="3004"/>
              <a:ext cx="1584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3200" dirty="0">
                  <a:latin typeface="Gill Sans" charset="0"/>
                </a:rPr>
                <a:t>Air-Conditioning</a:t>
              </a:r>
            </a:p>
          </p:txBody>
        </p:sp>
      </p:grpSp>
      <p:grpSp>
        <p:nvGrpSpPr>
          <p:cNvPr id="79877" name="Group 9"/>
          <p:cNvGrpSpPr>
            <a:grpSpLocks/>
          </p:cNvGrpSpPr>
          <p:nvPr/>
        </p:nvGrpSpPr>
        <p:grpSpPr bwMode="auto">
          <a:xfrm>
            <a:off x="633413" y="4030590"/>
            <a:ext cx="3644900" cy="1814513"/>
            <a:chOff x="399" y="2442"/>
            <a:chExt cx="2296" cy="1143"/>
          </a:xfrm>
        </p:grpSpPr>
        <p:sp>
          <p:nvSpPr>
            <p:cNvPr id="79880" name="Rectangle 10"/>
            <p:cNvSpPr>
              <a:spLocks noChangeArrowheads="1"/>
            </p:cNvSpPr>
            <p:nvPr/>
          </p:nvSpPr>
          <p:spPr bwMode="auto">
            <a:xfrm>
              <a:off x="400" y="2932"/>
              <a:ext cx="1627" cy="641"/>
            </a:xfrm>
            <a:prstGeom prst="rect">
              <a:avLst/>
            </a:prstGeom>
            <a:solidFill>
              <a:srgbClr val="8F9FCD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1" name="Freeform 11"/>
            <p:cNvSpPr>
              <a:spLocks/>
            </p:cNvSpPr>
            <p:nvPr/>
          </p:nvSpPr>
          <p:spPr bwMode="auto">
            <a:xfrm>
              <a:off x="399" y="2442"/>
              <a:ext cx="2296" cy="490"/>
            </a:xfrm>
            <a:custGeom>
              <a:avLst/>
              <a:gdLst>
                <a:gd name="T0" fmla="*/ 0 w 2296"/>
                <a:gd name="T1" fmla="*/ 489 h 490"/>
                <a:gd name="T2" fmla="*/ 2295 w 2296"/>
                <a:gd name="T3" fmla="*/ 0 h 490"/>
                <a:gd name="T4" fmla="*/ 1639 w 2296"/>
                <a:gd name="T5" fmla="*/ 489 h 490"/>
                <a:gd name="T6" fmla="*/ 0 w 2296"/>
                <a:gd name="T7" fmla="*/ 489 h 4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96"/>
                <a:gd name="T13" fmla="*/ 0 h 490"/>
                <a:gd name="T14" fmla="*/ 2296 w 2296"/>
                <a:gd name="T15" fmla="*/ 490 h 4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96" h="490">
                  <a:moveTo>
                    <a:pt x="0" y="489"/>
                  </a:moveTo>
                  <a:lnTo>
                    <a:pt x="2295" y="0"/>
                  </a:lnTo>
                  <a:lnTo>
                    <a:pt x="1639" y="489"/>
                  </a:lnTo>
                  <a:lnTo>
                    <a:pt x="0" y="489"/>
                  </a:lnTo>
                </a:path>
              </a:pathLst>
            </a:custGeom>
            <a:solidFill>
              <a:srgbClr val="081D58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2" name="Freeform 12"/>
            <p:cNvSpPr>
              <a:spLocks/>
            </p:cNvSpPr>
            <p:nvPr/>
          </p:nvSpPr>
          <p:spPr bwMode="auto">
            <a:xfrm>
              <a:off x="2038" y="2442"/>
              <a:ext cx="657" cy="1143"/>
            </a:xfrm>
            <a:custGeom>
              <a:avLst/>
              <a:gdLst>
                <a:gd name="T0" fmla="*/ 0 w 657"/>
                <a:gd name="T1" fmla="*/ 1142 h 1143"/>
                <a:gd name="T2" fmla="*/ 0 w 657"/>
                <a:gd name="T3" fmla="*/ 489 h 1143"/>
                <a:gd name="T4" fmla="*/ 656 w 657"/>
                <a:gd name="T5" fmla="*/ 0 h 1143"/>
                <a:gd name="T6" fmla="*/ 0 w 657"/>
                <a:gd name="T7" fmla="*/ 1142 h 11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7"/>
                <a:gd name="T13" fmla="*/ 0 h 1143"/>
                <a:gd name="T14" fmla="*/ 657 w 657"/>
                <a:gd name="T15" fmla="*/ 1143 h 1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7" h="1143">
                  <a:moveTo>
                    <a:pt x="0" y="1142"/>
                  </a:moveTo>
                  <a:lnTo>
                    <a:pt x="0" y="489"/>
                  </a:lnTo>
                  <a:lnTo>
                    <a:pt x="656" y="0"/>
                  </a:lnTo>
                  <a:lnTo>
                    <a:pt x="0" y="1142"/>
                  </a:lnTo>
                </a:path>
              </a:pathLst>
            </a:custGeom>
            <a:solidFill>
              <a:srgbClr val="00279F"/>
            </a:solidFill>
            <a:ln w="25400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3" name="Rectangle 13"/>
            <p:cNvSpPr>
              <a:spLocks noChangeArrowheads="1"/>
            </p:cNvSpPr>
            <p:nvPr/>
          </p:nvSpPr>
          <p:spPr bwMode="auto">
            <a:xfrm>
              <a:off x="418" y="3153"/>
              <a:ext cx="158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3200" dirty="0">
                  <a:latin typeface="Gill Sans" charset="0"/>
                </a:rPr>
                <a:t>Cooling</a:t>
              </a:r>
            </a:p>
          </p:txBody>
        </p:sp>
      </p:grpSp>
      <p:sp>
        <p:nvSpPr>
          <p:cNvPr id="79878" name="Line 14"/>
          <p:cNvSpPr>
            <a:spLocks noChangeShapeType="1"/>
          </p:cNvSpPr>
          <p:nvPr/>
        </p:nvSpPr>
        <p:spPr bwMode="auto">
          <a:xfrm>
            <a:off x="465138" y="1336675"/>
            <a:ext cx="320675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136687-9D87-5445-B9FB-5FDFB9DC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C52FE73-23A1-514C-BA9D-6FD1A97D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55575"/>
            <a:ext cx="7772400" cy="1104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-128"/>
                <a:cs typeface="ＭＳ Ｐゴシック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b="1" kern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Class II ODS </a:t>
            </a:r>
            <a:br>
              <a:rPr lang="en-US" b="1" kern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kern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Applications</a:t>
            </a:r>
            <a:endParaRPr lang="en-US" b="1" kern="0" dirty="0">
              <a:solidFill>
                <a:srgbClr val="0091F8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950504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171450"/>
            <a:ext cx="7772400" cy="1104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R-22 Air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Conditioning</a:t>
            </a:r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auto">
          <a:xfrm>
            <a:off x="1187450" y="2330450"/>
            <a:ext cx="2787650" cy="977900"/>
          </a:xfrm>
          <a:prstGeom prst="homePlate">
            <a:avLst>
              <a:gd name="adj" fmla="val 95022"/>
            </a:avLst>
          </a:prstGeom>
          <a:solidFill>
            <a:srgbClr val="8F9FCD"/>
          </a:solidFill>
          <a:ln w="25400">
            <a:solidFill>
              <a:srgbClr val="FF33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371600" y="2533650"/>
            <a:ext cx="22272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Facilities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1187450" y="4397375"/>
            <a:ext cx="2787650" cy="977900"/>
          </a:xfrm>
          <a:prstGeom prst="homePlate">
            <a:avLst>
              <a:gd name="adj" fmla="val 95022"/>
            </a:avLst>
          </a:prstGeom>
          <a:solidFill>
            <a:srgbClr val="8F9FCD"/>
          </a:solidFill>
          <a:ln w="25400">
            <a:solidFill>
              <a:srgbClr val="FF33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397000" y="4456113"/>
            <a:ext cx="21209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Fielded Systems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4551640" y="2411896"/>
            <a:ext cx="4274307" cy="101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COTS Building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</a:t>
            </a:r>
            <a:b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Rooftop Systems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4654550" y="4481027"/>
            <a:ext cx="4029075" cy="96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ECUs for Trailers,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12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</a:t>
            </a:r>
            <a:b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Shelters and Tents</a:t>
            </a: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523875" y="1336675"/>
            <a:ext cx="30480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509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2" y="1736725"/>
            <a:ext cx="7495549" cy="35052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buFontTx/>
              <a:buNone/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Stratospheric Ozone</a:t>
            </a:r>
            <a:br>
              <a:rPr 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>
              <a:lnSpc>
                <a:spcPct val="11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Oxygen radical (O</a:t>
            </a:r>
            <a:r>
              <a:rPr lang="en-US" b="1" baseline="-250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3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)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endParaRPr lang="en-US" sz="4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>
              <a:lnSpc>
                <a:spcPct val="11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Ground Level = Smog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endParaRPr lang="en-US" sz="4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ea typeface="+mn-ea"/>
              <a:cs typeface="+mn-cs"/>
            </a:endParaRPr>
          </a:p>
          <a:p>
            <a:pPr>
              <a:lnSpc>
                <a:spcPct val="110000"/>
              </a:lnSpc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30x Concentration @ 12-19 Miles</a:t>
            </a:r>
          </a:p>
          <a:p>
            <a:pPr lvl="1">
              <a:lnSpc>
                <a:spcPct val="110000"/>
              </a:lnSpc>
              <a:buClr>
                <a:srgbClr val="0000CC"/>
              </a:buClr>
              <a:buSzPct val="130000"/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Reflects Harmful UV-B Radiation </a:t>
            </a:r>
          </a:p>
          <a:p>
            <a:pPr lvl="1">
              <a:lnSpc>
                <a:spcPct val="110000"/>
              </a:lnSpc>
              <a:buClr>
                <a:srgbClr val="0000CC"/>
              </a:buClr>
              <a:buSzPct val="130000"/>
              <a:buFontTx/>
              <a:buChar char="•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“Cools” the Atmosphere</a:t>
            </a:r>
          </a:p>
        </p:txBody>
      </p:sp>
      <p:grpSp>
        <p:nvGrpSpPr>
          <p:cNvPr id="25603" name="Group 43"/>
          <p:cNvGrpSpPr>
            <a:grpSpLocks/>
          </p:cNvGrpSpPr>
          <p:nvPr/>
        </p:nvGrpSpPr>
        <p:grpSpPr bwMode="auto">
          <a:xfrm>
            <a:off x="6384925" y="2100263"/>
            <a:ext cx="1835150" cy="1919287"/>
            <a:chOff x="4022" y="1323"/>
            <a:chExt cx="1096" cy="1209"/>
          </a:xfrm>
        </p:grpSpPr>
        <p:sp>
          <p:nvSpPr>
            <p:cNvPr id="25607" name="Line 5"/>
            <p:cNvSpPr>
              <a:spLocks noChangeShapeType="1"/>
            </p:cNvSpPr>
            <p:nvPr/>
          </p:nvSpPr>
          <p:spPr bwMode="auto">
            <a:xfrm>
              <a:off x="4459" y="1693"/>
              <a:ext cx="252" cy="164"/>
            </a:xfrm>
            <a:prstGeom prst="line">
              <a:avLst/>
            </a:prstGeom>
            <a:noFill/>
            <a:ln w="57150" cmpd="tri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8" name="Line 6"/>
            <p:cNvSpPr>
              <a:spLocks noChangeShapeType="1"/>
            </p:cNvSpPr>
            <p:nvPr/>
          </p:nvSpPr>
          <p:spPr bwMode="auto">
            <a:xfrm>
              <a:off x="4445" y="1724"/>
              <a:ext cx="251" cy="163"/>
            </a:xfrm>
            <a:prstGeom prst="line">
              <a:avLst/>
            </a:prstGeom>
            <a:noFill/>
            <a:ln w="57150" cmpd="tri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>
              <a:off x="4451" y="1711"/>
              <a:ext cx="252" cy="164"/>
            </a:xfrm>
            <a:prstGeom prst="line">
              <a:avLst/>
            </a:prstGeom>
            <a:noFill/>
            <a:ln w="57149" cmpd="tri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610" name="Group 12"/>
            <p:cNvGrpSpPr>
              <a:grpSpLocks/>
            </p:cNvGrpSpPr>
            <p:nvPr/>
          </p:nvGrpSpPr>
          <p:grpSpPr bwMode="auto">
            <a:xfrm>
              <a:off x="4227" y="1833"/>
              <a:ext cx="103" cy="198"/>
              <a:chOff x="4027" y="1833"/>
              <a:chExt cx="103" cy="198"/>
            </a:xfrm>
          </p:grpSpPr>
          <p:sp>
            <p:nvSpPr>
              <p:cNvPr id="25629" name="Freeform 8"/>
              <p:cNvSpPr>
                <a:spLocks/>
              </p:cNvSpPr>
              <p:nvPr/>
            </p:nvSpPr>
            <p:spPr bwMode="auto">
              <a:xfrm>
                <a:off x="4027" y="1833"/>
                <a:ext cx="103" cy="198"/>
              </a:xfrm>
              <a:custGeom>
                <a:avLst/>
                <a:gdLst>
                  <a:gd name="T0" fmla="*/ 0 w 103"/>
                  <a:gd name="T1" fmla="*/ 0 h 198"/>
                  <a:gd name="T2" fmla="*/ 102 w 103"/>
                  <a:gd name="T3" fmla="*/ 0 h 198"/>
                  <a:gd name="T4" fmla="*/ 102 w 103"/>
                  <a:gd name="T5" fmla="*/ 197 h 198"/>
                  <a:gd name="T6" fmla="*/ 0 w 103"/>
                  <a:gd name="T7" fmla="*/ 197 h 198"/>
                  <a:gd name="T8" fmla="*/ 0 w 103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"/>
                  <a:gd name="T16" fmla="*/ 0 h 198"/>
                  <a:gd name="T17" fmla="*/ 103 w 103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" h="198">
                    <a:moveTo>
                      <a:pt x="0" y="0"/>
                    </a:moveTo>
                    <a:lnTo>
                      <a:pt x="102" y="0"/>
                    </a:lnTo>
                    <a:lnTo>
                      <a:pt x="102" y="197"/>
                    </a:lnTo>
                    <a:lnTo>
                      <a:pt x="0" y="19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0000"/>
              </a:solidFill>
              <a:ln w="9525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0" name="Freeform 9"/>
              <p:cNvSpPr>
                <a:spLocks/>
              </p:cNvSpPr>
              <p:nvPr/>
            </p:nvSpPr>
            <p:spPr bwMode="auto">
              <a:xfrm>
                <a:off x="4038" y="1833"/>
                <a:ext cx="85" cy="198"/>
              </a:xfrm>
              <a:custGeom>
                <a:avLst/>
                <a:gdLst>
                  <a:gd name="T0" fmla="*/ 0 w 85"/>
                  <a:gd name="T1" fmla="*/ 0 h 198"/>
                  <a:gd name="T2" fmla="*/ 84 w 85"/>
                  <a:gd name="T3" fmla="*/ 0 h 198"/>
                  <a:gd name="T4" fmla="*/ 84 w 85"/>
                  <a:gd name="T5" fmla="*/ 197 h 198"/>
                  <a:gd name="T6" fmla="*/ 0 w 85"/>
                  <a:gd name="T7" fmla="*/ 197 h 198"/>
                  <a:gd name="T8" fmla="*/ 0 w 85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98"/>
                  <a:gd name="T17" fmla="*/ 85 w 85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98">
                    <a:moveTo>
                      <a:pt x="0" y="0"/>
                    </a:moveTo>
                    <a:lnTo>
                      <a:pt x="84" y="0"/>
                    </a:lnTo>
                    <a:lnTo>
                      <a:pt x="84" y="197"/>
                    </a:lnTo>
                    <a:lnTo>
                      <a:pt x="0" y="19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D2C00"/>
              </a:solidFill>
              <a:ln w="9525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1" name="Freeform 10"/>
              <p:cNvSpPr>
                <a:spLocks/>
              </p:cNvSpPr>
              <p:nvPr/>
            </p:nvSpPr>
            <p:spPr bwMode="auto">
              <a:xfrm>
                <a:off x="4061" y="1833"/>
                <a:ext cx="52" cy="198"/>
              </a:xfrm>
              <a:custGeom>
                <a:avLst/>
                <a:gdLst>
                  <a:gd name="T0" fmla="*/ 0 w 52"/>
                  <a:gd name="T1" fmla="*/ 0 h 198"/>
                  <a:gd name="T2" fmla="*/ 51 w 52"/>
                  <a:gd name="T3" fmla="*/ 0 h 198"/>
                  <a:gd name="T4" fmla="*/ 51 w 52"/>
                  <a:gd name="T5" fmla="*/ 197 h 198"/>
                  <a:gd name="T6" fmla="*/ 0 w 52"/>
                  <a:gd name="T7" fmla="*/ 197 h 198"/>
                  <a:gd name="T8" fmla="*/ 0 w 52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198"/>
                  <a:gd name="T17" fmla="*/ 52 w 52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198">
                    <a:moveTo>
                      <a:pt x="0" y="0"/>
                    </a:moveTo>
                    <a:lnTo>
                      <a:pt x="51" y="0"/>
                    </a:lnTo>
                    <a:lnTo>
                      <a:pt x="51" y="197"/>
                    </a:lnTo>
                    <a:lnTo>
                      <a:pt x="0" y="19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3300"/>
              </a:solidFill>
              <a:ln w="9525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32" name="Freeform 11"/>
              <p:cNvSpPr>
                <a:spLocks/>
              </p:cNvSpPr>
              <p:nvPr/>
            </p:nvSpPr>
            <p:spPr bwMode="auto">
              <a:xfrm>
                <a:off x="4088" y="1833"/>
                <a:ext cx="17" cy="198"/>
              </a:xfrm>
              <a:custGeom>
                <a:avLst/>
                <a:gdLst>
                  <a:gd name="T0" fmla="*/ 0 w 17"/>
                  <a:gd name="T1" fmla="*/ 0 h 198"/>
                  <a:gd name="T2" fmla="*/ 16 w 17"/>
                  <a:gd name="T3" fmla="*/ 0 h 198"/>
                  <a:gd name="T4" fmla="*/ 16 w 17"/>
                  <a:gd name="T5" fmla="*/ 197 h 198"/>
                  <a:gd name="T6" fmla="*/ 0 w 17"/>
                  <a:gd name="T7" fmla="*/ 197 h 198"/>
                  <a:gd name="T8" fmla="*/ 0 w 17"/>
                  <a:gd name="T9" fmla="*/ 0 h 1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98"/>
                  <a:gd name="T17" fmla="*/ 17 w 17"/>
                  <a:gd name="T18" fmla="*/ 198 h 1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98">
                    <a:moveTo>
                      <a:pt x="0" y="0"/>
                    </a:moveTo>
                    <a:lnTo>
                      <a:pt x="16" y="0"/>
                    </a:lnTo>
                    <a:lnTo>
                      <a:pt x="16" y="197"/>
                    </a:lnTo>
                    <a:lnTo>
                      <a:pt x="0" y="19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rnd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611" name="Oval 13"/>
            <p:cNvSpPr>
              <a:spLocks noChangeArrowheads="1"/>
            </p:cNvSpPr>
            <p:nvPr/>
          </p:nvSpPr>
          <p:spPr bwMode="auto">
            <a:xfrm>
              <a:off x="4022" y="2022"/>
              <a:ext cx="507" cy="510"/>
            </a:xfrm>
            <a:prstGeom prst="ellipse">
              <a:avLst/>
            </a:prstGeom>
            <a:solidFill>
              <a:srgbClr val="2F2FBA"/>
            </a:solidFill>
            <a:ln w="12699">
              <a:solidFill>
                <a:srgbClr val="2D2DB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612" name="Group 16"/>
            <p:cNvGrpSpPr>
              <a:grpSpLocks/>
            </p:cNvGrpSpPr>
            <p:nvPr/>
          </p:nvGrpSpPr>
          <p:grpSpPr bwMode="auto">
            <a:xfrm>
              <a:off x="4064" y="2048"/>
              <a:ext cx="434" cy="435"/>
              <a:chOff x="3864" y="2048"/>
              <a:chExt cx="434" cy="435"/>
            </a:xfrm>
          </p:grpSpPr>
          <p:sp>
            <p:nvSpPr>
              <p:cNvPr id="25627" name="Oval 14"/>
              <p:cNvSpPr>
                <a:spLocks noChangeArrowheads="1"/>
              </p:cNvSpPr>
              <p:nvPr/>
            </p:nvSpPr>
            <p:spPr bwMode="auto">
              <a:xfrm>
                <a:off x="3864" y="2048"/>
                <a:ext cx="434" cy="435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8" name="Oval 15"/>
              <p:cNvSpPr>
                <a:spLocks noChangeArrowheads="1"/>
              </p:cNvSpPr>
              <p:nvPr/>
            </p:nvSpPr>
            <p:spPr bwMode="auto">
              <a:xfrm>
                <a:off x="3927" y="2069"/>
                <a:ext cx="339" cy="341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613" name="Oval 17"/>
            <p:cNvSpPr>
              <a:spLocks noChangeArrowheads="1"/>
            </p:cNvSpPr>
            <p:nvPr/>
          </p:nvSpPr>
          <p:spPr bwMode="auto">
            <a:xfrm>
              <a:off x="4340" y="2116"/>
              <a:ext cx="61" cy="61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4" name="Oval 18"/>
            <p:cNvSpPr>
              <a:spLocks noChangeArrowheads="1"/>
            </p:cNvSpPr>
            <p:nvPr/>
          </p:nvSpPr>
          <p:spPr bwMode="auto">
            <a:xfrm>
              <a:off x="4611" y="1714"/>
              <a:ext cx="507" cy="510"/>
            </a:xfrm>
            <a:prstGeom prst="ellipse">
              <a:avLst/>
            </a:prstGeom>
            <a:solidFill>
              <a:srgbClr val="2F2FBA"/>
            </a:solidFill>
            <a:ln w="12699">
              <a:solidFill>
                <a:srgbClr val="2D2DB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615" name="Group 21"/>
            <p:cNvGrpSpPr>
              <a:grpSpLocks/>
            </p:cNvGrpSpPr>
            <p:nvPr/>
          </p:nvGrpSpPr>
          <p:grpSpPr bwMode="auto">
            <a:xfrm>
              <a:off x="4654" y="1739"/>
              <a:ext cx="432" cy="436"/>
              <a:chOff x="4454" y="1739"/>
              <a:chExt cx="432" cy="436"/>
            </a:xfrm>
          </p:grpSpPr>
          <p:sp>
            <p:nvSpPr>
              <p:cNvPr id="25625" name="Oval 19"/>
              <p:cNvSpPr>
                <a:spLocks noChangeArrowheads="1"/>
              </p:cNvSpPr>
              <p:nvPr/>
            </p:nvSpPr>
            <p:spPr bwMode="auto">
              <a:xfrm>
                <a:off x="4454" y="1739"/>
                <a:ext cx="432" cy="436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6" name="Oval 20"/>
              <p:cNvSpPr>
                <a:spLocks noChangeArrowheads="1"/>
              </p:cNvSpPr>
              <p:nvPr/>
            </p:nvSpPr>
            <p:spPr bwMode="auto">
              <a:xfrm>
                <a:off x="4516" y="1760"/>
                <a:ext cx="340" cy="341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616" name="Oval 22"/>
            <p:cNvSpPr>
              <a:spLocks noChangeArrowheads="1"/>
            </p:cNvSpPr>
            <p:nvPr/>
          </p:nvSpPr>
          <p:spPr bwMode="auto">
            <a:xfrm>
              <a:off x="4930" y="1807"/>
              <a:ext cx="61" cy="6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17" name="Oval 23"/>
            <p:cNvSpPr>
              <a:spLocks noChangeArrowheads="1"/>
            </p:cNvSpPr>
            <p:nvPr/>
          </p:nvSpPr>
          <p:spPr bwMode="auto">
            <a:xfrm>
              <a:off x="4022" y="1323"/>
              <a:ext cx="507" cy="510"/>
            </a:xfrm>
            <a:prstGeom prst="ellipse">
              <a:avLst/>
            </a:prstGeom>
            <a:solidFill>
              <a:srgbClr val="2F2FBA"/>
            </a:solidFill>
            <a:ln w="12699">
              <a:solidFill>
                <a:srgbClr val="2D2DB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618" name="Group 26"/>
            <p:cNvGrpSpPr>
              <a:grpSpLocks/>
            </p:cNvGrpSpPr>
            <p:nvPr/>
          </p:nvGrpSpPr>
          <p:grpSpPr bwMode="auto">
            <a:xfrm>
              <a:off x="4064" y="1348"/>
              <a:ext cx="434" cy="436"/>
              <a:chOff x="3864" y="1348"/>
              <a:chExt cx="434" cy="436"/>
            </a:xfrm>
          </p:grpSpPr>
          <p:sp>
            <p:nvSpPr>
              <p:cNvPr id="25623" name="Oval 24"/>
              <p:cNvSpPr>
                <a:spLocks noChangeArrowheads="1"/>
              </p:cNvSpPr>
              <p:nvPr/>
            </p:nvSpPr>
            <p:spPr bwMode="auto">
              <a:xfrm>
                <a:off x="3864" y="1348"/>
                <a:ext cx="434" cy="436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4" name="Oval 25"/>
              <p:cNvSpPr>
                <a:spLocks noChangeArrowheads="1"/>
              </p:cNvSpPr>
              <p:nvPr/>
            </p:nvSpPr>
            <p:spPr bwMode="auto">
              <a:xfrm>
                <a:off x="3927" y="1369"/>
                <a:ext cx="339" cy="341"/>
              </a:xfrm>
              <a:prstGeom prst="ellipse">
                <a:avLst/>
              </a:prstGeom>
              <a:solidFill>
                <a:srgbClr val="0000C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619" name="Oval 27"/>
            <p:cNvSpPr>
              <a:spLocks noChangeArrowheads="1"/>
            </p:cNvSpPr>
            <p:nvPr/>
          </p:nvSpPr>
          <p:spPr bwMode="auto">
            <a:xfrm>
              <a:off x="4340" y="1416"/>
              <a:ext cx="61" cy="6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96" name="Rectangle 28"/>
            <p:cNvSpPr>
              <a:spLocks noChangeArrowheads="1"/>
            </p:cNvSpPr>
            <p:nvPr/>
          </p:nvSpPr>
          <p:spPr bwMode="auto">
            <a:xfrm>
              <a:off x="4159" y="2118"/>
              <a:ext cx="23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8100" tIns="19050" rIns="38100" bIns="19050">
              <a:prstTxWarp prst="textNoShape">
                <a:avLst/>
              </a:prstTxWarp>
              <a:spAutoFit/>
            </a:bodyPr>
            <a:lstStyle/>
            <a:p>
              <a:pPr defTabSz="152400"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O</a:t>
              </a:r>
            </a:p>
          </p:txBody>
        </p:sp>
        <p:sp>
          <p:nvSpPr>
            <p:cNvPr id="7197" name="Rectangle 29"/>
            <p:cNvSpPr>
              <a:spLocks noChangeArrowheads="1"/>
            </p:cNvSpPr>
            <p:nvPr/>
          </p:nvSpPr>
          <p:spPr bwMode="auto">
            <a:xfrm>
              <a:off x="4748" y="1809"/>
              <a:ext cx="23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8100" tIns="19050" rIns="38100" bIns="19050">
              <a:prstTxWarp prst="textNoShape">
                <a:avLst/>
              </a:prstTxWarp>
              <a:spAutoFit/>
            </a:bodyPr>
            <a:lstStyle/>
            <a:p>
              <a:pPr defTabSz="152400"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O</a:t>
              </a:r>
            </a:p>
          </p:txBody>
        </p:sp>
        <p:sp>
          <p:nvSpPr>
            <p:cNvPr id="7198" name="Rectangle 30"/>
            <p:cNvSpPr>
              <a:spLocks noChangeArrowheads="1"/>
            </p:cNvSpPr>
            <p:nvPr/>
          </p:nvSpPr>
          <p:spPr bwMode="auto">
            <a:xfrm>
              <a:off x="4159" y="1418"/>
              <a:ext cx="23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8100" tIns="19050" rIns="38100" bIns="19050">
              <a:prstTxWarp prst="textNoShape">
                <a:avLst/>
              </a:prstTxWarp>
              <a:spAutoFit/>
            </a:bodyPr>
            <a:lstStyle/>
            <a:p>
              <a:pPr defTabSz="152400"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O</a:t>
              </a:r>
            </a:p>
          </p:txBody>
        </p:sp>
      </p:grpSp>
      <p:grpSp>
        <p:nvGrpSpPr>
          <p:cNvPr id="25604" name="Group 40"/>
          <p:cNvGrpSpPr>
            <a:grpSpLocks/>
          </p:cNvGrpSpPr>
          <p:nvPr/>
        </p:nvGrpSpPr>
        <p:grpSpPr bwMode="auto">
          <a:xfrm>
            <a:off x="127000" y="449265"/>
            <a:ext cx="8153400" cy="893765"/>
            <a:chOff x="80" y="283"/>
            <a:chExt cx="5136" cy="563"/>
          </a:xfrm>
        </p:grpSpPr>
        <p:sp>
          <p:nvSpPr>
            <p:cNvPr id="7209" name="Rectangle 41"/>
            <p:cNvSpPr>
              <a:spLocks noChangeArrowheads="1"/>
            </p:cNvSpPr>
            <p:nvPr/>
          </p:nvSpPr>
          <p:spPr bwMode="auto">
            <a:xfrm>
              <a:off x="80" y="283"/>
              <a:ext cx="51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b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0091F8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 Sans MT" panose="020B0502020104020203" pitchFamily="34" charset="77"/>
                </a:rPr>
                <a:t>Ozone Layer</a:t>
              </a:r>
            </a:p>
          </p:txBody>
        </p:sp>
        <p:sp>
          <p:nvSpPr>
            <p:cNvPr id="25606" name="Line 42"/>
            <p:cNvSpPr>
              <a:spLocks noChangeShapeType="1"/>
            </p:cNvSpPr>
            <p:nvPr/>
          </p:nvSpPr>
          <p:spPr bwMode="auto">
            <a:xfrm>
              <a:off x="192" y="846"/>
              <a:ext cx="234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4400">
                <a:solidFill>
                  <a:srgbClr val="0091F8"/>
                </a:solidFill>
                <a:latin typeface="Gill Sans MT" panose="020B0502020104020203" pitchFamily="34" charset="77"/>
              </a:endParaRPr>
            </a:p>
          </p:txBody>
        </p:sp>
      </p:grp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155575"/>
            <a:ext cx="7772400" cy="1104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R-22 Cooling</a:t>
            </a:r>
          </a:p>
        </p:txBody>
      </p:sp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1187450" y="2330450"/>
            <a:ext cx="2787650" cy="977900"/>
          </a:xfrm>
          <a:prstGeom prst="homePlate">
            <a:avLst>
              <a:gd name="adj" fmla="val 95022"/>
            </a:avLst>
          </a:prstGeom>
          <a:solidFill>
            <a:srgbClr val="33CC33"/>
          </a:solidFill>
          <a:ln w="25400">
            <a:solidFill>
              <a:srgbClr val="FF33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371600" y="2533650"/>
            <a:ext cx="212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Facilities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1187450" y="4540250"/>
            <a:ext cx="2787650" cy="977900"/>
          </a:xfrm>
          <a:prstGeom prst="homePlate">
            <a:avLst>
              <a:gd name="adj" fmla="val 95022"/>
            </a:avLst>
          </a:prstGeom>
          <a:solidFill>
            <a:srgbClr val="33CC33"/>
          </a:solidFill>
          <a:ln w="25400">
            <a:solidFill>
              <a:srgbClr val="FF33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1458913" y="4578350"/>
            <a:ext cx="216376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Fielded Systems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4700588" y="2390634"/>
            <a:ext cx="3690937" cy="9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Command Centers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Kitchen Equipment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4740274" y="4580833"/>
            <a:ext cx="3413125" cy="9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Support, Training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0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and C3I Systems</a:t>
            </a: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534988" y="1336675"/>
            <a:ext cx="334962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417285-F283-F84E-9413-457F7DFE5580}"/>
              </a:ext>
            </a:extLst>
          </p:cNvPr>
          <p:cNvCxnSpPr/>
          <p:nvPr/>
        </p:nvCxnSpPr>
        <p:spPr bwMode="auto">
          <a:xfrm>
            <a:off x="4740275" y="3021495"/>
            <a:ext cx="365125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C1727E0-92A3-0A4F-B0C5-780D90A499AF}"/>
              </a:ext>
            </a:extLst>
          </p:cNvPr>
          <p:cNvCxnSpPr/>
          <p:nvPr/>
        </p:nvCxnSpPr>
        <p:spPr bwMode="auto">
          <a:xfrm>
            <a:off x="4700588" y="2546902"/>
            <a:ext cx="365125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8993644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2600" y="171450"/>
            <a:ext cx="7772400" cy="11049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R-22 </a:t>
            </a:r>
            <a:b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</a:br>
            <a:r>
              <a:rPr lang="en-US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j-ea"/>
                <a:cs typeface="+mj-cs"/>
              </a:rPr>
              <a:t>Categories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2006600"/>
            <a:ext cx="7804150" cy="4114800"/>
          </a:xfrm>
          <a:ln>
            <a:miter lim="800000"/>
            <a:headEnd/>
            <a:tailEnd/>
          </a:ln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3300"/>
              </a:buClr>
              <a:buFontTx/>
              <a:buNone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RESERVE SUPPORTED</a:t>
            </a: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 ECUs (most of requirement)</a:t>
            </a:r>
          </a:p>
          <a:p>
            <a:pPr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Support, Training and C3I Systems</a:t>
            </a:r>
          </a:p>
          <a:p>
            <a:pPr>
              <a:buClr>
                <a:srgbClr val="CC3300"/>
              </a:buClr>
              <a:buSzPct val="60000"/>
              <a:buFont typeface="Monotype Sorts" charset="2"/>
              <a:buNone/>
              <a:defRPr/>
            </a:pPr>
            <a:b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</a:br>
            <a:endParaRPr lang="en-US" sz="900" dirty="0">
              <a:latin typeface="Gill Sans" charset="0"/>
              <a:ea typeface="+mn-ea"/>
              <a:cs typeface="+mn-cs"/>
            </a:endParaRPr>
          </a:p>
          <a:p>
            <a:pPr>
              <a:buClr>
                <a:srgbClr val="CC3300"/>
              </a:buClr>
              <a:buFontTx/>
              <a:buNone/>
              <a:defRPr/>
            </a:pPr>
            <a:r>
              <a:rPr lang="en-US" sz="2800" b="1" dirty="0">
                <a:latin typeface="Gill Sans" charset="0"/>
                <a:ea typeface="+mn-ea"/>
                <a:cs typeface="+mn-cs"/>
              </a:rPr>
              <a:t>			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ea typeface="+mn-ea"/>
                <a:cs typeface="+mn-cs"/>
              </a:rPr>
              <a:t>NON-RESERVE SUPPORTED</a:t>
            </a:r>
            <a:endParaRPr lang="en-US" sz="2800" dirty="0">
              <a:solidFill>
                <a:srgbClr val="FF0000"/>
              </a:solidFill>
              <a:latin typeface="Gill Sans" charset="0"/>
              <a:ea typeface="+mn-ea"/>
              <a:cs typeface="+mn-cs"/>
            </a:endParaRPr>
          </a:p>
          <a:p>
            <a:pPr lvl="4"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Facilities Air Conditioning</a:t>
            </a:r>
            <a:endParaRPr lang="en-US" sz="2800" dirty="0">
              <a:latin typeface="Gill Sans" charset="0"/>
            </a:endParaRPr>
          </a:p>
          <a:p>
            <a:pPr>
              <a:buClr>
                <a:srgbClr val="CC3300"/>
              </a:buClr>
              <a:defRPr/>
            </a:pPr>
            <a:endParaRPr lang="en-US" sz="2800" dirty="0">
              <a:latin typeface="Gill Sans" charset="0"/>
              <a:ea typeface="+mn-ea"/>
              <a:cs typeface="+mn-cs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587375" y="1336675"/>
            <a:ext cx="269875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336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9" y="1598624"/>
            <a:ext cx="7873138" cy="4664565"/>
          </a:xfrm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127000" y="504825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400" b="1" dirty="0">
                <a:solidFill>
                  <a:srgbClr val="0091F8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Ozone Layer</a:t>
            </a:r>
          </a:p>
        </p:txBody>
      </p:sp>
      <p:sp>
        <p:nvSpPr>
          <p:cNvPr id="6" name="Line 42"/>
          <p:cNvSpPr>
            <a:spLocks noChangeShapeType="1"/>
          </p:cNvSpPr>
          <p:nvPr/>
        </p:nvSpPr>
        <p:spPr bwMode="auto">
          <a:xfrm>
            <a:off x="304800" y="1343025"/>
            <a:ext cx="372427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14183" y="3161653"/>
            <a:ext cx="1917769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200 DU (1980)</a:t>
            </a:r>
          </a:p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 75 DU (1995)</a:t>
            </a:r>
          </a:p>
          <a:p>
            <a:r>
              <a:rPr lang="en-US" sz="8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115 DU (2014)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5625" y="1843202"/>
            <a:ext cx="151035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10,000 ppb</a:t>
            </a:r>
          </a:p>
          <a:p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 98% UV-B</a:t>
            </a:r>
          </a:p>
        </p:txBody>
      </p:sp>
    </p:spTree>
    <p:extLst>
      <p:ext uri="{BB962C8B-B14F-4D97-AF65-F5344CB8AC3E}">
        <p14:creationId xmlns:p14="http://schemas.microsoft.com/office/powerpoint/2010/main" val="32997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6885" y="1673820"/>
            <a:ext cx="74390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Discovery of Ozone Depletion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200" b="1" dirty="0">
                <a:solidFill>
                  <a:srgbClr val="CC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</a:t>
            </a:r>
            <a:br>
              <a:rPr 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endParaRPr lang="en-US" sz="1200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1970s -- CFCs Used as Tracers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     -- Study of Cl Rx w/Ozone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endParaRPr lang="en-US" sz="7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1980s -- CFCs Longevity in Air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     -- Ozone Column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endParaRPr lang="en-US" sz="7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1990s -- Direct Measurement           -- 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     -- “Ozone Holes”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     -- Computer Models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     -- Start of Public Outcry</a:t>
            </a:r>
          </a:p>
        </p:txBody>
      </p:sp>
      <p:grpSp>
        <p:nvGrpSpPr>
          <p:cNvPr id="27651" name="Group 5"/>
          <p:cNvGrpSpPr>
            <a:grpSpLocks/>
          </p:cNvGrpSpPr>
          <p:nvPr/>
        </p:nvGrpSpPr>
        <p:grpSpPr bwMode="auto">
          <a:xfrm>
            <a:off x="127000" y="504825"/>
            <a:ext cx="8153400" cy="838200"/>
            <a:chOff x="80" y="318"/>
            <a:chExt cx="5136" cy="528"/>
          </a:xfrm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80" y="318"/>
              <a:ext cx="51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b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0091F8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 Sans" charset="0"/>
                </a:rPr>
                <a:t>Ozone Layer</a:t>
              </a:r>
            </a:p>
          </p:txBody>
        </p:sp>
        <p:sp>
          <p:nvSpPr>
            <p:cNvPr id="27654" name="Line 7"/>
            <p:cNvSpPr>
              <a:spLocks noChangeShapeType="1"/>
            </p:cNvSpPr>
            <p:nvPr/>
          </p:nvSpPr>
          <p:spPr bwMode="auto">
            <a:xfrm>
              <a:off x="192" y="846"/>
              <a:ext cx="234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652" name="Picture 3" descr="TIME 2 Feb 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65678">
            <a:off x="5984583" y="2458752"/>
            <a:ext cx="2608639" cy="336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070225" y="4718050"/>
            <a:ext cx="54133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Fire Suppression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Refrigeration/Air-Conditioning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        Cleaning/Degreasing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422568" y="2283463"/>
            <a:ext cx="3257508" cy="175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             OZONE</a:t>
            </a:r>
          </a:p>
          <a:p>
            <a:pPr>
              <a:spcBef>
                <a:spcPts val="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       DEPLETING   SUBSTANCES</a:t>
            </a:r>
          </a:p>
        </p:txBody>
      </p:sp>
      <p:grpSp>
        <p:nvGrpSpPr>
          <p:cNvPr id="29700" name="Group 8"/>
          <p:cNvGrpSpPr>
            <a:grpSpLocks/>
          </p:cNvGrpSpPr>
          <p:nvPr/>
        </p:nvGrpSpPr>
        <p:grpSpPr bwMode="auto">
          <a:xfrm>
            <a:off x="5202238" y="3516314"/>
            <a:ext cx="2151062" cy="1095375"/>
            <a:chOff x="3157" y="2347"/>
            <a:chExt cx="1377" cy="690"/>
          </a:xfrm>
        </p:grpSpPr>
        <p:sp>
          <p:nvSpPr>
            <p:cNvPr id="29721" name="Rectangle 5"/>
            <p:cNvSpPr>
              <a:spLocks noChangeArrowheads="1"/>
            </p:cNvSpPr>
            <p:nvPr/>
          </p:nvSpPr>
          <p:spPr bwMode="auto">
            <a:xfrm>
              <a:off x="3550" y="2654"/>
              <a:ext cx="974" cy="383"/>
            </a:xfrm>
            <a:prstGeom prst="rect">
              <a:avLst/>
            </a:prstGeom>
            <a:solidFill>
              <a:srgbClr val="93ADCB"/>
            </a:solidFill>
            <a:ln w="12699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Freeform 6"/>
            <p:cNvSpPr>
              <a:spLocks/>
            </p:cNvSpPr>
            <p:nvPr/>
          </p:nvSpPr>
          <p:spPr bwMode="auto">
            <a:xfrm>
              <a:off x="3157" y="2361"/>
              <a:ext cx="1377" cy="294"/>
            </a:xfrm>
            <a:custGeom>
              <a:avLst/>
              <a:gdLst>
                <a:gd name="T0" fmla="*/ 1376 w 1377"/>
                <a:gd name="T1" fmla="*/ 293 h 294"/>
                <a:gd name="T2" fmla="*/ 0 w 1377"/>
                <a:gd name="T3" fmla="*/ 0 h 294"/>
                <a:gd name="T4" fmla="*/ 393 w 1377"/>
                <a:gd name="T5" fmla="*/ 293 h 294"/>
                <a:gd name="T6" fmla="*/ 1376 w 1377"/>
                <a:gd name="T7" fmla="*/ 293 h 2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77"/>
                <a:gd name="T13" fmla="*/ 0 h 294"/>
                <a:gd name="T14" fmla="*/ 1377 w 1377"/>
                <a:gd name="T15" fmla="*/ 294 h 2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77" h="294">
                  <a:moveTo>
                    <a:pt x="1376" y="293"/>
                  </a:moveTo>
                  <a:lnTo>
                    <a:pt x="0" y="0"/>
                  </a:lnTo>
                  <a:lnTo>
                    <a:pt x="393" y="293"/>
                  </a:lnTo>
                  <a:lnTo>
                    <a:pt x="1376" y="293"/>
                  </a:lnTo>
                </a:path>
              </a:pathLst>
            </a:custGeom>
            <a:solidFill>
              <a:schemeClr val="tx2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3" name="Freeform 7"/>
            <p:cNvSpPr>
              <a:spLocks/>
            </p:cNvSpPr>
            <p:nvPr/>
          </p:nvSpPr>
          <p:spPr bwMode="auto">
            <a:xfrm>
              <a:off x="3157" y="2347"/>
              <a:ext cx="394" cy="686"/>
            </a:xfrm>
            <a:custGeom>
              <a:avLst/>
              <a:gdLst>
                <a:gd name="T0" fmla="*/ 393 w 394"/>
                <a:gd name="T1" fmla="*/ 685 h 686"/>
                <a:gd name="T2" fmla="*/ 393 w 394"/>
                <a:gd name="T3" fmla="*/ 293 h 686"/>
                <a:gd name="T4" fmla="*/ 0 w 394"/>
                <a:gd name="T5" fmla="*/ 0 h 686"/>
                <a:gd name="T6" fmla="*/ 393 w 394"/>
                <a:gd name="T7" fmla="*/ 685 h 6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4"/>
                <a:gd name="T13" fmla="*/ 0 h 686"/>
                <a:gd name="T14" fmla="*/ 394 w 394"/>
                <a:gd name="T15" fmla="*/ 686 h 6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4" h="686">
                  <a:moveTo>
                    <a:pt x="393" y="685"/>
                  </a:moveTo>
                  <a:lnTo>
                    <a:pt x="393" y="293"/>
                  </a:lnTo>
                  <a:lnTo>
                    <a:pt x="0" y="0"/>
                  </a:lnTo>
                  <a:lnTo>
                    <a:pt x="393" y="685"/>
                  </a:lnTo>
                </a:path>
              </a:pathLst>
            </a:custGeom>
            <a:solidFill>
              <a:srgbClr val="567EAD"/>
            </a:solidFill>
            <a:ln w="12699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01" name="Rectangle 9"/>
          <p:cNvSpPr>
            <a:spLocks noChangeArrowheads="1"/>
          </p:cNvSpPr>
          <p:nvPr/>
        </p:nvSpPr>
        <p:spPr bwMode="auto">
          <a:xfrm>
            <a:off x="5880100" y="4076700"/>
            <a:ext cx="16383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latin typeface="Gill Sans" charset="0"/>
              </a:rPr>
              <a:t>HBrFCs</a:t>
            </a:r>
          </a:p>
        </p:txBody>
      </p:sp>
      <p:grpSp>
        <p:nvGrpSpPr>
          <p:cNvPr id="29702" name="Group 16"/>
          <p:cNvGrpSpPr>
            <a:grpSpLocks/>
          </p:cNvGrpSpPr>
          <p:nvPr/>
        </p:nvGrpSpPr>
        <p:grpSpPr bwMode="auto">
          <a:xfrm>
            <a:off x="5538788" y="1763713"/>
            <a:ext cx="2576512" cy="1092200"/>
            <a:chOff x="3185" y="1187"/>
            <a:chExt cx="1396" cy="688"/>
          </a:xfrm>
        </p:grpSpPr>
        <p:grpSp>
          <p:nvGrpSpPr>
            <p:cNvPr id="29716" name="Group 14"/>
            <p:cNvGrpSpPr>
              <a:grpSpLocks/>
            </p:cNvGrpSpPr>
            <p:nvPr/>
          </p:nvGrpSpPr>
          <p:grpSpPr bwMode="auto">
            <a:xfrm>
              <a:off x="3185" y="1187"/>
              <a:ext cx="1377" cy="688"/>
              <a:chOff x="3185" y="1187"/>
              <a:chExt cx="1377" cy="688"/>
            </a:xfrm>
          </p:grpSpPr>
          <p:sp>
            <p:nvSpPr>
              <p:cNvPr id="29718" name="Rectangle 11"/>
              <p:cNvSpPr>
                <a:spLocks noChangeArrowheads="1"/>
              </p:cNvSpPr>
              <p:nvPr/>
            </p:nvSpPr>
            <p:spPr bwMode="auto">
              <a:xfrm>
                <a:off x="3578" y="1187"/>
                <a:ext cx="974" cy="383"/>
              </a:xfrm>
              <a:prstGeom prst="rect">
                <a:avLst/>
              </a:prstGeom>
              <a:solidFill>
                <a:srgbClr val="DF8002"/>
              </a:solidFill>
              <a:ln w="12699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9" name="Freeform 12"/>
              <p:cNvSpPr>
                <a:spLocks/>
              </p:cNvSpPr>
              <p:nvPr/>
            </p:nvSpPr>
            <p:spPr bwMode="auto">
              <a:xfrm>
                <a:off x="3185" y="1188"/>
                <a:ext cx="394" cy="687"/>
              </a:xfrm>
              <a:custGeom>
                <a:avLst/>
                <a:gdLst>
                  <a:gd name="T0" fmla="*/ 393 w 394"/>
                  <a:gd name="T1" fmla="*/ 0 h 687"/>
                  <a:gd name="T2" fmla="*/ 0 w 394"/>
                  <a:gd name="T3" fmla="*/ 686 h 687"/>
                  <a:gd name="T4" fmla="*/ 393 w 394"/>
                  <a:gd name="T5" fmla="*/ 391 h 687"/>
                  <a:gd name="T6" fmla="*/ 393 w 394"/>
                  <a:gd name="T7" fmla="*/ 0 h 6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4"/>
                  <a:gd name="T13" fmla="*/ 0 h 687"/>
                  <a:gd name="T14" fmla="*/ 394 w 394"/>
                  <a:gd name="T15" fmla="*/ 687 h 6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4" h="687">
                    <a:moveTo>
                      <a:pt x="393" y="0"/>
                    </a:moveTo>
                    <a:lnTo>
                      <a:pt x="0" y="686"/>
                    </a:lnTo>
                    <a:lnTo>
                      <a:pt x="393" y="391"/>
                    </a:lnTo>
                    <a:lnTo>
                      <a:pt x="393" y="0"/>
                    </a:lnTo>
                  </a:path>
                </a:pathLst>
              </a:custGeom>
              <a:solidFill>
                <a:srgbClr val="804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20" name="Freeform 13"/>
              <p:cNvSpPr>
                <a:spLocks/>
              </p:cNvSpPr>
              <p:nvPr/>
            </p:nvSpPr>
            <p:spPr bwMode="auto">
              <a:xfrm>
                <a:off x="3185" y="1579"/>
                <a:ext cx="1377" cy="296"/>
              </a:xfrm>
              <a:custGeom>
                <a:avLst/>
                <a:gdLst>
                  <a:gd name="T0" fmla="*/ 1376 w 1377"/>
                  <a:gd name="T1" fmla="*/ 0 h 296"/>
                  <a:gd name="T2" fmla="*/ 393 w 1377"/>
                  <a:gd name="T3" fmla="*/ 0 h 296"/>
                  <a:gd name="T4" fmla="*/ 0 w 1377"/>
                  <a:gd name="T5" fmla="*/ 295 h 296"/>
                  <a:gd name="T6" fmla="*/ 1376 w 1377"/>
                  <a:gd name="T7" fmla="*/ 0 h 2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7"/>
                  <a:gd name="T13" fmla="*/ 0 h 296"/>
                  <a:gd name="T14" fmla="*/ 1377 w 1377"/>
                  <a:gd name="T15" fmla="*/ 296 h 2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7" h="296">
                    <a:moveTo>
                      <a:pt x="1376" y="0"/>
                    </a:moveTo>
                    <a:lnTo>
                      <a:pt x="393" y="0"/>
                    </a:lnTo>
                    <a:lnTo>
                      <a:pt x="0" y="295"/>
                    </a:lnTo>
                    <a:lnTo>
                      <a:pt x="1376" y="0"/>
                    </a:lnTo>
                  </a:path>
                </a:pathLst>
              </a:custGeom>
              <a:solidFill>
                <a:srgbClr val="402000"/>
              </a:solidFill>
              <a:ln w="12699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717" name="Rectangle 15"/>
            <p:cNvSpPr>
              <a:spLocks noChangeArrowheads="1"/>
            </p:cNvSpPr>
            <p:nvPr/>
          </p:nvSpPr>
          <p:spPr bwMode="auto">
            <a:xfrm>
              <a:off x="3729" y="1231"/>
              <a:ext cx="85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err="1">
                  <a:latin typeface="Gill Sans" charset="0"/>
                </a:rPr>
                <a:t>BrFCs</a:t>
              </a:r>
              <a:endParaRPr lang="en-US" sz="2600" b="1" dirty="0">
                <a:latin typeface="Gill Sans" charset="0"/>
              </a:endParaRPr>
            </a:p>
          </p:txBody>
        </p:sp>
      </p:grpSp>
      <p:grpSp>
        <p:nvGrpSpPr>
          <p:cNvPr id="29703" name="Group 31"/>
          <p:cNvGrpSpPr>
            <a:grpSpLocks/>
          </p:cNvGrpSpPr>
          <p:nvPr/>
        </p:nvGrpSpPr>
        <p:grpSpPr bwMode="auto">
          <a:xfrm>
            <a:off x="1327150" y="3984625"/>
            <a:ext cx="1811338" cy="1077913"/>
            <a:chOff x="692" y="2244"/>
            <a:chExt cx="1141" cy="679"/>
          </a:xfrm>
        </p:grpSpPr>
        <p:sp>
          <p:nvSpPr>
            <p:cNvPr id="29712" name="Freeform 17"/>
            <p:cNvSpPr>
              <a:spLocks/>
            </p:cNvSpPr>
            <p:nvPr/>
          </p:nvSpPr>
          <p:spPr bwMode="auto">
            <a:xfrm>
              <a:off x="692" y="2258"/>
              <a:ext cx="1141" cy="295"/>
            </a:xfrm>
            <a:custGeom>
              <a:avLst/>
              <a:gdLst>
                <a:gd name="T0" fmla="*/ 0 w 1141"/>
                <a:gd name="T1" fmla="*/ 282 h 295"/>
                <a:gd name="T2" fmla="*/ 1140 w 1141"/>
                <a:gd name="T3" fmla="*/ 0 h 295"/>
                <a:gd name="T4" fmla="*/ 996 w 1141"/>
                <a:gd name="T5" fmla="*/ 294 h 295"/>
                <a:gd name="T6" fmla="*/ 0 w 1141"/>
                <a:gd name="T7" fmla="*/ 282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1"/>
                <a:gd name="T13" fmla="*/ 0 h 295"/>
                <a:gd name="T14" fmla="*/ 1141 w 1141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1" h="295">
                  <a:moveTo>
                    <a:pt x="0" y="282"/>
                  </a:moveTo>
                  <a:lnTo>
                    <a:pt x="1140" y="0"/>
                  </a:lnTo>
                  <a:lnTo>
                    <a:pt x="996" y="294"/>
                  </a:lnTo>
                  <a:lnTo>
                    <a:pt x="0" y="282"/>
                  </a:lnTo>
                </a:path>
              </a:pathLst>
            </a:custGeom>
            <a:solidFill>
              <a:srgbClr val="006600"/>
            </a:solidFill>
            <a:ln w="12699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3" name="Freeform 18"/>
            <p:cNvSpPr>
              <a:spLocks/>
            </p:cNvSpPr>
            <p:nvPr/>
          </p:nvSpPr>
          <p:spPr bwMode="auto">
            <a:xfrm>
              <a:off x="1675" y="2244"/>
              <a:ext cx="151" cy="679"/>
            </a:xfrm>
            <a:custGeom>
              <a:avLst/>
              <a:gdLst>
                <a:gd name="T0" fmla="*/ 6 w 151"/>
                <a:gd name="T1" fmla="*/ 678 h 679"/>
                <a:gd name="T2" fmla="*/ 150 w 151"/>
                <a:gd name="T3" fmla="*/ 0 h 679"/>
                <a:gd name="T4" fmla="*/ 0 w 151"/>
                <a:gd name="T5" fmla="*/ 294 h 679"/>
                <a:gd name="T6" fmla="*/ 6 w 151"/>
                <a:gd name="T7" fmla="*/ 678 h 6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679"/>
                <a:gd name="T14" fmla="*/ 151 w 151"/>
                <a:gd name="T15" fmla="*/ 679 h 6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679">
                  <a:moveTo>
                    <a:pt x="6" y="678"/>
                  </a:moveTo>
                  <a:lnTo>
                    <a:pt x="150" y="0"/>
                  </a:lnTo>
                  <a:lnTo>
                    <a:pt x="0" y="294"/>
                  </a:lnTo>
                  <a:lnTo>
                    <a:pt x="6" y="678"/>
                  </a:lnTo>
                </a:path>
              </a:pathLst>
            </a:custGeom>
            <a:solidFill>
              <a:srgbClr val="339933"/>
            </a:solidFill>
            <a:ln w="12699" cap="rnd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4" name="Rectangle 19"/>
            <p:cNvSpPr>
              <a:spLocks noChangeArrowheads="1"/>
            </p:cNvSpPr>
            <p:nvPr/>
          </p:nvSpPr>
          <p:spPr bwMode="auto">
            <a:xfrm>
              <a:off x="701" y="2538"/>
              <a:ext cx="975" cy="383"/>
            </a:xfrm>
            <a:prstGeom prst="rect">
              <a:avLst/>
            </a:prstGeom>
            <a:solidFill>
              <a:srgbClr val="70AD69"/>
            </a:solidFill>
            <a:ln w="12699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5" name="Rectangle 20"/>
            <p:cNvSpPr>
              <a:spLocks noChangeArrowheads="1"/>
            </p:cNvSpPr>
            <p:nvPr/>
          </p:nvSpPr>
          <p:spPr bwMode="auto">
            <a:xfrm>
              <a:off x="764" y="2582"/>
              <a:ext cx="85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latin typeface="Gill Sans" charset="0"/>
                </a:rPr>
                <a:t>HCFCs</a:t>
              </a:r>
            </a:p>
          </p:txBody>
        </p:sp>
      </p:grpSp>
      <p:grpSp>
        <p:nvGrpSpPr>
          <p:cNvPr id="29704" name="Group 30"/>
          <p:cNvGrpSpPr>
            <a:grpSpLocks/>
          </p:cNvGrpSpPr>
          <p:nvPr/>
        </p:nvGrpSpPr>
        <p:grpSpPr bwMode="auto">
          <a:xfrm>
            <a:off x="1824038" y="1763713"/>
            <a:ext cx="1792288" cy="979487"/>
            <a:chOff x="685" y="1095"/>
            <a:chExt cx="1129" cy="691"/>
          </a:xfrm>
        </p:grpSpPr>
        <p:sp>
          <p:nvSpPr>
            <p:cNvPr id="29708" name="Freeform 23"/>
            <p:cNvSpPr>
              <a:spLocks/>
            </p:cNvSpPr>
            <p:nvPr/>
          </p:nvSpPr>
          <p:spPr bwMode="auto">
            <a:xfrm>
              <a:off x="685" y="1485"/>
              <a:ext cx="1129" cy="301"/>
            </a:xfrm>
            <a:custGeom>
              <a:avLst/>
              <a:gdLst>
                <a:gd name="T0" fmla="*/ 0 w 1129"/>
                <a:gd name="T1" fmla="*/ 6 h 301"/>
                <a:gd name="T2" fmla="*/ 1128 w 1129"/>
                <a:gd name="T3" fmla="*/ 300 h 301"/>
                <a:gd name="T4" fmla="*/ 990 w 1129"/>
                <a:gd name="T5" fmla="*/ 0 h 301"/>
                <a:gd name="T6" fmla="*/ 0 w 1129"/>
                <a:gd name="T7" fmla="*/ 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9"/>
                <a:gd name="T13" fmla="*/ 0 h 301"/>
                <a:gd name="T14" fmla="*/ 1129 w 1129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9" h="301">
                  <a:moveTo>
                    <a:pt x="0" y="6"/>
                  </a:moveTo>
                  <a:lnTo>
                    <a:pt x="1128" y="300"/>
                  </a:lnTo>
                  <a:lnTo>
                    <a:pt x="990" y="0"/>
                  </a:lnTo>
                  <a:lnTo>
                    <a:pt x="0" y="6"/>
                  </a:lnTo>
                </a:path>
              </a:pathLst>
            </a:custGeom>
            <a:solidFill>
              <a:srgbClr val="800000"/>
            </a:solidFill>
            <a:ln w="12699" cap="rnd">
              <a:solidFill>
                <a:schemeClr val="tx1"/>
              </a:solidFill>
              <a:round/>
              <a:headEnd/>
              <a:tailEnd/>
            </a:ln>
          </p:spPr>
          <p:txBody>
            <a:bodyPr lIns="91440" tIns="45720" rIns="91440" bIns="4572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9" name="Freeform 24"/>
            <p:cNvSpPr>
              <a:spLocks/>
            </p:cNvSpPr>
            <p:nvPr/>
          </p:nvSpPr>
          <p:spPr bwMode="auto">
            <a:xfrm>
              <a:off x="1674" y="1095"/>
              <a:ext cx="133" cy="691"/>
            </a:xfrm>
            <a:custGeom>
              <a:avLst/>
              <a:gdLst>
                <a:gd name="T0" fmla="*/ 0 w 133"/>
                <a:gd name="T1" fmla="*/ 0 h 691"/>
                <a:gd name="T2" fmla="*/ 132 w 133"/>
                <a:gd name="T3" fmla="*/ 690 h 691"/>
                <a:gd name="T4" fmla="*/ 0 w 133"/>
                <a:gd name="T5" fmla="*/ 390 h 691"/>
                <a:gd name="T6" fmla="*/ 0 w 133"/>
                <a:gd name="T7" fmla="*/ 0 h 6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691"/>
                <a:gd name="T14" fmla="*/ 133 w 133"/>
                <a:gd name="T15" fmla="*/ 691 h 6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691">
                  <a:moveTo>
                    <a:pt x="0" y="0"/>
                  </a:moveTo>
                  <a:lnTo>
                    <a:pt x="132" y="690"/>
                  </a:lnTo>
                  <a:lnTo>
                    <a:pt x="0" y="390"/>
                  </a:lnTo>
                  <a:lnTo>
                    <a:pt x="0" y="0"/>
                  </a:lnTo>
                </a:path>
              </a:pathLst>
            </a:custGeom>
            <a:solidFill>
              <a:srgbClr val="A50021"/>
            </a:solidFill>
            <a:ln w="12699" cap="rnd">
              <a:solidFill>
                <a:schemeClr val="tx1"/>
              </a:solidFill>
              <a:round/>
              <a:headEnd/>
              <a:tailEnd/>
            </a:ln>
          </p:spPr>
          <p:txBody>
            <a:bodyPr lIns="91440" tIns="45720" rIns="91440" bIns="4572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0" name="Rectangle 25"/>
            <p:cNvSpPr>
              <a:spLocks noChangeArrowheads="1"/>
            </p:cNvSpPr>
            <p:nvPr/>
          </p:nvSpPr>
          <p:spPr bwMode="auto">
            <a:xfrm>
              <a:off x="694" y="1099"/>
              <a:ext cx="975" cy="383"/>
            </a:xfrm>
            <a:prstGeom prst="rect">
              <a:avLst/>
            </a:prstGeom>
            <a:solidFill>
              <a:srgbClr val="E22B4B"/>
            </a:solidFill>
            <a:ln w="12699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40" tIns="45720" rIns="91440" bIns="45720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1" name="Rectangle 26"/>
            <p:cNvSpPr>
              <a:spLocks noChangeArrowheads="1"/>
            </p:cNvSpPr>
            <p:nvPr/>
          </p:nvSpPr>
          <p:spPr bwMode="auto">
            <a:xfrm>
              <a:off x="838" y="1117"/>
              <a:ext cx="852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>
                  <a:latin typeface="Gill Sans" charset="0"/>
                </a:rPr>
                <a:t>CFCs</a:t>
              </a:r>
            </a:p>
          </p:txBody>
        </p:sp>
      </p:grpSp>
      <p:grpSp>
        <p:nvGrpSpPr>
          <p:cNvPr id="29705" name="Group 33"/>
          <p:cNvGrpSpPr>
            <a:grpSpLocks/>
          </p:cNvGrpSpPr>
          <p:nvPr/>
        </p:nvGrpSpPr>
        <p:grpSpPr bwMode="auto">
          <a:xfrm>
            <a:off x="127000" y="504825"/>
            <a:ext cx="8153400" cy="838200"/>
            <a:chOff x="80" y="318"/>
            <a:chExt cx="5136" cy="528"/>
          </a:xfrm>
        </p:grpSpPr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80" y="318"/>
              <a:ext cx="51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b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0091F8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 Sans" charset="0"/>
                </a:rPr>
                <a:t>Ozone Layer</a:t>
              </a:r>
            </a:p>
          </p:txBody>
        </p:sp>
        <p:sp>
          <p:nvSpPr>
            <p:cNvPr id="29707" name="Line 35"/>
            <p:cNvSpPr>
              <a:spLocks noChangeShapeType="1"/>
            </p:cNvSpPr>
            <p:nvPr/>
          </p:nvSpPr>
          <p:spPr bwMode="auto">
            <a:xfrm>
              <a:off x="192" y="846"/>
              <a:ext cx="234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58800" y="1971674"/>
            <a:ext cx="7929563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Typical ODS</a:t>
            </a:r>
            <a:b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marL="342900" indent="-342900"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Fire Suppressants:  Halon 1211, Halon 1301</a:t>
            </a:r>
          </a:p>
          <a:p>
            <a:pPr marL="342900" indent="-342900"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endParaRPr lang="en-US" sz="7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marL="342900" indent="-342900"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Refrigerants (Class I):  R-11, R-12, R-500, R-502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Refrigerants (Class II): R-22, R-123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endParaRPr lang="en-US" sz="700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  <a:p>
            <a:pPr marL="342900" indent="-342900"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Solvents (Class I): Methyl Chloroform, CFC-113</a:t>
            </a:r>
            <a:b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</a:br>
            <a:r>
              <a:rPr lang="en-US" sz="7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</a:rPr>
              <a:t>Solvents (Class II): HCFC-141b, HCFC-225</a:t>
            </a:r>
          </a:p>
          <a:p>
            <a:pPr marL="342900" indent="-342900">
              <a:spcBef>
                <a:spcPct val="20000"/>
              </a:spcBef>
              <a:buClr>
                <a:srgbClr val="3D7F01"/>
              </a:buClr>
              <a:buFont typeface="Wingdings" charset="2"/>
              <a:buChar char="Ø"/>
              <a:defRPr/>
            </a:pPr>
            <a:endParaRPr lang="en-US" b="1" dirty="0"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</a:endParaRPr>
          </a:p>
        </p:txBody>
      </p:sp>
      <p:grpSp>
        <p:nvGrpSpPr>
          <p:cNvPr id="31747" name="Group 6"/>
          <p:cNvGrpSpPr>
            <a:grpSpLocks/>
          </p:cNvGrpSpPr>
          <p:nvPr/>
        </p:nvGrpSpPr>
        <p:grpSpPr bwMode="auto">
          <a:xfrm>
            <a:off x="127000" y="504825"/>
            <a:ext cx="8153400" cy="838200"/>
            <a:chOff x="80" y="318"/>
            <a:chExt cx="5136" cy="528"/>
          </a:xfrm>
        </p:grpSpPr>
        <p:sp>
          <p:nvSpPr>
            <p:cNvPr id="12295" name="Rectangle 7"/>
            <p:cNvSpPr>
              <a:spLocks noChangeArrowheads="1"/>
            </p:cNvSpPr>
            <p:nvPr/>
          </p:nvSpPr>
          <p:spPr bwMode="auto">
            <a:xfrm>
              <a:off x="80" y="318"/>
              <a:ext cx="513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b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0091F8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Gill Sans" charset="0"/>
                </a:rPr>
                <a:t>Ozone Layer</a:t>
              </a:r>
            </a:p>
          </p:txBody>
        </p:sp>
        <p:sp>
          <p:nvSpPr>
            <p:cNvPr id="31749" name="Line 8"/>
            <p:cNvSpPr>
              <a:spLocks noChangeShapeType="1"/>
            </p:cNvSpPr>
            <p:nvPr/>
          </p:nvSpPr>
          <p:spPr bwMode="auto">
            <a:xfrm>
              <a:off x="192" y="846"/>
              <a:ext cx="234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6848</TotalTime>
  <Words>1274</Words>
  <Application>Microsoft Macintosh PowerPoint</Application>
  <PresentationFormat>On-screen Show (4:3)</PresentationFormat>
  <Paragraphs>448</Paragraphs>
  <Slides>51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ＭＳ Ｐゴシック</vt:lpstr>
      <vt:lpstr>Arial</vt:lpstr>
      <vt:lpstr>Arial Black</vt:lpstr>
      <vt:lpstr>Arial Narrow</vt:lpstr>
      <vt:lpstr>Gill Sans</vt:lpstr>
      <vt:lpstr>Gill Sans MT</vt:lpstr>
      <vt:lpstr>Monotype Sorts</vt:lpstr>
      <vt:lpstr>Times New Roman</vt:lpstr>
      <vt:lpstr>Wingdings</vt:lpstr>
      <vt:lpstr>Default Design</vt:lpstr>
      <vt:lpstr>Chart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DoD ODS Use in 1986 vs Total U.S. Production</vt:lpstr>
      <vt:lpstr>Response  to Concerns</vt:lpstr>
      <vt:lpstr>Response  to Concerns</vt:lpstr>
      <vt:lpstr>London Amendments September 1990</vt:lpstr>
      <vt:lpstr>Copenhagen Amendments November 1992</vt:lpstr>
      <vt:lpstr>Vienna Amendments December 1995</vt:lpstr>
      <vt:lpstr>Montreal Amendments September 1997</vt:lpstr>
      <vt:lpstr>Beijing Amendments December 1999 (adjusted 2007)</vt:lpstr>
      <vt:lpstr>Kigali Amendments October 2016</vt:lpstr>
      <vt:lpstr>Clean Air Act Amendments (1990) Title VI - Stratospheric Ozone Protection</vt:lpstr>
      <vt:lpstr>National Defense Authorization Act for FY93 (PL102-484) Section 326</vt:lpstr>
      <vt:lpstr>DoDD 6050.9 13 February 1989</vt:lpstr>
      <vt:lpstr>Response  to Concerns</vt:lpstr>
      <vt:lpstr>HQDA LTR 200-92-1 27 July 1992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I ODS  Applications</vt:lpstr>
      <vt:lpstr>Halon  Applications</vt:lpstr>
      <vt:lpstr>PowerPoint Presentation</vt:lpstr>
      <vt:lpstr>PowerPoint Presentation</vt:lpstr>
      <vt:lpstr>Aviation</vt:lpstr>
      <vt:lpstr>Watercraft</vt:lpstr>
      <vt:lpstr>Facilities</vt:lpstr>
      <vt:lpstr>Halon  Categories</vt:lpstr>
      <vt:lpstr>CFC  Applications</vt:lpstr>
      <vt:lpstr>Air Conditioning</vt:lpstr>
      <vt:lpstr>Refrigeration</vt:lpstr>
      <vt:lpstr>CFC  Categories</vt:lpstr>
      <vt:lpstr>Solvent  Applications</vt:lpstr>
      <vt:lpstr>Solvent  Categories</vt:lpstr>
      <vt:lpstr>Class II ODS  Applications</vt:lpstr>
      <vt:lpstr>PowerPoint Presentation</vt:lpstr>
      <vt:lpstr>R-22 Air Conditioning</vt:lpstr>
      <vt:lpstr>R-22 Cooling</vt:lpstr>
      <vt:lpstr>R-22  Categories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subject/>
  <dc:creator>Alexandria Office</dc:creator>
  <cp:keywords/>
  <dc:description/>
  <cp:lastModifiedBy>Microsoft Office User</cp:lastModifiedBy>
  <cp:revision>180</cp:revision>
  <cp:lastPrinted>2020-02-18T15:46:59Z</cp:lastPrinted>
  <dcterms:created xsi:type="dcterms:W3CDTF">2014-08-01T13:54:42Z</dcterms:created>
  <dcterms:modified xsi:type="dcterms:W3CDTF">2020-02-28T15:49:11Z</dcterms:modified>
  <cp:category/>
</cp:coreProperties>
</file>