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handoutMasterIdLst>
    <p:handoutMasterId r:id="rId48"/>
  </p:handoutMasterIdLst>
  <p:sldIdLst>
    <p:sldId id="346" r:id="rId2"/>
    <p:sldId id="257" r:id="rId3"/>
    <p:sldId id="365" r:id="rId4"/>
    <p:sldId id="368" r:id="rId5"/>
    <p:sldId id="366" r:id="rId6"/>
    <p:sldId id="367" r:id="rId7"/>
    <p:sldId id="369" r:id="rId8"/>
    <p:sldId id="370" r:id="rId9"/>
    <p:sldId id="372" r:id="rId10"/>
    <p:sldId id="373" r:id="rId11"/>
    <p:sldId id="374" r:id="rId12"/>
    <p:sldId id="375"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412" r:id="rId29"/>
    <p:sldId id="393" r:id="rId30"/>
    <p:sldId id="394" r:id="rId31"/>
    <p:sldId id="395" r:id="rId32"/>
    <p:sldId id="397" r:id="rId33"/>
    <p:sldId id="398" r:id="rId34"/>
    <p:sldId id="399" r:id="rId35"/>
    <p:sldId id="402" r:id="rId36"/>
    <p:sldId id="403" r:id="rId37"/>
    <p:sldId id="405" r:id="rId38"/>
    <p:sldId id="406" r:id="rId39"/>
    <p:sldId id="408" r:id="rId40"/>
    <p:sldId id="409" r:id="rId41"/>
    <p:sldId id="410" r:id="rId42"/>
    <p:sldId id="411" r:id="rId43"/>
    <p:sldId id="417" r:id="rId44"/>
    <p:sldId id="418" r:id="rId45"/>
    <p:sldId id="414" r:id="rId46"/>
  </p:sldIdLst>
  <p:sldSz cx="9144000" cy="6858000" type="screen4x3"/>
  <p:notesSz cx="7004050" cy="9223375"/>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767">
          <p15:clr>
            <a:srgbClr val="A4A3A4"/>
          </p15:clr>
        </p15:guide>
        <p15:guide id="2" pos="2887">
          <p15:clr>
            <a:srgbClr val="A4A3A4"/>
          </p15:clr>
        </p15:guide>
      </p15:sldGuideLst>
    </p:ext>
    <p:ext uri="{2D200454-40CA-4A62-9FC3-DE9A4176ACB9}">
      <p15:notesGuideLst xmlns:p15="http://schemas.microsoft.com/office/powerpoint/2012/main">
        <p15:guide id="1" orient="horz" pos="290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a:srgbClr val="0091F8"/>
    <a:srgbClr val="0083E1"/>
    <a:srgbClr val="0088E9"/>
    <a:srgbClr val="007BD4"/>
    <a:srgbClr val="0086E7"/>
    <a:srgbClr val="007FDA"/>
    <a:srgbClr val="BFB6B8"/>
    <a:srgbClr val="79797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4690"/>
  </p:normalViewPr>
  <p:slideViewPr>
    <p:cSldViewPr snapToGrid="0">
      <p:cViewPr varScale="1">
        <p:scale>
          <a:sx n="101" d="100"/>
          <a:sy n="101" d="100"/>
        </p:scale>
        <p:origin x="1536" y="200"/>
      </p:cViewPr>
      <p:guideLst>
        <p:guide orient="horz" pos="1767"/>
        <p:guide pos="2887"/>
      </p:guideLst>
    </p:cSldViewPr>
  </p:slideViewPr>
  <p:notesTextViewPr>
    <p:cViewPr>
      <p:scale>
        <a:sx n="100" d="100"/>
        <a:sy n="100" d="100"/>
      </p:scale>
      <p:origin x="0" y="0"/>
    </p:cViewPr>
  </p:notesTextViewPr>
  <p:sorterViewPr>
    <p:cViewPr>
      <p:scale>
        <a:sx n="66" d="100"/>
        <a:sy n="66" d="100"/>
      </p:scale>
      <p:origin x="0" y="9546"/>
    </p:cViewPr>
  </p:sorterViewPr>
  <p:notesViewPr>
    <p:cSldViewPr snapToGrid="0">
      <p:cViewPr varScale="1">
        <p:scale>
          <a:sx n="43" d="100"/>
          <a:sy n="43" d="100"/>
        </p:scale>
        <p:origin x="-1212" y="-90"/>
      </p:cViewPr>
      <p:guideLst>
        <p:guide orient="horz" pos="290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99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19317" tIns="0" rIns="19317" bIns="0" numCol="1" anchor="t" anchorCtr="0" compatLnSpc="1">
            <a:prstTxWarp prst="textNoShape">
              <a:avLst/>
            </a:prstTxWarp>
          </a:bodyPr>
          <a:lstStyle>
            <a:lvl1pPr defTabSz="927100">
              <a:defRPr sz="1000" i="1"/>
            </a:lvl1pPr>
          </a:lstStyle>
          <a:p>
            <a:pPr>
              <a:defRPr/>
            </a:pPr>
            <a:endParaRPr lang="en-US"/>
          </a:p>
        </p:txBody>
      </p:sp>
      <p:sp>
        <p:nvSpPr>
          <p:cNvPr id="2051" name="Rectangle 3"/>
          <p:cNvSpPr>
            <a:spLocks noGrp="1" noChangeArrowheads="1"/>
          </p:cNvSpPr>
          <p:nvPr>
            <p:ph type="dt" idx="1"/>
          </p:nvPr>
        </p:nvSpPr>
        <p:spPr bwMode="auto">
          <a:xfrm>
            <a:off x="3968750" y="0"/>
            <a:ext cx="3035300" cy="461963"/>
          </a:xfrm>
          <a:prstGeom prst="rect">
            <a:avLst/>
          </a:prstGeom>
          <a:noFill/>
          <a:ln w="9525">
            <a:noFill/>
            <a:miter lim="800000"/>
            <a:headEnd/>
            <a:tailEnd/>
          </a:ln>
          <a:effectLst/>
        </p:spPr>
        <p:txBody>
          <a:bodyPr vert="horz" wrap="square" lIns="19317" tIns="0" rIns="19317" bIns="0" numCol="1" anchor="t" anchorCtr="0" compatLnSpc="1">
            <a:prstTxWarp prst="textNoShape">
              <a:avLst/>
            </a:prstTxWarp>
          </a:bodyPr>
          <a:lstStyle>
            <a:lvl1pPr algn="r" defTabSz="927100">
              <a:defRPr sz="1000" i="1"/>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06500" y="698500"/>
            <a:ext cx="4592638" cy="3444875"/>
          </a:xfrm>
          <a:prstGeom prst="rect">
            <a:avLst/>
          </a:prstGeom>
          <a:noFill/>
          <a:ln w="12699">
            <a:solidFill>
              <a:schemeClr val="tx1"/>
            </a:solidFill>
            <a:miter lim="800000"/>
            <a:headEnd/>
            <a:tailEnd/>
          </a:ln>
        </p:spPr>
      </p:sp>
      <p:sp>
        <p:nvSpPr>
          <p:cNvPr id="2053" name="Rectangle 5"/>
          <p:cNvSpPr>
            <a:spLocks noGrp="1" noChangeArrowheads="1"/>
          </p:cNvSpPr>
          <p:nvPr>
            <p:ph type="body" sz="quarter" idx="3"/>
          </p:nvPr>
        </p:nvSpPr>
        <p:spPr bwMode="auto">
          <a:xfrm>
            <a:off x="933450" y="4381500"/>
            <a:ext cx="5137150" cy="4149725"/>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63000"/>
            <a:ext cx="3035300" cy="460375"/>
          </a:xfrm>
          <a:prstGeom prst="rect">
            <a:avLst/>
          </a:prstGeom>
          <a:noFill/>
          <a:ln w="9525">
            <a:noFill/>
            <a:miter lim="800000"/>
            <a:headEnd/>
            <a:tailEnd/>
          </a:ln>
          <a:effectLst/>
        </p:spPr>
        <p:txBody>
          <a:bodyPr vert="horz" wrap="square" lIns="19317" tIns="0" rIns="19317" bIns="0" numCol="1" anchor="b" anchorCtr="0" compatLnSpc="1">
            <a:prstTxWarp prst="textNoShape">
              <a:avLst/>
            </a:prstTxWarp>
          </a:bodyPr>
          <a:lstStyle>
            <a:lvl1pPr defTabSz="927100">
              <a:defRPr sz="1000" i="1"/>
            </a:lvl1pPr>
          </a:lstStyle>
          <a:p>
            <a:pPr>
              <a:defRPr/>
            </a:pPr>
            <a:endParaRPr lang="en-US"/>
          </a:p>
        </p:txBody>
      </p:sp>
      <p:sp>
        <p:nvSpPr>
          <p:cNvPr id="2055" name="Rectangle 7"/>
          <p:cNvSpPr>
            <a:spLocks noGrp="1" noChangeArrowheads="1"/>
          </p:cNvSpPr>
          <p:nvPr>
            <p:ph type="sldNum" sz="quarter" idx="5"/>
          </p:nvPr>
        </p:nvSpPr>
        <p:spPr bwMode="auto">
          <a:xfrm>
            <a:off x="3968750" y="8763000"/>
            <a:ext cx="3035300" cy="460375"/>
          </a:xfrm>
          <a:prstGeom prst="rect">
            <a:avLst/>
          </a:prstGeom>
          <a:noFill/>
          <a:ln w="9525">
            <a:noFill/>
            <a:miter lim="800000"/>
            <a:headEnd/>
            <a:tailEnd/>
          </a:ln>
          <a:effectLst/>
        </p:spPr>
        <p:txBody>
          <a:bodyPr vert="horz" wrap="square" lIns="19317" tIns="0" rIns="19317" bIns="0" numCol="1" anchor="b" anchorCtr="0" compatLnSpc="1">
            <a:prstTxWarp prst="textNoShape">
              <a:avLst/>
            </a:prstTxWarp>
          </a:bodyPr>
          <a:lstStyle>
            <a:lvl1pPr algn="r" defTabSz="927100">
              <a:defRPr sz="1000" i="1"/>
            </a:lvl1pPr>
          </a:lstStyle>
          <a:p>
            <a:pPr>
              <a:defRPr/>
            </a:pPr>
            <a:fld id="{CA3E7153-AADF-6A4F-8F9D-575AE2C991ED}" type="slidenum">
              <a:rPr lang="en-US"/>
              <a:pPr>
                <a:defRPr/>
              </a:pPr>
              <a:t>‹#›</a:t>
            </a:fld>
            <a:endParaRPr lang="en-US"/>
          </a:p>
        </p:txBody>
      </p:sp>
    </p:spTree>
    <p:extLst>
      <p:ext uri="{BB962C8B-B14F-4D97-AF65-F5344CB8AC3E}">
        <p14:creationId xmlns:p14="http://schemas.microsoft.com/office/powerpoint/2010/main" val="130568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F73B207-62F4-A64A-9947-A79FB6A7D551}" type="slidenum">
              <a:rPr lang="en-US"/>
              <a:pPr/>
              <a:t>1</a:t>
            </a:fld>
            <a:endParaRPr lang="en-US"/>
          </a:p>
        </p:txBody>
      </p:sp>
      <p:sp>
        <p:nvSpPr>
          <p:cNvPr id="20483" name="Rectangle 2"/>
          <p:cNvSpPr>
            <a:spLocks noGrp="1" noRot="1" noChangeAspect="1" noChangeArrowheads="1" noTextEdit="1"/>
          </p:cNvSpPr>
          <p:nvPr>
            <p:ph type="sldImg"/>
          </p:nvPr>
        </p:nvSpPr>
        <p:spPr>
          <a:xfrm>
            <a:off x="1171575" y="684213"/>
            <a:ext cx="4668838" cy="3502025"/>
          </a:xfrm>
          <a:ln/>
        </p:spPr>
      </p:sp>
      <p:sp>
        <p:nvSpPr>
          <p:cNvPr id="20484" name="Rectangle 3"/>
          <p:cNvSpPr>
            <a:spLocks noGrp="1" noChangeArrowheads="1"/>
          </p:cNvSpPr>
          <p:nvPr>
            <p:ph type="body" idx="1"/>
          </p:nvPr>
        </p:nvSpPr>
        <p:spPr>
          <a:xfrm>
            <a:off x="914400" y="4413250"/>
            <a:ext cx="5181600" cy="4110038"/>
          </a:xfrm>
          <a:noFill/>
          <a:ln/>
        </p:spPr>
        <p:txBody>
          <a:bodyPr lIns="91356" tIns="45678" rIns="91356" bIns="45678"/>
          <a:lstStyle/>
          <a:p>
            <a:endParaRPr lang="en-US"/>
          </a:p>
        </p:txBody>
      </p:sp>
    </p:spTree>
    <p:extLst>
      <p:ext uri="{BB962C8B-B14F-4D97-AF65-F5344CB8AC3E}">
        <p14:creationId xmlns:p14="http://schemas.microsoft.com/office/powerpoint/2010/main" val="393931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F88A46A-960A-F34C-85DD-D205A9EECAB1}" type="slidenum">
              <a:rPr lang="en-US"/>
              <a:pPr/>
              <a:t>12</a:t>
            </a:fld>
            <a:endParaRPr lang="en-US"/>
          </a:p>
        </p:txBody>
      </p:sp>
      <p:sp>
        <p:nvSpPr>
          <p:cNvPr id="110595" name="Rectangle 2"/>
          <p:cNvSpPr>
            <a:spLocks noGrp="1" noRot="1" noChangeAspect="1" noChangeArrowheads="1" noTextEdit="1"/>
          </p:cNvSpPr>
          <p:nvPr>
            <p:ph type="sldImg"/>
          </p:nvPr>
        </p:nvSpPr>
        <p:spPr>
          <a:xfrm>
            <a:off x="1206500" y="701675"/>
            <a:ext cx="4592638" cy="3444875"/>
          </a:xfrm>
          <a:ln w="12700" cap="flat"/>
        </p:spPr>
      </p:sp>
      <p:sp>
        <p:nvSpPr>
          <p:cNvPr id="110596"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87027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10A71B8-AF9E-D249-A713-B11567728932}" type="slidenum">
              <a:rPr lang="en-US"/>
              <a:pPr/>
              <a:t>13</a:t>
            </a:fld>
            <a:endParaRPr lang="en-US"/>
          </a:p>
        </p:txBody>
      </p:sp>
      <p:sp>
        <p:nvSpPr>
          <p:cNvPr id="112643" name="Rectangle 2"/>
          <p:cNvSpPr>
            <a:spLocks noGrp="1" noRot="1" noChangeAspect="1" noChangeArrowheads="1" noTextEdit="1"/>
          </p:cNvSpPr>
          <p:nvPr>
            <p:ph type="sldImg"/>
          </p:nvPr>
        </p:nvSpPr>
        <p:spPr>
          <a:xfrm>
            <a:off x="1206500" y="701675"/>
            <a:ext cx="4592638" cy="3444875"/>
          </a:xfrm>
          <a:ln w="12700" cap="flat"/>
        </p:spPr>
      </p:sp>
      <p:sp>
        <p:nvSpPr>
          <p:cNvPr id="112644"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8662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A7AA950-06EF-8B41-97F1-D220E0565ED5}" type="slidenum">
              <a:rPr lang="en-US"/>
              <a:pPr/>
              <a:t>15</a:t>
            </a:fld>
            <a:endParaRPr lang="en-US"/>
          </a:p>
        </p:txBody>
      </p:sp>
      <p:sp>
        <p:nvSpPr>
          <p:cNvPr id="115715" name="Rectangle 2"/>
          <p:cNvSpPr>
            <a:spLocks noGrp="1" noRot="1" noChangeAspect="1" noChangeArrowheads="1" noTextEdit="1"/>
          </p:cNvSpPr>
          <p:nvPr>
            <p:ph type="sldImg"/>
          </p:nvPr>
        </p:nvSpPr>
        <p:spPr>
          <a:xfrm>
            <a:off x="1206500" y="701675"/>
            <a:ext cx="4592638" cy="3444875"/>
          </a:xfrm>
          <a:ln w="12700" cap="flat"/>
        </p:spPr>
      </p:sp>
      <p:sp>
        <p:nvSpPr>
          <p:cNvPr id="115716"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19915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0130596-443D-DD44-BD9E-8574F0F33237}" type="slidenum">
              <a:rPr lang="en-US"/>
              <a:pPr/>
              <a:t>16</a:t>
            </a:fld>
            <a:endParaRPr lang="en-US"/>
          </a:p>
        </p:txBody>
      </p:sp>
      <p:sp>
        <p:nvSpPr>
          <p:cNvPr id="117763" name="Rectangle 2"/>
          <p:cNvSpPr>
            <a:spLocks noGrp="1" noRot="1" noChangeAspect="1" noChangeArrowheads="1" noTextEdit="1"/>
          </p:cNvSpPr>
          <p:nvPr>
            <p:ph type="sldImg"/>
          </p:nvPr>
        </p:nvSpPr>
        <p:spPr>
          <a:xfrm>
            <a:off x="1206500" y="701675"/>
            <a:ext cx="4592638" cy="3444875"/>
          </a:xfrm>
          <a:ln w="12700" cap="flat"/>
        </p:spPr>
      </p:sp>
      <p:sp>
        <p:nvSpPr>
          <p:cNvPr id="117764"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91033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CB90D7E-457A-844D-9205-B352EAEF4322}" type="slidenum">
              <a:rPr lang="en-US"/>
              <a:pPr/>
              <a:t>17</a:t>
            </a:fld>
            <a:endParaRPr lang="en-US"/>
          </a:p>
        </p:txBody>
      </p:sp>
      <p:sp>
        <p:nvSpPr>
          <p:cNvPr id="119811" name="Rectangle 2"/>
          <p:cNvSpPr>
            <a:spLocks noGrp="1" noRot="1" noChangeAspect="1" noChangeArrowheads="1" noTextEdit="1"/>
          </p:cNvSpPr>
          <p:nvPr>
            <p:ph type="sldImg"/>
          </p:nvPr>
        </p:nvSpPr>
        <p:spPr>
          <a:xfrm>
            <a:off x="1206500" y="701675"/>
            <a:ext cx="4592638" cy="3444875"/>
          </a:xfrm>
          <a:ln w="12700" cap="flat"/>
        </p:spPr>
      </p:sp>
      <p:sp>
        <p:nvSpPr>
          <p:cNvPr id="119812"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98562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752350D-FBDC-AE4A-B81F-034EE0FD9815}" type="slidenum">
              <a:rPr lang="en-US"/>
              <a:pPr/>
              <a:t>18</a:t>
            </a:fld>
            <a:endParaRPr lang="en-US"/>
          </a:p>
        </p:txBody>
      </p:sp>
      <p:sp>
        <p:nvSpPr>
          <p:cNvPr id="121859" name="Rectangle 2"/>
          <p:cNvSpPr>
            <a:spLocks noGrp="1" noRot="1" noChangeAspect="1" noChangeArrowheads="1" noTextEdit="1"/>
          </p:cNvSpPr>
          <p:nvPr>
            <p:ph type="sldImg"/>
          </p:nvPr>
        </p:nvSpPr>
        <p:spPr>
          <a:xfrm>
            <a:off x="1206500" y="701675"/>
            <a:ext cx="4592638" cy="3444875"/>
          </a:xfrm>
          <a:ln w="12700" cap="flat"/>
        </p:spPr>
      </p:sp>
      <p:sp>
        <p:nvSpPr>
          <p:cNvPr id="121860"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74318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0EFB59E-BC88-1341-B1B7-B2A88526AF1F}" type="slidenum">
              <a:rPr lang="en-US"/>
              <a:pPr/>
              <a:t>21</a:t>
            </a:fld>
            <a:endParaRPr lang="en-US"/>
          </a:p>
        </p:txBody>
      </p:sp>
      <p:sp>
        <p:nvSpPr>
          <p:cNvPr id="125955" name="Rectangle 2"/>
          <p:cNvSpPr>
            <a:spLocks noGrp="1" noRot="1" noChangeAspect="1" noChangeArrowheads="1" noTextEdit="1"/>
          </p:cNvSpPr>
          <p:nvPr>
            <p:ph type="sldImg"/>
          </p:nvPr>
        </p:nvSpPr>
        <p:spPr>
          <a:xfrm>
            <a:off x="1206500" y="701675"/>
            <a:ext cx="4592638" cy="3444875"/>
          </a:xfrm>
          <a:ln w="12700" cap="flat"/>
        </p:spPr>
      </p:sp>
      <p:sp>
        <p:nvSpPr>
          <p:cNvPr id="125956"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74809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288A7F8-115E-0946-A357-724DCCFE7284}" type="slidenum">
              <a:rPr lang="en-US"/>
              <a:pPr/>
              <a:t>23</a:t>
            </a:fld>
            <a:endParaRPr lang="en-US"/>
          </a:p>
        </p:txBody>
      </p:sp>
      <p:sp>
        <p:nvSpPr>
          <p:cNvPr id="129027" name="Rectangle 2"/>
          <p:cNvSpPr>
            <a:spLocks noGrp="1" noRot="1" noChangeAspect="1" noChangeArrowheads="1" noTextEdit="1"/>
          </p:cNvSpPr>
          <p:nvPr>
            <p:ph type="sldImg"/>
          </p:nvPr>
        </p:nvSpPr>
        <p:spPr>
          <a:xfrm>
            <a:off x="1206500" y="701675"/>
            <a:ext cx="4592638" cy="3444875"/>
          </a:xfrm>
          <a:ln w="12700" cap="flat"/>
        </p:spPr>
      </p:sp>
      <p:sp>
        <p:nvSpPr>
          <p:cNvPr id="129028"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54371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B21CE9E-D139-A04C-B747-C5C4E4031228}" type="slidenum">
              <a:rPr lang="en-US"/>
              <a:pPr/>
              <a:t>24</a:t>
            </a:fld>
            <a:endParaRPr lang="en-US"/>
          </a:p>
        </p:txBody>
      </p:sp>
      <p:sp>
        <p:nvSpPr>
          <p:cNvPr id="131075" name="Rectangle 2"/>
          <p:cNvSpPr>
            <a:spLocks noGrp="1" noRot="1" noChangeAspect="1" noChangeArrowheads="1" noTextEdit="1"/>
          </p:cNvSpPr>
          <p:nvPr>
            <p:ph type="sldImg"/>
          </p:nvPr>
        </p:nvSpPr>
        <p:spPr>
          <a:xfrm>
            <a:off x="1206500" y="701675"/>
            <a:ext cx="4592638" cy="3444875"/>
          </a:xfrm>
          <a:ln w="12700" cap="flat"/>
        </p:spPr>
      </p:sp>
      <p:sp>
        <p:nvSpPr>
          <p:cNvPr id="131076"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666633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C2E7780-117B-7E4A-B9B4-D237B21F2DA7}" type="slidenum">
              <a:rPr lang="en-US"/>
              <a:pPr/>
              <a:t>25</a:t>
            </a:fld>
            <a:endParaRPr lang="en-US"/>
          </a:p>
        </p:txBody>
      </p:sp>
      <p:sp>
        <p:nvSpPr>
          <p:cNvPr id="133123" name="Rectangle 2"/>
          <p:cNvSpPr>
            <a:spLocks noGrp="1" noRot="1" noChangeAspect="1" noChangeArrowheads="1" noTextEdit="1"/>
          </p:cNvSpPr>
          <p:nvPr>
            <p:ph type="sldImg"/>
          </p:nvPr>
        </p:nvSpPr>
        <p:spPr>
          <a:xfrm>
            <a:off x="1206500" y="701675"/>
            <a:ext cx="4592638" cy="3444875"/>
          </a:xfrm>
          <a:ln w="12700" cap="flat"/>
        </p:spPr>
      </p:sp>
      <p:sp>
        <p:nvSpPr>
          <p:cNvPr id="133124"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68022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77CFEF6-4033-284A-8AEF-A396A57229F1}" type="slidenum">
              <a:rPr lang="en-US"/>
              <a:pPr/>
              <a:t>2</a:t>
            </a:fld>
            <a:endParaRPr lang="en-US"/>
          </a:p>
        </p:txBody>
      </p:sp>
      <p:sp>
        <p:nvSpPr>
          <p:cNvPr id="23555" name="Rectangle 2"/>
          <p:cNvSpPr>
            <a:spLocks noGrp="1" noRot="1" noChangeAspect="1" noChangeArrowheads="1" noTextEdit="1"/>
          </p:cNvSpPr>
          <p:nvPr>
            <p:ph type="sldImg"/>
          </p:nvPr>
        </p:nvSpPr>
        <p:spPr>
          <a:xfrm>
            <a:off x="1206500" y="701675"/>
            <a:ext cx="4591050" cy="3443288"/>
          </a:xfrm>
          <a:ln cap="flat"/>
        </p:spPr>
      </p:sp>
      <p:sp>
        <p:nvSpPr>
          <p:cNvPr id="23556"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408744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58B78BB-62EA-1B40-81D0-4DEE90C23488}" type="slidenum">
              <a:rPr lang="en-US"/>
              <a:pPr/>
              <a:t>26</a:t>
            </a:fld>
            <a:endParaRPr lang="en-US"/>
          </a:p>
        </p:txBody>
      </p:sp>
      <p:sp>
        <p:nvSpPr>
          <p:cNvPr id="135171" name="Rectangle 2"/>
          <p:cNvSpPr>
            <a:spLocks noGrp="1" noRot="1" noChangeAspect="1" noChangeArrowheads="1" noTextEdit="1"/>
          </p:cNvSpPr>
          <p:nvPr>
            <p:ph type="sldImg"/>
          </p:nvPr>
        </p:nvSpPr>
        <p:spPr>
          <a:xfrm>
            <a:off x="1206500" y="701675"/>
            <a:ext cx="4592638" cy="3444875"/>
          </a:xfrm>
          <a:ln w="12700" cap="flat"/>
        </p:spPr>
      </p:sp>
      <p:sp>
        <p:nvSpPr>
          <p:cNvPr id="135172"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477029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E1F1B4B-359A-0C4B-A800-03FB44FBEBB6}" type="slidenum">
              <a:rPr lang="en-US"/>
              <a:pPr/>
              <a:t>27</a:t>
            </a:fld>
            <a:endParaRPr lang="en-US"/>
          </a:p>
        </p:txBody>
      </p:sp>
      <p:sp>
        <p:nvSpPr>
          <p:cNvPr id="137219" name="Rectangle 2"/>
          <p:cNvSpPr>
            <a:spLocks noGrp="1" noRot="1" noChangeAspect="1" noChangeArrowheads="1" noTextEdit="1"/>
          </p:cNvSpPr>
          <p:nvPr>
            <p:ph type="sldImg"/>
          </p:nvPr>
        </p:nvSpPr>
        <p:spPr>
          <a:xfrm>
            <a:off x="1206500" y="701675"/>
            <a:ext cx="4592638" cy="3444875"/>
          </a:xfrm>
          <a:ln w="12700" cap="flat"/>
        </p:spPr>
      </p:sp>
      <p:sp>
        <p:nvSpPr>
          <p:cNvPr id="137220"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670187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8D03DD1-AA82-D74F-A887-5995D467456C}" type="slidenum">
              <a:rPr lang="en-US"/>
              <a:pPr/>
              <a:t>29</a:t>
            </a:fld>
            <a:endParaRPr lang="en-US"/>
          </a:p>
        </p:txBody>
      </p:sp>
      <p:sp>
        <p:nvSpPr>
          <p:cNvPr id="141315" name="Rectangle 2"/>
          <p:cNvSpPr>
            <a:spLocks noGrp="1" noRot="1" noChangeAspect="1" noChangeArrowheads="1" noTextEdit="1"/>
          </p:cNvSpPr>
          <p:nvPr>
            <p:ph type="sldImg"/>
          </p:nvPr>
        </p:nvSpPr>
        <p:spPr>
          <a:xfrm>
            <a:off x="1206500" y="701675"/>
            <a:ext cx="4592638" cy="3444875"/>
          </a:xfrm>
          <a:ln w="12700" cap="flat"/>
        </p:spPr>
      </p:sp>
      <p:sp>
        <p:nvSpPr>
          <p:cNvPr id="141316"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090142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BBF162-DBAA-7B44-83A9-E8BBDEF6BBB0}" type="slidenum">
              <a:rPr lang="en-US"/>
              <a:pPr/>
              <a:t>30</a:t>
            </a:fld>
            <a:endParaRPr lang="en-US"/>
          </a:p>
        </p:txBody>
      </p:sp>
      <p:sp>
        <p:nvSpPr>
          <p:cNvPr id="143363" name="Rectangle 2"/>
          <p:cNvSpPr>
            <a:spLocks noGrp="1" noRot="1" noChangeAspect="1" noChangeArrowheads="1" noTextEdit="1"/>
          </p:cNvSpPr>
          <p:nvPr>
            <p:ph type="sldImg"/>
          </p:nvPr>
        </p:nvSpPr>
        <p:spPr>
          <a:xfrm>
            <a:off x="1206500" y="701675"/>
            <a:ext cx="4592638" cy="3444875"/>
          </a:xfrm>
          <a:ln w="12700" cap="flat"/>
        </p:spPr>
      </p:sp>
      <p:sp>
        <p:nvSpPr>
          <p:cNvPr id="143364"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842341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645CFEE-EDBF-384C-81D7-398AC744FA22}" type="slidenum">
              <a:rPr lang="en-US"/>
              <a:pPr/>
              <a:t>31</a:t>
            </a:fld>
            <a:endParaRPr lang="en-US"/>
          </a:p>
        </p:txBody>
      </p:sp>
      <p:sp>
        <p:nvSpPr>
          <p:cNvPr id="145411" name="Rectangle 2"/>
          <p:cNvSpPr>
            <a:spLocks noGrp="1" noRot="1" noChangeAspect="1" noChangeArrowheads="1" noTextEdit="1"/>
          </p:cNvSpPr>
          <p:nvPr>
            <p:ph type="sldImg"/>
          </p:nvPr>
        </p:nvSpPr>
        <p:spPr>
          <a:xfrm>
            <a:off x="1206500" y="701675"/>
            <a:ext cx="4592638" cy="3444875"/>
          </a:xfrm>
          <a:ln w="12700" cap="flat"/>
        </p:spPr>
      </p:sp>
      <p:sp>
        <p:nvSpPr>
          <p:cNvPr id="145412"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80735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0AE7E8F-526C-FD44-8AB2-134C462281EE}" type="slidenum">
              <a:rPr lang="en-US"/>
              <a:pPr/>
              <a:t>32</a:t>
            </a:fld>
            <a:endParaRPr lang="en-US"/>
          </a:p>
        </p:txBody>
      </p:sp>
      <p:sp>
        <p:nvSpPr>
          <p:cNvPr id="148483" name="Rectangle 2"/>
          <p:cNvSpPr>
            <a:spLocks noGrp="1" noRot="1" noChangeAspect="1" noChangeArrowheads="1" noTextEdit="1"/>
          </p:cNvSpPr>
          <p:nvPr>
            <p:ph type="sldImg"/>
          </p:nvPr>
        </p:nvSpPr>
        <p:spPr>
          <a:xfrm>
            <a:off x="1206500" y="701675"/>
            <a:ext cx="4592638" cy="3444875"/>
          </a:xfrm>
          <a:ln w="12700" cap="flat"/>
        </p:spPr>
      </p:sp>
      <p:sp>
        <p:nvSpPr>
          <p:cNvPr id="148484"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35517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72C12AB-C086-2742-9853-ACDF2898AE5E}" type="slidenum">
              <a:rPr lang="en-US"/>
              <a:pPr/>
              <a:t>33</a:t>
            </a:fld>
            <a:endParaRPr lang="en-US"/>
          </a:p>
        </p:txBody>
      </p:sp>
      <p:sp>
        <p:nvSpPr>
          <p:cNvPr id="150531" name="Rectangle 2"/>
          <p:cNvSpPr>
            <a:spLocks noGrp="1" noRot="1" noChangeAspect="1" noChangeArrowheads="1" noTextEdit="1"/>
          </p:cNvSpPr>
          <p:nvPr>
            <p:ph type="sldImg"/>
          </p:nvPr>
        </p:nvSpPr>
        <p:spPr>
          <a:xfrm>
            <a:off x="1206500" y="701675"/>
            <a:ext cx="4592638" cy="3444875"/>
          </a:xfrm>
          <a:ln w="12700" cap="flat"/>
        </p:spPr>
      </p:sp>
      <p:sp>
        <p:nvSpPr>
          <p:cNvPr id="150532"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317183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2A9693B-CB48-9E4A-BBB0-A47D36AF1E2B}" type="slidenum">
              <a:rPr lang="en-US"/>
              <a:pPr/>
              <a:t>34</a:t>
            </a:fld>
            <a:endParaRPr lang="en-US"/>
          </a:p>
        </p:txBody>
      </p:sp>
      <p:sp>
        <p:nvSpPr>
          <p:cNvPr id="152579" name="Rectangle 2"/>
          <p:cNvSpPr>
            <a:spLocks noGrp="1" noRot="1" noChangeAspect="1" noChangeArrowheads="1" noTextEdit="1"/>
          </p:cNvSpPr>
          <p:nvPr>
            <p:ph type="sldImg"/>
          </p:nvPr>
        </p:nvSpPr>
        <p:spPr>
          <a:xfrm>
            <a:off x="1206500" y="701675"/>
            <a:ext cx="4592638" cy="3444875"/>
          </a:xfrm>
          <a:ln w="12700" cap="flat"/>
        </p:spPr>
      </p:sp>
      <p:sp>
        <p:nvSpPr>
          <p:cNvPr id="152580"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644844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74BA0FC-A06D-4840-8FDA-D2B100822103}" type="slidenum">
              <a:rPr lang="en-US"/>
              <a:pPr/>
              <a:t>35</a:t>
            </a:fld>
            <a:endParaRPr lang="en-US"/>
          </a:p>
        </p:txBody>
      </p:sp>
      <p:sp>
        <p:nvSpPr>
          <p:cNvPr id="156675" name="Rectangle 2"/>
          <p:cNvSpPr>
            <a:spLocks noGrp="1" noRot="1" noChangeAspect="1" noChangeArrowheads="1" noTextEdit="1"/>
          </p:cNvSpPr>
          <p:nvPr>
            <p:ph type="sldImg"/>
          </p:nvPr>
        </p:nvSpPr>
        <p:spPr>
          <a:xfrm>
            <a:off x="1206500" y="701675"/>
            <a:ext cx="4592638" cy="3444875"/>
          </a:xfrm>
          <a:ln w="12700" cap="flat"/>
        </p:spPr>
      </p:sp>
      <p:sp>
        <p:nvSpPr>
          <p:cNvPr id="156676"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01467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6564407-F297-8C42-AF3A-9474ECD947C2}" type="slidenum">
              <a:rPr lang="en-US"/>
              <a:pPr/>
              <a:t>36</a:t>
            </a:fld>
            <a:endParaRPr lang="en-US"/>
          </a:p>
        </p:txBody>
      </p:sp>
      <p:sp>
        <p:nvSpPr>
          <p:cNvPr id="158723" name="Rectangle 2"/>
          <p:cNvSpPr>
            <a:spLocks noGrp="1" noRot="1" noChangeAspect="1" noChangeArrowheads="1" noTextEdit="1"/>
          </p:cNvSpPr>
          <p:nvPr>
            <p:ph type="sldImg"/>
          </p:nvPr>
        </p:nvSpPr>
        <p:spPr>
          <a:xfrm>
            <a:off x="1206500" y="701675"/>
            <a:ext cx="4592638" cy="3444875"/>
          </a:xfrm>
          <a:ln w="12700" cap="flat"/>
        </p:spPr>
      </p:sp>
      <p:sp>
        <p:nvSpPr>
          <p:cNvPr id="158724"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39925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E7A8CB5-1D9F-8944-967A-979669E64ED6}" type="slidenum">
              <a:rPr lang="en-US"/>
              <a:pPr/>
              <a:t>3</a:t>
            </a:fld>
            <a:endParaRPr lang="en-US"/>
          </a:p>
        </p:txBody>
      </p:sp>
      <p:sp>
        <p:nvSpPr>
          <p:cNvPr id="93187" name="Rectangle 2"/>
          <p:cNvSpPr>
            <a:spLocks noGrp="1" noRot="1" noChangeAspect="1" noChangeArrowheads="1" noTextEdit="1"/>
          </p:cNvSpPr>
          <p:nvPr>
            <p:ph type="sldImg"/>
          </p:nvPr>
        </p:nvSpPr>
        <p:spPr>
          <a:xfrm>
            <a:off x="1206500" y="701675"/>
            <a:ext cx="4591050" cy="3443288"/>
          </a:xfrm>
          <a:ln w="12700" cap="flat"/>
        </p:spPr>
      </p:sp>
      <p:sp>
        <p:nvSpPr>
          <p:cNvPr id="93188"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1967461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63C75F1-C4E6-9F40-BC05-A19118D5C00B}" type="slidenum">
              <a:rPr lang="en-US"/>
              <a:pPr/>
              <a:t>37</a:t>
            </a:fld>
            <a:endParaRPr lang="en-US"/>
          </a:p>
        </p:txBody>
      </p:sp>
      <p:sp>
        <p:nvSpPr>
          <p:cNvPr id="162819" name="Rectangle 2"/>
          <p:cNvSpPr>
            <a:spLocks noGrp="1" noRot="1" noChangeAspect="1" noChangeArrowheads="1" noTextEdit="1"/>
          </p:cNvSpPr>
          <p:nvPr>
            <p:ph type="sldImg"/>
          </p:nvPr>
        </p:nvSpPr>
        <p:spPr>
          <a:xfrm>
            <a:off x="1206500" y="701675"/>
            <a:ext cx="4592638" cy="3444875"/>
          </a:xfrm>
          <a:ln w="12700" cap="flat"/>
        </p:spPr>
      </p:sp>
      <p:sp>
        <p:nvSpPr>
          <p:cNvPr id="162820"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472458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64FD027-5F96-D348-9EAD-4F7AA25CAA2E}" type="slidenum">
              <a:rPr lang="en-US"/>
              <a:pPr/>
              <a:t>38</a:t>
            </a:fld>
            <a:endParaRPr lang="en-US"/>
          </a:p>
        </p:txBody>
      </p:sp>
      <p:sp>
        <p:nvSpPr>
          <p:cNvPr id="164867" name="Rectangle 2"/>
          <p:cNvSpPr>
            <a:spLocks noGrp="1" noRot="1" noChangeAspect="1" noChangeArrowheads="1" noTextEdit="1"/>
          </p:cNvSpPr>
          <p:nvPr>
            <p:ph type="sldImg"/>
          </p:nvPr>
        </p:nvSpPr>
        <p:spPr>
          <a:xfrm>
            <a:off x="1206500" y="701675"/>
            <a:ext cx="4592638" cy="3444875"/>
          </a:xfrm>
          <a:ln w="12700" cap="flat"/>
        </p:spPr>
      </p:sp>
      <p:sp>
        <p:nvSpPr>
          <p:cNvPr id="164868"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5100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A7E436A-B1FF-264D-B06C-3297C4F5E2AE}" type="slidenum">
              <a:rPr lang="en-US"/>
              <a:pPr/>
              <a:t>39</a:t>
            </a:fld>
            <a:endParaRPr lang="en-US"/>
          </a:p>
        </p:txBody>
      </p:sp>
      <p:sp>
        <p:nvSpPr>
          <p:cNvPr id="166915" name="Rectangle 2"/>
          <p:cNvSpPr>
            <a:spLocks noGrp="1" noRot="1" noChangeAspect="1" noChangeArrowheads="1" noTextEdit="1"/>
          </p:cNvSpPr>
          <p:nvPr>
            <p:ph type="sldImg"/>
          </p:nvPr>
        </p:nvSpPr>
        <p:spPr>
          <a:xfrm>
            <a:off x="1206500" y="701675"/>
            <a:ext cx="4591050" cy="3443288"/>
          </a:xfrm>
          <a:ln w="12700" cap="flat"/>
        </p:spPr>
      </p:sp>
      <p:sp>
        <p:nvSpPr>
          <p:cNvPr id="166916"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386612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1C4CB04D-4440-6141-BE94-4B6E3028950F}" type="slidenum">
              <a:rPr lang="en-US"/>
              <a:pPr/>
              <a:t>40</a:t>
            </a:fld>
            <a:endParaRPr lang="en-US"/>
          </a:p>
        </p:txBody>
      </p:sp>
      <p:sp>
        <p:nvSpPr>
          <p:cNvPr id="168963" name="Rectangle 2"/>
          <p:cNvSpPr>
            <a:spLocks noGrp="1" noRot="1" noChangeAspect="1" noChangeArrowheads="1" noTextEdit="1"/>
          </p:cNvSpPr>
          <p:nvPr>
            <p:ph type="sldImg"/>
          </p:nvPr>
        </p:nvSpPr>
        <p:spPr>
          <a:xfrm>
            <a:off x="1206500" y="701675"/>
            <a:ext cx="4591050" cy="3443288"/>
          </a:xfrm>
          <a:ln w="12700" cap="flat"/>
        </p:spPr>
      </p:sp>
      <p:sp>
        <p:nvSpPr>
          <p:cNvPr id="168964"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1549153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39F2CE01-B74D-DF42-9BF2-88DD7A7FC4A8}" type="slidenum">
              <a:rPr lang="en-US"/>
              <a:pPr/>
              <a:t>41</a:t>
            </a:fld>
            <a:endParaRPr lang="en-US"/>
          </a:p>
        </p:txBody>
      </p:sp>
      <p:sp>
        <p:nvSpPr>
          <p:cNvPr id="171011" name="Rectangle 2"/>
          <p:cNvSpPr>
            <a:spLocks noGrp="1" noRot="1" noChangeAspect="1" noChangeArrowheads="1" noTextEdit="1"/>
          </p:cNvSpPr>
          <p:nvPr>
            <p:ph type="sldImg"/>
          </p:nvPr>
        </p:nvSpPr>
        <p:spPr>
          <a:xfrm>
            <a:off x="1206500" y="701675"/>
            <a:ext cx="4591050" cy="3443288"/>
          </a:xfrm>
          <a:ln w="12700" cap="flat"/>
        </p:spPr>
      </p:sp>
      <p:sp>
        <p:nvSpPr>
          <p:cNvPr id="171012"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53885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A6C601A-DD0D-5C46-ADEC-652D03DCF627}" type="slidenum">
              <a:rPr lang="en-US"/>
              <a:pPr/>
              <a:t>42</a:t>
            </a:fld>
            <a:endParaRPr lang="en-US"/>
          </a:p>
        </p:txBody>
      </p:sp>
      <p:sp>
        <p:nvSpPr>
          <p:cNvPr id="173059" name="Rectangle 2"/>
          <p:cNvSpPr>
            <a:spLocks noGrp="1" noRot="1" noChangeAspect="1" noChangeArrowheads="1" noTextEdit="1"/>
          </p:cNvSpPr>
          <p:nvPr>
            <p:ph type="sldImg"/>
          </p:nvPr>
        </p:nvSpPr>
        <p:spPr>
          <a:xfrm>
            <a:off x="1206500" y="701675"/>
            <a:ext cx="4591050" cy="3443288"/>
          </a:xfrm>
          <a:ln w="12700" cap="flat"/>
        </p:spPr>
      </p:sp>
      <p:sp>
        <p:nvSpPr>
          <p:cNvPr id="173060"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558537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F03C9E-B50D-6F42-85B5-CFC554B174A6}" type="slidenum">
              <a:rPr lang="en-US"/>
              <a:pPr/>
              <a:t>43</a:t>
            </a:fld>
            <a:endParaRPr lang="en-US"/>
          </a:p>
        </p:txBody>
      </p:sp>
      <p:sp>
        <p:nvSpPr>
          <p:cNvPr id="40963" name="Rectangle 2"/>
          <p:cNvSpPr>
            <a:spLocks noGrp="1" noRot="1" noChangeAspect="1" noChangeArrowheads="1" noTextEdit="1"/>
          </p:cNvSpPr>
          <p:nvPr>
            <p:ph type="sldImg"/>
          </p:nvPr>
        </p:nvSpPr>
        <p:spPr>
          <a:xfrm>
            <a:off x="1206500" y="701675"/>
            <a:ext cx="4591050" cy="3443288"/>
          </a:xfrm>
          <a:ln cap="flat"/>
        </p:spPr>
      </p:sp>
      <p:sp>
        <p:nvSpPr>
          <p:cNvPr id="40964"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721201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F03C9E-B50D-6F42-85B5-CFC554B174A6}" type="slidenum">
              <a:rPr lang="en-US"/>
              <a:pPr/>
              <a:t>44</a:t>
            </a:fld>
            <a:endParaRPr lang="en-US"/>
          </a:p>
        </p:txBody>
      </p:sp>
      <p:sp>
        <p:nvSpPr>
          <p:cNvPr id="40963" name="Rectangle 2"/>
          <p:cNvSpPr>
            <a:spLocks noGrp="1" noRot="1" noChangeAspect="1" noChangeArrowheads="1" noTextEdit="1"/>
          </p:cNvSpPr>
          <p:nvPr>
            <p:ph type="sldImg"/>
          </p:nvPr>
        </p:nvSpPr>
        <p:spPr>
          <a:xfrm>
            <a:off x="1206500" y="701675"/>
            <a:ext cx="4591050" cy="3443288"/>
          </a:xfrm>
          <a:ln cap="flat"/>
        </p:spPr>
      </p:sp>
      <p:sp>
        <p:nvSpPr>
          <p:cNvPr id="40964"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18950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6012E8A-D2C9-D24C-B085-BD7F118F5747}" type="slidenum">
              <a:rPr lang="en-US"/>
              <a:pPr/>
              <a:t>4</a:t>
            </a:fld>
            <a:endParaRPr lang="en-US"/>
          </a:p>
        </p:txBody>
      </p:sp>
      <p:sp>
        <p:nvSpPr>
          <p:cNvPr id="95235" name="Rectangle 2"/>
          <p:cNvSpPr>
            <a:spLocks noGrp="1" noRot="1" noChangeAspect="1" noChangeArrowheads="1" noTextEdit="1"/>
          </p:cNvSpPr>
          <p:nvPr>
            <p:ph type="sldImg"/>
          </p:nvPr>
        </p:nvSpPr>
        <p:spPr>
          <a:xfrm>
            <a:off x="1206500" y="701675"/>
            <a:ext cx="4591050" cy="3443288"/>
          </a:xfrm>
          <a:ln w="12700" cap="flat"/>
        </p:spPr>
      </p:sp>
      <p:sp>
        <p:nvSpPr>
          <p:cNvPr id="95236"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50295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736EF98-6CFE-E846-BAE4-047184E96A42}" type="slidenum">
              <a:rPr lang="en-US"/>
              <a:pPr/>
              <a:t>7</a:t>
            </a:fld>
            <a:endParaRPr lang="en-US"/>
          </a:p>
        </p:txBody>
      </p:sp>
      <p:sp>
        <p:nvSpPr>
          <p:cNvPr id="100355" name="Rectangle 2"/>
          <p:cNvSpPr>
            <a:spLocks noGrp="1" noRot="1" noChangeAspect="1" noChangeArrowheads="1" noTextEdit="1"/>
          </p:cNvSpPr>
          <p:nvPr>
            <p:ph type="sldImg"/>
          </p:nvPr>
        </p:nvSpPr>
        <p:spPr>
          <a:xfrm>
            <a:off x="1206500" y="701675"/>
            <a:ext cx="4591050" cy="3443288"/>
          </a:xfrm>
          <a:ln w="12700" cap="flat"/>
        </p:spPr>
      </p:sp>
      <p:sp>
        <p:nvSpPr>
          <p:cNvPr id="100356"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64409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134FB91-9960-8D49-96E2-E74E2478D85A}" type="slidenum">
              <a:rPr lang="en-US"/>
              <a:pPr/>
              <a:t>8</a:t>
            </a:fld>
            <a:endParaRPr lang="en-US"/>
          </a:p>
        </p:txBody>
      </p:sp>
      <p:sp>
        <p:nvSpPr>
          <p:cNvPr id="102403" name="Rectangle 2"/>
          <p:cNvSpPr>
            <a:spLocks noGrp="1" noRot="1" noChangeAspect="1" noChangeArrowheads="1" noTextEdit="1"/>
          </p:cNvSpPr>
          <p:nvPr>
            <p:ph type="sldImg"/>
          </p:nvPr>
        </p:nvSpPr>
        <p:spPr>
          <a:xfrm>
            <a:off x="1206500" y="701675"/>
            <a:ext cx="4591050" cy="3443288"/>
          </a:xfrm>
          <a:ln w="12700" cap="flat"/>
        </p:spPr>
      </p:sp>
      <p:sp>
        <p:nvSpPr>
          <p:cNvPr id="102404" name="Rectangle 3"/>
          <p:cNvSpPr>
            <a:spLocks noGrp="1" noChangeArrowheads="1"/>
          </p:cNvSpPr>
          <p:nvPr>
            <p:ph type="body" idx="1"/>
          </p:nvPr>
        </p:nvSpPr>
        <p:spPr>
          <a:xfrm>
            <a:off x="933450" y="4381500"/>
            <a:ext cx="5137150" cy="4148138"/>
          </a:xfrm>
          <a:noFill/>
          <a:ln/>
        </p:spPr>
        <p:txBody>
          <a:bodyPr/>
          <a:lstStyle/>
          <a:p>
            <a:endParaRPr lang="en-US"/>
          </a:p>
        </p:txBody>
      </p:sp>
    </p:spTree>
    <p:extLst>
      <p:ext uri="{BB962C8B-B14F-4D97-AF65-F5344CB8AC3E}">
        <p14:creationId xmlns:p14="http://schemas.microsoft.com/office/powerpoint/2010/main" val="193688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350EA0F-124E-7D4D-BB52-644333122F9E}" type="slidenum">
              <a:rPr lang="en-US"/>
              <a:pPr/>
              <a:t>9</a:t>
            </a:fld>
            <a:endParaRPr lang="en-US"/>
          </a:p>
        </p:txBody>
      </p:sp>
      <p:sp>
        <p:nvSpPr>
          <p:cNvPr id="104451" name="Rectangle 2"/>
          <p:cNvSpPr>
            <a:spLocks noGrp="1" noRot="1" noChangeAspect="1" noChangeArrowheads="1" noTextEdit="1"/>
          </p:cNvSpPr>
          <p:nvPr>
            <p:ph type="sldImg"/>
          </p:nvPr>
        </p:nvSpPr>
        <p:spPr>
          <a:xfrm>
            <a:off x="1206500" y="701675"/>
            <a:ext cx="4592638" cy="3444875"/>
          </a:xfrm>
          <a:ln w="12700" cap="flat"/>
        </p:spPr>
      </p:sp>
      <p:sp>
        <p:nvSpPr>
          <p:cNvPr id="104452"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61211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E9E5CF5-824E-194F-8246-AD8A5E45103D}" type="slidenum">
              <a:rPr lang="en-US"/>
              <a:pPr/>
              <a:t>10</a:t>
            </a:fld>
            <a:endParaRPr lang="en-US"/>
          </a:p>
        </p:txBody>
      </p:sp>
      <p:sp>
        <p:nvSpPr>
          <p:cNvPr id="106499" name="Rectangle 2"/>
          <p:cNvSpPr>
            <a:spLocks noGrp="1" noRot="1" noChangeAspect="1" noChangeArrowheads="1" noTextEdit="1"/>
          </p:cNvSpPr>
          <p:nvPr>
            <p:ph type="sldImg"/>
          </p:nvPr>
        </p:nvSpPr>
        <p:spPr>
          <a:xfrm>
            <a:off x="1206500" y="701675"/>
            <a:ext cx="4592638" cy="3444875"/>
          </a:xfrm>
          <a:ln w="12700" cap="flat"/>
        </p:spPr>
      </p:sp>
      <p:sp>
        <p:nvSpPr>
          <p:cNvPr id="106500"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312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B1968E2-DD8A-6644-9691-239E4E540076}" type="slidenum">
              <a:rPr lang="en-US"/>
              <a:pPr/>
              <a:t>11</a:t>
            </a:fld>
            <a:endParaRPr lang="en-US"/>
          </a:p>
        </p:txBody>
      </p:sp>
      <p:sp>
        <p:nvSpPr>
          <p:cNvPr id="108547" name="Rectangle 2"/>
          <p:cNvSpPr>
            <a:spLocks noGrp="1" noRot="1" noChangeAspect="1" noChangeArrowheads="1" noTextEdit="1"/>
          </p:cNvSpPr>
          <p:nvPr>
            <p:ph type="sldImg"/>
          </p:nvPr>
        </p:nvSpPr>
        <p:spPr>
          <a:xfrm>
            <a:off x="1206500" y="701675"/>
            <a:ext cx="4592638" cy="3444875"/>
          </a:xfrm>
          <a:ln w="12700" cap="flat"/>
        </p:spPr>
      </p:sp>
      <p:sp>
        <p:nvSpPr>
          <p:cNvPr id="108548" name="Rectangle 3"/>
          <p:cNvSpPr>
            <a:spLocks noGrp="1" noChangeArrowheads="1"/>
          </p:cNvSpPr>
          <p:nvPr>
            <p:ph type="body" idx="1"/>
          </p:nvPr>
        </p:nvSpPr>
        <p:spPr>
          <a:xfrm>
            <a:off x="933450" y="4381500"/>
            <a:ext cx="5137150" cy="4148138"/>
          </a:xfrm>
          <a:noFill/>
          <a:ln/>
        </p:spPr>
        <p:txBody>
          <a:bodyPr lIns="93042" tIns="46521" rIns="93042" bIns="46521"/>
          <a:lstStyle/>
          <a:p>
            <a:endParaRPr lang="en-US"/>
          </a:p>
        </p:txBody>
      </p:sp>
    </p:spTree>
    <p:extLst>
      <p:ext uri="{BB962C8B-B14F-4D97-AF65-F5344CB8AC3E}">
        <p14:creationId xmlns:p14="http://schemas.microsoft.com/office/powerpoint/2010/main" val="157472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vert="horz"/>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vert="horz"/>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0" name="Picture 159" descr="Presentation2.pdf"/>
          <p:cNvPicPr>
            <a:picLocks noChangeAspect="1"/>
          </p:cNvPicPr>
          <p:nvPr userDrawn="1"/>
        </p:nvPicPr>
        <p:blipFill>
          <a:blip r:embed="rId17"/>
          <a:srcRect l="4633" t="5741" r="4633" b="5556"/>
          <a:stretch>
            <a:fillRect/>
          </a:stretch>
        </p:blipFill>
        <p:spPr>
          <a:xfrm>
            <a:off x="0" y="0"/>
            <a:ext cx="9144000" cy="6872383"/>
          </a:xfrm>
          <a:prstGeom prst="rect">
            <a:avLst/>
          </a:prstGeom>
        </p:spPr>
      </p:pic>
      <p:cxnSp>
        <p:nvCxnSpPr>
          <p:cNvPr id="162" name="Straight Connector 161"/>
          <p:cNvCxnSpPr/>
          <p:nvPr userDrawn="1"/>
        </p:nvCxnSpPr>
        <p:spPr bwMode="auto">
          <a:xfrm>
            <a:off x="0" y="0"/>
            <a:ext cx="9144000" cy="1588"/>
          </a:xfrm>
          <a:prstGeom prst="line">
            <a:avLst/>
          </a:prstGeom>
          <a:solidFill>
            <a:schemeClr val="accent1"/>
          </a:solidFill>
          <a:ln w="38099" cap="flat" cmpd="sng" algn="ctr">
            <a:solidFill>
              <a:schemeClr val="tx1"/>
            </a:solidFill>
            <a:prstDash val="solid"/>
            <a:round/>
            <a:headEnd type="none" w="sm" len="sm"/>
            <a:tailEnd type="none" w="sm" len="sm"/>
          </a:ln>
          <a:effectLst/>
        </p:spPr>
      </p:cxnSp>
      <p:cxnSp>
        <p:nvCxnSpPr>
          <p:cNvPr id="163" name="Straight Connector 162"/>
          <p:cNvCxnSpPr/>
          <p:nvPr userDrawn="1"/>
        </p:nvCxnSpPr>
        <p:spPr bwMode="auto">
          <a:xfrm>
            <a:off x="0" y="6858000"/>
            <a:ext cx="9144000" cy="1588"/>
          </a:xfrm>
          <a:prstGeom prst="line">
            <a:avLst/>
          </a:prstGeom>
          <a:solidFill>
            <a:schemeClr val="accent1"/>
          </a:solidFill>
          <a:ln w="38099" cap="flat" cmpd="sng" algn="ctr">
            <a:solidFill>
              <a:schemeClr val="tx1"/>
            </a:solidFill>
            <a:prstDash val="solid"/>
            <a:round/>
            <a:headEnd type="none" w="sm" len="sm"/>
            <a:tailEnd type="none" w="sm" len="sm"/>
          </a:ln>
          <a:effectLst/>
        </p:spPr>
      </p:cxnSp>
      <p:cxnSp>
        <p:nvCxnSpPr>
          <p:cNvPr id="165" name="Straight Connector 164"/>
          <p:cNvCxnSpPr/>
          <p:nvPr userDrawn="1"/>
        </p:nvCxnSpPr>
        <p:spPr bwMode="auto">
          <a:xfrm rot="5400000">
            <a:off x="8496300" y="647700"/>
            <a:ext cx="1295400" cy="1588"/>
          </a:xfrm>
          <a:prstGeom prst="line">
            <a:avLst/>
          </a:prstGeom>
          <a:solidFill>
            <a:schemeClr val="accent1"/>
          </a:solidFill>
          <a:ln w="38099" cap="flat" cmpd="sng" algn="ctr">
            <a:solidFill>
              <a:schemeClr val="tx1"/>
            </a:solidFill>
            <a:prstDash val="solid"/>
            <a:round/>
            <a:headEnd type="none" w="sm" len="sm"/>
            <a:tailEnd type="none" w="sm" len="sm"/>
          </a:ln>
          <a:effectLst/>
        </p:spPr>
      </p:cxnSp>
      <p:cxnSp>
        <p:nvCxnSpPr>
          <p:cNvPr id="166" name="Straight Connector 165"/>
          <p:cNvCxnSpPr/>
          <p:nvPr userDrawn="1"/>
        </p:nvCxnSpPr>
        <p:spPr bwMode="auto">
          <a:xfrm rot="5400000">
            <a:off x="8925719" y="6653212"/>
            <a:ext cx="416719" cy="794"/>
          </a:xfrm>
          <a:prstGeom prst="line">
            <a:avLst/>
          </a:prstGeom>
          <a:solidFill>
            <a:schemeClr val="accent1"/>
          </a:solidFill>
          <a:ln w="38099" cap="flat" cmpd="sng" algn="ctr">
            <a:solidFill>
              <a:schemeClr val="tx1"/>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3">
            <a:lum bright="40000" contrast="40000"/>
          </a:blip>
          <a:srcRect/>
          <a:stretch>
            <a:fillRect/>
          </a:stretch>
        </p:blipFill>
        <p:spPr bwMode="auto">
          <a:xfrm>
            <a:off x="0" y="0"/>
            <a:ext cx="9309099" cy="6861175"/>
          </a:xfrm>
          <a:prstGeom prst="rect">
            <a:avLst/>
          </a:prstGeom>
          <a:noFill/>
          <a:ln w="9525">
            <a:noFill/>
            <a:miter lim="800000"/>
            <a:headEnd/>
            <a:tailEnd/>
          </a:ln>
        </p:spPr>
      </p:pic>
      <p:pic>
        <p:nvPicPr>
          <p:cNvPr id="19459" name="Picture 3" descr="hqdalogo"/>
          <p:cNvPicPr>
            <a:picLocks noChangeAspect="1" noChangeArrowheads="1"/>
          </p:cNvPicPr>
          <p:nvPr/>
        </p:nvPicPr>
        <p:blipFill>
          <a:blip r:embed="rId4"/>
          <a:srcRect/>
          <a:stretch>
            <a:fillRect/>
          </a:stretch>
        </p:blipFill>
        <p:spPr bwMode="auto">
          <a:xfrm>
            <a:off x="6339776" y="1623499"/>
            <a:ext cx="2470150" cy="2376488"/>
          </a:xfrm>
          <a:prstGeom prst="rect">
            <a:avLst/>
          </a:prstGeom>
          <a:noFill/>
          <a:ln w="9525">
            <a:noFill/>
            <a:miter lim="800000"/>
            <a:headEnd/>
            <a:tailEnd/>
          </a:ln>
        </p:spPr>
      </p:pic>
      <p:sp>
        <p:nvSpPr>
          <p:cNvPr id="19460" name="Rectangle 4"/>
          <p:cNvSpPr>
            <a:spLocks noChangeArrowheads="1"/>
          </p:cNvSpPr>
          <p:nvPr/>
        </p:nvSpPr>
        <p:spPr bwMode="auto">
          <a:xfrm>
            <a:off x="0" y="0"/>
            <a:ext cx="9140825" cy="1292225"/>
          </a:xfrm>
          <a:prstGeom prst="rect">
            <a:avLst/>
          </a:prstGeom>
          <a:solidFill>
            <a:schemeClr val="tx1"/>
          </a:solidFill>
          <a:ln w="12700">
            <a:solidFill>
              <a:schemeClr val="tx1"/>
            </a:solidFill>
            <a:miter lim="800000"/>
            <a:headEnd/>
            <a:tailEnd/>
          </a:ln>
        </p:spPr>
        <p:txBody>
          <a:bodyPr wrap="none" anchor="ctr">
            <a:prstTxWarp prst="textNoShape">
              <a:avLst/>
            </a:prstTxWarp>
          </a:bodyPr>
          <a:lstStyle/>
          <a:p>
            <a:endParaRPr lang="en-US"/>
          </a:p>
        </p:txBody>
      </p:sp>
      <p:sp>
        <p:nvSpPr>
          <p:cNvPr id="43013" name="Text Box 5"/>
          <p:cNvSpPr txBox="1">
            <a:spLocks noChangeArrowheads="1"/>
          </p:cNvSpPr>
          <p:nvPr/>
        </p:nvSpPr>
        <p:spPr bwMode="auto">
          <a:xfrm>
            <a:off x="608013" y="36513"/>
            <a:ext cx="7727296" cy="65659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90000"/>
              </a:lnSpc>
              <a:defRPr/>
            </a:pPr>
            <a:r>
              <a:rPr lang="en-US" sz="4000" b="1" dirty="0">
                <a:solidFill>
                  <a:schemeClr val="accent1">
                    <a:lumMod val="60000"/>
                    <a:lumOff val="40000"/>
                  </a:schemeClr>
                </a:solidFill>
                <a:effectLst>
                  <a:outerShdw blurRad="38100" dist="38100" dir="2700000" algn="tl">
                    <a:srgbClr val="000000">
                      <a:alpha val="43137"/>
                    </a:srgbClr>
                  </a:outerShdw>
                </a:effectLst>
              </a:rPr>
              <a:t>U.S. Army ATR Training Program</a:t>
            </a:r>
          </a:p>
        </p:txBody>
      </p:sp>
      <p:sp>
        <p:nvSpPr>
          <p:cNvPr id="43014" name="Text Box 6"/>
          <p:cNvSpPr txBox="1">
            <a:spLocks noChangeArrowheads="1"/>
          </p:cNvSpPr>
          <p:nvPr/>
        </p:nvSpPr>
        <p:spPr bwMode="auto">
          <a:xfrm>
            <a:off x="776288" y="627063"/>
            <a:ext cx="7353545" cy="600164"/>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90000"/>
              </a:lnSpc>
              <a:defRPr/>
            </a:pPr>
            <a:r>
              <a:rPr lang="en-US" sz="3600" b="1" dirty="0">
                <a:solidFill>
                  <a:schemeClr val="accent1">
                    <a:lumMod val="60000"/>
                    <a:lumOff val="40000"/>
                  </a:schemeClr>
                </a:solidFill>
              </a:rPr>
              <a:t>10 US Code 2302 (PL 102-484, S326)</a:t>
            </a:r>
          </a:p>
        </p:txBody>
      </p:sp>
      <p:sp>
        <p:nvSpPr>
          <p:cNvPr id="19463" name="Rectangle 7"/>
          <p:cNvSpPr>
            <a:spLocks noChangeArrowheads="1"/>
          </p:cNvSpPr>
          <p:nvPr/>
        </p:nvSpPr>
        <p:spPr bwMode="auto">
          <a:xfrm>
            <a:off x="0" y="6197600"/>
            <a:ext cx="9144000" cy="663575"/>
          </a:xfrm>
          <a:prstGeom prst="rect">
            <a:avLst/>
          </a:prstGeom>
          <a:solidFill>
            <a:schemeClr val="tx2"/>
          </a:solidFill>
          <a:ln w="12700">
            <a:solidFill>
              <a:schemeClr val="tx1"/>
            </a:solidFill>
            <a:miter lim="800000"/>
            <a:headEnd/>
            <a:tailEnd/>
          </a:ln>
        </p:spPr>
        <p:txBody>
          <a:bodyPr wrap="none" lIns="92075" tIns="46038" rIns="92075" bIns="46038" anchor="ctr">
            <a:prstTxWarp prst="textNoShape">
              <a:avLst/>
            </a:prstTxWarp>
          </a:bodyPr>
          <a:lstStyle/>
          <a:p>
            <a:pPr algn="ctr"/>
            <a:endParaRPr lang="en-US" sz="2000" b="1">
              <a:solidFill>
                <a:srgbClr val="FF3300"/>
              </a:solidFill>
              <a:latin typeface="Arial Narrow" charset="0"/>
            </a:endParaRPr>
          </a:p>
        </p:txBody>
      </p:sp>
      <p:sp>
        <p:nvSpPr>
          <p:cNvPr id="43016" name="Text Box 8"/>
          <p:cNvSpPr txBox="1">
            <a:spLocks noChangeArrowheads="1"/>
          </p:cNvSpPr>
          <p:nvPr/>
        </p:nvSpPr>
        <p:spPr bwMode="auto">
          <a:xfrm>
            <a:off x="554038" y="6311900"/>
            <a:ext cx="8289925" cy="457200"/>
          </a:xfrm>
          <a:prstGeom prst="rect">
            <a:avLst/>
          </a:prstGeom>
          <a:noFill/>
          <a:ln w="12700">
            <a:noFill/>
            <a:miter lim="800000"/>
            <a:headEnd type="none" w="sm" len="sm"/>
            <a:tailEnd type="none" w="sm" len="sm"/>
          </a:ln>
          <a:effectLst/>
        </p:spPr>
        <p:txBody>
          <a:bodyPr>
            <a:prstTxWarp prst="textNoShape">
              <a:avLst/>
            </a:prstTxWarp>
            <a:spAutoFit/>
          </a:bodyPr>
          <a:lstStyle/>
          <a:p>
            <a:pPr>
              <a:defRPr/>
            </a:pPr>
            <a:r>
              <a:rPr lang="en-US" b="1" dirty="0">
                <a:solidFill>
                  <a:schemeClr val="accent1">
                    <a:lumMod val="60000"/>
                    <a:lumOff val="40000"/>
                  </a:schemeClr>
                </a:solidFill>
              </a:rPr>
              <a:t>Army Acquisition Executive Environmental Support Office</a:t>
            </a:r>
          </a:p>
        </p:txBody>
      </p:sp>
    </p:spTree>
    <p:extLst>
      <p:ext uri="{BB962C8B-B14F-4D97-AF65-F5344CB8AC3E}">
        <p14:creationId xmlns:p14="http://schemas.microsoft.com/office/powerpoint/2010/main" val="356056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bwMode="auto">
          <a:xfrm>
            <a:off x="600075" y="2516188"/>
            <a:ext cx="7624763" cy="3170237"/>
          </a:xfrm>
          <a:ln>
            <a:miter lim="800000"/>
            <a:headEnd/>
            <a:tailEnd/>
          </a:ln>
        </p:spPr>
        <p:txBody>
          <a:bodyPr wrap="square" lIns="92075" tIns="46038" rIns="92075" bIns="46038" numCol="1" anchor="t" anchorCtr="0" compatLnSpc="1">
            <a:prstTxWarp prst="textNoShape">
              <a:avLst/>
            </a:prstTxWarp>
          </a:bodyPr>
          <a:lstStyle/>
          <a:p>
            <a:pPr>
              <a:lnSpc>
                <a:spcPct val="110000"/>
              </a:lnSpc>
              <a:buClr>
                <a:srgbClr val="3D7F01"/>
              </a:buClr>
              <a:buFont typeface="Wingdings" charset="2"/>
              <a:buChar char="Ø"/>
              <a:defRPr/>
            </a:pPr>
            <a:r>
              <a:rPr lang="en-US" sz="2600" b="1" dirty="0">
                <a:effectLst>
                  <a:outerShdw blurRad="38100" dist="38100" dir="2700000" algn="tl">
                    <a:srgbClr val="DDDDDD"/>
                  </a:outerShdw>
                </a:effectLst>
                <a:latin typeface="Gill Sans" charset="0"/>
                <a:ea typeface="+mn-ea"/>
                <a:cs typeface="+mn-cs"/>
              </a:rPr>
              <a:t>Facility Air-Conditioning &amp; Refrigeration</a:t>
            </a:r>
          </a:p>
          <a:p>
            <a:pPr>
              <a:lnSpc>
                <a:spcPct val="110000"/>
              </a:lnSpc>
              <a:buClr>
                <a:srgbClr val="3D7F01"/>
              </a:buClr>
              <a:buFont typeface="Wingdings" charset="2"/>
              <a:buChar char="Ø"/>
              <a:defRPr/>
            </a:pPr>
            <a:r>
              <a:rPr lang="en-US" sz="2600" b="1" dirty="0">
                <a:effectLst>
                  <a:outerShdw blurRad="38100" dist="38100" dir="2700000" algn="tl">
                    <a:srgbClr val="DDDDDD"/>
                  </a:outerShdw>
                </a:effectLst>
                <a:latin typeface="Gill Sans" charset="0"/>
                <a:ea typeface="+mn-ea"/>
                <a:cs typeface="+mn-cs"/>
              </a:rPr>
              <a:t>Shelter-Mounted Air-Conditioning</a:t>
            </a:r>
          </a:p>
          <a:p>
            <a:pPr>
              <a:lnSpc>
                <a:spcPct val="110000"/>
              </a:lnSpc>
              <a:buClr>
                <a:srgbClr val="3D7F01"/>
              </a:buClr>
              <a:buFont typeface="Wingdings" charset="2"/>
              <a:buChar char="Ø"/>
              <a:defRPr/>
            </a:pPr>
            <a:r>
              <a:rPr lang="en-US" sz="2600" b="1" dirty="0">
                <a:effectLst>
                  <a:outerShdw blurRad="38100" dist="38100" dir="2700000" algn="tl">
                    <a:srgbClr val="DDDDDD"/>
                  </a:outerShdw>
                </a:effectLst>
                <a:latin typeface="Gill Sans" charset="0"/>
                <a:ea typeface="+mn-ea"/>
                <a:cs typeface="+mn-cs"/>
              </a:rPr>
              <a:t>General Metal Cleaning Solvents</a:t>
            </a:r>
          </a:p>
          <a:p>
            <a:pPr>
              <a:lnSpc>
                <a:spcPct val="110000"/>
              </a:lnSpc>
              <a:buClr>
                <a:srgbClr val="3D7F01"/>
              </a:buClr>
              <a:buFont typeface="Wingdings" charset="2"/>
              <a:buChar char="Ø"/>
              <a:defRPr/>
            </a:pPr>
            <a:r>
              <a:rPr lang="en-US" sz="2600" b="1" dirty="0">
                <a:effectLst>
                  <a:outerShdw blurRad="38100" dist="38100" dir="2700000" algn="tl">
                    <a:srgbClr val="DDDDDD"/>
                  </a:outerShdw>
                </a:effectLst>
                <a:latin typeface="Gill Sans" charset="0"/>
                <a:ea typeface="+mn-ea"/>
                <a:cs typeface="+mn-cs"/>
              </a:rPr>
              <a:t>Watercraft CFC Systems</a:t>
            </a:r>
          </a:p>
          <a:p>
            <a:pPr>
              <a:lnSpc>
                <a:spcPct val="110000"/>
              </a:lnSpc>
              <a:buClr>
                <a:srgbClr val="3D7F01"/>
              </a:buClr>
              <a:buFont typeface="Wingdings" charset="2"/>
              <a:buChar char="Ø"/>
              <a:defRPr/>
            </a:pPr>
            <a:r>
              <a:rPr lang="en-US" sz="2600" b="1" dirty="0">
                <a:effectLst>
                  <a:outerShdw blurRad="38100" dist="38100" dir="2700000" algn="tl">
                    <a:srgbClr val="DDDDDD"/>
                  </a:outerShdw>
                </a:effectLst>
                <a:latin typeface="Gill Sans" charset="0"/>
                <a:ea typeface="+mn-ea"/>
                <a:cs typeface="+mn-cs"/>
              </a:rPr>
              <a:t>Halon Fire Extinguishers</a:t>
            </a:r>
          </a:p>
          <a:p>
            <a:pPr>
              <a:lnSpc>
                <a:spcPct val="110000"/>
              </a:lnSpc>
              <a:buClr>
                <a:srgbClr val="3D7F01"/>
              </a:buClr>
              <a:buFont typeface="Wingdings" charset="2"/>
              <a:buChar char="Ø"/>
              <a:defRPr/>
            </a:pPr>
            <a:r>
              <a:rPr lang="en-US" sz="2600" b="1" dirty="0">
                <a:effectLst>
                  <a:outerShdw blurRad="38100" dist="38100" dir="2700000" algn="tl">
                    <a:srgbClr val="DDDDDD"/>
                  </a:outerShdw>
                </a:effectLst>
                <a:latin typeface="Gill Sans" charset="0"/>
                <a:ea typeface="+mn-ea"/>
                <a:cs typeface="+mn-cs"/>
              </a:rPr>
              <a:t>Field Refrigeration</a:t>
            </a:r>
          </a:p>
        </p:txBody>
      </p:sp>
      <p:graphicFrame>
        <p:nvGraphicFramePr>
          <p:cNvPr id="105474" name="Object 2"/>
          <p:cNvGraphicFramePr>
            <a:graphicFrameLocks/>
          </p:cNvGraphicFramePr>
          <p:nvPr/>
        </p:nvGraphicFramePr>
        <p:xfrm>
          <a:off x="6043613" y="4297363"/>
          <a:ext cx="1671637" cy="1436687"/>
        </p:xfrm>
        <a:graphic>
          <a:graphicData uri="http://schemas.openxmlformats.org/presentationml/2006/ole">
            <mc:AlternateContent xmlns:mc="http://schemas.openxmlformats.org/markup-compatibility/2006">
              <mc:Choice xmlns:v="urn:schemas-microsoft-com:vml" Requires="v">
                <p:oleObj spid="_x0000_s105599" name="Microsoft ClipArt Gallery" r:id="rId4" imgW="4863960" imgH="3111480" progId="">
                  <p:embed/>
                </p:oleObj>
              </mc:Choice>
              <mc:Fallback>
                <p:oleObj name="Microsoft ClipArt Gallery" r:id="rId4" imgW="4863960" imgH="311148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613" y="4297363"/>
                        <a:ext cx="1671637"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4212" name="Rectangle 4"/>
          <p:cNvSpPr>
            <a:spLocks noGrp="1" noChangeArrowheads="1"/>
          </p:cNvSpPr>
          <p:nvPr>
            <p:ph type="title"/>
          </p:nvPr>
        </p:nvSpPr>
        <p:spPr bwMode="auto">
          <a:xfrm>
            <a:off x="577504" y="1609725"/>
            <a:ext cx="7797800" cy="779463"/>
          </a:xfrm>
          <a:ln>
            <a:miter lim="800000"/>
            <a:headEnd/>
            <a:tailEnd/>
          </a:ln>
        </p:spPr>
        <p:txBody>
          <a:bodyPr wrap="square" lIns="92075" tIns="46038" rIns="92075" bIns="46038" numCol="1" anchor="b" anchorCtr="0" compatLnSpc="1">
            <a:prstTxWarp prst="textNoShape">
              <a:avLst/>
            </a:prstTxWarp>
          </a:bodyPr>
          <a:lstStyle/>
          <a:p>
            <a:pPr algn="l"/>
            <a:r>
              <a:rPr lang="en-US" b="1" dirty="0">
                <a:solidFill>
                  <a:srgbClr val="CC3300"/>
                </a:solidFill>
                <a:effectLst>
                  <a:outerShdw blurRad="38100" dist="38100" dir="2700000" algn="tl">
                    <a:srgbClr val="DDDDDD"/>
                  </a:outerShdw>
                </a:effectLst>
                <a:latin typeface="Gill Sans MT" panose="020B0502020104020203" pitchFamily="34" charset="77"/>
              </a:rPr>
              <a:t>COTS Applications</a:t>
            </a:r>
          </a:p>
        </p:txBody>
      </p:sp>
      <p:sp>
        <p:nvSpPr>
          <p:cNvPr id="105478" name="Line 8"/>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
        <p:nvSpPr>
          <p:cNvPr id="7" name="Rectangle 20">
            <a:extLst>
              <a:ext uri="{FF2B5EF4-FFF2-40B4-BE49-F238E27FC236}">
                <a16:creationId xmlns:a16="http://schemas.microsoft.com/office/drawing/2014/main" id="{3E23B360-B703-F94B-B7CD-12B9F4B93A2B}"/>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System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Retrofits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bwMode="auto">
          <a:xfrm>
            <a:off x="585788" y="1792288"/>
            <a:ext cx="6316662" cy="777875"/>
          </a:xfrm>
          <a:prstGeom prst="rect">
            <a:avLst/>
          </a:prstGeom>
          <a:ln>
            <a:miter lim="800000"/>
            <a:headEnd/>
            <a:tailEnd/>
          </a:ln>
        </p:spPr>
        <p:txBody>
          <a:bodyPr wrap="square" lIns="92075" tIns="46038" rIns="92075" bIns="46038" numCol="1" anchor="b" anchorCtr="0" compatLnSpc="1">
            <a:prstTxWarp prst="textNoShape">
              <a:avLst/>
            </a:prstTxWarp>
          </a:bodyPr>
          <a:lstStyle/>
          <a:p>
            <a:pPr algn="l">
              <a:defRPr/>
            </a:pPr>
            <a:r>
              <a:rPr lang="en-US" sz="3600" b="1">
                <a:solidFill>
                  <a:srgbClr val="0000CC"/>
                </a:solidFill>
                <a:effectLst>
                  <a:outerShdw blurRad="38100" dist="38100" dir="2700000" algn="tl">
                    <a:srgbClr val="DDDDDD"/>
                  </a:outerShdw>
                </a:effectLst>
                <a:latin typeface="Gill Sans" charset="0"/>
                <a:ea typeface="+mj-ea"/>
                <a:cs typeface="+mj-cs"/>
              </a:rPr>
              <a:t>Test &amp; Evaluation Projects</a:t>
            </a:r>
          </a:p>
        </p:txBody>
      </p:sp>
      <p:sp>
        <p:nvSpPr>
          <p:cNvPr id="96259" name="Rectangle 3"/>
          <p:cNvSpPr>
            <a:spLocks noGrp="1" noChangeArrowheads="1"/>
          </p:cNvSpPr>
          <p:nvPr>
            <p:ph type="body" sz="half" idx="4294967295"/>
          </p:nvPr>
        </p:nvSpPr>
        <p:spPr bwMode="auto">
          <a:xfrm>
            <a:off x="630238" y="2951163"/>
            <a:ext cx="4364037" cy="1689100"/>
          </a:xfrm>
          <a:prstGeom prst="rect">
            <a:avLst/>
          </a:prstGeom>
          <a:ln>
            <a:miter lim="800000"/>
            <a:headEnd/>
            <a:tailEnd/>
          </a:ln>
        </p:spPr>
        <p:txBody>
          <a:bodyPr wrap="square" lIns="92075" tIns="46038" rIns="92075" bIns="46038" numCol="1" anchor="t" anchorCtr="0" compatLnSpc="1">
            <a:prstTxWarp prst="textNoShape">
              <a:avLst/>
            </a:prstTxWarp>
          </a:bodyPr>
          <a:lstStyle/>
          <a:p>
            <a:pPr>
              <a:buFontTx/>
              <a:buNone/>
              <a:defRPr/>
            </a:pPr>
            <a:r>
              <a:rPr lang="en-US" sz="3200" b="1">
                <a:solidFill>
                  <a:schemeClr val="accent2"/>
                </a:solidFill>
                <a:effectLst>
                  <a:outerShdw blurRad="38100" dist="38100" dir="2700000" algn="tl">
                    <a:srgbClr val="DDDDDD"/>
                  </a:outerShdw>
                </a:effectLst>
                <a:latin typeface="Gill Sans" charset="0"/>
                <a:ea typeface="+mn-ea"/>
                <a:cs typeface="+mn-cs"/>
              </a:rPr>
              <a:t>CFC</a:t>
            </a:r>
          </a:p>
          <a:p>
            <a:pPr>
              <a:buClr>
                <a:srgbClr val="3D7F01"/>
              </a:buClr>
              <a:buFont typeface="Wingdings" charset="2"/>
              <a:buChar char="Ø"/>
              <a:defRPr/>
            </a:pPr>
            <a:r>
              <a:rPr lang="en-US" sz="2000" b="1">
                <a:effectLst>
                  <a:outerShdw blurRad="38100" dist="38100" dir="2700000" algn="tl">
                    <a:srgbClr val="DDDDDD"/>
                  </a:outerShdw>
                </a:effectLst>
                <a:latin typeface="Gill Sans" charset="0"/>
                <a:ea typeface="+mn-ea"/>
                <a:cs typeface="+mn-cs"/>
              </a:rPr>
              <a:t>HMMWV</a:t>
            </a:r>
            <a:r>
              <a:rPr lang="en-US" sz="2400" b="1">
                <a:effectLst>
                  <a:outerShdw blurRad="38100" dist="38100" dir="2700000" algn="tl">
                    <a:srgbClr val="DDDDDD"/>
                  </a:outerShdw>
                </a:effectLst>
                <a:latin typeface="Gill Sans" charset="0"/>
                <a:ea typeface="+mn-ea"/>
                <a:cs typeface="+mn-cs"/>
              </a:rPr>
              <a:t> Ambulance</a:t>
            </a:r>
            <a:br>
              <a:rPr lang="en-US" sz="2400" b="1">
                <a:effectLst>
                  <a:outerShdw blurRad="38100" dist="38100" dir="2700000" algn="tl">
                    <a:srgbClr val="DDDDDD"/>
                  </a:outerShdw>
                </a:effectLst>
                <a:latin typeface="Gill Sans" charset="0"/>
                <a:ea typeface="+mn-ea"/>
                <a:cs typeface="+mn-cs"/>
              </a:rPr>
            </a:br>
            <a:r>
              <a:rPr lang="en-US" sz="2400" b="1">
                <a:effectLst>
                  <a:outerShdw blurRad="38100" dist="38100" dir="2700000" algn="tl">
                    <a:srgbClr val="DDDDDD"/>
                  </a:outerShdw>
                </a:effectLst>
                <a:latin typeface="Gill Sans" charset="0"/>
                <a:ea typeface="+mn-ea"/>
                <a:cs typeface="+mn-cs"/>
              </a:rPr>
              <a:t>Air Conditioning</a:t>
            </a:r>
          </a:p>
          <a:p>
            <a:pPr>
              <a:buClr>
                <a:srgbClr val="3D7F01"/>
              </a:buClr>
              <a:buFont typeface="Wingdings" charset="2"/>
              <a:buChar char="Ø"/>
              <a:defRPr/>
            </a:pPr>
            <a:r>
              <a:rPr lang="en-US" sz="2400" b="1">
                <a:effectLst>
                  <a:outerShdw blurRad="38100" dist="38100" dir="2700000" algn="tl">
                    <a:srgbClr val="DDDDDD"/>
                  </a:outerShdw>
                </a:effectLst>
                <a:latin typeface="Gill Sans" charset="0"/>
                <a:ea typeface="+mn-ea"/>
                <a:cs typeface="+mn-cs"/>
              </a:rPr>
              <a:t>Fox NBCRS Climate</a:t>
            </a:r>
            <a:br>
              <a:rPr lang="en-US" sz="2400" b="1">
                <a:effectLst>
                  <a:outerShdw blurRad="38100" dist="38100" dir="2700000" algn="tl">
                    <a:srgbClr val="DDDDDD"/>
                  </a:outerShdw>
                </a:effectLst>
                <a:latin typeface="Gill Sans" charset="0"/>
                <a:ea typeface="+mn-ea"/>
                <a:cs typeface="+mn-cs"/>
              </a:rPr>
            </a:br>
            <a:r>
              <a:rPr lang="en-US" sz="2400" b="1">
                <a:effectLst>
                  <a:outerShdw blurRad="38100" dist="38100" dir="2700000" algn="tl">
                    <a:srgbClr val="DDDDDD"/>
                  </a:outerShdw>
                </a:effectLst>
                <a:latin typeface="Gill Sans" charset="0"/>
                <a:ea typeface="+mn-ea"/>
                <a:cs typeface="+mn-cs"/>
              </a:rPr>
              <a:t>Control</a:t>
            </a:r>
          </a:p>
        </p:txBody>
      </p:sp>
      <p:sp>
        <p:nvSpPr>
          <p:cNvPr id="96260" name="Rectangle 4"/>
          <p:cNvSpPr>
            <a:spLocks noGrp="1" noChangeArrowheads="1"/>
          </p:cNvSpPr>
          <p:nvPr>
            <p:ph type="body" sz="half" idx="4294967295"/>
          </p:nvPr>
        </p:nvSpPr>
        <p:spPr bwMode="auto">
          <a:xfrm>
            <a:off x="4741863" y="2978150"/>
            <a:ext cx="3597275" cy="2049463"/>
          </a:xfrm>
          <a:prstGeom prst="rect">
            <a:avLst/>
          </a:prstGeom>
          <a:ln>
            <a:miter lim="800000"/>
            <a:headEnd/>
            <a:tailEnd/>
          </a:ln>
        </p:spPr>
        <p:txBody>
          <a:bodyPr wrap="square" lIns="92075" tIns="46038" rIns="92075" bIns="46038" numCol="1" anchor="t" anchorCtr="0" compatLnSpc="1">
            <a:prstTxWarp prst="textNoShape">
              <a:avLst/>
            </a:prstTxWarp>
          </a:bodyPr>
          <a:lstStyle/>
          <a:p>
            <a:pPr>
              <a:lnSpc>
                <a:spcPct val="90000"/>
              </a:lnSpc>
              <a:buFontTx/>
              <a:buNone/>
              <a:defRPr/>
            </a:pPr>
            <a:r>
              <a:rPr lang="en-US" sz="3200" b="1">
                <a:solidFill>
                  <a:schemeClr val="accent2"/>
                </a:solidFill>
                <a:effectLst>
                  <a:outerShdw blurRad="38100" dist="38100" dir="2700000" algn="tl">
                    <a:srgbClr val="DDDDDD"/>
                  </a:outerShdw>
                </a:effectLst>
                <a:latin typeface="Gill Sans" charset="0"/>
                <a:ea typeface="+mn-ea"/>
                <a:cs typeface="+mn-cs"/>
              </a:rPr>
              <a:t>HALON</a:t>
            </a:r>
          </a:p>
          <a:p>
            <a:pPr>
              <a:lnSpc>
                <a:spcPct val="90000"/>
              </a:lnSpc>
              <a:buClr>
                <a:srgbClr val="3D7F01"/>
              </a:buClr>
              <a:buFont typeface="Wingdings" charset="2"/>
              <a:buChar char="Ø"/>
              <a:defRPr/>
            </a:pPr>
            <a:r>
              <a:rPr lang="en-US" sz="2400" b="1">
                <a:effectLst>
                  <a:outerShdw blurRad="38100" dist="38100" dir="2700000" algn="tl">
                    <a:srgbClr val="DDDDDD"/>
                  </a:outerShdw>
                </a:effectLst>
                <a:latin typeface="Gill Sans" charset="0"/>
                <a:ea typeface="+mn-ea"/>
                <a:cs typeface="+mn-cs"/>
              </a:rPr>
              <a:t>Bradley Engine Compartment</a:t>
            </a:r>
          </a:p>
          <a:p>
            <a:pPr>
              <a:lnSpc>
                <a:spcPct val="90000"/>
              </a:lnSpc>
              <a:buClr>
                <a:srgbClr val="3D7F01"/>
              </a:buClr>
              <a:buFont typeface="Wingdings" charset="2"/>
              <a:buChar char="Ø"/>
              <a:defRPr/>
            </a:pPr>
            <a:r>
              <a:rPr lang="en-US" sz="2400" b="1">
                <a:effectLst>
                  <a:outerShdw blurRad="38100" dist="38100" dir="2700000" algn="tl">
                    <a:srgbClr val="DDDDDD"/>
                  </a:outerShdw>
                </a:effectLst>
                <a:latin typeface="Gill Sans" charset="0"/>
                <a:ea typeface="+mn-ea"/>
                <a:cs typeface="+mn-cs"/>
              </a:rPr>
              <a:t>Watercraft Engine Rooms</a:t>
            </a:r>
          </a:p>
          <a:p>
            <a:pPr>
              <a:lnSpc>
                <a:spcPct val="90000"/>
              </a:lnSpc>
              <a:buClr>
                <a:srgbClr val="3D7F01"/>
              </a:buClr>
              <a:buFont typeface="Wingdings" charset="2"/>
              <a:buChar char="Ø"/>
              <a:defRPr/>
            </a:pPr>
            <a:r>
              <a:rPr lang="en-US" sz="2400" b="1">
                <a:effectLst>
                  <a:outerShdw blurRad="38100" dist="38100" dir="2700000" algn="tl">
                    <a:srgbClr val="DDDDDD"/>
                  </a:outerShdw>
                </a:effectLst>
                <a:latin typeface="Gill Sans" charset="0"/>
                <a:ea typeface="+mn-ea"/>
                <a:cs typeface="+mn-cs"/>
              </a:rPr>
              <a:t>Fox NBCRS Engine</a:t>
            </a:r>
            <a:br>
              <a:rPr lang="en-US" sz="2400" b="1">
                <a:effectLst>
                  <a:outerShdw blurRad="38100" dist="38100" dir="2700000" algn="tl">
                    <a:srgbClr val="DDDDDD"/>
                  </a:outerShdw>
                </a:effectLst>
                <a:latin typeface="Gill Sans" charset="0"/>
                <a:ea typeface="+mn-ea"/>
                <a:cs typeface="+mn-cs"/>
              </a:rPr>
            </a:br>
            <a:r>
              <a:rPr lang="en-US" sz="2400" b="1">
                <a:effectLst>
                  <a:outerShdw blurRad="38100" dist="38100" dir="2700000" algn="tl">
                    <a:srgbClr val="DDDDDD"/>
                  </a:outerShdw>
                </a:effectLst>
                <a:latin typeface="Gill Sans" charset="0"/>
                <a:ea typeface="+mn-ea"/>
                <a:cs typeface="+mn-cs"/>
              </a:rPr>
              <a:t>Compartment</a:t>
            </a:r>
          </a:p>
        </p:txBody>
      </p:sp>
      <p:sp>
        <p:nvSpPr>
          <p:cNvPr id="107526" name="Line 16"/>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
        <p:nvSpPr>
          <p:cNvPr id="107527" name="Text Box 22"/>
          <p:cNvSpPr txBox="1">
            <a:spLocks noChangeArrowheads="1"/>
          </p:cNvSpPr>
          <p:nvPr/>
        </p:nvSpPr>
        <p:spPr bwMode="auto">
          <a:xfrm rot="-1146860">
            <a:off x="2085975" y="3238500"/>
            <a:ext cx="5070475" cy="1014413"/>
          </a:xfrm>
          <a:prstGeom prst="rect">
            <a:avLst/>
          </a:prstGeom>
          <a:solidFill>
            <a:schemeClr val="accent2"/>
          </a:solidFill>
          <a:ln w="9525">
            <a:noFill/>
            <a:miter lim="800000"/>
            <a:headEnd/>
            <a:tailEnd/>
          </a:ln>
        </p:spPr>
        <p:txBody>
          <a:bodyPr>
            <a:prstTxWarp prst="textNoShape">
              <a:avLst/>
            </a:prstTxWarp>
            <a:spAutoFit/>
          </a:bodyPr>
          <a:lstStyle/>
          <a:p>
            <a:r>
              <a:rPr lang="en-US" sz="6000" b="1">
                <a:solidFill>
                  <a:schemeClr val="bg1"/>
                </a:solidFill>
                <a:latin typeface="Comic Sans MS" charset="0"/>
              </a:rPr>
              <a:t>COMPLETED</a:t>
            </a:r>
          </a:p>
        </p:txBody>
      </p:sp>
      <p:sp>
        <p:nvSpPr>
          <p:cNvPr id="8" name="Rectangle 20">
            <a:extLst>
              <a:ext uri="{FF2B5EF4-FFF2-40B4-BE49-F238E27FC236}">
                <a16:creationId xmlns:a16="http://schemas.microsoft.com/office/drawing/2014/main" id="{F690B04F-9F0E-634C-9E20-13F1EB28AE80}"/>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System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Retrofits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633413" y="1846263"/>
            <a:ext cx="3683000" cy="757237"/>
          </a:xfrm>
          <a:ln>
            <a:miter lim="800000"/>
            <a:headEnd/>
            <a:tailEnd/>
          </a:ln>
        </p:spPr>
        <p:txBody>
          <a:bodyPr wrap="square" lIns="92075" tIns="46038" rIns="92075" bIns="46038" numCol="1" anchor="b" anchorCtr="0" compatLnSpc="1">
            <a:prstTxWarp prst="textNoShape">
              <a:avLst/>
            </a:prstTxWarp>
          </a:bodyPr>
          <a:lstStyle/>
          <a:p>
            <a:pPr algn="l">
              <a:defRPr/>
            </a:pPr>
            <a:r>
              <a:rPr lang="en-US" sz="4000" b="1">
                <a:solidFill>
                  <a:srgbClr val="CC3300"/>
                </a:solidFill>
                <a:effectLst>
                  <a:outerShdw blurRad="38100" dist="38100" dir="2700000" algn="tl">
                    <a:srgbClr val="DDDDDD"/>
                  </a:outerShdw>
                </a:effectLst>
                <a:latin typeface="Gill Sans" charset="0"/>
                <a:ea typeface="+mj-ea"/>
                <a:cs typeface="+mj-cs"/>
              </a:rPr>
              <a:t>R&amp;D Projects</a:t>
            </a:r>
          </a:p>
        </p:txBody>
      </p:sp>
      <p:sp>
        <p:nvSpPr>
          <p:cNvPr id="98307" name="Rectangle 3"/>
          <p:cNvSpPr>
            <a:spLocks noGrp="1" noChangeArrowheads="1"/>
          </p:cNvSpPr>
          <p:nvPr>
            <p:ph type="body" idx="1"/>
          </p:nvPr>
        </p:nvSpPr>
        <p:spPr bwMode="auto">
          <a:xfrm>
            <a:off x="647700" y="2644775"/>
            <a:ext cx="8102600" cy="2709863"/>
          </a:xfrm>
          <a:ln>
            <a:miter lim="800000"/>
            <a:headEnd/>
            <a:tailEnd/>
          </a:ln>
        </p:spPr>
        <p:txBody>
          <a:bodyPr wrap="square" lIns="92075" tIns="46038" rIns="92075" bIns="46038" numCol="1" anchor="t" anchorCtr="0" compatLnSpc="1">
            <a:prstTxWarp prst="textNoShape">
              <a:avLst/>
            </a:prstTxWarp>
          </a:bodyPr>
          <a:lstStyle/>
          <a:p>
            <a:pPr>
              <a:lnSpc>
                <a:spcPct val="12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Crew Explosion Protection in Ground Combat Vehicles</a:t>
            </a:r>
            <a:br>
              <a:rPr lang="en-US" sz="2800" b="1" dirty="0">
                <a:effectLst>
                  <a:outerShdw blurRad="38100" dist="38100" dir="2700000" algn="tl">
                    <a:srgbClr val="DDDDDD"/>
                  </a:outerShdw>
                </a:effectLst>
                <a:latin typeface="Gill Sans" charset="0"/>
                <a:ea typeface="+mn-ea"/>
                <a:cs typeface="+mn-cs"/>
              </a:rPr>
            </a:br>
            <a:br>
              <a:rPr lang="en-US" sz="2800" b="1" dirty="0">
                <a:effectLst>
                  <a:outerShdw blurRad="38100" dist="38100" dir="2700000" algn="tl">
                    <a:srgbClr val="DDDDDD"/>
                  </a:outerShdw>
                </a:effectLst>
                <a:latin typeface="Gill Sans" charset="0"/>
                <a:ea typeface="+mn-ea"/>
                <a:cs typeface="+mn-cs"/>
              </a:rPr>
            </a:br>
            <a:endParaRPr lang="en-US" sz="800" b="1" dirty="0">
              <a:effectLst>
                <a:outerShdw blurRad="38100" dist="38100" dir="2700000" algn="tl">
                  <a:srgbClr val="DDDDDD"/>
                </a:outerShdw>
              </a:effectLst>
              <a:latin typeface="Gill Sans" charset="0"/>
              <a:ea typeface="+mn-ea"/>
              <a:cs typeface="+mn-cs"/>
            </a:endParaRPr>
          </a:p>
          <a:p>
            <a:pPr>
              <a:lnSpc>
                <a:spcPct val="12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Fire Suppression </a:t>
            </a:r>
            <a:br>
              <a:rPr lang="en-US" sz="2800" b="1" dirty="0">
                <a:effectLst>
                  <a:outerShdw blurRad="38100" dist="38100" dir="2700000" algn="tl">
                    <a:srgbClr val="DDDDDD"/>
                  </a:outerShdw>
                </a:effectLst>
                <a:latin typeface="Gill Sans" charset="0"/>
                <a:ea typeface="+mn-ea"/>
                <a:cs typeface="+mn-cs"/>
              </a:rPr>
            </a:br>
            <a:r>
              <a:rPr lang="en-US" sz="2800" b="1" dirty="0">
                <a:effectLst>
                  <a:outerShdw blurRad="38100" dist="38100" dir="2700000" algn="tl">
                    <a:srgbClr val="DDDDDD"/>
                  </a:outerShdw>
                </a:effectLst>
                <a:latin typeface="Gill Sans" charset="0"/>
                <a:ea typeface="+mn-ea"/>
                <a:cs typeface="+mn-cs"/>
              </a:rPr>
              <a:t>in Aviation Engine </a:t>
            </a:r>
            <a:br>
              <a:rPr lang="en-US" sz="2800" b="1" dirty="0">
                <a:effectLst>
                  <a:outerShdw blurRad="38100" dist="38100" dir="2700000" algn="tl">
                    <a:srgbClr val="DDDDDD"/>
                  </a:outerShdw>
                </a:effectLst>
                <a:latin typeface="Gill Sans" charset="0"/>
                <a:ea typeface="+mn-ea"/>
                <a:cs typeface="+mn-cs"/>
              </a:rPr>
            </a:br>
            <a:r>
              <a:rPr lang="en-US" sz="2800" b="1" dirty="0">
                <a:effectLst>
                  <a:outerShdw blurRad="38100" dist="38100" dir="2700000" algn="tl">
                    <a:srgbClr val="DDDDDD"/>
                  </a:outerShdw>
                </a:effectLst>
                <a:latin typeface="Gill Sans" charset="0"/>
                <a:ea typeface="+mn-ea"/>
                <a:cs typeface="+mn-cs"/>
              </a:rPr>
              <a:t>Nacelles</a:t>
            </a:r>
          </a:p>
        </p:txBody>
      </p:sp>
      <p:grpSp>
        <p:nvGrpSpPr>
          <p:cNvPr id="109572" name="Group 4"/>
          <p:cNvGrpSpPr>
            <a:grpSpLocks/>
          </p:cNvGrpSpPr>
          <p:nvPr/>
        </p:nvGrpSpPr>
        <p:grpSpPr bwMode="auto">
          <a:xfrm rot="3140419">
            <a:off x="6390482" y="4053681"/>
            <a:ext cx="628650" cy="1011237"/>
            <a:chOff x="755" y="2550"/>
            <a:chExt cx="1530" cy="993"/>
          </a:xfrm>
        </p:grpSpPr>
        <p:sp>
          <p:nvSpPr>
            <p:cNvPr id="109599" name="Freeform 5"/>
            <p:cNvSpPr>
              <a:spLocks/>
            </p:cNvSpPr>
            <p:nvPr/>
          </p:nvSpPr>
          <p:spPr bwMode="auto">
            <a:xfrm>
              <a:off x="821" y="3182"/>
              <a:ext cx="343" cy="361"/>
            </a:xfrm>
            <a:custGeom>
              <a:avLst/>
              <a:gdLst>
                <a:gd name="T0" fmla="*/ 295 w 343"/>
                <a:gd name="T1" fmla="*/ 145 h 361"/>
                <a:gd name="T2" fmla="*/ 262 w 343"/>
                <a:gd name="T3" fmla="*/ 90 h 361"/>
                <a:gd name="T4" fmla="*/ 231 w 343"/>
                <a:gd name="T5" fmla="*/ 62 h 361"/>
                <a:gd name="T6" fmla="*/ 203 w 343"/>
                <a:gd name="T7" fmla="*/ 48 h 361"/>
                <a:gd name="T8" fmla="*/ 161 w 343"/>
                <a:gd name="T9" fmla="*/ 42 h 361"/>
                <a:gd name="T10" fmla="*/ 131 w 343"/>
                <a:gd name="T11" fmla="*/ 46 h 361"/>
                <a:gd name="T12" fmla="*/ 112 w 343"/>
                <a:gd name="T13" fmla="*/ 41 h 361"/>
                <a:gd name="T14" fmla="*/ 94 w 343"/>
                <a:gd name="T15" fmla="*/ 22 h 361"/>
                <a:gd name="T16" fmla="*/ 81 w 343"/>
                <a:gd name="T17" fmla="*/ 12 h 361"/>
                <a:gd name="T18" fmla="*/ 87 w 343"/>
                <a:gd name="T19" fmla="*/ 42 h 361"/>
                <a:gd name="T20" fmla="*/ 95 w 343"/>
                <a:gd name="T21" fmla="*/ 61 h 361"/>
                <a:gd name="T22" fmla="*/ 74 w 343"/>
                <a:gd name="T23" fmla="*/ 60 h 361"/>
                <a:gd name="T24" fmla="*/ 52 w 343"/>
                <a:gd name="T25" fmla="*/ 40 h 361"/>
                <a:gd name="T26" fmla="*/ 38 w 343"/>
                <a:gd name="T27" fmla="*/ 24 h 361"/>
                <a:gd name="T28" fmla="*/ 40 w 343"/>
                <a:gd name="T29" fmla="*/ 53 h 361"/>
                <a:gd name="T30" fmla="*/ 56 w 343"/>
                <a:gd name="T31" fmla="*/ 90 h 361"/>
                <a:gd name="T32" fmla="*/ 79 w 343"/>
                <a:gd name="T33" fmla="*/ 116 h 361"/>
                <a:gd name="T34" fmla="*/ 50 w 343"/>
                <a:gd name="T35" fmla="*/ 104 h 361"/>
                <a:gd name="T36" fmla="*/ 19 w 343"/>
                <a:gd name="T37" fmla="*/ 111 h 361"/>
                <a:gd name="T38" fmla="*/ 4 w 343"/>
                <a:gd name="T39" fmla="*/ 132 h 361"/>
                <a:gd name="T40" fmla="*/ 9 w 343"/>
                <a:gd name="T41" fmla="*/ 149 h 361"/>
                <a:gd name="T42" fmla="*/ 30 w 343"/>
                <a:gd name="T43" fmla="*/ 144 h 361"/>
                <a:gd name="T44" fmla="*/ 58 w 343"/>
                <a:gd name="T45" fmla="*/ 164 h 361"/>
                <a:gd name="T46" fmla="*/ 60 w 343"/>
                <a:gd name="T47" fmla="*/ 195 h 361"/>
                <a:gd name="T48" fmla="*/ 50 w 343"/>
                <a:gd name="T49" fmla="*/ 220 h 361"/>
                <a:gd name="T50" fmla="*/ 33 w 343"/>
                <a:gd name="T51" fmla="*/ 227 h 361"/>
                <a:gd name="T52" fmla="*/ 21 w 343"/>
                <a:gd name="T53" fmla="*/ 209 h 361"/>
                <a:gd name="T54" fmla="*/ 13 w 343"/>
                <a:gd name="T55" fmla="*/ 216 h 361"/>
                <a:gd name="T56" fmla="*/ 14 w 343"/>
                <a:gd name="T57" fmla="*/ 243 h 361"/>
                <a:gd name="T58" fmla="*/ 34 w 343"/>
                <a:gd name="T59" fmla="*/ 272 h 361"/>
                <a:gd name="T60" fmla="*/ 66 w 343"/>
                <a:gd name="T61" fmla="*/ 302 h 361"/>
                <a:gd name="T62" fmla="*/ 84 w 343"/>
                <a:gd name="T63" fmla="*/ 303 h 361"/>
                <a:gd name="T64" fmla="*/ 118 w 343"/>
                <a:gd name="T65" fmla="*/ 300 h 361"/>
                <a:gd name="T66" fmla="*/ 140 w 343"/>
                <a:gd name="T67" fmla="*/ 313 h 361"/>
                <a:gd name="T68" fmla="*/ 168 w 343"/>
                <a:gd name="T69" fmla="*/ 331 h 361"/>
                <a:gd name="T70" fmla="*/ 196 w 343"/>
                <a:gd name="T71" fmla="*/ 357 h 361"/>
                <a:gd name="T72" fmla="*/ 220 w 343"/>
                <a:gd name="T73" fmla="*/ 359 h 361"/>
                <a:gd name="T74" fmla="*/ 250 w 343"/>
                <a:gd name="T75" fmla="*/ 349 h 361"/>
                <a:gd name="T76" fmla="*/ 287 w 343"/>
                <a:gd name="T77" fmla="*/ 329 h 361"/>
                <a:gd name="T78" fmla="*/ 326 w 343"/>
                <a:gd name="T79" fmla="*/ 288 h 361"/>
                <a:gd name="T80" fmla="*/ 341 w 343"/>
                <a:gd name="T81" fmla="*/ 252 h 361"/>
                <a:gd name="T82" fmla="*/ 332 w 343"/>
                <a:gd name="T83" fmla="*/ 218 h 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3"/>
                <a:gd name="T127" fmla="*/ 0 h 361"/>
                <a:gd name="T128" fmla="*/ 343 w 343"/>
                <a:gd name="T129" fmla="*/ 361 h 3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3" h="361">
                  <a:moveTo>
                    <a:pt x="318" y="187"/>
                  </a:moveTo>
                  <a:lnTo>
                    <a:pt x="306" y="163"/>
                  </a:lnTo>
                  <a:lnTo>
                    <a:pt x="295" y="145"/>
                  </a:lnTo>
                  <a:lnTo>
                    <a:pt x="283" y="125"/>
                  </a:lnTo>
                  <a:lnTo>
                    <a:pt x="271" y="104"/>
                  </a:lnTo>
                  <a:lnTo>
                    <a:pt x="262" y="90"/>
                  </a:lnTo>
                  <a:lnTo>
                    <a:pt x="253" y="81"/>
                  </a:lnTo>
                  <a:lnTo>
                    <a:pt x="240" y="69"/>
                  </a:lnTo>
                  <a:lnTo>
                    <a:pt x="231" y="62"/>
                  </a:lnTo>
                  <a:lnTo>
                    <a:pt x="222" y="57"/>
                  </a:lnTo>
                  <a:lnTo>
                    <a:pt x="213" y="51"/>
                  </a:lnTo>
                  <a:lnTo>
                    <a:pt x="203" y="48"/>
                  </a:lnTo>
                  <a:lnTo>
                    <a:pt x="187" y="45"/>
                  </a:lnTo>
                  <a:lnTo>
                    <a:pt x="173" y="42"/>
                  </a:lnTo>
                  <a:lnTo>
                    <a:pt x="161" y="42"/>
                  </a:lnTo>
                  <a:lnTo>
                    <a:pt x="152" y="45"/>
                  </a:lnTo>
                  <a:lnTo>
                    <a:pt x="141" y="45"/>
                  </a:lnTo>
                  <a:lnTo>
                    <a:pt x="131" y="46"/>
                  </a:lnTo>
                  <a:lnTo>
                    <a:pt x="123" y="47"/>
                  </a:lnTo>
                  <a:lnTo>
                    <a:pt x="115" y="41"/>
                  </a:lnTo>
                  <a:lnTo>
                    <a:pt x="112" y="41"/>
                  </a:lnTo>
                  <a:lnTo>
                    <a:pt x="106" y="36"/>
                  </a:lnTo>
                  <a:lnTo>
                    <a:pt x="97" y="27"/>
                  </a:lnTo>
                  <a:lnTo>
                    <a:pt x="94" y="22"/>
                  </a:lnTo>
                  <a:lnTo>
                    <a:pt x="88" y="10"/>
                  </a:lnTo>
                  <a:lnTo>
                    <a:pt x="82" y="0"/>
                  </a:lnTo>
                  <a:lnTo>
                    <a:pt x="81" y="12"/>
                  </a:lnTo>
                  <a:lnTo>
                    <a:pt x="79" y="24"/>
                  </a:lnTo>
                  <a:lnTo>
                    <a:pt x="82" y="33"/>
                  </a:lnTo>
                  <a:lnTo>
                    <a:pt x="87" y="42"/>
                  </a:lnTo>
                  <a:lnTo>
                    <a:pt x="93" y="52"/>
                  </a:lnTo>
                  <a:lnTo>
                    <a:pt x="101" y="57"/>
                  </a:lnTo>
                  <a:lnTo>
                    <a:pt x="95" y="61"/>
                  </a:lnTo>
                  <a:lnTo>
                    <a:pt x="89" y="61"/>
                  </a:lnTo>
                  <a:lnTo>
                    <a:pt x="83" y="62"/>
                  </a:lnTo>
                  <a:lnTo>
                    <a:pt x="74" y="60"/>
                  </a:lnTo>
                  <a:lnTo>
                    <a:pt x="65" y="56"/>
                  </a:lnTo>
                  <a:lnTo>
                    <a:pt x="58" y="49"/>
                  </a:lnTo>
                  <a:lnTo>
                    <a:pt x="52" y="40"/>
                  </a:lnTo>
                  <a:lnTo>
                    <a:pt x="46" y="28"/>
                  </a:lnTo>
                  <a:lnTo>
                    <a:pt x="46" y="18"/>
                  </a:lnTo>
                  <a:lnTo>
                    <a:pt x="38" y="24"/>
                  </a:lnTo>
                  <a:lnTo>
                    <a:pt x="36" y="33"/>
                  </a:lnTo>
                  <a:lnTo>
                    <a:pt x="37" y="43"/>
                  </a:lnTo>
                  <a:lnTo>
                    <a:pt x="40" y="53"/>
                  </a:lnTo>
                  <a:lnTo>
                    <a:pt x="42" y="62"/>
                  </a:lnTo>
                  <a:lnTo>
                    <a:pt x="48" y="77"/>
                  </a:lnTo>
                  <a:lnTo>
                    <a:pt x="56" y="90"/>
                  </a:lnTo>
                  <a:lnTo>
                    <a:pt x="64" y="100"/>
                  </a:lnTo>
                  <a:lnTo>
                    <a:pt x="73" y="107"/>
                  </a:lnTo>
                  <a:lnTo>
                    <a:pt x="79" y="116"/>
                  </a:lnTo>
                  <a:lnTo>
                    <a:pt x="68" y="109"/>
                  </a:lnTo>
                  <a:lnTo>
                    <a:pt x="55" y="106"/>
                  </a:lnTo>
                  <a:lnTo>
                    <a:pt x="50" y="104"/>
                  </a:lnTo>
                  <a:lnTo>
                    <a:pt x="36" y="107"/>
                  </a:lnTo>
                  <a:lnTo>
                    <a:pt x="29" y="107"/>
                  </a:lnTo>
                  <a:lnTo>
                    <a:pt x="19" y="111"/>
                  </a:lnTo>
                  <a:lnTo>
                    <a:pt x="13" y="117"/>
                  </a:lnTo>
                  <a:lnTo>
                    <a:pt x="6" y="125"/>
                  </a:lnTo>
                  <a:lnTo>
                    <a:pt x="4" y="132"/>
                  </a:lnTo>
                  <a:lnTo>
                    <a:pt x="1" y="140"/>
                  </a:lnTo>
                  <a:lnTo>
                    <a:pt x="0" y="155"/>
                  </a:lnTo>
                  <a:lnTo>
                    <a:pt x="9" y="149"/>
                  </a:lnTo>
                  <a:lnTo>
                    <a:pt x="15" y="147"/>
                  </a:lnTo>
                  <a:lnTo>
                    <a:pt x="21" y="145"/>
                  </a:lnTo>
                  <a:lnTo>
                    <a:pt x="30" y="144"/>
                  </a:lnTo>
                  <a:lnTo>
                    <a:pt x="41" y="150"/>
                  </a:lnTo>
                  <a:lnTo>
                    <a:pt x="51" y="154"/>
                  </a:lnTo>
                  <a:lnTo>
                    <a:pt x="58" y="164"/>
                  </a:lnTo>
                  <a:lnTo>
                    <a:pt x="63" y="175"/>
                  </a:lnTo>
                  <a:lnTo>
                    <a:pt x="63" y="182"/>
                  </a:lnTo>
                  <a:lnTo>
                    <a:pt x="60" y="195"/>
                  </a:lnTo>
                  <a:lnTo>
                    <a:pt x="55" y="206"/>
                  </a:lnTo>
                  <a:lnTo>
                    <a:pt x="54" y="215"/>
                  </a:lnTo>
                  <a:lnTo>
                    <a:pt x="50" y="220"/>
                  </a:lnTo>
                  <a:lnTo>
                    <a:pt x="45" y="223"/>
                  </a:lnTo>
                  <a:lnTo>
                    <a:pt x="36" y="228"/>
                  </a:lnTo>
                  <a:lnTo>
                    <a:pt x="33" y="227"/>
                  </a:lnTo>
                  <a:lnTo>
                    <a:pt x="26" y="220"/>
                  </a:lnTo>
                  <a:lnTo>
                    <a:pt x="22" y="214"/>
                  </a:lnTo>
                  <a:lnTo>
                    <a:pt x="21" y="209"/>
                  </a:lnTo>
                  <a:lnTo>
                    <a:pt x="18" y="205"/>
                  </a:lnTo>
                  <a:lnTo>
                    <a:pt x="13" y="209"/>
                  </a:lnTo>
                  <a:lnTo>
                    <a:pt x="13" y="216"/>
                  </a:lnTo>
                  <a:lnTo>
                    <a:pt x="12" y="224"/>
                  </a:lnTo>
                  <a:lnTo>
                    <a:pt x="13" y="233"/>
                  </a:lnTo>
                  <a:lnTo>
                    <a:pt x="14" y="243"/>
                  </a:lnTo>
                  <a:lnTo>
                    <a:pt x="19" y="250"/>
                  </a:lnTo>
                  <a:lnTo>
                    <a:pt x="26" y="265"/>
                  </a:lnTo>
                  <a:lnTo>
                    <a:pt x="34" y="272"/>
                  </a:lnTo>
                  <a:lnTo>
                    <a:pt x="43" y="285"/>
                  </a:lnTo>
                  <a:lnTo>
                    <a:pt x="55" y="296"/>
                  </a:lnTo>
                  <a:lnTo>
                    <a:pt x="66" y="302"/>
                  </a:lnTo>
                  <a:lnTo>
                    <a:pt x="74" y="304"/>
                  </a:lnTo>
                  <a:lnTo>
                    <a:pt x="77" y="305"/>
                  </a:lnTo>
                  <a:lnTo>
                    <a:pt x="84" y="303"/>
                  </a:lnTo>
                  <a:lnTo>
                    <a:pt x="95" y="302"/>
                  </a:lnTo>
                  <a:lnTo>
                    <a:pt x="108" y="302"/>
                  </a:lnTo>
                  <a:lnTo>
                    <a:pt x="118" y="300"/>
                  </a:lnTo>
                  <a:lnTo>
                    <a:pt x="123" y="304"/>
                  </a:lnTo>
                  <a:lnTo>
                    <a:pt x="129" y="306"/>
                  </a:lnTo>
                  <a:lnTo>
                    <a:pt x="140" y="313"/>
                  </a:lnTo>
                  <a:lnTo>
                    <a:pt x="151" y="318"/>
                  </a:lnTo>
                  <a:lnTo>
                    <a:pt x="158" y="323"/>
                  </a:lnTo>
                  <a:lnTo>
                    <a:pt x="168" y="331"/>
                  </a:lnTo>
                  <a:lnTo>
                    <a:pt x="180" y="343"/>
                  </a:lnTo>
                  <a:lnTo>
                    <a:pt x="188" y="352"/>
                  </a:lnTo>
                  <a:lnTo>
                    <a:pt x="196" y="357"/>
                  </a:lnTo>
                  <a:lnTo>
                    <a:pt x="203" y="359"/>
                  </a:lnTo>
                  <a:lnTo>
                    <a:pt x="212" y="360"/>
                  </a:lnTo>
                  <a:lnTo>
                    <a:pt x="220" y="359"/>
                  </a:lnTo>
                  <a:lnTo>
                    <a:pt x="230" y="357"/>
                  </a:lnTo>
                  <a:lnTo>
                    <a:pt x="239" y="355"/>
                  </a:lnTo>
                  <a:lnTo>
                    <a:pt x="250" y="349"/>
                  </a:lnTo>
                  <a:lnTo>
                    <a:pt x="264" y="342"/>
                  </a:lnTo>
                  <a:lnTo>
                    <a:pt x="273" y="336"/>
                  </a:lnTo>
                  <a:lnTo>
                    <a:pt x="287" y="329"/>
                  </a:lnTo>
                  <a:lnTo>
                    <a:pt x="300" y="316"/>
                  </a:lnTo>
                  <a:lnTo>
                    <a:pt x="313" y="304"/>
                  </a:lnTo>
                  <a:lnTo>
                    <a:pt x="326" y="288"/>
                  </a:lnTo>
                  <a:lnTo>
                    <a:pt x="332" y="274"/>
                  </a:lnTo>
                  <a:lnTo>
                    <a:pt x="339" y="263"/>
                  </a:lnTo>
                  <a:lnTo>
                    <a:pt x="341" y="252"/>
                  </a:lnTo>
                  <a:lnTo>
                    <a:pt x="342" y="242"/>
                  </a:lnTo>
                  <a:lnTo>
                    <a:pt x="336" y="232"/>
                  </a:lnTo>
                  <a:lnTo>
                    <a:pt x="332" y="218"/>
                  </a:lnTo>
                  <a:lnTo>
                    <a:pt x="324" y="201"/>
                  </a:lnTo>
                  <a:lnTo>
                    <a:pt x="318" y="187"/>
                  </a:lnTo>
                </a:path>
              </a:pathLst>
            </a:custGeom>
            <a:solidFill>
              <a:srgbClr val="FF0000"/>
            </a:solidFill>
            <a:ln w="9525" cap="rnd">
              <a:noFill/>
              <a:round/>
              <a:headEnd/>
              <a:tailEnd/>
            </a:ln>
          </p:spPr>
          <p:txBody>
            <a:bodyPr>
              <a:prstTxWarp prst="textNoShape">
                <a:avLst/>
              </a:prstTxWarp>
            </a:bodyPr>
            <a:lstStyle/>
            <a:p>
              <a:endParaRPr lang="en-US"/>
            </a:p>
          </p:txBody>
        </p:sp>
        <p:sp>
          <p:nvSpPr>
            <p:cNvPr id="109600" name="Freeform 6"/>
            <p:cNvSpPr>
              <a:spLocks/>
            </p:cNvSpPr>
            <p:nvPr/>
          </p:nvSpPr>
          <p:spPr bwMode="auto">
            <a:xfrm>
              <a:off x="755" y="2919"/>
              <a:ext cx="589" cy="586"/>
            </a:xfrm>
            <a:custGeom>
              <a:avLst/>
              <a:gdLst>
                <a:gd name="T0" fmla="*/ 368 w 589"/>
                <a:gd name="T1" fmla="*/ 578 h 586"/>
                <a:gd name="T2" fmla="*/ 304 w 589"/>
                <a:gd name="T3" fmla="*/ 546 h 586"/>
                <a:gd name="T4" fmla="*/ 256 w 589"/>
                <a:gd name="T5" fmla="*/ 495 h 586"/>
                <a:gd name="T6" fmla="*/ 210 w 589"/>
                <a:gd name="T7" fmla="*/ 429 h 586"/>
                <a:gd name="T8" fmla="*/ 183 w 589"/>
                <a:gd name="T9" fmla="*/ 372 h 586"/>
                <a:gd name="T10" fmla="*/ 170 w 589"/>
                <a:gd name="T11" fmla="*/ 310 h 586"/>
                <a:gd name="T12" fmla="*/ 135 w 589"/>
                <a:gd name="T13" fmla="*/ 254 h 586"/>
                <a:gd name="T14" fmla="*/ 110 w 589"/>
                <a:gd name="T15" fmla="*/ 228 h 586"/>
                <a:gd name="T16" fmla="*/ 72 w 589"/>
                <a:gd name="T17" fmla="*/ 199 h 586"/>
                <a:gd name="T18" fmla="*/ 68 w 589"/>
                <a:gd name="T19" fmla="*/ 187 h 586"/>
                <a:gd name="T20" fmla="*/ 106 w 589"/>
                <a:gd name="T21" fmla="*/ 195 h 586"/>
                <a:gd name="T22" fmla="*/ 123 w 589"/>
                <a:gd name="T23" fmla="*/ 194 h 586"/>
                <a:gd name="T24" fmla="*/ 87 w 589"/>
                <a:gd name="T25" fmla="*/ 139 h 586"/>
                <a:gd name="T26" fmla="*/ 25 w 589"/>
                <a:gd name="T27" fmla="*/ 95 h 586"/>
                <a:gd name="T28" fmla="*/ 11 w 589"/>
                <a:gd name="T29" fmla="*/ 75 h 586"/>
                <a:gd name="T30" fmla="*/ 52 w 589"/>
                <a:gd name="T31" fmla="*/ 57 h 586"/>
                <a:gd name="T32" fmla="*/ 104 w 589"/>
                <a:gd name="T33" fmla="*/ 65 h 586"/>
                <a:gd name="T34" fmla="*/ 165 w 589"/>
                <a:gd name="T35" fmla="*/ 103 h 586"/>
                <a:gd name="T36" fmla="*/ 191 w 589"/>
                <a:gd name="T37" fmla="*/ 114 h 586"/>
                <a:gd name="T38" fmla="*/ 192 w 589"/>
                <a:gd name="T39" fmla="*/ 64 h 586"/>
                <a:gd name="T40" fmla="*/ 214 w 589"/>
                <a:gd name="T41" fmla="*/ 17 h 586"/>
                <a:gd name="T42" fmla="*/ 245 w 589"/>
                <a:gd name="T43" fmla="*/ 0 h 586"/>
                <a:gd name="T44" fmla="*/ 285 w 589"/>
                <a:gd name="T45" fmla="*/ 24 h 586"/>
                <a:gd name="T46" fmla="*/ 259 w 589"/>
                <a:gd name="T47" fmla="*/ 40 h 586"/>
                <a:gd name="T48" fmla="*/ 252 w 589"/>
                <a:gd name="T49" fmla="*/ 60 h 586"/>
                <a:gd name="T50" fmla="*/ 265 w 589"/>
                <a:gd name="T51" fmla="*/ 91 h 586"/>
                <a:gd name="T52" fmla="*/ 284 w 589"/>
                <a:gd name="T53" fmla="*/ 113 h 586"/>
                <a:gd name="T54" fmla="*/ 317 w 589"/>
                <a:gd name="T55" fmla="*/ 118 h 586"/>
                <a:gd name="T56" fmla="*/ 340 w 589"/>
                <a:gd name="T57" fmla="*/ 101 h 586"/>
                <a:gd name="T58" fmla="*/ 313 w 589"/>
                <a:gd name="T59" fmla="*/ 62 h 586"/>
                <a:gd name="T60" fmla="*/ 354 w 589"/>
                <a:gd name="T61" fmla="*/ 76 h 586"/>
                <a:gd name="T62" fmla="*/ 398 w 589"/>
                <a:gd name="T63" fmla="*/ 108 h 586"/>
                <a:gd name="T64" fmla="*/ 424 w 589"/>
                <a:gd name="T65" fmla="*/ 147 h 586"/>
                <a:gd name="T66" fmla="*/ 433 w 589"/>
                <a:gd name="T67" fmla="*/ 191 h 586"/>
                <a:gd name="T68" fmla="*/ 429 w 589"/>
                <a:gd name="T69" fmla="*/ 239 h 586"/>
                <a:gd name="T70" fmla="*/ 437 w 589"/>
                <a:gd name="T71" fmla="*/ 269 h 586"/>
                <a:gd name="T72" fmla="*/ 471 w 589"/>
                <a:gd name="T73" fmla="*/ 302 h 586"/>
                <a:gd name="T74" fmla="*/ 510 w 589"/>
                <a:gd name="T75" fmla="*/ 309 h 586"/>
                <a:gd name="T76" fmla="*/ 519 w 589"/>
                <a:gd name="T77" fmla="*/ 290 h 586"/>
                <a:gd name="T78" fmla="*/ 551 w 589"/>
                <a:gd name="T79" fmla="*/ 319 h 586"/>
                <a:gd name="T80" fmla="*/ 573 w 589"/>
                <a:gd name="T81" fmla="*/ 375 h 586"/>
                <a:gd name="T82" fmla="*/ 588 w 589"/>
                <a:gd name="T83" fmla="*/ 429 h 586"/>
                <a:gd name="T84" fmla="*/ 580 w 589"/>
                <a:gd name="T85" fmla="*/ 476 h 586"/>
                <a:gd name="T86" fmla="*/ 563 w 589"/>
                <a:gd name="T87" fmla="*/ 515 h 586"/>
                <a:gd name="T88" fmla="*/ 530 w 589"/>
                <a:gd name="T89" fmla="*/ 542 h 586"/>
                <a:gd name="T90" fmla="*/ 475 w 589"/>
                <a:gd name="T91" fmla="*/ 556 h 586"/>
                <a:gd name="T92" fmla="*/ 404 w 589"/>
                <a:gd name="T93" fmla="*/ 585 h 5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9"/>
                <a:gd name="T142" fmla="*/ 0 h 586"/>
                <a:gd name="T143" fmla="*/ 589 w 589"/>
                <a:gd name="T144" fmla="*/ 586 h 5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9" h="586">
                  <a:moveTo>
                    <a:pt x="404" y="585"/>
                  </a:moveTo>
                  <a:lnTo>
                    <a:pt x="390" y="583"/>
                  </a:lnTo>
                  <a:lnTo>
                    <a:pt x="368" y="578"/>
                  </a:lnTo>
                  <a:lnTo>
                    <a:pt x="347" y="569"/>
                  </a:lnTo>
                  <a:lnTo>
                    <a:pt x="323" y="559"/>
                  </a:lnTo>
                  <a:lnTo>
                    <a:pt x="304" y="546"/>
                  </a:lnTo>
                  <a:lnTo>
                    <a:pt x="287" y="531"/>
                  </a:lnTo>
                  <a:lnTo>
                    <a:pt x="268" y="512"/>
                  </a:lnTo>
                  <a:lnTo>
                    <a:pt x="256" y="495"/>
                  </a:lnTo>
                  <a:lnTo>
                    <a:pt x="238" y="472"/>
                  </a:lnTo>
                  <a:lnTo>
                    <a:pt x="222" y="448"/>
                  </a:lnTo>
                  <a:lnTo>
                    <a:pt x="210" y="429"/>
                  </a:lnTo>
                  <a:lnTo>
                    <a:pt x="200" y="413"/>
                  </a:lnTo>
                  <a:lnTo>
                    <a:pt x="189" y="394"/>
                  </a:lnTo>
                  <a:lnTo>
                    <a:pt x="183" y="372"/>
                  </a:lnTo>
                  <a:lnTo>
                    <a:pt x="175" y="348"/>
                  </a:lnTo>
                  <a:lnTo>
                    <a:pt x="173" y="327"/>
                  </a:lnTo>
                  <a:lnTo>
                    <a:pt x="170" y="310"/>
                  </a:lnTo>
                  <a:lnTo>
                    <a:pt x="160" y="287"/>
                  </a:lnTo>
                  <a:lnTo>
                    <a:pt x="150" y="268"/>
                  </a:lnTo>
                  <a:lnTo>
                    <a:pt x="135" y="254"/>
                  </a:lnTo>
                  <a:lnTo>
                    <a:pt x="127" y="245"/>
                  </a:lnTo>
                  <a:lnTo>
                    <a:pt x="117" y="239"/>
                  </a:lnTo>
                  <a:lnTo>
                    <a:pt x="110" y="228"/>
                  </a:lnTo>
                  <a:lnTo>
                    <a:pt x="98" y="219"/>
                  </a:lnTo>
                  <a:lnTo>
                    <a:pt x="83" y="209"/>
                  </a:lnTo>
                  <a:lnTo>
                    <a:pt x="72" y="199"/>
                  </a:lnTo>
                  <a:lnTo>
                    <a:pt x="64" y="195"/>
                  </a:lnTo>
                  <a:lnTo>
                    <a:pt x="51" y="191"/>
                  </a:lnTo>
                  <a:lnTo>
                    <a:pt x="68" y="187"/>
                  </a:lnTo>
                  <a:lnTo>
                    <a:pt x="81" y="187"/>
                  </a:lnTo>
                  <a:lnTo>
                    <a:pt x="97" y="191"/>
                  </a:lnTo>
                  <a:lnTo>
                    <a:pt x="106" y="195"/>
                  </a:lnTo>
                  <a:lnTo>
                    <a:pt x="120" y="204"/>
                  </a:lnTo>
                  <a:lnTo>
                    <a:pt x="134" y="213"/>
                  </a:lnTo>
                  <a:lnTo>
                    <a:pt x="123" y="194"/>
                  </a:lnTo>
                  <a:lnTo>
                    <a:pt x="115" y="175"/>
                  </a:lnTo>
                  <a:lnTo>
                    <a:pt x="103" y="158"/>
                  </a:lnTo>
                  <a:lnTo>
                    <a:pt x="87" y="139"/>
                  </a:lnTo>
                  <a:lnTo>
                    <a:pt x="63" y="121"/>
                  </a:lnTo>
                  <a:lnTo>
                    <a:pt x="45" y="108"/>
                  </a:lnTo>
                  <a:lnTo>
                    <a:pt x="25" y="95"/>
                  </a:lnTo>
                  <a:lnTo>
                    <a:pt x="12" y="89"/>
                  </a:lnTo>
                  <a:lnTo>
                    <a:pt x="0" y="82"/>
                  </a:lnTo>
                  <a:lnTo>
                    <a:pt x="11" y="75"/>
                  </a:lnTo>
                  <a:lnTo>
                    <a:pt x="24" y="68"/>
                  </a:lnTo>
                  <a:lnTo>
                    <a:pt x="40" y="61"/>
                  </a:lnTo>
                  <a:lnTo>
                    <a:pt x="52" y="57"/>
                  </a:lnTo>
                  <a:lnTo>
                    <a:pt x="70" y="57"/>
                  </a:lnTo>
                  <a:lnTo>
                    <a:pt x="89" y="64"/>
                  </a:lnTo>
                  <a:lnTo>
                    <a:pt x="104" y="65"/>
                  </a:lnTo>
                  <a:lnTo>
                    <a:pt x="123" y="76"/>
                  </a:lnTo>
                  <a:lnTo>
                    <a:pt x="144" y="89"/>
                  </a:lnTo>
                  <a:lnTo>
                    <a:pt x="165" y="103"/>
                  </a:lnTo>
                  <a:lnTo>
                    <a:pt x="183" y="120"/>
                  </a:lnTo>
                  <a:lnTo>
                    <a:pt x="202" y="142"/>
                  </a:lnTo>
                  <a:lnTo>
                    <a:pt x="191" y="114"/>
                  </a:lnTo>
                  <a:lnTo>
                    <a:pt x="190" y="99"/>
                  </a:lnTo>
                  <a:lnTo>
                    <a:pt x="190" y="81"/>
                  </a:lnTo>
                  <a:lnTo>
                    <a:pt x="192" y="64"/>
                  </a:lnTo>
                  <a:lnTo>
                    <a:pt x="195" y="45"/>
                  </a:lnTo>
                  <a:lnTo>
                    <a:pt x="204" y="30"/>
                  </a:lnTo>
                  <a:lnTo>
                    <a:pt x="214" y="17"/>
                  </a:lnTo>
                  <a:lnTo>
                    <a:pt x="225" y="8"/>
                  </a:lnTo>
                  <a:lnTo>
                    <a:pt x="236" y="1"/>
                  </a:lnTo>
                  <a:lnTo>
                    <a:pt x="245" y="0"/>
                  </a:lnTo>
                  <a:lnTo>
                    <a:pt x="261" y="5"/>
                  </a:lnTo>
                  <a:lnTo>
                    <a:pt x="270" y="13"/>
                  </a:lnTo>
                  <a:lnTo>
                    <a:pt x="285" y="24"/>
                  </a:lnTo>
                  <a:lnTo>
                    <a:pt x="274" y="27"/>
                  </a:lnTo>
                  <a:lnTo>
                    <a:pt x="264" y="33"/>
                  </a:lnTo>
                  <a:lnTo>
                    <a:pt x="259" y="40"/>
                  </a:lnTo>
                  <a:lnTo>
                    <a:pt x="256" y="44"/>
                  </a:lnTo>
                  <a:lnTo>
                    <a:pt x="253" y="54"/>
                  </a:lnTo>
                  <a:lnTo>
                    <a:pt x="252" y="60"/>
                  </a:lnTo>
                  <a:lnTo>
                    <a:pt x="254" y="70"/>
                  </a:lnTo>
                  <a:lnTo>
                    <a:pt x="260" y="82"/>
                  </a:lnTo>
                  <a:lnTo>
                    <a:pt x="265" y="91"/>
                  </a:lnTo>
                  <a:lnTo>
                    <a:pt x="273" y="102"/>
                  </a:lnTo>
                  <a:lnTo>
                    <a:pt x="276" y="108"/>
                  </a:lnTo>
                  <a:lnTo>
                    <a:pt x="284" y="113"/>
                  </a:lnTo>
                  <a:lnTo>
                    <a:pt x="293" y="117"/>
                  </a:lnTo>
                  <a:lnTo>
                    <a:pt x="305" y="120"/>
                  </a:lnTo>
                  <a:lnTo>
                    <a:pt x="317" y="118"/>
                  </a:lnTo>
                  <a:lnTo>
                    <a:pt x="326" y="119"/>
                  </a:lnTo>
                  <a:lnTo>
                    <a:pt x="334" y="114"/>
                  </a:lnTo>
                  <a:lnTo>
                    <a:pt x="340" y="101"/>
                  </a:lnTo>
                  <a:lnTo>
                    <a:pt x="334" y="89"/>
                  </a:lnTo>
                  <a:lnTo>
                    <a:pt x="324" y="75"/>
                  </a:lnTo>
                  <a:lnTo>
                    <a:pt x="313" y="62"/>
                  </a:lnTo>
                  <a:lnTo>
                    <a:pt x="327" y="64"/>
                  </a:lnTo>
                  <a:lnTo>
                    <a:pt x="341" y="68"/>
                  </a:lnTo>
                  <a:lnTo>
                    <a:pt x="354" y="76"/>
                  </a:lnTo>
                  <a:lnTo>
                    <a:pt x="370" y="87"/>
                  </a:lnTo>
                  <a:lnTo>
                    <a:pt x="382" y="96"/>
                  </a:lnTo>
                  <a:lnTo>
                    <a:pt x="398" y="108"/>
                  </a:lnTo>
                  <a:lnTo>
                    <a:pt x="410" y="120"/>
                  </a:lnTo>
                  <a:lnTo>
                    <a:pt x="418" y="131"/>
                  </a:lnTo>
                  <a:lnTo>
                    <a:pt x="424" y="147"/>
                  </a:lnTo>
                  <a:lnTo>
                    <a:pt x="429" y="162"/>
                  </a:lnTo>
                  <a:lnTo>
                    <a:pt x="431" y="174"/>
                  </a:lnTo>
                  <a:lnTo>
                    <a:pt x="433" y="191"/>
                  </a:lnTo>
                  <a:lnTo>
                    <a:pt x="434" y="207"/>
                  </a:lnTo>
                  <a:lnTo>
                    <a:pt x="431" y="223"/>
                  </a:lnTo>
                  <a:lnTo>
                    <a:pt x="429" y="239"/>
                  </a:lnTo>
                  <a:lnTo>
                    <a:pt x="429" y="249"/>
                  </a:lnTo>
                  <a:lnTo>
                    <a:pt x="431" y="258"/>
                  </a:lnTo>
                  <a:lnTo>
                    <a:pt x="437" y="269"/>
                  </a:lnTo>
                  <a:lnTo>
                    <a:pt x="448" y="285"/>
                  </a:lnTo>
                  <a:lnTo>
                    <a:pt x="457" y="294"/>
                  </a:lnTo>
                  <a:lnTo>
                    <a:pt x="471" y="302"/>
                  </a:lnTo>
                  <a:lnTo>
                    <a:pt x="485" y="306"/>
                  </a:lnTo>
                  <a:lnTo>
                    <a:pt x="496" y="309"/>
                  </a:lnTo>
                  <a:lnTo>
                    <a:pt x="510" y="309"/>
                  </a:lnTo>
                  <a:lnTo>
                    <a:pt x="510" y="296"/>
                  </a:lnTo>
                  <a:lnTo>
                    <a:pt x="505" y="285"/>
                  </a:lnTo>
                  <a:lnTo>
                    <a:pt x="519" y="290"/>
                  </a:lnTo>
                  <a:lnTo>
                    <a:pt x="529" y="297"/>
                  </a:lnTo>
                  <a:lnTo>
                    <a:pt x="541" y="307"/>
                  </a:lnTo>
                  <a:lnTo>
                    <a:pt x="551" y="319"/>
                  </a:lnTo>
                  <a:lnTo>
                    <a:pt x="563" y="337"/>
                  </a:lnTo>
                  <a:lnTo>
                    <a:pt x="570" y="358"/>
                  </a:lnTo>
                  <a:lnTo>
                    <a:pt x="573" y="375"/>
                  </a:lnTo>
                  <a:lnTo>
                    <a:pt x="580" y="392"/>
                  </a:lnTo>
                  <a:lnTo>
                    <a:pt x="585" y="407"/>
                  </a:lnTo>
                  <a:lnTo>
                    <a:pt x="588" y="429"/>
                  </a:lnTo>
                  <a:lnTo>
                    <a:pt x="585" y="449"/>
                  </a:lnTo>
                  <a:lnTo>
                    <a:pt x="581" y="463"/>
                  </a:lnTo>
                  <a:lnTo>
                    <a:pt x="580" y="476"/>
                  </a:lnTo>
                  <a:lnTo>
                    <a:pt x="580" y="488"/>
                  </a:lnTo>
                  <a:lnTo>
                    <a:pt x="573" y="502"/>
                  </a:lnTo>
                  <a:lnTo>
                    <a:pt x="563" y="515"/>
                  </a:lnTo>
                  <a:lnTo>
                    <a:pt x="557" y="526"/>
                  </a:lnTo>
                  <a:lnTo>
                    <a:pt x="544" y="539"/>
                  </a:lnTo>
                  <a:lnTo>
                    <a:pt x="530" y="542"/>
                  </a:lnTo>
                  <a:lnTo>
                    <a:pt x="510" y="540"/>
                  </a:lnTo>
                  <a:lnTo>
                    <a:pt x="491" y="545"/>
                  </a:lnTo>
                  <a:lnTo>
                    <a:pt x="475" y="556"/>
                  </a:lnTo>
                  <a:lnTo>
                    <a:pt x="449" y="573"/>
                  </a:lnTo>
                  <a:lnTo>
                    <a:pt x="424" y="580"/>
                  </a:lnTo>
                  <a:lnTo>
                    <a:pt x="404" y="585"/>
                  </a:lnTo>
                </a:path>
              </a:pathLst>
            </a:custGeom>
            <a:solidFill>
              <a:srgbClr val="E00000"/>
            </a:solidFill>
            <a:ln w="9525" cap="rnd">
              <a:noFill/>
              <a:round/>
              <a:headEnd/>
              <a:tailEnd/>
            </a:ln>
          </p:spPr>
          <p:txBody>
            <a:bodyPr>
              <a:prstTxWarp prst="textNoShape">
                <a:avLst/>
              </a:prstTxWarp>
            </a:bodyPr>
            <a:lstStyle/>
            <a:p>
              <a:endParaRPr lang="en-US"/>
            </a:p>
          </p:txBody>
        </p:sp>
        <p:sp>
          <p:nvSpPr>
            <p:cNvPr id="109601" name="Freeform 7"/>
            <p:cNvSpPr>
              <a:spLocks/>
            </p:cNvSpPr>
            <p:nvPr/>
          </p:nvSpPr>
          <p:spPr bwMode="auto">
            <a:xfrm>
              <a:off x="1048" y="2550"/>
              <a:ext cx="1237" cy="895"/>
            </a:xfrm>
            <a:custGeom>
              <a:avLst/>
              <a:gdLst>
                <a:gd name="T0" fmla="*/ 42 w 1237"/>
                <a:gd name="T1" fmla="*/ 790 h 895"/>
                <a:gd name="T2" fmla="*/ 6 w 1237"/>
                <a:gd name="T3" fmla="*/ 696 h 895"/>
                <a:gd name="T4" fmla="*/ 4 w 1237"/>
                <a:gd name="T5" fmla="*/ 629 h 895"/>
                <a:gd name="T6" fmla="*/ 48 w 1237"/>
                <a:gd name="T7" fmla="*/ 567 h 895"/>
                <a:gd name="T8" fmla="*/ 99 w 1237"/>
                <a:gd name="T9" fmla="*/ 500 h 895"/>
                <a:gd name="T10" fmla="*/ 124 w 1237"/>
                <a:gd name="T11" fmla="*/ 441 h 895"/>
                <a:gd name="T12" fmla="*/ 112 w 1237"/>
                <a:gd name="T13" fmla="*/ 364 h 895"/>
                <a:gd name="T14" fmla="*/ 62 w 1237"/>
                <a:gd name="T15" fmla="*/ 290 h 895"/>
                <a:gd name="T16" fmla="*/ 32 w 1237"/>
                <a:gd name="T17" fmla="*/ 215 h 895"/>
                <a:gd name="T18" fmla="*/ 37 w 1237"/>
                <a:gd name="T19" fmla="*/ 147 h 895"/>
                <a:gd name="T20" fmla="*/ 66 w 1237"/>
                <a:gd name="T21" fmla="*/ 152 h 895"/>
                <a:gd name="T22" fmla="*/ 100 w 1237"/>
                <a:gd name="T23" fmla="*/ 200 h 895"/>
                <a:gd name="T24" fmla="*/ 146 w 1237"/>
                <a:gd name="T25" fmla="*/ 211 h 895"/>
                <a:gd name="T26" fmla="*/ 187 w 1237"/>
                <a:gd name="T27" fmla="*/ 189 h 895"/>
                <a:gd name="T28" fmla="*/ 213 w 1237"/>
                <a:gd name="T29" fmla="*/ 175 h 895"/>
                <a:gd name="T30" fmla="*/ 255 w 1237"/>
                <a:gd name="T31" fmla="*/ 197 h 895"/>
                <a:gd name="T32" fmla="*/ 301 w 1237"/>
                <a:gd name="T33" fmla="*/ 244 h 895"/>
                <a:gd name="T34" fmla="*/ 289 w 1237"/>
                <a:gd name="T35" fmla="*/ 153 h 895"/>
                <a:gd name="T36" fmla="*/ 323 w 1237"/>
                <a:gd name="T37" fmla="*/ 146 h 895"/>
                <a:gd name="T38" fmla="*/ 383 w 1237"/>
                <a:gd name="T39" fmla="*/ 183 h 895"/>
                <a:gd name="T40" fmla="*/ 444 w 1237"/>
                <a:gd name="T41" fmla="*/ 232 h 895"/>
                <a:gd name="T42" fmla="*/ 481 w 1237"/>
                <a:gd name="T43" fmla="*/ 302 h 895"/>
                <a:gd name="T44" fmla="*/ 487 w 1237"/>
                <a:gd name="T45" fmla="*/ 232 h 895"/>
                <a:gd name="T46" fmla="*/ 482 w 1237"/>
                <a:gd name="T47" fmla="*/ 159 h 895"/>
                <a:gd name="T48" fmla="*/ 531 w 1237"/>
                <a:gd name="T49" fmla="*/ 118 h 895"/>
                <a:gd name="T50" fmla="*/ 554 w 1237"/>
                <a:gd name="T51" fmla="*/ 139 h 895"/>
                <a:gd name="T52" fmla="*/ 572 w 1237"/>
                <a:gd name="T53" fmla="*/ 181 h 895"/>
                <a:gd name="T54" fmla="*/ 609 w 1237"/>
                <a:gd name="T55" fmla="*/ 190 h 895"/>
                <a:gd name="T56" fmla="*/ 651 w 1237"/>
                <a:gd name="T57" fmla="*/ 160 h 895"/>
                <a:gd name="T58" fmla="*/ 666 w 1237"/>
                <a:gd name="T59" fmla="*/ 116 h 895"/>
                <a:gd name="T60" fmla="*/ 636 w 1237"/>
                <a:gd name="T61" fmla="*/ 60 h 895"/>
                <a:gd name="T62" fmla="*/ 580 w 1237"/>
                <a:gd name="T63" fmla="*/ 17 h 895"/>
                <a:gd name="T64" fmla="*/ 623 w 1237"/>
                <a:gd name="T65" fmla="*/ 0 h 895"/>
                <a:gd name="T66" fmla="*/ 702 w 1237"/>
                <a:gd name="T67" fmla="*/ 19 h 895"/>
                <a:gd name="T68" fmla="*/ 774 w 1237"/>
                <a:gd name="T69" fmla="*/ 62 h 895"/>
                <a:gd name="T70" fmla="*/ 844 w 1237"/>
                <a:gd name="T71" fmla="*/ 129 h 895"/>
                <a:gd name="T72" fmla="*/ 896 w 1237"/>
                <a:gd name="T73" fmla="*/ 203 h 895"/>
                <a:gd name="T74" fmla="*/ 941 w 1237"/>
                <a:gd name="T75" fmla="*/ 318 h 895"/>
                <a:gd name="T76" fmla="*/ 979 w 1237"/>
                <a:gd name="T77" fmla="*/ 401 h 895"/>
                <a:gd name="T78" fmla="*/ 1004 w 1237"/>
                <a:gd name="T79" fmla="*/ 387 h 895"/>
                <a:gd name="T80" fmla="*/ 1027 w 1237"/>
                <a:gd name="T81" fmla="*/ 317 h 895"/>
                <a:gd name="T82" fmla="*/ 1071 w 1237"/>
                <a:gd name="T83" fmla="*/ 374 h 895"/>
                <a:gd name="T84" fmla="*/ 1127 w 1237"/>
                <a:gd name="T85" fmla="*/ 421 h 895"/>
                <a:gd name="T86" fmla="*/ 1140 w 1237"/>
                <a:gd name="T87" fmla="*/ 378 h 895"/>
                <a:gd name="T88" fmla="*/ 1189 w 1237"/>
                <a:gd name="T89" fmla="*/ 442 h 895"/>
                <a:gd name="T90" fmla="*/ 1207 w 1237"/>
                <a:gd name="T91" fmla="*/ 512 h 895"/>
                <a:gd name="T92" fmla="*/ 1216 w 1237"/>
                <a:gd name="T93" fmla="*/ 590 h 895"/>
                <a:gd name="T94" fmla="*/ 1183 w 1237"/>
                <a:gd name="T95" fmla="*/ 673 h 895"/>
                <a:gd name="T96" fmla="*/ 1085 w 1237"/>
                <a:gd name="T97" fmla="*/ 705 h 895"/>
                <a:gd name="T98" fmla="*/ 1000 w 1237"/>
                <a:gd name="T99" fmla="*/ 713 h 895"/>
                <a:gd name="T100" fmla="*/ 915 w 1237"/>
                <a:gd name="T101" fmla="*/ 730 h 895"/>
                <a:gd name="T102" fmla="*/ 794 w 1237"/>
                <a:gd name="T103" fmla="*/ 718 h 895"/>
                <a:gd name="T104" fmla="*/ 661 w 1237"/>
                <a:gd name="T105" fmla="*/ 754 h 895"/>
                <a:gd name="T106" fmla="*/ 282 w 1237"/>
                <a:gd name="T107" fmla="*/ 859 h 8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7"/>
                <a:gd name="T163" fmla="*/ 0 h 895"/>
                <a:gd name="T164" fmla="*/ 1237 w 1237"/>
                <a:gd name="T165" fmla="*/ 895 h 8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7" h="895">
                  <a:moveTo>
                    <a:pt x="108" y="874"/>
                  </a:moveTo>
                  <a:lnTo>
                    <a:pt x="81" y="850"/>
                  </a:lnTo>
                  <a:lnTo>
                    <a:pt x="60" y="822"/>
                  </a:lnTo>
                  <a:lnTo>
                    <a:pt x="42" y="790"/>
                  </a:lnTo>
                  <a:lnTo>
                    <a:pt x="30" y="765"/>
                  </a:lnTo>
                  <a:lnTo>
                    <a:pt x="19" y="740"/>
                  </a:lnTo>
                  <a:lnTo>
                    <a:pt x="11" y="717"/>
                  </a:lnTo>
                  <a:lnTo>
                    <a:pt x="6" y="696"/>
                  </a:lnTo>
                  <a:lnTo>
                    <a:pt x="4" y="681"/>
                  </a:lnTo>
                  <a:lnTo>
                    <a:pt x="0" y="663"/>
                  </a:lnTo>
                  <a:lnTo>
                    <a:pt x="1" y="646"/>
                  </a:lnTo>
                  <a:lnTo>
                    <a:pt x="4" y="629"/>
                  </a:lnTo>
                  <a:lnTo>
                    <a:pt x="11" y="611"/>
                  </a:lnTo>
                  <a:lnTo>
                    <a:pt x="19" y="594"/>
                  </a:lnTo>
                  <a:lnTo>
                    <a:pt x="31" y="582"/>
                  </a:lnTo>
                  <a:lnTo>
                    <a:pt x="48" y="567"/>
                  </a:lnTo>
                  <a:lnTo>
                    <a:pt x="60" y="554"/>
                  </a:lnTo>
                  <a:lnTo>
                    <a:pt x="77" y="534"/>
                  </a:lnTo>
                  <a:lnTo>
                    <a:pt x="92" y="511"/>
                  </a:lnTo>
                  <a:lnTo>
                    <a:pt x="99" y="500"/>
                  </a:lnTo>
                  <a:lnTo>
                    <a:pt x="110" y="492"/>
                  </a:lnTo>
                  <a:lnTo>
                    <a:pt x="117" y="474"/>
                  </a:lnTo>
                  <a:lnTo>
                    <a:pt x="121" y="460"/>
                  </a:lnTo>
                  <a:lnTo>
                    <a:pt x="124" y="441"/>
                  </a:lnTo>
                  <a:lnTo>
                    <a:pt x="125" y="422"/>
                  </a:lnTo>
                  <a:lnTo>
                    <a:pt x="123" y="404"/>
                  </a:lnTo>
                  <a:lnTo>
                    <a:pt x="121" y="386"/>
                  </a:lnTo>
                  <a:lnTo>
                    <a:pt x="112" y="364"/>
                  </a:lnTo>
                  <a:lnTo>
                    <a:pt x="100" y="346"/>
                  </a:lnTo>
                  <a:lnTo>
                    <a:pt x="89" y="327"/>
                  </a:lnTo>
                  <a:lnTo>
                    <a:pt x="76" y="307"/>
                  </a:lnTo>
                  <a:lnTo>
                    <a:pt x="62" y="290"/>
                  </a:lnTo>
                  <a:lnTo>
                    <a:pt x="52" y="271"/>
                  </a:lnTo>
                  <a:lnTo>
                    <a:pt x="40" y="247"/>
                  </a:lnTo>
                  <a:lnTo>
                    <a:pt x="35" y="231"/>
                  </a:lnTo>
                  <a:lnTo>
                    <a:pt x="32" y="215"/>
                  </a:lnTo>
                  <a:lnTo>
                    <a:pt x="29" y="193"/>
                  </a:lnTo>
                  <a:lnTo>
                    <a:pt x="29" y="178"/>
                  </a:lnTo>
                  <a:lnTo>
                    <a:pt x="34" y="163"/>
                  </a:lnTo>
                  <a:lnTo>
                    <a:pt x="37" y="147"/>
                  </a:lnTo>
                  <a:lnTo>
                    <a:pt x="47" y="130"/>
                  </a:lnTo>
                  <a:lnTo>
                    <a:pt x="54" y="122"/>
                  </a:lnTo>
                  <a:lnTo>
                    <a:pt x="61" y="141"/>
                  </a:lnTo>
                  <a:lnTo>
                    <a:pt x="66" y="152"/>
                  </a:lnTo>
                  <a:lnTo>
                    <a:pt x="74" y="168"/>
                  </a:lnTo>
                  <a:lnTo>
                    <a:pt x="81" y="178"/>
                  </a:lnTo>
                  <a:lnTo>
                    <a:pt x="89" y="189"/>
                  </a:lnTo>
                  <a:lnTo>
                    <a:pt x="100" y="200"/>
                  </a:lnTo>
                  <a:lnTo>
                    <a:pt x="113" y="205"/>
                  </a:lnTo>
                  <a:lnTo>
                    <a:pt x="125" y="207"/>
                  </a:lnTo>
                  <a:lnTo>
                    <a:pt x="135" y="209"/>
                  </a:lnTo>
                  <a:lnTo>
                    <a:pt x="146" y="211"/>
                  </a:lnTo>
                  <a:lnTo>
                    <a:pt x="160" y="209"/>
                  </a:lnTo>
                  <a:lnTo>
                    <a:pt x="172" y="207"/>
                  </a:lnTo>
                  <a:lnTo>
                    <a:pt x="182" y="199"/>
                  </a:lnTo>
                  <a:lnTo>
                    <a:pt x="187" y="189"/>
                  </a:lnTo>
                  <a:lnTo>
                    <a:pt x="190" y="178"/>
                  </a:lnTo>
                  <a:lnTo>
                    <a:pt x="186" y="166"/>
                  </a:lnTo>
                  <a:lnTo>
                    <a:pt x="199" y="170"/>
                  </a:lnTo>
                  <a:lnTo>
                    <a:pt x="213" y="175"/>
                  </a:lnTo>
                  <a:lnTo>
                    <a:pt x="228" y="181"/>
                  </a:lnTo>
                  <a:lnTo>
                    <a:pt x="238" y="188"/>
                  </a:lnTo>
                  <a:lnTo>
                    <a:pt x="248" y="196"/>
                  </a:lnTo>
                  <a:lnTo>
                    <a:pt x="255" y="197"/>
                  </a:lnTo>
                  <a:lnTo>
                    <a:pt x="265" y="207"/>
                  </a:lnTo>
                  <a:lnTo>
                    <a:pt x="275" y="217"/>
                  </a:lnTo>
                  <a:lnTo>
                    <a:pt x="287" y="229"/>
                  </a:lnTo>
                  <a:lnTo>
                    <a:pt x="301" y="244"/>
                  </a:lnTo>
                  <a:lnTo>
                    <a:pt x="293" y="218"/>
                  </a:lnTo>
                  <a:lnTo>
                    <a:pt x="290" y="192"/>
                  </a:lnTo>
                  <a:lnTo>
                    <a:pt x="289" y="167"/>
                  </a:lnTo>
                  <a:lnTo>
                    <a:pt x="289" y="153"/>
                  </a:lnTo>
                  <a:lnTo>
                    <a:pt x="294" y="128"/>
                  </a:lnTo>
                  <a:lnTo>
                    <a:pt x="301" y="107"/>
                  </a:lnTo>
                  <a:lnTo>
                    <a:pt x="313" y="130"/>
                  </a:lnTo>
                  <a:lnTo>
                    <a:pt x="323" y="146"/>
                  </a:lnTo>
                  <a:lnTo>
                    <a:pt x="338" y="160"/>
                  </a:lnTo>
                  <a:lnTo>
                    <a:pt x="351" y="166"/>
                  </a:lnTo>
                  <a:lnTo>
                    <a:pt x="366" y="175"/>
                  </a:lnTo>
                  <a:lnTo>
                    <a:pt x="383" y="183"/>
                  </a:lnTo>
                  <a:lnTo>
                    <a:pt x="399" y="196"/>
                  </a:lnTo>
                  <a:lnTo>
                    <a:pt x="411" y="200"/>
                  </a:lnTo>
                  <a:lnTo>
                    <a:pt x="427" y="216"/>
                  </a:lnTo>
                  <a:lnTo>
                    <a:pt x="444" y="232"/>
                  </a:lnTo>
                  <a:lnTo>
                    <a:pt x="454" y="248"/>
                  </a:lnTo>
                  <a:lnTo>
                    <a:pt x="467" y="266"/>
                  </a:lnTo>
                  <a:lnTo>
                    <a:pt x="472" y="280"/>
                  </a:lnTo>
                  <a:lnTo>
                    <a:pt x="481" y="302"/>
                  </a:lnTo>
                  <a:lnTo>
                    <a:pt x="487" y="280"/>
                  </a:lnTo>
                  <a:lnTo>
                    <a:pt x="491" y="265"/>
                  </a:lnTo>
                  <a:lnTo>
                    <a:pt x="491" y="249"/>
                  </a:lnTo>
                  <a:lnTo>
                    <a:pt x="487" y="232"/>
                  </a:lnTo>
                  <a:lnTo>
                    <a:pt x="482" y="208"/>
                  </a:lnTo>
                  <a:lnTo>
                    <a:pt x="482" y="190"/>
                  </a:lnTo>
                  <a:lnTo>
                    <a:pt x="479" y="172"/>
                  </a:lnTo>
                  <a:lnTo>
                    <a:pt x="482" y="159"/>
                  </a:lnTo>
                  <a:lnTo>
                    <a:pt x="491" y="143"/>
                  </a:lnTo>
                  <a:lnTo>
                    <a:pt x="504" y="135"/>
                  </a:lnTo>
                  <a:lnTo>
                    <a:pt x="515" y="125"/>
                  </a:lnTo>
                  <a:lnTo>
                    <a:pt x="531" y="118"/>
                  </a:lnTo>
                  <a:lnTo>
                    <a:pt x="542" y="115"/>
                  </a:lnTo>
                  <a:lnTo>
                    <a:pt x="567" y="117"/>
                  </a:lnTo>
                  <a:lnTo>
                    <a:pt x="558" y="129"/>
                  </a:lnTo>
                  <a:lnTo>
                    <a:pt x="554" y="139"/>
                  </a:lnTo>
                  <a:lnTo>
                    <a:pt x="554" y="151"/>
                  </a:lnTo>
                  <a:lnTo>
                    <a:pt x="557" y="161"/>
                  </a:lnTo>
                  <a:lnTo>
                    <a:pt x="564" y="173"/>
                  </a:lnTo>
                  <a:lnTo>
                    <a:pt x="572" y="181"/>
                  </a:lnTo>
                  <a:lnTo>
                    <a:pt x="575" y="180"/>
                  </a:lnTo>
                  <a:lnTo>
                    <a:pt x="583" y="185"/>
                  </a:lnTo>
                  <a:lnTo>
                    <a:pt x="599" y="192"/>
                  </a:lnTo>
                  <a:lnTo>
                    <a:pt x="609" y="190"/>
                  </a:lnTo>
                  <a:lnTo>
                    <a:pt x="622" y="187"/>
                  </a:lnTo>
                  <a:lnTo>
                    <a:pt x="632" y="181"/>
                  </a:lnTo>
                  <a:lnTo>
                    <a:pt x="642" y="172"/>
                  </a:lnTo>
                  <a:lnTo>
                    <a:pt x="651" y="160"/>
                  </a:lnTo>
                  <a:lnTo>
                    <a:pt x="660" y="151"/>
                  </a:lnTo>
                  <a:lnTo>
                    <a:pt x="664" y="141"/>
                  </a:lnTo>
                  <a:lnTo>
                    <a:pt x="666" y="126"/>
                  </a:lnTo>
                  <a:lnTo>
                    <a:pt x="666" y="116"/>
                  </a:lnTo>
                  <a:lnTo>
                    <a:pt x="662" y="104"/>
                  </a:lnTo>
                  <a:lnTo>
                    <a:pt x="657" y="87"/>
                  </a:lnTo>
                  <a:lnTo>
                    <a:pt x="647" y="74"/>
                  </a:lnTo>
                  <a:lnTo>
                    <a:pt x="636" y="60"/>
                  </a:lnTo>
                  <a:lnTo>
                    <a:pt x="621" y="48"/>
                  </a:lnTo>
                  <a:lnTo>
                    <a:pt x="611" y="34"/>
                  </a:lnTo>
                  <a:lnTo>
                    <a:pt x="596" y="29"/>
                  </a:lnTo>
                  <a:lnTo>
                    <a:pt x="580" y="17"/>
                  </a:lnTo>
                  <a:lnTo>
                    <a:pt x="564" y="10"/>
                  </a:lnTo>
                  <a:lnTo>
                    <a:pt x="581" y="8"/>
                  </a:lnTo>
                  <a:lnTo>
                    <a:pt x="600" y="3"/>
                  </a:lnTo>
                  <a:lnTo>
                    <a:pt x="623" y="0"/>
                  </a:lnTo>
                  <a:lnTo>
                    <a:pt x="642" y="0"/>
                  </a:lnTo>
                  <a:lnTo>
                    <a:pt x="663" y="4"/>
                  </a:lnTo>
                  <a:lnTo>
                    <a:pt x="682" y="10"/>
                  </a:lnTo>
                  <a:lnTo>
                    <a:pt x="702" y="19"/>
                  </a:lnTo>
                  <a:lnTo>
                    <a:pt x="722" y="32"/>
                  </a:lnTo>
                  <a:lnTo>
                    <a:pt x="740" y="42"/>
                  </a:lnTo>
                  <a:lnTo>
                    <a:pt x="759" y="53"/>
                  </a:lnTo>
                  <a:lnTo>
                    <a:pt x="774" y="62"/>
                  </a:lnTo>
                  <a:lnTo>
                    <a:pt x="788" y="73"/>
                  </a:lnTo>
                  <a:lnTo>
                    <a:pt x="808" y="87"/>
                  </a:lnTo>
                  <a:lnTo>
                    <a:pt x="826" y="106"/>
                  </a:lnTo>
                  <a:lnTo>
                    <a:pt x="844" y="129"/>
                  </a:lnTo>
                  <a:lnTo>
                    <a:pt x="863" y="152"/>
                  </a:lnTo>
                  <a:lnTo>
                    <a:pt x="871" y="164"/>
                  </a:lnTo>
                  <a:lnTo>
                    <a:pt x="885" y="185"/>
                  </a:lnTo>
                  <a:lnTo>
                    <a:pt x="896" y="203"/>
                  </a:lnTo>
                  <a:lnTo>
                    <a:pt x="907" y="223"/>
                  </a:lnTo>
                  <a:lnTo>
                    <a:pt x="921" y="257"/>
                  </a:lnTo>
                  <a:lnTo>
                    <a:pt x="929" y="281"/>
                  </a:lnTo>
                  <a:lnTo>
                    <a:pt x="941" y="318"/>
                  </a:lnTo>
                  <a:lnTo>
                    <a:pt x="952" y="343"/>
                  </a:lnTo>
                  <a:lnTo>
                    <a:pt x="961" y="368"/>
                  </a:lnTo>
                  <a:lnTo>
                    <a:pt x="967" y="387"/>
                  </a:lnTo>
                  <a:lnTo>
                    <a:pt x="979" y="401"/>
                  </a:lnTo>
                  <a:lnTo>
                    <a:pt x="989" y="414"/>
                  </a:lnTo>
                  <a:lnTo>
                    <a:pt x="1005" y="419"/>
                  </a:lnTo>
                  <a:lnTo>
                    <a:pt x="1005" y="401"/>
                  </a:lnTo>
                  <a:lnTo>
                    <a:pt x="1004" y="387"/>
                  </a:lnTo>
                  <a:lnTo>
                    <a:pt x="1006" y="369"/>
                  </a:lnTo>
                  <a:lnTo>
                    <a:pt x="1015" y="351"/>
                  </a:lnTo>
                  <a:lnTo>
                    <a:pt x="1018" y="336"/>
                  </a:lnTo>
                  <a:lnTo>
                    <a:pt x="1027" y="317"/>
                  </a:lnTo>
                  <a:lnTo>
                    <a:pt x="1037" y="303"/>
                  </a:lnTo>
                  <a:lnTo>
                    <a:pt x="1049" y="289"/>
                  </a:lnTo>
                  <a:lnTo>
                    <a:pt x="1061" y="352"/>
                  </a:lnTo>
                  <a:lnTo>
                    <a:pt x="1071" y="374"/>
                  </a:lnTo>
                  <a:lnTo>
                    <a:pt x="1090" y="400"/>
                  </a:lnTo>
                  <a:lnTo>
                    <a:pt x="1106" y="418"/>
                  </a:lnTo>
                  <a:lnTo>
                    <a:pt x="1120" y="432"/>
                  </a:lnTo>
                  <a:lnTo>
                    <a:pt x="1127" y="421"/>
                  </a:lnTo>
                  <a:lnTo>
                    <a:pt x="1126" y="405"/>
                  </a:lnTo>
                  <a:lnTo>
                    <a:pt x="1126" y="393"/>
                  </a:lnTo>
                  <a:lnTo>
                    <a:pt x="1116" y="364"/>
                  </a:lnTo>
                  <a:lnTo>
                    <a:pt x="1140" y="378"/>
                  </a:lnTo>
                  <a:lnTo>
                    <a:pt x="1151" y="390"/>
                  </a:lnTo>
                  <a:lnTo>
                    <a:pt x="1167" y="407"/>
                  </a:lnTo>
                  <a:lnTo>
                    <a:pt x="1179" y="426"/>
                  </a:lnTo>
                  <a:lnTo>
                    <a:pt x="1189" y="442"/>
                  </a:lnTo>
                  <a:lnTo>
                    <a:pt x="1197" y="457"/>
                  </a:lnTo>
                  <a:lnTo>
                    <a:pt x="1206" y="480"/>
                  </a:lnTo>
                  <a:lnTo>
                    <a:pt x="1208" y="492"/>
                  </a:lnTo>
                  <a:lnTo>
                    <a:pt x="1207" y="512"/>
                  </a:lnTo>
                  <a:lnTo>
                    <a:pt x="1209" y="532"/>
                  </a:lnTo>
                  <a:lnTo>
                    <a:pt x="1210" y="548"/>
                  </a:lnTo>
                  <a:lnTo>
                    <a:pt x="1213" y="568"/>
                  </a:lnTo>
                  <a:lnTo>
                    <a:pt x="1216" y="590"/>
                  </a:lnTo>
                  <a:lnTo>
                    <a:pt x="1227" y="618"/>
                  </a:lnTo>
                  <a:lnTo>
                    <a:pt x="1236" y="639"/>
                  </a:lnTo>
                  <a:lnTo>
                    <a:pt x="1214" y="653"/>
                  </a:lnTo>
                  <a:lnTo>
                    <a:pt x="1183" y="673"/>
                  </a:lnTo>
                  <a:lnTo>
                    <a:pt x="1154" y="687"/>
                  </a:lnTo>
                  <a:lnTo>
                    <a:pt x="1124" y="698"/>
                  </a:lnTo>
                  <a:lnTo>
                    <a:pt x="1110" y="704"/>
                  </a:lnTo>
                  <a:lnTo>
                    <a:pt x="1085" y="705"/>
                  </a:lnTo>
                  <a:lnTo>
                    <a:pt x="1064" y="705"/>
                  </a:lnTo>
                  <a:lnTo>
                    <a:pt x="1038" y="705"/>
                  </a:lnTo>
                  <a:lnTo>
                    <a:pt x="1017" y="708"/>
                  </a:lnTo>
                  <a:lnTo>
                    <a:pt x="1000" y="713"/>
                  </a:lnTo>
                  <a:lnTo>
                    <a:pt x="981" y="720"/>
                  </a:lnTo>
                  <a:lnTo>
                    <a:pt x="957" y="725"/>
                  </a:lnTo>
                  <a:lnTo>
                    <a:pt x="937" y="730"/>
                  </a:lnTo>
                  <a:lnTo>
                    <a:pt x="915" y="730"/>
                  </a:lnTo>
                  <a:lnTo>
                    <a:pt x="888" y="731"/>
                  </a:lnTo>
                  <a:lnTo>
                    <a:pt x="867" y="726"/>
                  </a:lnTo>
                  <a:lnTo>
                    <a:pt x="820" y="721"/>
                  </a:lnTo>
                  <a:lnTo>
                    <a:pt x="794" y="718"/>
                  </a:lnTo>
                  <a:lnTo>
                    <a:pt x="769" y="723"/>
                  </a:lnTo>
                  <a:lnTo>
                    <a:pt x="735" y="728"/>
                  </a:lnTo>
                  <a:lnTo>
                    <a:pt x="697" y="738"/>
                  </a:lnTo>
                  <a:lnTo>
                    <a:pt x="661" y="754"/>
                  </a:lnTo>
                  <a:lnTo>
                    <a:pt x="565" y="805"/>
                  </a:lnTo>
                  <a:lnTo>
                    <a:pt x="457" y="805"/>
                  </a:lnTo>
                  <a:lnTo>
                    <a:pt x="373" y="803"/>
                  </a:lnTo>
                  <a:lnTo>
                    <a:pt x="282" y="859"/>
                  </a:lnTo>
                  <a:lnTo>
                    <a:pt x="185" y="894"/>
                  </a:lnTo>
                  <a:lnTo>
                    <a:pt x="108" y="874"/>
                  </a:lnTo>
                </a:path>
              </a:pathLst>
            </a:custGeom>
            <a:solidFill>
              <a:srgbClr val="FF0000"/>
            </a:solidFill>
            <a:ln w="9525" cap="rnd">
              <a:noFill/>
              <a:round/>
              <a:headEnd/>
              <a:tailEnd/>
            </a:ln>
          </p:spPr>
          <p:txBody>
            <a:bodyPr>
              <a:prstTxWarp prst="textNoShape">
                <a:avLst/>
              </a:prstTxWarp>
            </a:bodyPr>
            <a:lstStyle/>
            <a:p>
              <a:endParaRPr lang="en-US"/>
            </a:p>
          </p:txBody>
        </p:sp>
        <p:sp>
          <p:nvSpPr>
            <p:cNvPr id="109602" name="Freeform 8"/>
            <p:cNvSpPr>
              <a:spLocks/>
            </p:cNvSpPr>
            <p:nvPr/>
          </p:nvSpPr>
          <p:spPr bwMode="auto">
            <a:xfrm>
              <a:off x="1031" y="3215"/>
              <a:ext cx="245" cy="254"/>
            </a:xfrm>
            <a:custGeom>
              <a:avLst/>
              <a:gdLst>
                <a:gd name="T0" fmla="*/ 161 w 245"/>
                <a:gd name="T1" fmla="*/ 249 h 254"/>
                <a:gd name="T2" fmla="*/ 132 w 245"/>
                <a:gd name="T3" fmla="*/ 233 h 254"/>
                <a:gd name="T4" fmla="*/ 111 w 245"/>
                <a:gd name="T5" fmla="*/ 210 h 254"/>
                <a:gd name="T6" fmla="*/ 93 w 245"/>
                <a:gd name="T7" fmla="*/ 181 h 254"/>
                <a:gd name="T8" fmla="*/ 80 w 245"/>
                <a:gd name="T9" fmla="*/ 156 h 254"/>
                <a:gd name="T10" fmla="*/ 73 w 245"/>
                <a:gd name="T11" fmla="*/ 128 h 254"/>
                <a:gd name="T12" fmla="*/ 58 w 245"/>
                <a:gd name="T13" fmla="*/ 105 h 254"/>
                <a:gd name="T14" fmla="*/ 46 w 245"/>
                <a:gd name="T15" fmla="*/ 93 h 254"/>
                <a:gd name="T16" fmla="*/ 31 w 245"/>
                <a:gd name="T17" fmla="*/ 79 h 254"/>
                <a:gd name="T18" fmla="*/ 30 w 245"/>
                <a:gd name="T19" fmla="*/ 74 h 254"/>
                <a:gd name="T20" fmla="*/ 47 w 245"/>
                <a:gd name="T21" fmla="*/ 80 h 254"/>
                <a:gd name="T22" fmla="*/ 53 w 245"/>
                <a:gd name="T23" fmla="*/ 76 h 254"/>
                <a:gd name="T24" fmla="*/ 35 w 245"/>
                <a:gd name="T25" fmla="*/ 53 h 254"/>
                <a:gd name="T26" fmla="*/ 12 w 245"/>
                <a:gd name="T27" fmla="*/ 35 h 254"/>
                <a:gd name="T28" fmla="*/ 3 w 245"/>
                <a:gd name="T29" fmla="*/ 24 h 254"/>
                <a:gd name="T30" fmla="*/ 19 w 245"/>
                <a:gd name="T31" fmla="*/ 20 h 254"/>
                <a:gd name="T32" fmla="*/ 40 w 245"/>
                <a:gd name="T33" fmla="*/ 23 h 254"/>
                <a:gd name="T34" fmla="*/ 66 w 245"/>
                <a:gd name="T35" fmla="*/ 42 h 254"/>
                <a:gd name="T36" fmla="*/ 77 w 245"/>
                <a:gd name="T37" fmla="*/ 45 h 254"/>
                <a:gd name="T38" fmla="*/ 76 w 245"/>
                <a:gd name="T39" fmla="*/ 26 h 254"/>
                <a:gd name="T40" fmla="*/ 83 w 245"/>
                <a:gd name="T41" fmla="*/ 5 h 254"/>
                <a:gd name="T42" fmla="*/ 96 w 245"/>
                <a:gd name="T43" fmla="*/ 0 h 254"/>
                <a:gd name="T44" fmla="*/ 111 w 245"/>
                <a:gd name="T45" fmla="*/ 11 h 254"/>
                <a:gd name="T46" fmla="*/ 103 w 245"/>
                <a:gd name="T47" fmla="*/ 19 h 254"/>
                <a:gd name="T48" fmla="*/ 100 w 245"/>
                <a:gd name="T49" fmla="*/ 27 h 254"/>
                <a:gd name="T50" fmla="*/ 106 w 245"/>
                <a:gd name="T51" fmla="*/ 40 h 254"/>
                <a:gd name="T52" fmla="*/ 113 w 245"/>
                <a:gd name="T53" fmla="*/ 50 h 254"/>
                <a:gd name="T54" fmla="*/ 127 w 245"/>
                <a:gd name="T55" fmla="*/ 53 h 254"/>
                <a:gd name="T56" fmla="*/ 136 w 245"/>
                <a:gd name="T57" fmla="*/ 49 h 254"/>
                <a:gd name="T58" fmla="*/ 124 w 245"/>
                <a:gd name="T59" fmla="*/ 28 h 254"/>
                <a:gd name="T60" fmla="*/ 140 w 245"/>
                <a:gd name="T61" fmla="*/ 37 h 254"/>
                <a:gd name="T62" fmla="*/ 161 w 245"/>
                <a:gd name="T63" fmla="*/ 51 h 254"/>
                <a:gd name="T64" fmla="*/ 172 w 245"/>
                <a:gd name="T65" fmla="*/ 69 h 254"/>
                <a:gd name="T66" fmla="*/ 177 w 245"/>
                <a:gd name="T67" fmla="*/ 87 h 254"/>
                <a:gd name="T68" fmla="*/ 173 w 245"/>
                <a:gd name="T69" fmla="*/ 106 h 254"/>
                <a:gd name="T70" fmla="*/ 177 w 245"/>
                <a:gd name="T71" fmla="*/ 121 h 254"/>
                <a:gd name="T72" fmla="*/ 193 w 245"/>
                <a:gd name="T73" fmla="*/ 135 h 254"/>
                <a:gd name="T74" fmla="*/ 209 w 245"/>
                <a:gd name="T75" fmla="*/ 137 h 254"/>
                <a:gd name="T76" fmla="*/ 215 w 245"/>
                <a:gd name="T77" fmla="*/ 132 h 254"/>
                <a:gd name="T78" fmla="*/ 224 w 245"/>
                <a:gd name="T79" fmla="*/ 145 h 254"/>
                <a:gd name="T80" fmla="*/ 236 w 245"/>
                <a:gd name="T81" fmla="*/ 169 h 254"/>
                <a:gd name="T82" fmla="*/ 243 w 245"/>
                <a:gd name="T83" fmla="*/ 193 h 254"/>
                <a:gd name="T84" fmla="*/ 243 w 245"/>
                <a:gd name="T85" fmla="*/ 214 h 254"/>
                <a:gd name="T86" fmla="*/ 237 w 245"/>
                <a:gd name="T87" fmla="*/ 228 h 254"/>
                <a:gd name="T88" fmla="*/ 224 w 245"/>
                <a:gd name="T89" fmla="*/ 238 h 254"/>
                <a:gd name="T90" fmla="*/ 200 w 245"/>
                <a:gd name="T91" fmla="*/ 242 h 254"/>
                <a:gd name="T92" fmla="*/ 175 w 245"/>
                <a:gd name="T93" fmla="*/ 253 h 2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5"/>
                <a:gd name="T142" fmla="*/ 0 h 254"/>
                <a:gd name="T143" fmla="*/ 245 w 245"/>
                <a:gd name="T144" fmla="*/ 254 h 2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5" h="254">
                  <a:moveTo>
                    <a:pt x="175" y="253"/>
                  </a:moveTo>
                  <a:lnTo>
                    <a:pt x="168" y="251"/>
                  </a:lnTo>
                  <a:lnTo>
                    <a:pt x="161" y="249"/>
                  </a:lnTo>
                  <a:lnTo>
                    <a:pt x="151" y="243"/>
                  </a:lnTo>
                  <a:lnTo>
                    <a:pt x="143" y="239"/>
                  </a:lnTo>
                  <a:lnTo>
                    <a:pt x="132" y="233"/>
                  </a:lnTo>
                  <a:lnTo>
                    <a:pt x="127" y="227"/>
                  </a:lnTo>
                  <a:lnTo>
                    <a:pt x="120" y="217"/>
                  </a:lnTo>
                  <a:lnTo>
                    <a:pt x="111" y="210"/>
                  </a:lnTo>
                  <a:lnTo>
                    <a:pt x="106" y="201"/>
                  </a:lnTo>
                  <a:lnTo>
                    <a:pt x="98" y="188"/>
                  </a:lnTo>
                  <a:lnTo>
                    <a:pt x="93" y="181"/>
                  </a:lnTo>
                  <a:lnTo>
                    <a:pt x="88" y="175"/>
                  </a:lnTo>
                  <a:lnTo>
                    <a:pt x="83" y="163"/>
                  </a:lnTo>
                  <a:lnTo>
                    <a:pt x="80" y="156"/>
                  </a:lnTo>
                  <a:lnTo>
                    <a:pt x="78" y="144"/>
                  </a:lnTo>
                  <a:lnTo>
                    <a:pt x="75" y="135"/>
                  </a:lnTo>
                  <a:lnTo>
                    <a:pt x="73" y="128"/>
                  </a:lnTo>
                  <a:lnTo>
                    <a:pt x="71" y="119"/>
                  </a:lnTo>
                  <a:lnTo>
                    <a:pt x="65" y="111"/>
                  </a:lnTo>
                  <a:lnTo>
                    <a:pt x="58" y="105"/>
                  </a:lnTo>
                  <a:lnTo>
                    <a:pt x="55" y="103"/>
                  </a:lnTo>
                  <a:lnTo>
                    <a:pt x="52" y="99"/>
                  </a:lnTo>
                  <a:lnTo>
                    <a:pt x="46" y="93"/>
                  </a:lnTo>
                  <a:lnTo>
                    <a:pt x="41" y="89"/>
                  </a:lnTo>
                  <a:lnTo>
                    <a:pt x="37" y="84"/>
                  </a:lnTo>
                  <a:lnTo>
                    <a:pt x="31" y="79"/>
                  </a:lnTo>
                  <a:lnTo>
                    <a:pt x="28" y="78"/>
                  </a:lnTo>
                  <a:lnTo>
                    <a:pt x="25" y="75"/>
                  </a:lnTo>
                  <a:lnTo>
                    <a:pt x="30" y="74"/>
                  </a:lnTo>
                  <a:lnTo>
                    <a:pt x="34" y="75"/>
                  </a:lnTo>
                  <a:lnTo>
                    <a:pt x="41" y="76"/>
                  </a:lnTo>
                  <a:lnTo>
                    <a:pt x="47" y="80"/>
                  </a:lnTo>
                  <a:lnTo>
                    <a:pt x="51" y="82"/>
                  </a:lnTo>
                  <a:lnTo>
                    <a:pt x="57" y="88"/>
                  </a:lnTo>
                  <a:lnTo>
                    <a:pt x="53" y="76"/>
                  </a:lnTo>
                  <a:lnTo>
                    <a:pt x="48" y="71"/>
                  </a:lnTo>
                  <a:lnTo>
                    <a:pt x="43" y="64"/>
                  </a:lnTo>
                  <a:lnTo>
                    <a:pt x="35" y="53"/>
                  </a:lnTo>
                  <a:lnTo>
                    <a:pt x="27" y="47"/>
                  </a:lnTo>
                  <a:lnTo>
                    <a:pt x="18" y="40"/>
                  </a:lnTo>
                  <a:lnTo>
                    <a:pt x="12" y="35"/>
                  </a:lnTo>
                  <a:lnTo>
                    <a:pt x="4" y="29"/>
                  </a:lnTo>
                  <a:lnTo>
                    <a:pt x="0" y="27"/>
                  </a:lnTo>
                  <a:lnTo>
                    <a:pt x="3" y="24"/>
                  </a:lnTo>
                  <a:lnTo>
                    <a:pt x="8" y="21"/>
                  </a:lnTo>
                  <a:lnTo>
                    <a:pt x="15" y="21"/>
                  </a:lnTo>
                  <a:lnTo>
                    <a:pt x="19" y="20"/>
                  </a:lnTo>
                  <a:lnTo>
                    <a:pt x="28" y="20"/>
                  </a:lnTo>
                  <a:lnTo>
                    <a:pt x="35" y="21"/>
                  </a:lnTo>
                  <a:lnTo>
                    <a:pt x="40" y="23"/>
                  </a:lnTo>
                  <a:lnTo>
                    <a:pt x="47" y="28"/>
                  </a:lnTo>
                  <a:lnTo>
                    <a:pt x="55" y="38"/>
                  </a:lnTo>
                  <a:lnTo>
                    <a:pt x="66" y="42"/>
                  </a:lnTo>
                  <a:lnTo>
                    <a:pt x="73" y="48"/>
                  </a:lnTo>
                  <a:lnTo>
                    <a:pt x="82" y="59"/>
                  </a:lnTo>
                  <a:lnTo>
                    <a:pt x="77" y="45"/>
                  </a:lnTo>
                  <a:lnTo>
                    <a:pt x="78" y="41"/>
                  </a:lnTo>
                  <a:lnTo>
                    <a:pt x="75" y="33"/>
                  </a:lnTo>
                  <a:lnTo>
                    <a:pt x="76" y="26"/>
                  </a:lnTo>
                  <a:lnTo>
                    <a:pt x="75" y="18"/>
                  </a:lnTo>
                  <a:lnTo>
                    <a:pt x="79" y="10"/>
                  </a:lnTo>
                  <a:lnTo>
                    <a:pt x="83" y="5"/>
                  </a:lnTo>
                  <a:lnTo>
                    <a:pt x="87" y="2"/>
                  </a:lnTo>
                  <a:lnTo>
                    <a:pt x="91" y="1"/>
                  </a:lnTo>
                  <a:lnTo>
                    <a:pt x="96" y="0"/>
                  </a:lnTo>
                  <a:lnTo>
                    <a:pt x="101" y="3"/>
                  </a:lnTo>
                  <a:lnTo>
                    <a:pt x="105" y="6"/>
                  </a:lnTo>
                  <a:lnTo>
                    <a:pt x="111" y="11"/>
                  </a:lnTo>
                  <a:lnTo>
                    <a:pt x="107" y="12"/>
                  </a:lnTo>
                  <a:lnTo>
                    <a:pt x="103" y="16"/>
                  </a:lnTo>
                  <a:lnTo>
                    <a:pt x="103" y="19"/>
                  </a:lnTo>
                  <a:lnTo>
                    <a:pt x="103" y="20"/>
                  </a:lnTo>
                  <a:lnTo>
                    <a:pt x="101" y="23"/>
                  </a:lnTo>
                  <a:lnTo>
                    <a:pt x="100" y="27"/>
                  </a:lnTo>
                  <a:lnTo>
                    <a:pt x="100" y="29"/>
                  </a:lnTo>
                  <a:lnTo>
                    <a:pt x="104" y="35"/>
                  </a:lnTo>
                  <a:lnTo>
                    <a:pt x="106" y="40"/>
                  </a:lnTo>
                  <a:lnTo>
                    <a:pt x="109" y="43"/>
                  </a:lnTo>
                  <a:lnTo>
                    <a:pt x="112" y="48"/>
                  </a:lnTo>
                  <a:lnTo>
                    <a:pt x="113" y="50"/>
                  </a:lnTo>
                  <a:lnTo>
                    <a:pt x="117" y="53"/>
                  </a:lnTo>
                  <a:lnTo>
                    <a:pt x="121" y="54"/>
                  </a:lnTo>
                  <a:lnTo>
                    <a:pt x="127" y="53"/>
                  </a:lnTo>
                  <a:lnTo>
                    <a:pt x="130" y="52"/>
                  </a:lnTo>
                  <a:lnTo>
                    <a:pt x="133" y="52"/>
                  </a:lnTo>
                  <a:lnTo>
                    <a:pt x="136" y="49"/>
                  </a:lnTo>
                  <a:lnTo>
                    <a:pt x="134" y="43"/>
                  </a:lnTo>
                  <a:lnTo>
                    <a:pt x="129" y="37"/>
                  </a:lnTo>
                  <a:lnTo>
                    <a:pt x="124" y="28"/>
                  </a:lnTo>
                  <a:lnTo>
                    <a:pt x="128" y="30"/>
                  </a:lnTo>
                  <a:lnTo>
                    <a:pt x="135" y="33"/>
                  </a:lnTo>
                  <a:lnTo>
                    <a:pt x="140" y="37"/>
                  </a:lnTo>
                  <a:lnTo>
                    <a:pt x="147" y="42"/>
                  </a:lnTo>
                  <a:lnTo>
                    <a:pt x="153" y="44"/>
                  </a:lnTo>
                  <a:lnTo>
                    <a:pt x="161" y="51"/>
                  </a:lnTo>
                  <a:lnTo>
                    <a:pt x="164" y="58"/>
                  </a:lnTo>
                  <a:lnTo>
                    <a:pt x="168" y="64"/>
                  </a:lnTo>
                  <a:lnTo>
                    <a:pt x="172" y="69"/>
                  </a:lnTo>
                  <a:lnTo>
                    <a:pt x="173" y="72"/>
                  </a:lnTo>
                  <a:lnTo>
                    <a:pt x="175" y="80"/>
                  </a:lnTo>
                  <a:lnTo>
                    <a:pt x="177" y="87"/>
                  </a:lnTo>
                  <a:lnTo>
                    <a:pt x="175" y="93"/>
                  </a:lnTo>
                  <a:lnTo>
                    <a:pt x="175" y="99"/>
                  </a:lnTo>
                  <a:lnTo>
                    <a:pt x="173" y="106"/>
                  </a:lnTo>
                  <a:lnTo>
                    <a:pt x="174" y="112"/>
                  </a:lnTo>
                  <a:lnTo>
                    <a:pt x="176" y="115"/>
                  </a:lnTo>
                  <a:lnTo>
                    <a:pt x="177" y="121"/>
                  </a:lnTo>
                  <a:lnTo>
                    <a:pt x="182" y="126"/>
                  </a:lnTo>
                  <a:lnTo>
                    <a:pt x="186" y="131"/>
                  </a:lnTo>
                  <a:lnTo>
                    <a:pt x="193" y="135"/>
                  </a:lnTo>
                  <a:lnTo>
                    <a:pt x="199" y="137"/>
                  </a:lnTo>
                  <a:lnTo>
                    <a:pt x="204" y="141"/>
                  </a:lnTo>
                  <a:lnTo>
                    <a:pt x="209" y="137"/>
                  </a:lnTo>
                  <a:lnTo>
                    <a:pt x="211" y="134"/>
                  </a:lnTo>
                  <a:lnTo>
                    <a:pt x="208" y="130"/>
                  </a:lnTo>
                  <a:lnTo>
                    <a:pt x="215" y="132"/>
                  </a:lnTo>
                  <a:lnTo>
                    <a:pt x="215" y="133"/>
                  </a:lnTo>
                  <a:lnTo>
                    <a:pt x="221" y="137"/>
                  </a:lnTo>
                  <a:lnTo>
                    <a:pt x="224" y="145"/>
                  </a:lnTo>
                  <a:lnTo>
                    <a:pt x="231" y="153"/>
                  </a:lnTo>
                  <a:lnTo>
                    <a:pt x="234" y="161"/>
                  </a:lnTo>
                  <a:lnTo>
                    <a:pt x="236" y="169"/>
                  </a:lnTo>
                  <a:lnTo>
                    <a:pt x="240" y="175"/>
                  </a:lnTo>
                  <a:lnTo>
                    <a:pt x="242" y="181"/>
                  </a:lnTo>
                  <a:lnTo>
                    <a:pt x="243" y="193"/>
                  </a:lnTo>
                  <a:lnTo>
                    <a:pt x="244" y="202"/>
                  </a:lnTo>
                  <a:lnTo>
                    <a:pt x="241" y="206"/>
                  </a:lnTo>
                  <a:lnTo>
                    <a:pt x="243" y="214"/>
                  </a:lnTo>
                  <a:lnTo>
                    <a:pt x="242" y="215"/>
                  </a:lnTo>
                  <a:lnTo>
                    <a:pt x="241" y="221"/>
                  </a:lnTo>
                  <a:lnTo>
                    <a:pt x="237" y="228"/>
                  </a:lnTo>
                  <a:lnTo>
                    <a:pt x="234" y="232"/>
                  </a:lnTo>
                  <a:lnTo>
                    <a:pt x="229" y="237"/>
                  </a:lnTo>
                  <a:lnTo>
                    <a:pt x="224" y="238"/>
                  </a:lnTo>
                  <a:lnTo>
                    <a:pt x="217" y="235"/>
                  </a:lnTo>
                  <a:lnTo>
                    <a:pt x="209" y="239"/>
                  </a:lnTo>
                  <a:lnTo>
                    <a:pt x="200" y="242"/>
                  </a:lnTo>
                  <a:lnTo>
                    <a:pt x="193" y="247"/>
                  </a:lnTo>
                  <a:lnTo>
                    <a:pt x="183" y="251"/>
                  </a:lnTo>
                  <a:lnTo>
                    <a:pt x="175" y="253"/>
                  </a:lnTo>
                </a:path>
              </a:pathLst>
            </a:custGeom>
            <a:solidFill>
              <a:srgbClr val="FF8000"/>
            </a:solidFill>
            <a:ln w="9525" cap="rnd">
              <a:noFill/>
              <a:round/>
              <a:headEnd/>
              <a:tailEnd/>
            </a:ln>
          </p:spPr>
          <p:txBody>
            <a:bodyPr>
              <a:prstTxWarp prst="textNoShape">
                <a:avLst/>
              </a:prstTxWarp>
            </a:bodyPr>
            <a:lstStyle/>
            <a:p>
              <a:endParaRPr lang="en-US"/>
            </a:p>
          </p:txBody>
        </p:sp>
        <p:sp>
          <p:nvSpPr>
            <p:cNvPr id="109603" name="Freeform 9"/>
            <p:cNvSpPr>
              <a:spLocks/>
            </p:cNvSpPr>
            <p:nvPr/>
          </p:nvSpPr>
          <p:spPr bwMode="auto">
            <a:xfrm>
              <a:off x="1100" y="2702"/>
              <a:ext cx="774" cy="743"/>
            </a:xfrm>
            <a:custGeom>
              <a:avLst/>
              <a:gdLst>
                <a:gd name="T0" fmla="*/ 165 w 774"/>
                <a:gd name="T1" fmla="*/ 681 h 743"/>
                <a:gd name="T2" fmla="*/ 124 w 774"/>
                <a:gd name="T3" fmla="*/ 577 h 743"/>
                <a:gd name="T4" fmla="*/ 106 w 774"/>
                <a:gd name="T5" fmla="*/ 488 h 743"/>
                <a:gd name="T6" fmla="*/ 55 w 774"/>
                <a:gd name="T7" fmla="*/ 414 h 743"/>
                <a:gd name="T8" fmla="*/ 138 w 774"/>
                <a:gd name="T9" fmla="*/ 432 h 743"/>
                <a:gd name="T10" fmla="*/ 54 w 774"/>
                <a:gd name="T11" fmla="*/ 260 h 743"/>
                <a:gd name="T12" fmla="*/ 46 w 774"/>
                <a:gd name="T13" fmla="*/ 206 h 743"/>
                <a:gd name="T14" fmla="*/ 90 w 774"/>
                <a:gd name="T15" fmla="*/ 204 h 743"/>
                <a:gd name="T16" fmla="*/ 82 w 774"/>
                <a:gd name="T17" fmla="*/ 136 h 743"/>
                <a:gd name="T18" fmla="*/ 142 w 774"/>
                <a:gd name="T19" fmla="*/ 128 h 743"/>
                <a:gd name="T20" fmla="*/ 197 w 774"/>
                <a:gd name="T21" fmla="*/ 178 h 743"/>
                <a:gd name="T22" fmla="*/ 268 w 774"/>
                <a:gd name="T23" fmla="*/ 166 h 743"/>
                <a:gd name="T24" fmla="*/ 303 w 774"/>
                <a:gd name="T25" fmla="*/ 113 h 743"/>
                <a:gd name="T26" fmla="*/ 306 w 774"/>
                <a:gd name="T27" fmla="*/ 43 h 743"/>
                <a:gd name="T28" fmla="*/ 328 w 774"/>
                <a:gd name="T29" fmla="*/ 34 h 743"/>
                <a:gd name="T30" fmla="*/ 369 w 774"/>
                <a:gd name="T31" fmla="*/ 134 h 743"/>
                <a:gd name="T32" fmla="*/ 344 w 774"/>
                <a:gd name="T33" fmla="*/ 241 h 743"/>
                <a:gd name="T34" fmla="*/ 358 w 774"/>
                <a:gd name="T35" fmla="*/ 271 h 743"/>
                <a:gd name="T36" fmla="*/ 431 w 774"/>
                <a:gd name="T37" fmla="*/ 193 h 743"/>
                <a:gd name="T38" fmla="*/ 488 w 774"/>
                <a:gd name="T39" fmla="*/ 152 h 743"/>
                <a:gd name="T40" fmla="*/ 508 w 774"/>
                <a:gd name="T41" fmla="*/ 212 h 743"/>
                <a:gd name="T42" fmla="*/ 497 w 774"/>
                <a:gd name="T43" fmla="*/ 263 h 743"/>
                <a:gd name="T44" fmla="*/ 520 w 774"/>
                <a:gd name="T45" fmla="*/ 315 h 743"/>
                <a:gd name="T46" fmla="*/ 540 w 774"/>
                <a:gd name="T47" fmla="*/ 337 h 743"/>
                <a:gd name="T48" fmla="*/ 584 w 774"/>
                <a:gd name="T49" fmla="*/ 320 h 743"/>
                <a:gd name="T50" fmla="*/ 569 w 774"/>
                <a:gd name="T51" fmla="*/ 265 h 743"/>
                <a:gd name="T52" fmla="*/ 562 w 774"/>
                <a:gd name="T53" fmla="*/ 222 h 743"/>
                <a:gd name="T54" fmla="*/ 592 w 774"/>
                <a:gd name="T55" fmla="*/ 234 h 743"/>
                <a:gd name="T56" fmla="*/ 626 w 774"/>
                <a:gd name="T57" fmla="*/ 274 h 743"/>
                <a:gd name="T58" fmla="*/ 632 w 774"/>
                <a:gd name="T59" fmla="*/ 303 h 743"/>
                <a:gd name="T60" fmla="*/ 642 w 774"/>
                <a:gd name="T61" fmla="*/ 354 h 743"/>
                <a:gd name="T62" fmla="*/ 667 w 774"/>
                <a:gd name="T63" fmla="*/ 403 h 743"/>
                <a:gd name="T64" fmla="*/ 695 w 774"/>
                <a:gd name="T65" fmla="*/ 417 h 743"/>
                <a:gd name="T66" fmla="*/ 717 w 774"/>
                <a:gd name="T67" fmla="*/ 393 h 743"/>
                <a:gd name="T68" fmla="*/ 730 w 774"/>
                <a:gd name="T69" fmla="*/ 357 h 743"/>
                <a:gd name="T70" fmla="*/ 730 w 774"/>
                <a:gd name="T71" fmla="*/ 322 h 743"/>
                <a:gd name="T72" fmla="*/ 747 w 774"/>
                <a:gd name="T73" fmla="*/ 328 h 743"/>
                <a:gd name="T74" fmla="*/ 769 w 774"/>
                <a:gd name="T75" fmla="*/ 378 h 743"/>
                <a:gd name="T76" fmla="*/ 766 w 774"/>
                <a:gd name="T77" fmla="*/ 460 h 743"/>
                <a:gd name="T78" fmla="*/ 748 w 774"/>
                <a:gd name="T79" fmla="*/ 565 h 743"/>
                <a:gd name="T80" fmla="*/ 726 w 774"/>
                <a:gd name="T81" fmla="*/ 649 h 743"/>
                <a:gd name="T82" fmla="*/ 639 w 774"/>
                <a:gd name="T83" fmla="*/ 668 h 743"/>
                <a:gd name="T84" fmla="*/ 559 w 774"/>
                <a:gd name="T85" fmla="*/ 637 h 743"/>
                <a:gd name="T86" fmla="*/ 466 w 774"/>
                <a:gd name="T87" fmla="*/ 683 h 743"/>
                <a:gd name="T88" fmla="*/ 390 w 774"/>
                <a:gd name="T89" fmla="*/ 701 h 743"/>
                <a:gd name="T90" fmla="*/ 261 w 774"/>
                <a:gd name="T91" fmla="*/ 742 h 7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4"/>
                <a:gd name="T139" fmla="*/ 0 h 743"/>
                <a:gd name="T140" fmla="*/ 774 w 774"/>
                <a:gd name="T141" fmla="*/ 743 h 7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4" h="743">
                  <a:moveTo>
                    <a:pt x="227" y="742"/>
                  </a:moveTo>
                  <a:lnTo>
                    <a:pt x="200" y="724"/>
                  </a:lnTo>
                  <a:lnTo>
                    <a:pt x="165" y="681"/>
                  </a:lnTo>
                  <a:lnTo>
                    <a:pt x="138" y="641"/>
                  </a:lnTo>
                  <a:lnTo>
                    <a:pt x="120" y="602"/>
                  </a:lnTo>
                  <a:lnTo>
                    <a:pt x="124" y="577"/>
                  </a:lnTo>
                  <a:lnTo>
                    <a:pt x="148" y="540"/>
                  </a:lnTo>
                  <a:lnTo>
                    <a:pt x="129" y="516"/>
                  </a:lnTo>
                  <a:lnTo>
                    <a:pt x="106" y="488"/>
                  </a:lnTo>
                  <a:lnTo>
                    <a:pt x="86" y="471"/>
                  </a:lnTo>
                  <a:lnTo>
                    <a:pt x="70" y="444"/>
                  </a:lnTo>
                  <a:lnTo>
                    <a:pt x="55" y="414"/>
                  </a:lnTo>
                  <a:lnTo>
                    <a:pt x="47" y="374"/>
                  </a:lnTo>
                  <a:lnTo>
                    <a:pt x="85" y="395"/>
                  </a:lnTo>
                  <a:lnTo>
                    <a:pt x="138" y="432"/>
                  </a:lnTo>
                  <a:lnTo>
                    <a:pt x="159" y="431"/>
                  </a:lnTo>
                  <a:lnTo>
                    <a:pt x="109" y="341"/>
                  </a:lnTo>
                  <a:lnTo>
                    <a:pt x="54" y="260"/>
                  </a:lnTo>
                  <a:lnTo>
                    <a:pt x="0" y="210"/>
                  </a:lnTo>
                  <a:lnTo>
                    <a:pt x="17" y="204"/>
                  </a:lnTo>
                  <a:lnTo>
                    <a:pt x="46" y="206"/>
                  </a:lnTo>
                  <a:lnTo>
                    <a:pt x="74" y="217"/>
                  </a:lnTo>
                  <a:lnTo>
                    <a:pt x="109" y="239"/>
                  </a:lnTo>
                  <a:lnTo>
                    <a:pt x="90" y="204"/>
                  </a:lnTo>
                  <a:lnTo>
                    <a:pt x="82" y="181"/>
                  </a:lnTo>
                  <a:lnTo>
                    <a:pt x="80" y="157"/>
                  </a:lnTo>
                  <a:lnTo>
                    <a:pt x="82" y="136"/>
                  </a:lnTo>
                  <a:lnTo>
                    <a:pt x="98" y="80"/>
                  </a:lnTo>
                  <a:lnTo>
                    <a:pt x="126" y="113"/>
                  </a:lnTo>
                  <a:lnTo>
                    <a:pt x="142" y="128"/>
                  </a:lnTo>
                  <a:lnTo>
                    <a:pt x="157" y="142"/>
                  </a:lnTo>
                  <a:lnTo>
                    <a:pt x="170" y="157"/>
                  </a:lnTo>
                  <a:lnTo>
                    <a:pt x="197" y="178"/>
                  </a:lnTo>
                  <a:lnTo>
                    <a:pt x="223" y="186"/>
                  </a:lnTo>
                  <a:lnTo>
                    <a:pt x="242" y="181"/>
                  </a:lnTo>
                  <a:lnTo>
                    <a:pt x="268" y="166"/>
                  </a:lnTo>
                  <a:lnTo>
                    <a:pt x="280" y="153"/>
                  </a:lnTo>
                  <a:lnTo>
                    <a:pt x="296" y="136"/>
                  </a:lnTo>
                  <a:lnTo>
                    <a:pt x="303" y="113"/>
                  </a:lnTo>
                  <a:lnTo>
                    <a:pt x="307" y="86"/>
                  </a:lnTo>
                  <a:lnTo>
                    <a:pt x="308" y="64"/>
                  </a:lnTo>
                  <a:lnTo>
                    <a:pt x="306" y="43"/>
                  </a:lnTo>
                  <a:lnTo>
                    <a:pt x="308" y="23"/>
                  </a:lnTo>
                  <a:lnTo>
                    <a:pt x="308" y="0"/>
                  </a:lnTo>
                  <a:lnTo>
                    <a:pt x="328" y="34"/>
                  </a:lnTo>
                  <a:lnTo>
                    <a:pt x="345" y="61"/>
                  </a:lnTo>
                  <a:lnTo>
                    <a:pt x="361" y="93"/>
                  </a:lnTo>
                  <a:lnTo>
                    <a:pt x="369" y="134"/>
                  </a:lnTo>
                  <a:lnTo>
                    <a:pt x="373" y="177"/>
                  </a:lnTo>
                  <a:lnTo>
                    <a:pt x="361" y="214"/>
                  </a:lnTo>
                  <a:lnTo>
                    <a:pt x="344" y="241"/>
                  </a:lnTo>
                  <a:lnTo>
                    <a:pt x="339" y="265"/>
                  </a:lnTo>
                  <a:lnTo>
                    <a:pt x="335" y="307"/>
                  </a:lnTo>
                  <a:lnTo>
                    <a:pt x="358" y="271"/>
                  </a:lnTo>
                  <a:lnTo>
                    <a:pt x="389" y="235"/>
                  </a:lnTo>
                  <a:lnTo>
                    <a:pt x="409" y="215"/>
                  </a:lnTo>
                  <a:lnTo>
                    <a:pt x="431" y="193"/>
                  </a:lnTo>
                  <a:lnTo>
                    <a:pt x="452" y="178"/>
                  </a:lnTo>
                  <a:lnTo>
                    <a:pt x="474" y="160"/>
                  </a:lnTo>
                  <a:lnTo>
                    <a:pt x="488" y="152"/>
                  </a:lnTo>
                  <a:lnTo>
                    <a:pt x="498" y="174"/>
                  </a:lnTo>
                  <a:lnTo>
                    <a:pt x="506" y="195"/>
                  </a:lnTo>
                  <a:lnTo>
                    <a:pt x="508" y="212"/>
                  </a:lnTo>
                  <a:lnTo>
                    <a:pt x="505" y="227"/>
                  </a:lnTo>
                  <a:lnTo>
                    <a:pt x="504" y="241"/>
                  </a:lnTo>
                  <a:lnTo>
                    <a:pt x="497" y="263"/>
                  </a:lnTo>
                  <a:lnTo>
                    <a:pt x="503" y="286"/>
                  </a:lnTo>
                  <a:lnTo>
                    <a:pt x="510" y="301"/>
                  </a:lnTo>
                  <a:lnTo>
                    <a:pt x="520" y="315"/>
                  </a:lnTo>
                  <a:lnTo>
                    <a:pt x="526" y="322"/>
                  </a:lnTo>
                  <a:lnTo>
                    <a:pt x="532" y="331"/>
                  </a:lnTo>
                  <a:lnTo>
                    <a:pt x="540" y="337"/>
                  </a:lnTo>
                  <a:lnTo>
                    <a:pt x="550" y="339"/>
                  </a:lnTo>
                  <a:lnTo>
                    <a:pt x="571" y="333"/>
                  </a:lnTo>
                  <a:lnTo>
                    <a:pt x="584" y="320"/>
                  </a:lnTo>
                  <a:lnTo>
                    <a:pt x="581" y="303"/>
                  </a:lnTo>
                  <a:lnTo>
                    <a:pt x="572" y="275"/>
                  </a:lnTo>
                  <a:lnTo>
                    <a:pt x="569" y="265"/>
                  </a:lnTo>
                  <a:lnTo>
                    <a:pt x="566" y="253"/>
                  </a:lnTo>
                  <a:lnTo>
                    <a:pt x="565" y="241"/>
                  </a:lnTo>
                  <a:lnTo>
                    <a:pt x="562" y="222"/>
                  </a:lnTo>
                  <a:lnTo>
                    <a:pt x="563" y="211"/>
                  </a:lnTo>
                  <a:lnTo>
                    <a:pt x="577" y="218"/>
                  </a:lnTo>
                  <a:lnTo>
                    <a:pt x="592" y="234"/>
                  </a:lnTo>
                  <a:lnTo>
                    <a:pt x="605" y="242"/>
                  </a:lnTo>
                  <a:lnTo>
                    <a:pt x="615" y="258"/>
                  </a:lnTo>
                  <a:lnTo>
                    <a:pt x="626" y="274"/>
                  </a:lnTo>
                  <a:lnTo>
                    <a:pt x="630" y="290"/>
                  </a:lnTo>
                  <a:lnTo>
                    <a:pt x="635" y="316"/>
                  </a:lnTo>
                  <a:lnTo>
                    <a:pt x="632" y="303"/>
                  </a:lnTo>
                  <a:lnTo>
                    <a:pt x="634" y="328"/>
                  </a:lnTo>
                  <a:lnTo>
                    <a:pt x="637" y="339"/>
                  </a:lnTo>
                  <a:lnTo>
                    <a:pt x="642" y="354"/>
                  </a:lnTo>
                  <a:lnTo>
                    <a:pt x="655" y="377"/>
                  </a:lnTo>
                  <a:lnTo>
                    <a:pt x="658" y="389"/>
                  </a:lnTo>
                  <a:lnTo>
                    <a:pt x="667" y="403"/>
                  </a:lnTo>
                  <a:lnTo>
                    <a:pt x="672" y="414"/>
                  </a:lnTo>
                  <a:lnTo>
                    <a:pt x="685" y="421"/>
                  </a:lnTo>
                  <a:lnTo>
                    <a:pt x="695" y="417"/>
                  </a:lnTo>
                  <a:lnTo>
                    <a:pt x="706" y="411"/>
                  </a:lnTo>
                  <a:lnTo>
                    <a:pt x="713" y="400"/>
                  </a:lnTo>
                  <a:lnTo>
                    <a:pt x="717" y="393"/>
                  </a:lnTo>
                  <a:lnTo>
                    <a:pt x="724" y="385"/>
                  </a:lnTo>
                  <a:lnTo>
                    <a:pt x="727" y="374"/>
                  </a:lnTo>
                  <a:lnTo>
                    <a:pt x="730" y="357"/>
                  </a:lnTo>
                  <a:lnTo>
                    <a:pt x="731" y="348"/>
                  </a:lnTo>
                  <a:lnTo>
                    <a:pt x="733" y="335"/>
                  </a:lnTo>
                  <a:lnTo>
                    <a:pt x="730" y="322"/>
                  </a:lnTo>
                  <a:lnTo>
                    <a:pt x="726" y="307"/>
                  </a:lnTo>
                  <a:lnTo>
                    <a:pt x="741" y="319"/>
                  </a:lnTo>
                  <a:lnTo>
                    <a:pt x="747" y="328"/>
                  </a:lnTo>
                  <a:lnTo>
                    <a:pt x="756" y="342"/>
                  </a:lnTo>
                  <a:lnTo>
                    <a:pt x="765" y="361"/>
                  </a:lnTo>
                  <a:lnTo>
                    <a:pt x="769" y="378"/>
                  </a:lnTo>
                  <a:lnTo>
                    <a:pt x="769" y="400"/>
                  </a:lnTo>
                  <a:lnTo>
                    <a:pt x="766" y="424"/>
                  </a:lnTo>
                  <a:lnTo>
                    <a:pt x="766" y="460"/>
                  </a:lnTo>
                  <a:lnTo>
                    <a:pt x="754" y="504"/>
                  </a:lnTo>
                  <a:lnTo>
                    <a:pt x="745" y="534"/>
                  </a:lnTo>
                  <a:lnTo>
                    <a:pt x="748" y="565"/>
                  </a:lnTo>
                  <a:lnTo>
                    <a:pt x="773" y="610"/>
                  </a:lnTo>
                  <a:lnTo>
                    <a:pt x="753" y="631"/>
                  </a:lnTo>
                  <a:lnTo>
                    <a:pt x="726" y="649"/>
                  </a:lnTo>
                  <a:lnTo>
                    <a:pt x="699" y="659"/>
                  </a:lnTo>
                  <a:lnTo>
                    <a:pt x="667" y="668"/>
                  </a:lnTo>
                  <a:lnTo>
                    <a:pt x="639" y="668"/>
                  </a:lnTo>
                  <a:lnTo>
                    <a:pt x="612" y="662"/>
                  </a:lnTo>
                  <a:lnTo>
                    <a:pt x="579" y="651"/>
                  </a:lnTo>
                  <a:lnTo>
                    <a:pt x="559" y="637"/>
                  </a:lnTo>
                  <a:lnTo>
                    <a:pt x="536" y="659"/>
                  </a:lnTo>
                  <a:lnTo>
                    <a:pt x="500" y="677"/>
                  </a:lnTo>
                  <a:lnTo>
                    <a:pt x="466" y="683"/>
                  </a:lnTo>
                  <a:lnTo>
                    <a:pt x="440" y="680"/>
                  </a:lnTo>
                  <a:lnTo>
                    <a:pt x="416" y="669"/>
                  </a:lnTo>
                  <a:lnTo>
                    <a:pt x="390" y="701"/>
                  </a:lnTo>
                  <a:lnTo>
                    <a:pt x="351" y="721"/>
                  </a:lnTo>
                  <a:lnTo>
                    <a:pt x="303" y="736"/>
                  </a:lnTo>
                  <a:lnTo>
                    <a:pt x="261" y="742"/>
                  </a:lnTo>
                  <a:lnTo>
                    <a:pt x="227" y="742"/>
                  </a:lnTo>
                </a:path>
              </a:pathLst>
            </a:custGeom>
            <a:solidFill>
              <a:srgbClr val="E00000"/>
            </a:solidFill>
            <a:ln w="9525" cap="rnd">
              <a:noFill/>
              <a:round/>
              <a:headEnd/>
              <a:tailEnd/>
            </a:ln>
          </p:spPr>
          <p:txBody>
            <a:bodyPr>
              <a:prstTxWarp prst="textNoShape">
                <a:avLst/>
              </a:prstTxWarp>
            </a:bodyPr>
            <a:lstStyle/>
            <a:p>
              <a:endParaRPr lang="en-US"/>
            </a:p>
          </p:txBody>
        </p:sp>
        <p:sp>
          <p:nvSpPr>
            <p:cNvPr id="109604" name="Freeform 10"/>
            <p:cNvSpPr>
              <a:spLocks/>
            </p:cNvSpPr>
            <p:nvPr/>
          </p:nvSpPr>
          <p:spPr bwMode="auto">
            <a:xfrm>
              <a:off x="1179" y="2911"/>
              <a:ext cx="555" cy="535"/>
            </a:xfrm>
            <a:custGeom>
              <a:avLst/>
              <a:gdLst>
                <a:gd name="T0" fmla="*/ 143 w 555"/>
                <a:gd name="T1" fmla="*/ 519 h 535"/>
                <a:gd name="T2" fmla="*/ 102 w 555"/>
                <a:gd name="T3" fmla="*/ 458 h 535"/>
                <a:gd name="T4" fmla="*/ 91 w 555"/>
                <a:gd name="T5" fmla="*/ 415 h 535"/>
                <a:gd name="T6" fmla="*/ 94 w 555"/>
                <a:gd name="T7" fmla="*/ 370 h 535"/>
                <a:gd name="T8" fmla="*/ 64 w 555"/>
                <a:gd name="T9" fmla="*/ 340 h 535"/>
                <a:gd name="T10" fmla="*/ 40 w 555"/>
                <a:gd name="T11" fmla="*/ 298 h 535"/>
                <a:gd name="T12" fmla="*/ 64 w 555"/>
                <a:gd name="T13" fmla="*/ 282 h 535"/>
                <a:gd name="T14" fmla="*/ 115 w 555"/>
                <a:gd name="T15" fmla="*/ 308 h 535"/>
                <a:gd name="T16" fmla="*/ 40 w 555"/>
                <a:gd name="T17" fmla="*/ 188 h 535"/>
                <a:gd name="T18" fmla="*/ 11 w 555"/>
                <a:gd name="T19" fmla="*/ 146 h 535"/>
                <a:gd name="T20" fmla="*/ 52 w 555"/>
                <a:gd name="T21" fmla="*/ 154 h 535"/>
                <a:gd name="T22" fmla="*/ 64 w 555"/>
                <a:gd name="T23" fmla="*/ 146 h 535"/>
                <a:gd name="T24" fmla="*/ 56 w 555"/>
                <a:gd name="T25" fmla="*/ 110 h 535"/>
                <a:gd name="T26" fmla="*/ 69 w 555"/>
                <a:gd name="T27" fmla="*/ 57 h 535"/>
                <a:gd name="T28" fmla="*/ 103 w 555"/>
                <a:gd name="T29" fmla="*/ 91 h 535"/>
                <a:gd name="T30" fmla="*/ 121 w 555"/>
                <a:gd name="T31" fmla="*/ 111 h 535"/>
                <a:gd name="T32" fmla="*/ 160 w 555"/>
                <a:gd name="T33" fmla="*/ 134 h 535"/>
                <a:gd name="T34" fmla="*/ 192 w 555"/>
                <a:gd name="T35" fmla="*/ 119 h 535"/>
                <a:gd name="T36" fmla="*/ 210 w 555"/>
                <a:gd name="T37" fmla="*/ 97 h 535"/>
                <a:gd name="T38" fmla="*/ 220 w 555"/>
                <a:gd name="T39" fmla="*/ 62 h 535"/>
                <a:gd name="T40" fmla="*/ 220 w 555"/>
                <a:gd name="T41" fmla="*/ 31 h 535"/>
                <a:gd name="T42" fmla="*/ 221 w 555"/>
                <a:gd name="T43" fmla="*/ 0 h 535"/>
                <a:gd name="T44" fmla="*/ 246 w 555"/>
                <a:gd name="T45" fmla="*/ 43 h 535"/>
                <a:gd name="T46" fmla="*/ 266 w 555"/>
                <a:gd name="T47" fmla="*/ 97 h 535"/>
                <a:gd name="T48" fmla="*/ 260 w 555"/>
                <a:gd name="T49" fmla="*/ 154 h 535"/>
                <a:gd name="T50" fmla="*/ 242 w 555"/>
                <a:gd name="T51" fmla="*/ 190 h 535"/>
                <a:gd name="T52" fmla="*/ 260 w 555"/>
                <a:gd name="T53" fmla="*/ 194 h 535"/>
                <a:gd name="T54" fmla="*/ 293 w 555"/>
                <a:gd name="T55" fmla="*/ 154 h 535"/>
                <a:gd name="T56" fmla="*/ 325 w 555"/>
                <a:gd name="T57" fmla="*/ 128 h 535"/>
                <a:gd name="T58" fmla="*/ 359 w 555"/>
                <a:gd name="T59" fmla="*/ 138 h 535"/>
                <a:gd name="T60" fmla="*/ 357 w 555"/>
                <a:gd name="T61" fmla="*/ 191 h 535"/>
                <a:gd name="T62" fmla="*/ 348 w 555"/>
                <a:gd name="T63" fmla="*/ 225 h 535"/>
                <a:gd name="T64" fmla="*/ 357 w 555"/>
                <a:gd name="T65" fmla="*/ 240 h 535"/>
                <a:gd name="T66" fmla="*/ 372 w 555"/>
                <a:gd name="T67" fmla="*/ 250 h 535"/>
                <a:gd name="T68" fmla="*/ 408 w 555"/>
                <a:gd name="T69" fmla="*/ 241 h 535"/>
                <a:gd name="T70" fmla="*/ 417 w 555"/>
                <a:gd name="T71" fmla="*/ 218 h 535"/>
                <a:gd name="T72" fmla="*/ 403 w 555"/>
                <a:gd name="T73" fmla="*/ 173 h 535"/>
                <a:gd name="T74" fmla="*/ 425 w 555"/>
                <a:gd name="T75" fmla="*/ 169 h 535"/>
                <a:gd name="T76" fmla="*/ 451 w 555"/>
                <a:gd name="T77" fmla="*/ 209 h 535"/>
                <a:gd name="T78" fmla="*/ 469 w 555"/>
                <a:gd name="T79" fmla="*/ 273 h 535"/>
                <a:gd name="T80" fmla="*/ 505 w 555"/>
                <a:gd name="T81" fmla="*/ 298 h 535"/>
                <a:gd name="T82" fmla="*/ 521 w 555"/>
                <a:gd name="T83" fmla="*/ 271 h 535"/>
                <a:gd name="T84" fmla="*/ 523 w 555"/>
                <a:gd name="T85" fmla="*/ 223 h 535"/>
                <a:gd name="T86" fmla="*/ 546 w 555"/>
                <a:gd name="T87" fmla="*/ 259 h 535"/>
                <a:gd name="T88" fmla="*/ 550 w 555"/>
                <a:gd name="T89" fmla="*/ 307 h 535"/>
                <a:gd name="T90" fmla="*/ 543 w 555"/>
                <a:gd name="T91" fmla="*/ 365 h 535"/>
                <a:gd name="T92" fmla="*/ 538 w 555"/>
                <a:gd name="T93" fmla="*/ 407 h 535"/>
                <a:gd name="T94" fmla="*/ 541 w 555"/>
                <a:gd name="T95" fmla="*/ 454 h 535"/>
                <a:gd name="T96" fmla="*/ 503 w 555"/>
                <a:gd name="T97" fmla="*/ 474 h 535"/>
                <a:gd name="T98" fmla="*/ 461 w 555"/>
                <a:gd name="T99" fmla="*/ 480 h 535"/>
                <a:gd name="T100" fmla="*/ 418 w 555"/>
                <a:gd name="T101" fmla="*/ 467 h 535"/>
                <a:gd name="T102" fmla="*/ 387 w 555"/>
                <a:gd name="T103" fmla="*/ 475 h 535"/>
                <a:gd name="T104" fmla="*/ 335 w 555"/>
                <a:gd name="T105" fmla="*/ 491 h 535"/>
                <a:gd name="T106" fmla="*/ 299 w 555"/>
                <a:gd name="T107" fmla="*/ 483 h 535"/>
                <a:gd name="T108" fmla="*/ 254 w 555"/>
                <a:gd name="T109" fmla="*/ 520 h 535"/>
                <a:gd name="T110" fmla="*/ 190 w 555"/>
                <a:gd name="T111" fmla="*/ 534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5"/>
                <a:gd name="T169" fmla="*/ 0 h 535"/>
                <a:gd name="T170" fmla="*/ 555 w 555"/>
                <a:gd name="T171" fmla="*/ 535 h 5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5" h="535">
                  <a:moveTo>
                    <a:pt x="166" y="533"/>
                  </a:moveTo>
                  <a:lnTo>
                    <a:pt x="143" y="519"/>
                  </a:lnTo>
                  <a:lnTo>
                    <a:pt x="121" y="490"/>
                  </a:lnTo>
                  <a:lnTo>
                    <a:pt x="102" y="458"/>
                  </a:lnTo>
                  <a:lnTo>
                    <a:pt x="89" y="431"/>
                  </a:lnTo>
                  <a:lnTo>
                    <a:pt x="91" y="415"/>
                  </a:lnTo>
                  <a:lnTo>
                    <a:pt x="107" y="387"/>
                  </a:lnTo>
                  <a:lnTo>
                    <a:pt x="94" y="370"/>
                  </a:lnTo>
                  <a:lnTo>
                    <a:pt x="77" y="350"/>
                  </a:lnTo>
                  <a:lnTo>
                    <a:pt x="64" y="340"/>
                  </a:lnTo>
                  <a:lnTo>
                    <a:pt x="51" y="318"/>
                  </a:lnTo>
                  <a:lnTo>
                    <a:pt x="40" y="298"/>
                  </a:lnTo>
                  <a:lnTo>
                    <a:pt x="34" y="267"/>
                  </a:lnTo>
                  <a:lnTo>
                    <a:pt x="64" y="282"/>
                  </a:lnTo>
                  <a:lnTo>
                    <a:pt x="101" y="312"/>
                  </a:lnTo>
                  <a:lnTo>
                    <a:pt x="115" y="308"/>
                  </a:lnTo>
                  <a:lnTo>
                    <a:pt x="79" y="247"/>
                  </a:lnTo>
                  <a:lnTo>
                    <a:pt x="40" y="188"/>
                  </a:lnTo>
                  <a:lnTo>
                    <a:pt x="0" y="149"/>
                  </a:lnTo>
                  <a:lnTo>
                    <a:pt x="11" y="146"/>
                  </a:lnTo>
                  <a:lnTo>
                    <a:pt x="34" y="146"/>
                  </a:lnTo>
                  <a:lnTo>
                    <a:pt x="52" y="154"/>
                  </a:lnTo>
                  <a:lnTo>
                    <a:pt x="78" y="170"/>
                  </a:lnTo>
                  <a:lnTo>
                    <a:pt x="64" y="146"/>
                  </a:lnTo>
                  <a:lnTo>
                    <a:pt x="59" y="128"/>
                  </a:lnTo>
                  <a:lnTo>
                    <a:pt x="56" y="110"/>
                  </a:lnTo>
                  <a:lnTo>
                    <a:pt x="60" y="95"/>
                  </a:lnTo>
                  <a:lnTo>
                    <a:pt x="69" y="57"/>
                  </a:lnTo>
                  <a:lnTo>
                    <a:pt x="88" y="80"/>
                  </a:lnTo>
                  <a:lnTo>
                    <a:pt x="103" y="91"/>
                  </a:lnTo>
                  <a:lnTo>
                    <a:pt x="111" y="101"/>
                  </a:lnTo>
                  <a:lnTo>
                    <a:pt x="121" y="111"/>
                  </a:lnTo>
                  <a:lnTo>
                    <a:pt x="142" y="128"/>
                  </a:lnTo>
                  <a:lnTo>
                    <a:pt x="160" y="134"/>
                  </a:lnTo>
                  <a:lnTo>
                    <a:pt x="174" y="131"/>
                  </a:lnTo>
                  <a:lnTo>
                    <a:pt x="192" y="119"/>
                  </a:lnTo>
                  <a:lnTo>
                    <a:pt x="202" y="109"/>
                  </a:lnTo>
                  <a:lnTo>
                    <a:pt x="210" y="97"/>
                  </a:lnTo>
                  <a:lnTo>
                    <a:pt x="218" y="81"/>
                  </a:lnTo>
                  <a:lnTo>
                    <a:pt x="220" y="62"/>
                  </a:lnTo>
                  <a:lnTo>
                    <a:pt x="220" y="45"/>
                  </a:lnTo>
                  <a:lnTo>
                    <a:pt x="220" y="31"/>
                  </a:lnTo>
                  <a:lnTo>
                    <a:pt x="219" y="17"/>
                  </a:lnTo>
                  <a:lnTo>
                    <a:pt x="221" y="0"/>
                  </a:lnTo>
                  <a:lnTo>
                    <a:pt x="235" y="25"/>
                  </a:lnTo>
                  <a:lnTo>
                    <a:pt x="246" y="43"/>
                  </a:lnTo>
                  <a:lnTo>
                    <a:pt x="258" y="68"/>
                  </a:lnTo>
                  <a:lnTo>
                    <a:pt x="266" y="97"/>
                  </a:lnTo>
                  <a:lnTo>
                    <a:pt x="268" y="127"/>
                  </a:lnTo>
                  <a:lnTo>
                    <a:pt x="260" y="154"/>
                  </a:lnTo>
                  <a:lnTo>
                    <a:pt x="247" y="173"/>
                  </a:lnTo>
                  <a:lnTo>
                    <a:pt x="242" y="190"/>
                  </a:lnTo>
                  <a:lnTo>
                    <a:pt x="240" y="222"/>
                  </a:lnTo>
                  <a:lnTo>
                    <a:pt x="260" y="194"/>
                  </a:lnTo>
                  <a:lnTo>
                    <a:pt x="279" y="168"/>
                  </a:lnTo>
                  <a:lnTo>
                    <a:pt x="293" y="154"/>
                  </a:lnTo>
                  <a:lnTo>
                    <a:pt x="309" y="139"/>
                  </a:lnTo>
                  <a:lnTo>
                    <a:pt x="325" y="128"/>
                  </a:lnTo>
                  <a:lnTo>
                    <a:pt x="351" y="111"/>
                  </a:lnTo>
                  <a:lnTo>
                    <a:pt x="359" y="138"/>
                  </a:lnTo>
                  <a:lnTo>
                    <a:pt x="361" y="162"/>
                  </a:lnTo>
                  <a:lnTo>
                    <a:pt x="357" y="191"/>
                  </a:lnTo>
                  <a:lnTo>
                    <a:pt x="352" y="207"/>
                  </a:lnTo>
                  <a:lnTo>
                    <a:pt x="348" y="225"/>
                  </a:lnTo>
                  <a:lnTo>
                    <a:pt x="349" y="230"/>
                  </a:lnTo>
                  <a:lnTo>
                    <a:pt x="357" y="240"/>
                  </a:lnTo>
                  <a:lnTo>
                    <a:pt x="361" y="245"/>
                  </a:lnTo>
                  <a:lnTo>
                    <a:pt x="372" y="250"/>
                  </a:lnTo>
                  <a:lnTo>
                    <a:pt x="391" y="247"/>
                  </a:lnTo>
                  <a:lnTo>
                    <a:pt x="408" y="241"/>
                  </a:lnTo>
                  <a:lnTo>
                    <a:pt x="419" y="233"/>
                  </a:lnTo>
                  <a:lnTo>
                    <a:pt x="417" y="218"/>
                  </a:lnTo>
                  <a:lnTo>
                    <a:pt x="411" y="195"/>
                  </a:lnTo>
                  <a:lnTo>
                    <a:pt x="403" y="173"/>
                  </a:lnTo>
                  <a:lnTo>
                    <a:pt x="405" y="152"/>
                  </a:lnTo>
                  <a:lnTo>
                    <a:pt x="425" y="169"/>
                  </a:lnTo>
                  <a:lnTo>
                    <a:pt x="439" y="185"/>
                  </a:lnTo>
                  <a:lnTo>
                    <a:pt x="451" y="209"/>
                  </a:lnTo>
                  <a:lnTo>
                    <a:pt x="455" y="236"/>
                  </a:lnTo>
                  <a:lnTo>
                    <a:pt x="469" y="273"/>
                  </a:lnTo>
                  <a:lnTo>
                    <a:pt x="492" y="304"/>
                  </a:lnTo>
                  <a:lnTo>
                    <a:pt x="505" y="298"/>
                  </a:lnTo>
                  <a:lnTo>
                    <a:pt x="519" y="284"/>
                  </a:lnTo>
                  <a:lnTo>
                    <a:pt x="521" y="271"/>
                  </a:lnTo>
                  <a:lnTo>
                    <a:pt x="524" y="249"/>
                  </a:lnTo>
                  <a:lnTo>
                    <a:pt x="523" y="223"/>
                  </a:lnTo>
                  <a:lnTo>
                    <a:pt x="536" y="237"/>
                  </a:lnTo>
                  <a:lnTo>
                    <a:pt x="546" y="259"/>
                  </a:lnTo>
                  <a:lnTo>
                    <a:pt x="552" y="291"/>
                  </a:lnTo>
                  <a:lnTo>
                    <a:pt x="550" y="307"/>
                  </a:lnTo>
                  <a:lnTo>
                    <a:pt x="550" y="331"/>
                  </a:lnTo>
                  <a:lnTo>
                    <a:pt x="543" y="365"/>
                  </a:lnTo>
                  <a:lnTo>
                    <a:pt x="532" y="387"/>
                  </a:lnTo>
                  <a:lnTo>
                    <a:pt x="538" y="407"/>
                  </a:lnTo>
                  <a:lnTo>
                    <a:pt x="554" y="440"/>
                  </a:lnTo>
                  <a:lnTo>
                    <a:pt x="541" y="454"/>
                  </a:lnTo>
                  <a:lnTo>
                    <a:pt x="521" y="467"/>
                  </a:lnTo>
                  <a:lnTo>
                    <a:pt x="503" y="474"/>
                  </a:lnTo>
                  <a:lnTo>
                    <a:pt x="482" y="481"/>
                  </a:lnTo>
                  <a:lnTo>
                    <a:pt x="461" y="480"/>
                  </a:lnTo>
                  <a:lnTo>
                    <a:pt x="440" y="478"/>
                  </a:lnTo>
                  <a:lnTo>
                    <a:pt x="418" y="467"/>
                  </a:lnTo>
                  <a:lnTo>
                    <a:pt x="400" y="458"/>
                  </a:lnTo>
                  <a:lnTo>
                    <a:pt x="387" y="475"/>
                  </a:lnTo>
                  <a:lnTo>
                    <a:pt x="361" y="487"/>
                  </a:lnTo>
                  <a:lnTo>
                    <a:pt x="335" y="491"/>
                  </a:lnTo>
                  <a:lnTo>
                    <a:pt x="318" y="489"/>
                  </a:lnTo>
                  <a:lnTo>
                    <a:pt x="299" y="483"/>
                  </a:lnTo>
                  <a:lnTo>
                    <a:pt x="281" y="503"/>
                  </a:lnTo>
                  <a:lnTo>
                    <a:pt x="254" y="520"/>
                  </a:lnTo>
                  <a:lnTo>
                    <a:pt x="221" y="531"/>
                  </a:lnTo>
                  <a:lnTo>
                    <a:pt x="190" y="534"/>
                  </a:lnTo>
                  <a:lnTo>
                    <a:pt x="166" y="533"/>
                  </a:lnTo>
                </a:path>
              </a:pathLst>
            </a:custGeom>
            <a:solidFill>
              <a:srgbClr val="FF8000"/>
            </a:solidFill>
            <a:ln w="9525" cap="rnd">
              <a:noFill/>
              <a:round/>
              <a:headEnd/>
              <a:tailEnd/>
            </a:ln>
          </p:spPr>
          <p:txBody>
            <a:bodyPr>
              <a:prstTxWarp prst="textNoShape">
                <a:avLst/>
              </a:prstTxWarp>
            </a:bodyPr>
            <a:lstStyle/>
            <a:p>
              <a:endParaRPr lang="en-US"/>
            </a:p>
          </p:txBody>
        </p:sp>
        <p:sp>
          <p:nvSpPr>
            <p:cNvPr id="109605" name="Freeform 11"/>
            <p:cNvSpPr>
              <a:spLocks/>
            </p:cNvSpPr>
            <p:nvPr/>
          </p:nvSpPr>
          <p:spPr bwMode="auto">
            <a:xfrm>
              <a:off x="1329" y="3091"/>
              <a:ext cx="331" cy="321"/>
            </a:xfrm>
            <a:custGeom>
              <a:avLst/>
              <a:gdLst>
                <a:gd name="T0" fmla="*/ 86 w 331"/>
                <a:gd name="T1" fmla="*/ 310 h 321"/>
                <a:gd name="T2" fmla="*/ 61 w 331"/>
                <a:gd name="T3" fmla="*/ 275 h 321"/>
                <a:gd name="T4" fmla="*/ 54 w 331"/>
                <a:gd name="T5" fmla="*/ 247 h 321"/>
                <a:gd name="T6" fmla="*/ 55 w 331"/>
                <a:gd name="T7" fmla="*/ 222 h 321"/>
                <a:gd name="T8" fmla="*/ 35 w 331"/>
                <a:gd name="T9" fmla="*/ 202 h 321"/>
                <a:gd name="T10" fmla="*/ 23 w 331"/>
                <a:gd name="T11" fmla="*/ 178 h 321"/>
                <a:gd name="T12" fmla="*/ 36 w 331"/>
                <a:gd name="T13" fmla="*/ 171 h 321"/>
                <a:gd name="T14" fmla="*/ 67 w 331"/>
                <a:gd name="T15" fmla="*/ 186 h 321"/>
                <a:gd name="T16" fmla="*/ 21 w 331"/>
                <a:gd name="T17" fmla="*/ 112 h 321"/>
                <a:gd name="T18" fmla="*/ 5 w 331"/>
                <a:gd name="T19" fmla="*/ 88 h 321"/>
                <a:gd name="T20" fmla="*/ 31 w 331"/>
                <a:gd name="T21" fmla="*/ 91 h 321"/>
                <a:gd name="T22" fmla="*/ 37 w 331"/>
                <a:gd name="T23" fmla="*/ 86 h 321"/>
                <a:gd name="T24" fmla="*/ 32 w 331"/>
                <a:gd name="T25" fmla="*/ 66 h 321"/>
                <a:gd name="T26" fmla="*/ 41 w 331"/>
                <a:gd name="T27" fmla="*/ 35 h 321"/>
                <a:gd name="T28" fmla="*/ 60 w 331"/>
                <a:gd name="T29" fmla="*/ 54 h 321"/>
                <a:gd name="T30" fmla="*/ 73 w 331"/>
                <a:gd name="T31" fmla="*/ 67 h 321"/>
                <a:gd name="T32" fmla="*/ 93 w 331"/>
                <a:gd name="T33" fmla="*/ 78 h 321"/>
                <a:gd name="T34" fmla="*/ 112 w 331"/>
                <a:gd name="T35" fmla="*/ 70 h 321"/>
                <a:gd name="T36" fmla="*/ 124 w 331"/>
                <a:gd name="T37" fmla="*/ 56 h 321"/>
                <a:gd name="T38" fmla="*/ 131 w 331"/>
                <a:gd name="T39" fmla="*/ 36 h 321"/>
                <a:gd name="T40" fmla="*/ 129 w 331"/>
                <a:gd name="T41" fmla="*/ 17 h 321"/>
                <a:gd name="T42" fmla="*/ 131 w 331"/>
                <a:gd name="T43" fmla="*/ 0 h 321"/>
                <a:gd name="T44" fmla="*/ 146 w 331"/>
                <a:gd name="T45" fmla="*/ 27 h 321"/>
                <a:gd name="T46" fmla="*/ 157 w 331"/>
                <a:gd name="T47" fmla="*/ 57 h 321"/>
                <a:gd name="T48" fmla="*/ 154 w 331"/>
                <a:gd name="T49" fmla="*/ 91 h 321"/>
                <a:gd name="T50" fmla="*/ 145 w 331"/>
                <a:gd name="T51" fmla="*/ 113 h 321"/>
                <a:gd name="T52" fmla="*/ 152 w 331"/>
                <a:gd name="T53" fmla="*/ 115 h 321"/>
                <a:gd name="T54" fmla="*/ 173 w 331"/>
                <a:gd name="T55" fmla="*/ 93 h 321"/>
                <a:gd name="T56" fmla="*/ 193 w 331"/>
                <a:gd name="T57" fmla="*/ 75 h 321"/>
                <a:gd name="T58" fmla="*/ 212 w 331"/>
                <a:gd name="T59" fmla="*/ 82 h 321"/>
                <a:gd name="T60" fmla="*/ 213 w 331"/>
                <a:gd name="T61" fmla="*/ 113 h 321"/>
                <a:gd name="T62" fmla="*/ 206 w 331"/>
                <a:gd name="T63" fmla="*/ 135 h 321"/>
                <a:gd name="T64" fmla="*/ 210 w 331"/>
                <a:gd name="T65" fmla="*/ 145 h 321"/>
                <a:gd name="T66" fmla="*/ 222 w 331"/>
                <a:gd name="T67" fmla="*/ 149 h 321"/>
                <a:gd name="T68" fmla="*/ 243 w 331"/>
                <a:gd name="T69" fmla="*/ 143 h 321"/>
                <a:gd name="T70" fmla="*/ 249 w 331"/>
                <a:gd name="T71" fmla="*/ 131 h 321"/>
                <a:gd name="T72" fmla="*/ 242 w 331"/>
                <a:gd name="T73" fmla="*/ 103 h 321"/>
                <a:gd name="T74" fmla="*/ 253 w 331"/>
                <a:gd name="T75" fmla="*/ 100 h 321"/>
                <a:gd name="T76" fmla="*/ 269 w 331"/>
                <a:gd name="T77" fmla="*/ 126 h 321"/>
                <a:gd name="T78" fmla="*/ 279 w 331"/>
                <a:gd name="T79" fmla="*/ 165 h 321"/>
                <a:gd name="T80" fmla="*/ 301 w 331"/>
                <a:gd name="T81" fmla="*/ 176 h 321"/>
                <a:gd name="T82" fmla="*/ 310 w 331"/>
                <a:gd name="T83" fmla="*/ 160 h 321"/>
                <a:gd name="T84" fmla="*/ 311 w 331"/>
                <a:gd name="T85" fmla="*/ 134 h 321"/>
                <a:gd name="T86" fmla="*/ 325 w 331"/>
                <a:gd name="T87" fmla="*/ 155 h 321"/>
                <a:gd name="T88" fmla="*/ 329 w 331"/>
                <a:gd name="T89" fmla="*/ 185 h 321"/>
                <a:gd name="T90" fmla="*/ 322 w 331"/>
                <a:gd name="T91" fmla="*/ 218 h 321"/>
                <a:gd name="T92" fmla="*/ 322 w 331"/>
                <a:gd name="T93" fmla="*/ 243 h 321"/>
                <a:gd name="T94" fmla="*/ 324 w 331"/>
                <a:gd name="T95" fmla="*/ 273 h 321"/>
                <a:gd name="T96" fmla="*/ 300 w 331"/>
                <a:gd name="T97" fmla="*/ 284 h 321"/>
                <a:gd name="T98" fmla="*/ 274 w 331"/>
                <a:gd name="T99" fmla="*/ 286 h 321"/>
                <a:gd name="T100" fmla="*/ 248 w 331"/>
                <a:gd name="T101" fmla="*/ 280 h 321"/>
                <a:gd name="T102" fmla="*/ 230 w 331"/>
                <a:gd name="T103" fmla="*/ 283 h 321"/>
                <a:gd name="T104" fmla="*/ 200 w 331"/>
                <a:gd name="T105" fmla="*/ 293 h 321"/>
                <a:gd name="T106" fmla="*/ 177 w 331"/>
                <a:gd name="T107" fmla="*/ 289 h 321"/>
                <a:gd name="T108" fmla="*/ 151 w 331"/>
                <a:gd name="T109" fmla="*/ 311 h 321"/>
                <a:gd name="T110" fmla="*/ 113 w 331"/>
                <a:gd name="T111" fmla="*/ 320 h 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1"/>
                <a:gd name="T169" fmla="*/ 0 h 321"/>
                <a:gd name="T170" fmla="*/ 331 w 331"/>
                <a:gd name="T171" fmla="*/ 321 h 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1" h="321">
                  <a:moveTo>
                    <a:pt x="97" y="318"/>
                  </a:moveTo>
                  <a:lnTo>
                    <a:pt x="86" y="310"/>
                  </a:lnTo>
                  <a:lnTo>
                    <a:pt x="71" y="293"/>
                  </a:lnTo>
                  <a:lnTo>
                    <a:pt x="61" y="275"/>
                  </a:lnTo>
                  <a:lnTo>
                    <a:pt x="53" y="260"/>
                  </a:lnTo>
                  <a:lnTo>
                    <a:pt x="54" y="247"/>
                  </a:lnTo>
                  <a:lnTo>
                    <a:pt x="64" y="231"/>
                  </a:lnTo>
                  <a:lnTo>
                    <a:pt x="55" y="222"/>
                  </a:lnTo>
                  <a:lnTo>
                    <a:pt x="43" y="210"/>
                  </a:lnTo>
                  <a:lnTo>
                    <a:pt x="35" y="202"/>
                  </a:lnTo>
                  <a:lnTo>
                    <a:pt x="29" y="190"/>
                  </a:lnTo>
                  <a:lnTo>
                    <a:pt x="23" y="178"/>
                  </a:lnTo>
                  <a:lnTo>
                    <a:pt x="18" y="160"/>
                  </a:lnTo>
                  <a:lnTo>
                    <a:pt x="36" y="171"/>
                  </a:lnTo>
                  <a:lnTo>
                    <a:pt x="60" y="186"/>
                  </a:lnTo>
                  <a:lnTo>
                    <a:pt x="67" y="186"/>
                  </a:lnTo>
                  <a:lnTo>
                    <a:pt x="46" y="147"/>
                  </a:lnTo>
                  <a:lnTo>
                    <a:pt x="21" y="112"/>
                  </a:lnTo>
                  <a:lnTo>
                    <a:pt x="0" y="90"/>
                  </a:lnTo>
                  <a:lnTo>
                    <a:pt x="5" y="88"/>
                  </a:lnTo>
                  <a:lnTo>
                    <a:pt x="19" y="88"/>
                  </a:lnTo>
                  <a:lnTo>
                    <a:pt x="31" y="91"/>
                  </a:lnTo>
                  <a:lnTo>
                    <a:pt x="45" y="102"/>
                  </a:lnTo>
                  <a:lnTo>
                    <a:pt x="37" y="86"/>
                  </a:lnTo>
                  <a:lnTo>
                    <a:pt x="33" y="77"/>
                  </a:lnTo>
                  <a:lnTo>
                    <a:pt x="32" y="66"/>
                  </a:lnTo>
                  <a:lnTo>
                    <a:pt x="33" y="59"/>
                  </a:lnTo>
                  <a:lnTo>
                    <a:pt x="41" y="35"/>
                  </a:lnTo>
                  <a:lnTo>
                    <a:pt x="54" y="47"/>
                  </a:lnTo>
                  <a:lnTo>
                    <a:pt x="60" y="54"/>
                  </a:lnTo>
                  <a:lnTo>
                    <a:pt x="65" y="59"/>
                  </a:lnTo>
                  <a:lnTo>
                    <a:pt x="73" y="67"/>
                  </a:lnTo>
                  <a:lnTo>
                    <a:pt x="83" y="77"/>
                  </a:lnTo>
                  <a:lnTo>
                    <a:pt x="93" y="78"/>
                  </a:lnTo>
                  <a:lnTo>
                    <a:pt x="101" y="77"/>
                  </a:lnTo>
                  <a:lnTo>
                    <a:pt x="112" y="70"/>
                  </a:lnTo>
                  <a:lnTo>
                    <a:pt x="119" y="64"/>
                  </a:lnTo>
                  <a:lnTo>
                    <a:pt x="124" y="56"/>
                  </a:lnTo>
                  <a:lnTo>
                    <a:pt x="128" y="49"/>
                  </a:lnTo>
                  <a:lnTo>
                    <a:pt x="131" y="36"/>
                  </a:lnTo>
                  <a:lnTo>
                    <a:pt x="132" y="26"/>
                  </a:lnTo>
                  <a:lnTo>
                    <a:pt x="129" y="17"/>
                  </a:lnTo>
                  <a:lnTo>
                    <a:pt x="130" y="11"/>
                  </a:lnTo>
                  <a:lnTo>
                    <a:pt x="131" y="0"/>
                  </a:lnTo>
                  <a:lnTo>
                    <a:pt x="139" y="13"/>
                  </a:lnTo>
                  <a:lnTo>
                    <a:pt x="146" y="27"/>
                  </a:lnTo>
                  <a:lnTo>
                    <a:pt x="152" y="37"/>
                  </a:lnTo>
                  <a:lnTo>
                    <a:pt x="157" y="57"/>
                  </a:lnTo>
                  <a:lnTo>
                    <a:pt x="159" y="78"/>
                  </a:lnTo>
                  <a:lnTo>
                    <a:pt x="154" y="91"/>
                  </a:lnTo>
                  <a:lnTo>
                    <a:pt x="146" y="103"/>
                  </a:lnTo>
                  <a:lnTo>
                    <a:pt x="145" y="113"/>
                  </a:lnTo>
                  <a:lnTo>
                    <a:pt x="143" y="132"/>
                  </a:lnTo>
                  <a:lnTo>
                    <a:pt x="152" y="115"/>
                  </a:lnTo>
                  <a:lnTo>
                    <a:pt x="165" y="99"/>
                  </a:lnTo>
                  <a:lnTo>
                    <a:pt x="173" y="93"/>
                  </a:lnTo>
                  <a:lnTo>
                    <a:pt x="183" y="83"/>
                  </a:lnTo>
                  <a:lnTo>
                    <a:pt x="193" y="75"/>
                  </a:lnTo>
                  <a:lnTo>
                    <a:pt x="209" y="65"/>
                  </a:lnTo>
                  <a:lnTo>
                    <a:pt x="212" y="82"/>
                  </a:lnTo>
                  <a:lnTo>
                    <a:pt x="215" y="95"/>
                  </a:lnTo>
                  <a:lnTo>
                    <a:pt x="213" y="113"/>
                  </a:lnTo>
                  <a:lnTo>
                    <a:pt x="209" y="124"/>
                  </a:lnTo>
                  <a:lnTo>
                    <a:pt x="206" y="135"/>
                  </a:lnTo>
                  <a:lnTo>
                    <a:pt x="206" y="137"/>
                  </a:lnTo>
                  <a:lnTo>
                    <a:pt x="210" y="145"/>
                  </a:lnTo>
                  <a:lnTo>
                    <a:pt x="214" y="148"/>
                  </a:lnTo>
                  <a:lnTo>
                    <a:pt x="222" y="149"/>
                  </a:lnTo>
                  <a:lnTo>
                    <a:pt x="234" y="148"/>
                  </a:lnTo>
                  <a:lnTo>
                    <a:pt x="243" y="143"/>
                  </a:lnTo>
                  <a:lnTo>
                    <a:pt x="250" y="137"/>
                  </a:lnTo>
                  <a:lnTo>
                    <a:pt x="249" y="131"/>
                  </a:lnTo>
                  <a:lnTo>
                    <a:pt x="246" y="117"/>
                  </a:lnTo>
                  <a:lnTo>
                    <a:pt x="242" y="103"/>
                  </a:lnTo>
                  <a:lnTo>
                    <a:pt x="239" y="92"/>
                  </a:lnTo>
                  <a:lnTo>
                    <a:pt x="253" y="100"/>
                  </a:lnTo>
                  <a:lnTo>
                    <a:pt x="263" y="112"/>
                  </a:lnTo>
                  <a:lnTo>
                    <a:pt x="269" y="126"/>
                  </a:lnTo>
                  <a:lnTo>
                    <a:pt x="271" y="141"/>
                  </a:lnTo>
                  <a:lnTo>
                    <a:pt x="279" y="165"/>
                  </a:lnTo>
                  <a:lnTo>
                    <a:pt x="292" y="183"/>
                  </a:lnTo>
                  <a:lnTo>
                    <a:pt x="301" y="176"/>
                  </a:lnTo>
                  <a:lnTo>
                    <a:pt x="309" y="171"/>
                  </a:lnTo>
                  <a:lnTo>
                    <a:pt x="310" y="160"/>
                  </a:lnTo>
                  <a:lnTo>
                    <a:pt x="313" y="151"/>
                  </a:lnTo>
                  <a:lnTo>
                    <a:pt x="311" y="134"/>
                  </a:lnTo>
                  <a:lnTo>
                    <a:pt x="320" y="141"/>
                  </a:lnTo>
                  <a:lnTo>
                    <a:pt x="325" y="155"/>
                  </a:lnTo>
                  <a:lnTo>
                    <a:pt x="330" y="173"/>
                  </a:lnTo>
                  <a:lnTo>
                    <a:pt x="329" y="185"/>
                  </a:lnTo>
                  <a:lnTo>
                    <a:pt x="327" y="198"/>
                  </a:lnTo>
                  <a:lnTo>
                    <a:pt x="322" y="218"/>
                  </a:lnTo>
                  <a:lnTo>
                    <a:pt x="318" y="230"/>
                  </a:lnTo>
                  <a:lnTo>
                    <a:pt x="322" y="243"/>
                  </a:lnTo>
                  <a:lnTo>
                    <a:pt x="330" y="263"/>
                  </a:lnTo>
                  <a:lnTo>
                    <a:pt x="324" y="273"/>
                  </a:lnTo>
                  <a:lnTo>
                    <a:pt x="311" y="281"/>
                  </a:lnTo>
                  <a:lnTo>
                    <a:pt x="300" y="284"/>
                  </a:lnTo>
                  <a:lnTo>
                    <a:pt x="285" y="287"/>
                  </a:lnTo>
                  <a:lnTo>
                    <a:pt x="274" y="286"/>
                  </a:lnTo>
                  <a:lnTo>
                    <a:pt x="263" y="286"/>
                  </a:lnTo>
                  <a:lnTo>
                    <a:pt x="248" y="280"/>
                  </a:lnTo>
                  <a:lnTo>
                    <a:pt x="238" y="274"/>
                  </a:lnTo>
                  <a:lnTo>
                    <a:pt x="230" y="283"/>
                  </a:lnTo>
                  <a:lnTo>
                    <a:pt x="213" y="291"/>
                  </a:lnTo>
                  <a:lnTo>
                    <a:pt x="200" y="293"/>
                  </a:lnTo>
                  <a:lnTo>
                    <a:pt x="190" y="293"/>
                  </a:lnTo>
                  <a:lnTo>
                    <a:pt x="177" y="289"/>
                  </a:lnTo>
                  <a:lnTo>
                    <a:pt x="166" y="300"/>
                  </a:lnTo>
                  <a:lnTo>
                    <a:pt x="151" y="311"/>
                  </a:lnTo>
                  <a:lnTo>
                    <a:pt x="131" y="316"/>
                  </a:lnTo>
                  <a:lnTo>
                    <a:pt x="113" y="320"/>
                  </a:lnTo>
                  <a:lnTo>
                    <a:pt x="97" y="318"/>
                  </a:lnTo>
                </a:path>
              </a:pathLst>
            </a:custGeom>
            <a:solidFill>
              <a:srgbClr val="FFFF00"/>
            </a:solidFill>
            <a:ln w="9525" cap="rnd">
              <a:noFill/>
              <a:round/>
              <a:headEnd/>
              <a:tailEnd/>
            </a:ln>
          </p:spPr>
          <p:txBody>
            <a:bodyPr>
              <a:prstTxWarp prst="textNoShape">
                <a:avLst/>
              </a:prstTxWarp>
            </a:bodyPr>
            <a:lstStyle/>
            <a:p>
              <a:endParaRPr lang="en-US"/>
            </a:p>
          </p:txBody>
        </p:sp>
        <p:grpSp>
          <p:nvGrpSpPr>
            <p:cNvPr id="109606" name="Group 12"/>
            <p:cNvGrpSpPr>
              <a:grpSpLocks/>
            </p:cNvGrpSpPr>
            <p:nvPr/>
          </p:nvGrpSpPr>
          <p:grpSpPr bwMode="auto">
            <a:xfrm>
              <a:off x="1736" y="2879"/>
              <a:ext cx="429" cy="465"/>
              <a:chOff x="1736" y="2879"/>
              <a:chExt cx="429" cy="465"/>
            </a:xfrm>
          </p:grpSpPr>
          <p:sp>
            <p:nvSpPr>
              <p:cNvPr id="109609" name="Freeform 13"/>
              <p:cNvSpPr>
                <a:spLocks/>
              </p:cNvSpPr>
              <p:nvPr/>
            </p:nvSpPr>
            <p:spPr bwMode="auto">
              <a:xfrm>
                <a:off x="1736" y="2879"/>
                <a:ext cx="429" cy="465"/>
              </a:xfrm>
              <a:custGeom>
                <a:avLst/>
                <a:gdLst>
                  <a:gd name="T0" fmla="*/ 53 w 429"/>
                  <a:gd name="T1" fmla="*/ 375 h 465"/>
                  <a:gd name="T2" fmla="*/ 13 w 429"/>
                  <a:gd name="T3" fmla="*/ 319 h 465"/>
                  <a:gd name="T4" fmla="*/ 2 w 429"/>
                  <a:gd name="T5" fmla="*/ 268 h 465"/>
                  <a:gd name="T6" fmla="*/ 4 w 429"/>
                  <a:gd name="T7" fmla="*/ 231 h 465"/>
                  <a:gd name="T8" fmla="*/ 27 w 429"/>
                  <a:gd name="T9" fmla="*/ 177 h 465"/>
                  <a:gd name="T10" fmla="*/ 52 w 429"/>
                  <a:gd name="T11" fmla="*/ 140 h 465"/>
                  <a:gd name="T12" fmla="*/ 61 w 429"/>
                  <a:gd name="T13" fmla="*/ 115 h 465"/>
                  <a:gd name="T14" fmla="*/ 50 w 429"/>
                  <a:gd name="T15" fmla="*/ 85 h 465"/>
                  <a:gd name="T16" fmla="*/ 49 w 429"/>
                  <a:gd name="T17" fmla="*/ 68 h 465"/>
                  <a:gd name="T18" fmla="*/ 81 w 429"/>
                  <a:gd name="T19" fmla="*/ 83 h 465"/>
                  <a:gd name="T20" fmla="*/ 100 w 429"/>
                  <a:gd name="T21" fmla="*/ 99 h 465"/>
                  <a:gd name="T22" fmla="*/ 114 w 429"/>
                  <a:gd name="T23" fmla="*/ 71 h 465"/>
                  <a:gd name="T24" fmla="*/ 104 w 429"/>
                  <a:gd name="T25" fmla="*/ 36 h 465"/>
                  <a:gd name="T26" fmla="*/ 97 w 429"/>
                  <a:gd name="T27" fmla="*/ 17 h 465"/>
                  <a:gd name="T28" fmla="*/ 131 w 429"/>
                  <a:gd name="T29" fmla="*/ 22 h 465"/>
                  <a:gd name="T30" fmla="*/ 166 w 429"/>
                  <a:gd name="T31" fmla="*/ 59 h 465"/>
                  <a:gd name="T32" fmla="*/ 181 w 429"/>
                  <a:gd name="T33" fmla="*/ 93 h 465"/>
                  <a:gd name="T34" fmla="*/ 190 w 429"/>
                  <a:gd name="T35" fmla="*/ 51 h 465"/>
                  <a:gd name="T36" fmla="*/ 223 w 429"/>
                  <a:gd name="T37" fmla="*/ 17 h 465"/>
                  <a:gd name="T38" fmla="*/ 259 w 429"/>
                  <a:gd name="T39" fmla="*/ 0 h 465"/>
                  <a:gd name="T40" fmla="*/ 278 w 429"/>
                  <a:gd name="T41" fmla="*/ 13 h 465"/>
                  <a:gd name="T42" fmla="*/ 256 w 429"/>
                  <a:gd name="T43" fmla="*/ 39 h 465"/>
                  <a:gd name="T44" fmla="*/ 259 w 429"/>
                  <a:gd name="T45" fmla="*/ 78 h 465"/>
                  <a:gd name="T46" fmla="*/ 296 w 429"/>
                  <a:gd name="T47" fmla="*/ 93 h 465"/>
                  <a:gd name="T48" fmla="*/ 334 w 429"/>
                  <a:gd name="T49" fmla="*/ 83 h 465"/>
                  <a:gd name="T50" fmla="*/ 354 w 429"/>
                  <a:gd name="T51" fmla="*/ 64 h 465"/>
                  <a:gd name="T52" fmla="*/ 345 w 429"/>
                  <a:gd name="T53" fmla="*/ 43 h 465"/>
                  <a:gd name="T54" fmla="*/ 356 w 429"/>
                  <a:gd name="T55" fmla="*/ 37 h 465"/>
                  <a:gd name="T56" fmla="*/ 389 w 429"/>
                  <a:gd name="T57" fmla="*/ 46 h 465"/>
                  <a:gd name="T58" fmla="*/ 415 w 429"/>
                  <a:gd name="T59" fmla="*/ 79 h 465"/>
                  <a:gd name="T60" fmla="*/ 425 w 429"/>
                  <a:gd name="T61" fmla="*/ 129 h 465"/>
                  <a:gd name="T62" fmla="*/ 414 w 429"/>
                  <a:gd name="T63" fmla="*/ 152 h 465"/>
                  <a:gd name="T64" fmla="*/ 388 w 429"/>
                  <a:gd name="T65" fmla="*/ 191 h 465"/>
                  <a:gd name="T66" fmla="*/ 384 w 429"/>
                  <a:gd name="T67" fmla="*/ 224 h 465"/>
                  <a:gd name="T68" fmla="*/ 390 w 429"/>
                  <a:gd name="T69" fmla="*/ 264 h 465"/>
                  <a:gd name="T70" fmla="*/ 398 w 429"/>
                  <a:gd name="T71" fmla="*/ 309 h 465"/>
                  <a:gd name="T72" fmla="*/ 387 w 429"/>
                  <a:gd name="T73" fmla="*/ 339 h 465"/>
                  <a:gd name="T74" fmla="*/ 347 w 429"/>
                  <a:gd name="T75" fmla="*/ 372 h 465"/>
                  <a:gd name="T76" fmla="*/ 295 w 429"/>
                  <a:gd name="T77" fmla="*/ 412 h 465"/>
                  <a:gd name="T78" fmla="*/ 216 w 429"/>
                  <a:gd name="T79" fmla="*/ 452 h 465"/>
                  <a:gd name="T80" fmla="*/ 157 w 429"/>
                  <a:gd name="T81" fmla="*/ 464 h 465"/>
                  <a:gd name="T82" fmla="*/ 122 w 429"/>
                  <a:gd name="T83" fmla="*/ 444 h 4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9"/>
                  <a:gd name="T127" fmla="*/ 0 h 465"/>
                  <a:gd name="T128" fmla="*/ 429 w 429"/>
                  <a:gd name="T129" fmla="*/ 465 h 4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9" h="465">
                    <a:moveTo>
                      <a:pt x="93" y="414"/>
                    </a:moveTo>
                    <a:lnTo>
                      <a:pt x="73" y="396"/>
                    </a:lnTo>
                    <a:lnTo>
                      <a:pt x="53" y="375"/>
                    </a:lnTo>
                    <a:lnTo>
                      <a:pt x="38" y="354"/>
                    </a:lnTo>
                    <a:lnTo>
                      <a:pt x="24" y="334"/>
                    </a:lnTo>
                    <a:lnTo>
                      <a:pt x="13" y="319"/>
                    </a:lnTo>
                    <a:lnTo>
                      <a:pt x="5" y="304"/>
                    </a:lnTo>
                    <a:lnTo>
                      <a:pt x="1" y="286"/>
                    </a:lnTo>
                    <a:lnTo>
                      <a:pt x="2" y="268"/>
                    </a:lnTo>
                    <a:lnTo>
                      <a:pt x="0" y="259"/>
                    </a:lnTo>
                    <a:lnTo>
                      <a:pt x="0" y="244"/>
                    </a:lnTo>
                    <a:lnTo>
                      <a:pt x="4" y="231"/>
                    </a:lnTo>
                    <a:lnTo>
                      <a:pt x="9" y="210"/>
                    </a:lnTo>
                    <a:lnTo>
                      <a:pt x="20" y="192"/>
                    </a:lnTo>
                    <a:lnTo>
                      <a:pt x="27" y="177"/>
                    </a:lnTo>
                    <a:lnTo>
                      <a:pt x="36" y="165"/>
                    </a:lnTo>
                    <a:lnTo>
                      <a:pt x="46" y="153"/>
                    </a:lnTo>
                    <a:lnTo>
                      <a:pt x="52" y="140"/>
                    </a:lnTo>
                    <a:lnTo>
                      <a:pt x="59" y="131"/>
                    </a:lnTo>
                    <a:lnTo>
                      <a:pt x="62" y="119"/>
                    </a:lnTo>
                    <a:lnTo>
                      <a:pt x="61" y="115"/>
                    </a:lnTo>
                    <a:lnTo>
                      <a:pt x="61" y="102"/>
                    </a:lnTo>
                    <a:lnTo>
                      <a:pt x="55" y="93"/>
                    </a:lnTo>
                    <a:lnTo>
                      <a:pt x="50" y="85"/>
                    </a:lnTo>
                    <a:lnTo>
                      <a:pt x="41" y="76"/>
                    </a:lnTo>
                    <a:lnTo>
                      <a:pt x="32" y="67"/>
                    </a:lnTo>
                    <a:lnTo>
                      <a:pt x="49" y="68"/>
                    </a:lnTo>
                    <a:lnTo>
                      <a:pt x="64" y="68"/>
                    </a:lnTo>
                    <a:lnTo>
                      <a:pt x="75" y="75"/>
                    </a:lnTo>
                    <a:lnTo>
                      <a:pt x="81" y="83"/>
                    </a:lnTo>
                    <a:lnTo>
                      <a:pt x="86" y="92"/>
                    </a:lnTo>
                    <a:lnTo>
                      <a:pt x="92" y="105"/>
                    </a:lnTo>
                    <a:lnTo>
                      <a:pt x="100" y="99"/>
                    </a:lnTo>
                    <a:lnTo>
                      <a:pt x="107" y="90"/>
                    </a:lnTo>
                    <a:lnTo>
                      <a:pt x="113" y="81"/>
                    </a:lnTo>
                    <a:lnTo>
                      <a:pt x="114" y="71"/>
                    </a:lnTo>
                    <a:lnTo>
                      <a:pt x="116" y="59"/>
                    </a:lnTo>
                    <a:lnTo>
                      <a:pt x="113" y="49"/>
                    </a:lnTo>
                    <a:lnTo>
                      <a:pt x="104" y="36"/>
                    </a:lnTo>
                    <a:lnTo>
                      <a:pt x="96" y="28"/>
                    </a:lnTo>
                    <a:lnTo>
                      <a:pt x="83" y="22"/>
                    </a:lnTo>
                    <a:lnTo>
                      <a:pt x="97" y="17"/>
                    </a:lnTo>
                    <a:lnTo>
                      <a:pt x="109" y="15"/>
                    </a:lnTo>
                    <a:lnTo>
                      <a:pt x="122" y="18"/>
                    </a:lnTo>
                    <a:lnTo>
                      <a:pt x="131" y="22"/>
                    </a:lnTo>
                    <a:lnTo>
                      <a:pt x="143" y="32"/>
                    </a:lnTo>
                    <a:lnTo>
                      <a:pt x="154" y="43"/>
                    </a:lnTo>
                    <a:lnTo>
                      <a:pt x="166" y="59"/>
                    </a:lnTo>
                    <a:lnTo>
                      <a:pt x="172" y="69"/>
                    </a:lnTo>
                    <a:lnTo>
                      <a:pt x="177" y="82"/>
                    </a:lnTo>
                    <a:lnTo>
                      <a:pt x="181" y="93"/>
                    </a:lnTo>
                    <a:lnTo>
                      <a:pt x="181" y="77"/>
                    </a:lnTo>
                    <a:lnTo>
                      <a:pt x="186" y="63"/>
                    </a:lnTo>
                    <a:lnTo>
                      <a:pt x="190" y="51"/>
                    </a:lnTo>
                    <a:lnTo>
                      <a:pt x="201" y="40"/>
                    </a:lnTo>
                    <a:lnTo>
                      <a:pt x="211" y="29"/>
                    </a:lnTo>
                    <a:lnTo>
                      <a:pt x="223" y="17"/>
                    </a:lnTo>
                    <a:lnTo>
                      <a:pt x="235" y="10"/>
                    </a:lnTo>
                    <a:lnTo>
                      <a:pt x="247" y="4"/>
                    </a:lnTo>
                    <a:lnTo>
                      <a:pt x="259" y="0"/>
                    </a:lnTo>
                    <a:lnTo>
                      <a:pt x="272" y="1"/>
                    </a:lnTo>
                    <a:lnTo>
                      <a:pt x="293" y="6"/>
                    </a:lnTo>
                    <a:lnTo>
                      <a:pt x="278" y="13"/>
                    </a:lnTo>
                    <a:lnTo>
                      <a:pt x="270" y="19"/>
                    </a:lnTo>
                    <a:lnTo>
                      <a:pt x="263" y="28"/>
                    </a:lnTo>
                    <a:lnTo>
                      <a:pt x="256" y="39"/>
                    </a:lnTo>
                    <a:lnTo>
                      <a:pt x="253" y="55"/>
                    </a:lnTo>
                    <a:lnTo>
                      <a:pt x="253" y="67"/>
                    </a:lnTo>
                    <a:lnTo>
                      <a:pt x="259" y="78"/>
                    </a:lnTo>
                    <a:lnTo>
                      <a:pt x="267" y="88"/>
                    </a:lnTo>
                    <a:lnTo>
                      <a:pt x="278" y="91"/>
                    </a:lnTo>
                    <a:lnTo>
                      <a:pt x="296" y="93"/>
                    </a:lnTo>
                    <a:lnTo>
                      <a:pt x="312" y="91"/>
                    </a:lnTo>
                    <a:lnTo>
                      <a:pt x="324" y="86"/>
                    </a:lnTo>
                    <a:lnTo>
                      <a:pt x="334" y="83"/>
                    </a:lnTo>
                    <a:lnTo>
                      <a:pt x="343" y="80"/>
                    </a:lnTo>
                    <a:lnTo>
                      <a:pt x="355" y="68"/>
                    </a:lnTo>
                    <a:lnTo>
                      <a:pt x="354" y="64"/>
                    </a:lnTo>
                    <a:lnTo>
                      <a:pt x="354" y="55"/>
                    </a:lnTo>
                    <a:lnTo>
                      <a:pt x="350" y="47"/>
                    </a:lnTo>
                    <a:lnTo>
                      <a:pt x="345" y="43"/>
                    </a:lnTo>
                    <a:lnTo>
                      <a:pt x="341" y="38"/>
                    </a:lnTo>
                    <a:lnTo>
                      <a:pt x="347" y="38"/>
                    </a:lnTo>
                    <a:lnTo>
                      <a:pt x="356" y="37"/>
                    </a:lnTo>
                    <a:lnTo>
                      <a:pt x="367" y="41"/>
                    </a:lnTo>
                    <a:lnTo>
                      <a:pt x="379" y="43"/>
                    </a:lnTo>
                    <a:lnTo>
                      <a:pt x="389" y="46"/>
                    </a:lnTo>
                    <a:lnTo>
                      <a:pt x="395" y="53"/>
                    </a:lnTo>
                    <a:lnTo>
                      <a:pt x="407" y="63"/>
                    </a:lnTo>
                    <a:lnTo>
                      <a:pt x="415" y="79"/>
                    </a:lnTo>
                    <a:lnTo>
                      <a:pt x="421" y="93"/>
                    </a:lnTo>
                    <a:lnTo>
                      <a:pt x="428" y="114"/>
                    </a:lnTo>
                    <a:lnTo>
                      <a:pt x="425" y="129"/>
                    </a:lnTo>
                    <a:lnTo>
                      <a:pt x="423" y="137"/>
                    </a:lnTo>
                    <a:lnTo>
                      <a:pt x="420" y="144"/>
                    </a:lnTo>
                    <a:lnTo>
                      <a:pt x="414" y="152"/>
                    </a:lnTo>
                    <a:lnTo>
                      <a:pt x="406" y="165"/>
                    </a:lnTo>
                    <a:lnTo>
                      <a:pt x="395" y="182"/>
                    </a:lnTo>
                    <a:lnTo>
                      <a:pt x="388" y="191"/>
                    </a:lnTo>
                    <a:lnTo>
                      <a:pt x="385" y="203"/>
                    </a:lnTo>
                    <a:lnTo>
                      <a:pt x="384" y="210"/>
                    </a:lnTo>
                    <a:lnTo>
                      <a:pt x="384" y="224"/>
                    </a:lnTo>
                    <a:lnTo>
                      <a:pt x="385" y="237"/>
                    </a:lnTo>
                    <a:lnTo>
                      <a:pt x="386" y="250"/>
                    </a:lnTo>
                    <a:lnTo>
                      <a:pt x="390" y="264"/>
                    </a:lnTo>
                    <a:lnTo>
                      <a:pt x="396" y="280"/>
                    </a:lnTo>
                    <a:lnTo>
                      <a:pt x="400" y="295"/>
                    </a:lnTo>
                    <a:lnTo>
                      <a:pt x="398" y="309"/>
                    </a:lnTo>
                    <a:lnTo>
                      <a:pt x="394" y="317"/>
                    </a:lnTo>
                    <a:lnTo>
                      <a:pt x="390" y="326"/>
                    </a:lnTo>
                    <a:lnTo>
                      <a:pt x="387" y="339"/>
                    </a:lnTo>
                    <a:lnTo>
                      <a:pt x="374" y="350"/>
                    </a:lnTo>
                    <a:lnTo>
                      <a:pt x="362" y="361"/>
                    </a:lnTo>
                    <a:lnTo>
                      <a:pt x="347" y="372"/>
                    </a:lnTo>
                    <a:lnTo>
                      <a:pt x="329" y="388"/>
                    </a:lnTo>
                    <a:lnTo>
                      <a:pt x="316" y="397"/>
                    </a:lnTo>
                    <a:lnTo>
                      <a:pt x="295" y="412"/>
                    </a:lnTo>
                    <a:lnTo>
                      <a:pt x="270" y="429"/>
                    </a:lnTo>
                    <a:lnTo>
                      <a:pt x="244" y="440"/>
                    </a:lnTo>
                    <a:lnTo>
                      <a:pt x="216" y="452"/>
                    </a:lnTo>
                    <a:lnTo>
                      <a:pt x="194" y="454"/>
                    </a:lnTo>
                    <a:lnTo>
                      <a:pt x="171" y="461"/>
                    </a:lnTo>
                    <a:lnTo>
                      <a:pt x="157" y="464"/>
                    </a:lnTo>
                    <a:lnTo>
                      <a:pt x="144" y="459"/>
                    </a:lnTo>
                    <a:lnTo>
                      <a:pt x="134" y="450"/>
                    </a:lnTo>
                    <a:lnTo>
                      <a:pt x="122" y="444"/>
                    </a:lnTo>
                    <a:lnTo>
                      <a:pt x="105" y="429"/>
                    </a:lnTo>
                    <a:lnTo>
                      <a:pt x="93" y="414"/>
                    </a:lnTo>
                  </a:path>
                </a:pathLst>
              </a:custGeom>
              <a:solidFill>
                <a:srgbClr val="E00000"/>
              </a:solidFill>
              <a:ln w="9525" cap="rnd">
                <a:noFill/>
                <a:round/>
                <a:headEnd/>
                <a:tailEnd/>
              </a:ln>
            </p:spPr>
            <p:txBody>
              <a:bodyPr>
                <a:prstTxWarp prst="textNoShape">
                  <a:avLst/>
                </a:prstTxWarp>
              </a:bodyPr>
              <a:lstStyle/>
              <a:p>
                <a:endParaRPr lang="en-US"/>
              </a:p>
            </p:txBody>
          </p:sp>
          <p:sp>
            <p:nvSpPr>
              <p:cNvPr id="109610" name="Freeform 14"/>
              <p:cNvSpPr>
                <a:spLocks/>
              </p:cNvSpPr>
              <p:nvPr/>
            </p:nvSpPr>
            <p:spPr bwMode="auto">
              <a:xfrm>
                <a:off x="1824" y="2962"/>
                <a:ext cx="303" cy="350"/>
              </a:xfrm>
              <a:custGeom>
                <a:avLst/>
                <a:gdLst>
                  <a:gd name="T0" fmla="*/ 46 w 303"/>
                  <a:gd name="T1" fmla="*/ 275 h 350"/>
                  <a:gd name="T2" fmla="*/ 10 w 303"/>
                  <a:gd name="T3" fmla="*/ 230 h 350"/>
                  <a:gd name="T4" fmla="*/ 1 w 303"/>
                  <a:gd name="T5" fmla="*/ 194 h 350"/>
                  <a:gd name="T6" fmla="*/ 1 w 303"/>
                  <a:gd name="T7" fmla="*/ 161 h 350"/>
                  <a:gd name="T8" fmla="*/ 15 w 303"/>
                  <a:gd name="T9" fmla="*/ 123 h 350"/>
                  <a:gd name="T10" fmla="*/ 30 w 303"/>
                  <a:gd name="T11" fmla="*/ 97 h 350"/>
                  <a:gd name="T12" fmla="*/ 35 w 303"/>
                  <a:gd name="T13" fmla="*/ 77 h 350"/>
                  <a:gd name="T14" fmla="*/ 25 w 303"/>
                  <a:gd name="T15" fmla="*/ 52 h 350"/>
                  <a:gd name="T16" fmla="*/ 25 w 303"/>
                  <a:gd name="T17" fmla="*/ 40 h 350"/>
                  <a:gd name="T18" fmla="*/ 49 w 303"/>
                  <a:gd name="T19" fmla="*/ 53 h 350"/>
                  <a:gd name="T20" fmla="*/ 63 w 303"/>
                  <a:gd name="T21" fmla="*/ 67 h 350"/>
                  <a:gd name="T22" fmla="*/ 72 w 303"/>
                  <a:gd name="T23" fmla="*/ 47 h 350"/>
                  <a:gd name="T24" fmla="*/ 64 w 303"/>
                  <a:gd name="T25" fmla="*/ 19 h 350"/>
                  <a:gd name="T26" fmla="*/ 56 w 303"/>
                  <a:gd name="T27" fmla="*/ 4 h 350"/>
                  <a:gd name="T28" fmla="*/ 82 w 303"/>
                  <a:gd name="T29" fmla="*/ 11 h 350"/>
                  <a:gd name="T30" fmla="*/ 108 w 303"/>
                  <a:gd name="T31" fmla="*/ 38 h 350"/>
                  <a:gd name="T32" fmla="*/ 121 w 303"/>
                  <a:gd name="T33" fmla="*/ 68 h 350"/>
                  <a:gd name="T34" fmla="*/ 126 w 303"/>
                  <a:gd name="T35" fmla="*/ 36 h 350"/>
                  <a:gd name="T36" fmla="*/ 147 w 303"/>
                  <a:gd name="T37" fmla="*/ 10 h 350"/>
                  <a:gd name="T38" fmla="*/ 173 w 303"/>
                  <a:gd name="T39" fmla="*/ 0 h 350"/>
                  <a:gd name="T40" fmla="*/ 189 w 303"/>
                  <a:gd name="T41" fmla="*/ 10 h 350"/>
                  <a:gd name="T42" fmla="*/ 174 w 303"/>
                  <a:gd name="T43" fmla="*/ 28 h 350"/>
                  <a:gd name="T44" fmla="*/ 176 w 303"/>
                  <a:gd name="T45" fmla="*/ 60 h 350"/>
                  <a:gd name="T46" fmla="*/ 203 w 303"/>
                  <a:gd name="T47" fmla="*/ 72 h 350"/>
                  <a:gd name="T48" fmla="*/ 233 w 303"/>
                  <a:gd name="T49" fmla="*/ 67 h 350"/>
                  <a:gd name="T50" fmla="*/ 246 w 303"/>
                  <a:gd name="T51" fmla="*/ 54 h 350"/>
                  <a:gd name="T52" fmla="*/ 238 w 303"/>
                  <a:gd name="T53" fmla="*/ 37 h 350"/>
                  <a:gd name="T54" fmla="*/ 247 w 303"/>
                  <a:gd name="T55" fmla="*/ 33 h 350"/>
                  <a:gd name="T56" fmla="*/ 268 w 303"/>
                  <a:gd name="T57" fmla="*/ 43 h 350"/>
                  <a:gd name="T58" fmla="*/ 290 w 303"/>
                  <a:gd name="T59" fmla="*/ 68 h 350"/>
                  <a:gd name="T60" fmla="*/ 300 w 303"/>
                  <a:gd name="T61" fmla="*/ 107 h 350"/>
                  <a:gd name="T62" fmla="*/ 295 w 303"/>
                  <a:gd name="T63" fmla="*/ 125 h 350"/>
                  <a:gd name="T64" fmla="*/ 278 w 303"/>
                  <a:gd name="T65" fmla="*/ 154 h 350"/>
                  <a:gd name="T66" fmla="*/ 275 w 303"/>
                  <a:gd name="T67" fmla="*/ 177 h 350"/>
                  <a:gd name="T68" fmla="*/ 281 w 303"/>
                  <a:gd name="T69" fmla="*/ 209 h 350"/>
                  <a:gd name="T70" fmla="*/ 291 w 303"/>
                  <a:gd name="T71" fmla="*/ 245 h 350"/>
                  <a:gd name="T72" fmla="*/ 282 w 303"/>
                  <a:gd name="T73" fmla="*/ 264 h 350"/>
                  <a:gd name="T74" fmla="*/ 257 w 303"/>
                  <a:gd name="T75" fmla="*/ 291 h 350"/>
                  <a:gd name="T76" fmla="*/ 223 w 303"/>
                  <a:gd name="T77" fmla="*/ 319 h 350"/>
                  <a:gd name="T78" fmla="*/ 165 w 303"/>
                  <a:gd name="T79" fmla="*/ 344 h 350"/>
                  <a:gd name="T80" fmla="*/ 125 w 303"/>
                  <a:gd name="T81" fmla="*/ 348 h 350"/>
                  <a:gd name="T82" fmla="*/ 96 w 303"/>
                  <a:gd name="T83" fmla="*/ 333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50"/>
                  <a:gd name="T128" fmla="*/ 303 w 303"/>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50">
                    <a:moveTo>
                      <a:pt x="74" y="309"/>
                    </a:moveTo>
                    <a:lnTo>
                      <a:pt x="58" y="292"/>
                    </a:lnTo>
                    <a:lnTo>
                      <a:pt x="46" y="275"/>
                    </a:lnTo>
                    <a:lnTo>
                      <a:pt x="31" y="261"/>
                    </a:lnTo>
                    <a:lnTo>
                      <a:pt x="21" y="244"/>
                    </a:lnTo>
                    <a:lnTo>
                      <a:pt x="10" y="230"/>
                    </a:lnTo>
                    <a:lnTo>
                      <a:pt x="7" y="217"/>
                    </a:lnTo>
                    <a:lnTo>
                      <a:pt x="1" y="207"/>
                    </a:lnTo>
                    <a:lnTo>
                      <a:pt x="1" y="194"/>
                    </a:lnTo>
                    <a:lnTo>
                      <a:pt x="0" y="183"/>
                    </a:lnTo>
                    <a:lnTo>
                      <a:pt x="0" y="173"/>
                    </a:lnTo>
                    <a:lnTo>
                      <a:pt x="1" y="161"/>
                    </a:lnTo>
                    <a:lnTo>
                      <a:pt x="4" y="147"/>
                    </a:lnTo>
                    <a:lnTo>
                      <a:pt x="11" y="132"/>
                    </a:lnTo>
                    <a:lnTo>
                      <a:pt x="15" y="123"/>
                    </a:lnTo>
                    <a:lnTo>
                      <a:pt x="20" y="115"/>
                    </a:lnTo>
                    <a:lnTo>
                      <a:pt x="29" y="106"/>
                    </a:lnTo>
                    <a:lnTo>
                      <a:pt x="30" y="97"/>
                    </a:lnTo>
                    <a:lnTo>
                      <a:pt x="37" y="88"/>
                    </a:lnTo>
                    <a:lnTo>
                      <a:pt x="38" y="80"/>
                    </a:lnTo>
                    <a:lnTo>
                      <a:pt x="35" y="77"/>
                    </a:lnTo>
                    <a:lnTo>
                      <a:pt x="35" y="70"/>
                    </a:lnTo>
                    <a:lnTo>
                      <a:pt x="30" y="60"/>
                    </a:lnTo>
                    <a:lnTo>
                      <a:pt x="25" y="52"/>
                    </a:lnTo>
                    <a:lnTo>
                      <a:pt x="17" y="48"/>
                    </a:lnTo>
                    <a:lnTo>
                      <a:pt x="12" y="39"/>
                    </a:lnTo>
                    <a:lnTo>
                      <a:pt x="25" y="40"/>
                    </a:lnTo>
                    <a:lnTo>
                      <a:pt x="35" y="42"/>
                    </a:lnTo>
                    <a:lnTo>
                      <a:pt x="42" y="48"/>
                    </a:lnTo>
                    <a:lnTo>
                      <a:pt x="49" y="53"/>
                    </a:lnTo>
                    <a:lnTo>
                      <a:pt x="52" y="60"/>
                    </a:lnTo>
                    <a:lnTo>
                      <a:pt x="57" y="71"/>
                    </a:lnTo>
                    <a:lnTo>
                      <a:pt x="63" y="67"/>
                    </a:lnTo>
                    <a:lnTo>
                      <a:pt x="68" y="61"/>
                    </a:lnTo>
                    <a:lnTo>
                      <a:pt x="71" y="54"/>
                    </a:lnTo>
                    <a:lnTo>
                      <a:pt x="72" y="47"/>
                    </a:lnTo>
                    <a:lnTo>
                      <a:pt x="72" y="36"/>
                    </a:lnTo>
                    <a:lnTo>
                      <a:pt x="70" y="29"/>
                    </a:lnTo>
                    <a:lnTo>
                      <a:pt x="64" y="19"/>
                    </a:lnTo>
                    <a:lnTo>
                      <a:pt x="57" y="13"/>
                    </a:lnTo>
                    <a:lnTo>
                      <a:pt x="47" y="8"/>
                    </a:lnTo>
                    <a:lnTo>
                      <a:pt x="56" y="4"/>
                    </a:lnTo>
                    <a:lnTo>
                      <a:pt x="64" y="3"/>
                    </a:lnTo>
                    <a:lnTo>
                      <a:pt x="75" y="7"/>
                    </a:lnTo>
                    <a:lnTo>
                      <a:pt x="82" y="11"/>
                    </a:lnTo>
                    <a:lnTo>
                      <a:pt x="91" y="18"/>
                    </a:lnTo>
                    <a:lnTo>
                      <a:pt x="99" y="29"/>
                    </a:lnTo>
                    <a:lnTo>
                      <a:pt x="108" y="38"/>
                    </a:lnTo>
                    <a:lnTo>
                      <a:pt x="113" y="49"/>
                    </a:lnTo>
                    <a:lnTo>
                      <a:pt x="119" y="58"/>
                    </a:lnTo>
                    <a:lnTo>
                      <a:pt x="121" y="68"/>
                    </a:lnTo>
                    <a:lnTo>
                      <a:pt x="124" y="56"/>
                    </a:lnTo>
                    <a:lnTo>
                      <a:pt x="123" y="45"/>
                    </a:lnTo>
                    <a:lnTo>
                      <a:pt x="126" y="36"/>
                    </a:lnTo>
                    <a:lnTo>
                      <a:pt x="131" y="26"/>
                    </a:lnTo>
                    <a:lnTo>
                      <a:pt x="139" y="19"/>
                    </a:lnTo>
                    <a:lnTo>
                      <a:pt x="147" y="10"/>
                    </a:lnTo>
                    <a:lnTo>
                      <a:pt x="158" y="4"/>
                    </a:lnTo>
                    <a:lnTo>
                      <a:pt x="165" y="1"/>
                    </a:lnTo>
                    <a:lnTo>
                      <a:pt x="173" y="0"/>
                    </a:lnTo>
                    <a:lnTo>
                      <a:pt x="182" y="1"/>
                    </a:lnTo>
                    <a:lnTo>
                      <a:pt x="198" y="5"/>
                    </a:lnTo>
                    <a:lnTo>
                      <a:pt x="189" y="10"/>
                    </a:lnTo>
                    <a:lnTo>
                      <a:pt x="183" y="15"/>
                    </a:lnTo>
                    <a:lnTo>
                      <a:pt x="178" y="22"/>
                    </a:lnTo>
                    <a:lnTo>
                      <a:pt x="174" y="28"/>
                    </a:lnTo>
                    <a:lnTo>
                      <a:pt x="171" y="41"/>
                    </a:lnTo>
                    <a:lnTo>
                      <a:pt x="172" y="50"/>
                    </a:lnTo>
                    <a:lnTo>
                      <a:pt x="176" y="60"/>
                    </a:lnTo>
                    <a:lnTo>
                      <a:pt x="184" y="68"/>
                    </a:lnTo>
                    <a:lnTo>
                      <a:pt x="193" y="70"/>
                    </a:lnTo>
                    <a:lnTo>
                      <a:pt x="203" y="72"/>
                    </a:lnTo>
                    <a:lnTo>
                      <a:pt x="216" y="71"/>
                    </a:lnTo>
                    <a:lnTo>
                      <a:pt x="226" y="70"/>
                    </a:lnTo>
                    <a:lnTo>
                      <a:pt x="233" y="67"/>
                    </a:lnTo>
                    <a:lnTo>
                      <a:pt x="240" y="66"/>
                    </a:lnTo>
                    <a:lnTo>
                      <a:pt x="247" y="61"/>
                    </a:lnTo>
                    <a:lnTo>
                      <a:pt x="246" y="54"/>
                    </a:lnTo>
                    <a:lnTo>
                      <a:pt x="247" y="48"/>
                    </a:lnTo>
                    <a:lnTo>
                      <a:pt x="241" y="40"/>
                    </a:lnTo>
                    <a:lnTo>
                      <a:pt x="238" y="37"/>
                    </a:lnTo>
                    <a:lnTo>
                      <a:pt x="236" y="33"/>
                    </a:lnTo>
                    <a:lnTo>
                      <a:pt x="243" y="33"/>
                    </a:lnTo>
                    <a:lnTo>
                      <a:pt x="247" y="33"/>
                    </a:lnTo>
                    <a:lnTo>
                      <a:pt x="253" y="36"/>
                    </a:lnTo>
                    <a:lnTo>
                      <a:pt x="263" y="40"/>
                    </a:lnTo>
                    <a:lnTo>
                      <a:pt x="268" y="43"/>
                    </a:lnTo>
                    <a:lnTo>
                      <a:pt x="275" y="48"/>
                    </a:lnTo>
                    <a:lnTo>
                      <a:pt x="283" y="57"/>
                    </a:lnTo>
                    <a:lnTo>
                      <a:pt x="290" y="68"/>
                    </a:lnTo>
                    <a:lnTo>
                      <a:pt x="295" y="81"/>
                    </a:lnTo>
                    <a:lnTo>
                      <a:pt x="302" y="95"/>
                    </a:lnTo>
                    <a:lnTo>
                      <a:pt x="300" y="107"/>
                    </a:lnTo>
                    <a:lnTo>
                      <a:pt x="300" y="114"/>
                    </a:lnTo>
                    <a:lnTo>
                      <a:pt x="300" y="118"/>
                    </a:lnTo>
                    <a:lnTo>
                      <a:pt x="295" y="125"/>
                    </a:lnTo>
                    <a:lnTo>
                      <a:pt x="288" y="134"/>
                    </a:lnTo>
                    <a:lnTo>
                      <a:pt x="281" y="144"/>
                    </a:lnTo>
                    <a:lnTo>
                      <a:pt x="278" y="154"/>
                    </a:lnTo>
                    <a:lnTo>
                      <a:pt x="275" y="162"/>
                    </a:lnTo>
                    <a:lnTo>
                      <a:pt x="274" y="169"/>
                    </a:lnTo>
                    <a:lnTo>
                      <a:pt x="275" y="177"/>
                    </a:lnTo>
                    <a:lnTo>
                      <a:pt x="278" y="189"/>
                    </a:lnTo>
                    <a:lnTo>
                      <a:pt x="278" y="199"/>
                    </a:lnTo>
                    <a:lnTo>
                      <a:pt x="281" y="209"/>
                    </a:lnTo>
                    <a:lnTo>
                      <a:pt x="287" y="224"/>
                    </a:lnTo>
                    <a:lnTo>
                      <a:pt x="290" y="232"/>
                    </a:lnTo>
                    <a:lnTo>
                      <a:pt x="291" y="245"/>
                    </a:lnTo>
                    <a:lnTo>
                      <a:pt x="291" y="250"/>
                    </a:lnTo>
                    <a:lnTo>
                      <a:pt x="287" y="259"/>
                    </a:lnTo>
                    <a:lnTo>
                      <a:pt x="282" y="264"/>
                    </a:lnTo>
                    <a:lnTo>
                      <a:pt x="277" y="276"/>
                    </a:lnTo>
                    <a:lnTo>
                      <a:pt x="266" y="285"/>
                    </a:lnTo>
                    <a:lnTo>
                      <a:pt x="257" y="291"/>
                    </a:lnTo>
                    <a:lnTo>
                      <a:pt x="244" y="303"/>
                    </a:lnTo>
                    <a:lnTo>
                      <a:pt x="235" y="308"/>
                    </a:lnTo>
                    <a:lnTo>
                      <a:pt x="223" y="319"/>
                    </a:lnTo>
                    <a:lnTo>
                      <a:pt x="204" y="330"/>
                    </a:lnTo>
                    <a:lnTo>
                      <a:pt x="187" y="337"/>
                    </a:lnTo>
                    <a:lnTo>
                      <a:pt x="165" y="344"/>
                    </a:lnTo>
                    <a:lnTo>
                      <a:pt x="151" y="347"/>
                    </a:lnTo>
                    <a:lnTo>
                      <a:pt x="134" y="349"/>
                    </a:lnTo>
                    <a:lnTo>
                      <a:pt x="125" y="348"/>
                    </a:lnTo>
                    <a:lnTo>
                      <a:pt x="117" y="346"/>
                    </a:lnTo>
                    <a:lnTo>
                      <a:pt x="107" y="341"/>
                    </a:lnTo>
                    <a:lnTo>
                      <a:pt x="96" y="333"/>
                    </a:lnTo>
                    <a:lnTo>
                      <a:pt x="84" y="322"/>
                    </a:lnTo>
                    <a:lnTo>
                      <a:pt x="74" y="309"/>
                    </a:lnTo>
                  </a:path>
                </a:pathLst>
              </a:custGeom>
              <a:solidFill>
                <a:srgbClr val="FF0000"/>
              </a:solidFill>
              <a:ln w="9525" cap="rnd">
                <a:noFill/>
                <a:round/>
                <a:headEnd/>
                <a:tailEnd/>
              </a:ln>
            </p:spPr>
            <p:txBody>
              <a:bodyPr>
                <a:prstTxWarp prst="textNoShape">
                  <a:avLst/>
                </a:prstTxWarp>
              </a:bodyPr>
              <a:lstStyle/>
              <a:p>
                <a:endParaRPr lang="en-US"/>
              </a:p>
            </p:txBody>
          </p:sp>
          <p:sp>
            <p:nvSpPr>
              <p:cNvPr id="109611" name="Freeform 15"/>
              <p:cNvSpPr>
                <a:spLocks/>
              </p:cNvSpPr>
              <p:nvPr/>
            </p:nvSpPr>
            <p:spPr bwMode="auto">
              <a:xfrm>
                <a:off x="1920" y="3090"/>
                <a:ext cx="162" cy="188"/>
              </a:xfrm>
              <a:custGeom>
                <a:avLst/>
                <a:gdLst>
                  <a:gd name="T0" fmla="*/ 25 w 162"/>
                  <a:gd name="T1" fmla="*/ 147 h 188"/>
                  <a:gd name="T2" fmla="*/ 6 w 162"/>
                  <a:gd name="T3" fmla="*/ 122 h 188"/>
                  <a:gd name="T4" fmla="*/ 0 w 162"/>
                  <a:gd name="T5" fmla="*/ 101 h 188"/>
                  <a:gd name="T6" fmla="*/ 0 w 162"/>
                  <a:gd name="T7" fmla="*/ 86 h 188"/>
                  <a:gd name="T8" fmla="*/ 7 w 162"/>
                  <a:gd name="T9" fmla="*/ 64 h 188"/>
                  <a:gd name="T10" fmla="*/ 18 w 162"/>
                  <a:gd name="T11" fmla="*/ 53 h 188"/>
                  <a:gd name="T12" fmla="*/ 19 w 162"/>
                  <a:gd name="T13" fmla="*/ 41 h 188"/>
                  <a:gd name="T14" fmla="*/ 12 w 162"/>
                  <a:gd name="T15" fmla="*/ 26 h 188"/>
                  <a:gd name="T16" fmla="*/ 13 w 162"/>
                  <a:gd name="T17" fmla="*/ 20 h 188"/>
                  <a:gd name="T18" fmla="*/ 25 w 162"/>
                  <a:gd name="T19" fmla="*/ 27 h 188"/>
                  <a:gd name="T20" fmla="*/ 36 w 162"/>
                  <a:gd name="T21" fmla="*/ 35 h 188"/>
                  <a:gd name="T22" fmla="*/ 36 w 162"/>
                  <a:gd name="T23" fmla="*/ 24 h 188"/>
                  <a:gd name="T24" fmla="*/ 35 w 162"/>
                  <a:gd name="T25" fmla="*/ 11 h 188"/>
                  <a:gd name="T26" fmla="*/ 29 w 162"/>
                  <a:gd name="T27" fmla="*/ 0 h 188"/>
                  <a:gd name="T28" fmla="*/ 44 w 162"/>
                  <a:gd name="T29" fmla="*/ 5 h 188"/>
                  <a:gd name="T30" fmla="*/ 58 w 162"/>
                  <a:gd name="T31" fmla="*/ 21 h 188"/>
                  <a:gd name="T32" fmla="*/ 67 w 162"/>
                  <a:gd name="T33" fmla="*/ 35 h 188"/>
                  <a:gd name="T34" fmla="*/ 66 w 162"/>
                  <a:gd name="T35" fmla="*/ 18 h 188"/>
                  <a:gd name="T36" fmla="*/ 78 w 162"/>
                  <a:gd name="T37" fmla="*/ 7 h 188"/>
                  <a:gd name="T38" fmla="*/ 91 w 162"/>
                  <a:gd name="T39" fmla="*/ 0 h 188"/>
                  <a:gd name="T40" fmla="*/ 98 w 162"/>
                  <a:gd name="T41" fmla="*/ 4 h 188"/>
                  <a:gd name="T42" fmla="*/ 92 w 162"/>
                  <a:gd name="T43" fmla="*/ 15 h 188"/>
                  <a:gd name="T44" fmla="*/ 95 w 162"/>
                  <a:gd name="T45" fmla="*/ 32 h 188"/>
                  <a:gd name="T46" fmla="*/ 108 w 162"/>
                  <a:gd name="T47" fmla="*/ 37 h 188"/>
                  <a:gd name="T48" fmla="*/ 123 w 162"/>
                  <a:gd name="T49" fmla="*/ 37 h 188"/>
                  <a:gd name="T50" fmla="*/ 129 w 162"/>
                  <a:gd name="T51" fmla="*/ 29 h 188"/>
                  <a:gd name="T52" fmla="*/ 127 w 162"/>
                  <a:gd name="T53" fmla="*/ 18 h 188"/>
                  <a:gd name="T54" fmla="*/ 131 w 162"/>
                  <a:gd name="T55" fmla="*/ 17 h 188"/>
                  <a:gd name="T56" fmla="*/ 142 w 162"/>
                  <a:gd name="T57" fmla="*/ 24 h 188"/>
                  <a:gd name="T58" fmla="*/ 155 w 162"/>
                  <a:gd name="T59" fmla="*/ 36 h 188"/>
                  <a:gd name="T60" fmla="*/ 160 w 162"/>
                  <a:gd name="T61" fmla="*/ 58 h 188"/>
                  <a:gd name="T62" fmla="*/ 155 w 162"/>
                  <a:gd name="T63" fmla="*/ 65 h 188"/>
                  <a:gd name="T64" fmla="*/ 147 w 162"/>
                  <a:gd name="T65" fmla="*/ 81 h 188"/>
                  <a:gd name="T66" fmla="*/ 145 w 162"/>
                  <a:gd name="T67" fmla="*/ 94 h 188"/>
                  <a:gd name="T68" fmla="*/ 148 w 162"/>
                  <a:gd name="T69" fmla="*/ 111 h 188"/>
                  <a:gd name="T70" fmla="*/ 153 w 162"/>
                  <a:gd name="T71" fmla="*/ 129 h 188"/>
                  <a:gd name="T72" fmla="*/ 150 w 162"/>
                  <a:gd name="T73" fmla="*/ 140 h 188"/>
                  <a:gd name="T74" fmla="*/ 138 w 162"/>
                  <a:gd name="T75" fmla="*/ 153 h 188"/>
                  <a:gd name="T76" fmla="*/ 118 w 162"/>
                  <a:gd name="T77" fmla="*/ 166 h 188"/>
                  <a:gd name="T78" fmla="*/ 88 w 162"/>
                  <a:gd name="T79" fmla="*/ 183 h 188"/>
                  <a:gd name="T80" fmla="*/ 67 w 162"/>
                  <a:gd name="T81" fmla="*/ 187 h 188"/>
                  <a:gd name="T82" fmla="*/ 52 w 162"/>
                  <a:gd name="T83" fmla="*/ 174 h 1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
                  <a:gd name="T127" fmla="*/ 0 h 188"/>
                  <a:gd name="T128" fmla="*/ 162 w 162"/>
                  <a:gd name="T129" fmla="*/ 188 h 1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 h="188">
                    <a:moveTo>
                      <a:pt x="40" y="165"/>
                    </a:moveTo>
                    <a:lnTo>
                      <a:pt x="31" y="154"/>
                    </a:lnTo>
                    <a:lnTo>
                      <a:pt x="25" y="147"/>
                    </a:lnTo>
                    <a:lnTo>
                      <a:pt x="17" y="137"/>
                    </a:lnTo>
                    <a:lnTo>
                      <a:pt x="12" y="128"/>
                    </a:lnTo>
                    <a:lnTo>
                      <a:pt x="6" y="122"/>
                    </a:lnTo>
                    <a:lnTo>
                      <a:pt x="4" y="116"/>
                    </a:lnTo>
                    <a:lnTo>
                      <a:pt x="0" y="108"/>
                    </a:lnTo>
                    <a:lnTo>
                      <a:pt x="0" y="101"/>
                    </a:lnTo>
                    <a:lnTo>
                      <a:pt x="0" y="97"/>
                    </a:lnTo>
                    <a:lnTo>
                      <a:pt x="0" y="92"/>
                    </a:lnTo>
                    <a:lnTo>
                      <a:pt x="0" y="86"/>
                    </a:lnTo>
                    <a:lnTo>
                      <a:pt x="3" y="76"/>
                    </a:lnTo>
                    <a:lnTo>
                      <a:pt x="5" y="69"/>
                    </a:lnTo>
                    <a:lnTo>
                      <a:pt x="7" y="64"/>
                    </a:lnTo>
                    <a:lnTo>
                      <a:pt x="11" y="61"/>
                    </a:lnTo>
                    <a:lnTo>
                      <a:pt x="15" y="54"/>
                    </a:lnTo>
                    <a:lnTo>
                      <a:pt x="18" y="53"/>
                    </a:lnTo>
                    <a:lnTo>
                      <a:pt x="18" y="47"/>
                    </a:lnTo>
                    <a:lnTo>
                      <a:pt x="19" y="43"/>
                    </a:lnTo>
                    <a:lnTo>
                      <a:pt x="19" y="41"/>
                    </a:lnTo>
                    <a:lnTo>
                      <a:pt x="17" y="35"/>
                    </a:lnTo>
                    <a:lnTo>
                      <a:pt x="15" y="30"/>
                    </a:lnTo>
                    <a:lnTo>
                      <a:pt x="12" y="26"/>
                    </a:lnTo>
                    <a:lnTo>
                      <a:pt x="9" y="27"/>
                    </a:lnTo>
                    <a:lnTo>
                      <a:pt x="6" y="21"/>
                    </a:lnTo>
                    <a:lnTo>
                      <a:pt x="13" y="20"/>
                    </a:lnTo>
                    <a:lnTo>
                      <a:pt x="20" y="21"/>
                    </a:lnTo>
                    <a:lnTo>
                      <a:pt x="23" y="24"/>
                    </a:lnTo>
                    <a:lnTo>
                      <a:pt x="25" y="27"/>
                    </a:lnTo>
                    <a:lnTo>
                      <a:pt x="29" y="32"/>
                    </a:lnTo>
                    <a:lnTo>
                      <a:pt x="31" y="38"/>
                    </a:lnTo>
                    <a:lnTo>
                      <a:pt x="36" y="35"/>
                    </a:lnTo>
                    <a:lnTo>
                      <a:pt x="36" y="32"/>
                    </a:lnTo>
                    <a:lnTo>
                      <a:pt x="36" y="28"/>
                    </a:lnTo>
                    <a:lnTo>
                      <a:pt x="36" y="24"/>
                    </a:lnTo>
                    <a:lnTo>
                      <a:pt x="37" y="20"/>
                    </a:lnTo>
                    <a:lnTo>
                      <a:pt x="35" y="14"/>
                    </a:lnTo>
                    <a:lnTo>
                      <a:pt x="35" y="11"/>
                    </a:lnTo>
                    <a:lnTo>
                      <a:pt x="29" y="6"/>
                    </a:lnTo>
                    <a:lnTo>
                      <a:pt x="24" y="4"/>
                    </a:lnTo>
                    <a:lnTo>
                      <a:pt x="29" y="0"/>
                    </a:lnTo>
                    <a:lnTo>
                      <a:pt x="35" y="1"/>
                    </a:lnTo>
                    <a:lnTo>
                      <a:pt x="40" y="1"/>
                    </a:lnTo>
                    <a:lnTo>
                      <a:pt x="44" y="5"/>
                    </a:lnTo>
                    <a:lnTo>
                      <a:pt x="48" y="8"/>
                    </a:lnTo>
                    <a:lnTo>
                      <a:pt x="53" y="16"/>
                    </a:lnTo>
                    <a:lnTo>
                      <a:pt x="58" y="21"/>
                    </a:lnTo>
                    <a:lnTo>
                      <a:pt x="61" y="26"/>
                    </a:lnTo>
                    <a:lnTo>
                      <a:pt x="62" y="29"/>
                    </a:lnTo>
                    <a:lnTo>
                      <a:pt x="67" y="35"/>
                    </a:lnTo>
                    <a:lnTo>
                      <a:pt x="65" y="28"/>
                    </a:lnTo>
                    <a:lnTo>
                      <a:pt x="63" y="22"/>
                    </a:lnTo>
                    <a:lnTo>
                      <a:pt x="66" y="18"/>
                    </a:lnTo>
                    <a:lnTo>
                      <a:pt x="70" y="14"/>
                    </a:lnTo>
                    <a:lnTo>
                      <a:pt x="73" y="10"/>
                    </a:lnTo>
                    <a:lnTo>
                      <a:pt x="78" y="7"/>
                    </a:lnTo>
                    <a:lnTo>
                      <a:pt x="84" y="4"/>
                    </a:lnTo>
                    <a:lnTo>
                      <a:pt x="87" y="1"/>
                    </a:lnTo>
                    <a:lnTo>
                      <a:pt x="91" y="0"/>
                    </a:lnTo>
                    <a:lnTo>
                      <a:pt x="95" y="1"/>
                    </a:lnTo>
                    <a:lnTo>
                      <a:pt x="104" y="2"/>
                    </a:lnTo>
                    <a:lnTo>
                      <a:pt x="98" y="4"/>
                    </a:lnTo>
                    <a:lnTo>
                      <a:pt x="96" y="7"/>
                    </a:lnTo>
                    <a:lnTo>
                      <a:pt x="93" y="10"/>
                    </a:lnTo>
                    <a:lnTo>
                      <a:pt x="92" y="15"/>
                    </a:lnTo>
                    <a:lnTo>
                      <a:pt x="91" y="22"/>
                    </a:lnTo>
                    <a:lnTo>
                      <a:pt x="92" y="27"/>
                    </a:lnTo>
                    <a:lnTo>
                      <a:pt x="95" y="32"/>
                    </a:lnTo>
                    <a:lnTo>
                      <a:pt x="98" y="35"/>
                    </a:lnTo>
                    <a:lnTo>
                      <a:pt x="103" y="36"/>
                    </a:lnTo>
                    <a:lnTo>
                      <a:pt x="108" y="37"/>
                    </a:lnTo>
                    <a:lnTo>
                      <a:pt x="114" y="37"/>
                    </a:lnTo>
                    <a:lnTo>
                      <a:pt x="117" y="36"/>
                    </a:lnTo>
                    <a:lnTo>
                      <a:pt x="123" y="37"/>
                    </a:lnTo>
                    <a:lnTo>
                      <a:pt x="127" y="35"/>
                    </a:lnTo>
                    <a:lnTo>
                      <a:pt x="131" y="29"/>
                    </a:lnTo>
                    <a:lnTo>
                      <a:pt x="129" y="29"/>
                    </a:lnTo>
                    <a:lnTo>
                      <a:pt x="132" y="25"/>
                    </a:lnTo>
                    <a:lnTo>
                      <a:pt x="128" y="21"/>
                    </a:lnTo>
                    <a:lnTo>
                      <a:pt x="127" y="18"/>
                    </a:lnTo>
                    <a:lnTo>
                      <a:pt x="126" y="17"/>
                    </a:lnTo>
                    <a:lnTo>
                      <a:pt x="127" y="15"/>
                    </a:lnTo>
                    <a:lnTo>
                      <a:pt x="131" y="17"/>
                    </a:lnTo>
                    <a:lnTo>
                      <a:pt x="133" y="20"/>
                    </a:lnTo>
                    <a:lnTo>
                      <a:pt x="138" y="21"/>
                    </a:lnTo>
                    <a:lnTo>
                      <a:pt x="142" y="24"/>
                    </a:lnTo>
                    <a:lnTo>
                      <a:pt x="145" y="25"/>
                    </a:lnTo>
                    <a:lnTo>
                      <a:pt x="150" y="30"/>
                    </a:lnTo>
                    <a:lnTo>
                      <a:pt x="155" y="36"/>
                    </a:lnTo>
                    <a:lnTo>
                      <a:pt x="156" y="42"/>
                    </a:lnTo>
                    <a:lnTo>
                      <a:pt x="161" y="51"/>
                    </a:lnTo>
                    <a:lnTo>
                      <a:pt x="160" y="58"/>
                    </a:lnTo>
                    <a:lnTo>
                      <a:pt x="159" y="61"/>
                    </a:lnTo>
                    <a:lnTo>
                      <a:pt x="155" y="65"/>
                    </a:lnTo>
                    <a:lnTo>
                      <a:pt x="153" y="70"/>
                    </a:lnTo>
                    <a:lnTo>
                      <a:pt x="150" y="77"/>
                    </a:lnTo>
                    <a:lnTo>
                      <a:pt x="147" y="81"/>
                    </a:lnTo>
                    <a:lnTo>
                      <a:pt x="145" y="85"/>
                    </a:lnTo>
                    <a:lnTo>
                      <a:pt x="145" y="87"/>
                    </a:lnTo>
                    <a:lnTo>
                      <a:pt x="145" y="94"/>
                    </a:lnTo>
                    <a:lnTo>
                      <a:pt x="147" y="102"/>
                    </a:lnTo>
                    <a:lnTo>
                      <a:pt x="148" y="105"/>
                    </a:lnTo>
                    <a:lnTo>
                      <a:pt x="148" y="111"/>
                    </a:lnTo>
                    <a:lnTo>
                      <a:pt x="152" y="119"/>
                    </a:lnTo>
                    <a:lnTo>
                      <a:pt x="153" y="125"/>
                    </a:lnTo>
                    <a:lnTo>
                      <a:pt x="153" y="129"/>
                    </a:lnTo>
                    <a:lnTo>
                      <a:pt x="154" y="132"/>
                    </a:lnTo>
                    <a:lnTo>
                      <a:pt x="152" y="135"/>
                    </a:lnTo>
                    <a:lnTo>
                      <a:pt x="150" y="140"/>
                    </a:lnTo>
                    <a:lnTo>
                      <a:pt x="147" y="146"/>
                    </a:lnTo>
                    <a:lnTo>
                      <a:pt x="143" y="149"/>
                    </a:lnTo>
                    <a:lnTo>
                      <a:pt x="138" y="153"/>
                    </a:lnTo>
                    <a:lnTo>
                      <a:pt x="129" y="159"/>
                    </a:lnTo>
                    <a:lnTo>
                      <a:pt x="126" y="163"/>
                    </a:lnTo>
                    <a:lnTo>
                      <a:pt x="118" y="166"/>
                    </a:lnTo>
                    <a:lnTo>
                      <a:pt x="107" y="174"/>
                    </a:lnTo>
                    <a:lnTo>
                      <a:pt x="100" y="178"/>
                    </a:lnTo>
                    <a:lnTo>
                      <a:pt x="88" y="183"/>
                    </a:lnTo>
                    <a:lnTo>
                      <a:pt x="78" y="182"/>
                    </a:lnTo>
                    <a:lnTo>
                      <a:pt x="73" y="185"/>
                    </a:lnTo>
                    <a:lnTo>
                      <a:pt x="67" y="187"/>
                    </a:lnTo>
                    <a:lnTo>
                      <a:pt x="63" y="183"/>
                    </a:lnTo>
                    <a:lnTo>
                      <a:pt x="56" y="180"/>
                    </a:lnTo>
                    <a:lnTo>
                      <a:pt x="52" y="174"/>
                    </a:lnTo>
                    <a:lnTo>
                      <a:pt x="44" y="171"/>
                    </a:lnTo>
                    <a:lnTo>
                      <a:pt x="40" y="165"/>
                    </a:lnTo>
                  </a:path>
                </a:pathLst>
              </a:custGeom>
              <a:solidFill>
                <a:srgbClr val="FF8000"/>
              </a:solidFill>
              <a:ln w="9525" cap="rnd">
                <a:noFill/>
                <a:round/>
                <a:headEnd/>
                <a:tailEnd/>
              </a:ln>
            </p:spPr>
            <p:txBody>
              <a:bodyPr>
                <a:prstTxWarp prst="textNoShape">
                  <a:avLst/>
                </a:prstTxWarp>
              </a:bodyPr>
              <a:lstStyle/>
              <a:p>
                <a:endParaRPr lang="en-US"/>
              </a:p>
            </p:txBody>
          </p:sp>
          <p:sp>
            <p:nvSpPr>
              <p:cNvPr id="109612" name="Freeform 16"/>
              <p:cNvSpPr>
                <a:spLocks/>
              </p:cNvSpPr>
              <p:nvPr/>
            </p:nvSpPr>
            <p:spPr bwMode="auto">
              <a:xfrm>
                <a:off x="1964" y="3139"/>
                <a:ext cx="103" cy="124"/>
              </a:xfrm>
              <a:custGeom>
                <a:avLst/>
                <a:gdLst>
                  <a:gd name="T0" fmla="*/ 18 w 103"/>
                  <a:gd name="T1" fmla="*/ 96 h 124"/>
                  <a:gd name="T2" fmla="*/ 7 w 103"/>
                  <a:gd name="T3" fmla="*/ 81 h 124"/>
                  <a:gd name="T4" fmla="*/ 1 w 103"/>
                  <a:gd name="T5" fmla="*/ 66 h 124"/>
                  <a:gd name="T6" fmla="*/ 1 w 103"/>
                  <a:gd name="T7" fmla="*/ 56 h 124"/>
                  <a:gd name="T8" fmla="*/ 5 w 103"/>
                  <a:gd name="T9" fmla="*/ 44 h 124"/>
                  <a:gd name="T10" fmla="*/ 11 w 103"/>
                  <a:gd name="T11" fmla="*/ 33 h 124"/>
                  <a:gd name="T12" fmla="*/ 12 w 103"/>
                  <a:gd name="T13" fmla="*/ 27 h 124"/>
                  <a:gd name="T14" fmla="*/ 9 w 103"/>
                  <a:gd name="T15" fmla="*/ 18 h 124"/>
                  <a:gd name="T16" fmla="*/ 8 w 103"/>
                  <a:gd name="T17" fmla="*/ 16 h 124"/>
                  <a:gd name="T18" fmla="*/ 18 w 103"/>
                  <a:gd name="T19" fmla="*/ 17 h 124"/>
                  <a:gd name="T20" fmla="*/ 21 w 103"/>
                  <a:gd name="T21" fmla="*/ 24 h 124"/>
                  <a:gd name="T22" fmla="*/ 25 w 103"/>
                  <a:gd name="T23" fmla="*/ 17 h 124"/>
                  <a:gd name="T24" fmla="*/ 22 w 103"/>
                  <a:gd name="T25" fmla="*/ 8 h 124"/>
                  <a:gd name="T26" fmla="*/ 18 w 103"/>
                  <a:gd name="T27" fmla="*/ 1 h 124"/>
                  <a:gd name="T28" fmla="*/ 28 w 103"/>
                  <a:gd name="T29" fmla="*/ 4 h 124"/>
                  <a:gd name="T30" fmla="*/ 36 w 103"/>
                  <a:gd name="T31" fmla="*/ 14 h 124"/>
                  <a:gd name="T32" fmla="*/ 42 w 103"/>
                  <a:gd name="T33" fmla="*/ 24 h 124"/>
                  <a:gd name="T34" fmla="*/ 43 w 103"/>
                  <a:gd name="T35" fmla="*/ 13 h 124"/>
                  <a:gd name="T36" fmla="*/ 49 w 103"/>
                  <a:gd name="T37" fmla="*/ 5 h 124"/>
                  <a:gd name="T38" fmla="*/ 58 w 103"/>
                  <a:gd name="T39" fmla="*/ 2 h 124"/>
                  <a:gd name="T40" fmla="*/ 63 w 103"/>
                  <a:gd name="T41" fmla="*/ 7 h 124"/>
                  <a:gd name="T42" fmla="*/ 59 w 103"/>
                  <a:gd name="T43" fmla="*/ 12 h 124"/>
                  <a:gd name="T44" fmla="*/ 60 w 103"/>
                  <a:gd name="T45" fmla="*/ 21 h 124"/>
                  <a:gd name="T46" fmla="*/ 68 w 103"/>
                  <a:gd name="T47" fmla="*/ 28 h 124"/>
                  <a:gd name="T48" fmla="*/ 79 w 103"/>
                  <a:gd name="T49" fmla="*/ 25 h 124"/>
                  <a:gd name="T50" fmla="*/ 86 w 103"/>
                  <a:gd name="T51" fmla="*/ 22 h 124"/>
                  <a:gd name="T52" fmla="*/ 81 w 103"/>
                  <a:gd name="T53" fmla="*/ 15 h 124"/>
                  <a:gd name="T54" fmla="*/ 83 w 103"/>
                  <a:gd name="T55" fmla="*/ 13 h 124"/>
                  <a:gd name="T56" fmla="*/ 91 w 103"/>
                  <a:gd name="T57" fmla="*/ 17 h 124"/>
                  <a:gd name="T58" fmla="*/ 98 w 103"/>
                  <a:gd name="T59" fmla="*/ 26 h 124"/>
                  <a:gd name="T60" fmla="*/ 102 w 103"/>
                  <a:gd name="T61" fmla="*/ 40 h 124"/>
                  <a:gd name="T62" fmla="*/ 101 w 103"/>
                  <a:gd name="T63" fmla="*/ 46 h 124"/>
                  <a:gd name="T64" fmla="*/ 95 w 103"/>
                  <a:gd name="T65" fmla="*/ 57 h 124"/>
                  <a:gd name="T66" fmla="*/ 93 w 103"/>
                  <a:gd name="T67" fmla="*/ 64 h 124"/>
                  <a:gd name="T68" fmla="*/ 97 w 103"/>
                  <a:gd name="T69" fmla="*/ 75 h 124"/>
                  <a:gd name="T70" fmla="*/ 100 w 103"/>
                  <a:gd name="T71" fmla="*/ 88 h 124"/>
                  <a:gd name="T72" fmla="*/ 98 w 103"/>
                  <a:gd name="T73" fmla="*/ 94 h 124"/>
                  <a:gd name="T74" fmla="*/ 88 w 103"/>
                  <a:gd name="T75" fmla="*/ 103 h 124"/>
                  <a:gd name="T76" fmla="*/ 78 w 103"/>
                  <a:gd name="T77" fmla="*/ 112 h 124"/>
                  <a:gd name="T78" fmla="*/ 57 w 103"/>
                  <a:gd name="T79" fmla="*/ 121 h 124"/>
                  <a:gd name="T80" fmla="*/ 45 w 103"/>
                  <a:gd name="T81" fmla="*/ 123 h 124"/>
                  <a:gd name="T82" fmla="*/ 35 w 103"/>
                  <a:gd name="T83" fmla="*/ 116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24"/>
                  <a:gd name="T128" fmla="*/ 103 w 103"/>
                  <a:gd name="T129" fmla="*/ 124 h 1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24">
                    <a:moveTo>
                      <a:pt x="27" y="106"/>
                    </a:moveTo>
                    <a:lnTo>
                      <a:pt x="21" y="103"/>
                    </a:lnTo>
                    <a:lnTo>
                      <a:pt x="18" y="96"/>
                    </a:lnTo>
                    <a:lnTo>
                      <a:pt x="13" y="90"/>
                    </a:lnTo>
                    <a:lnTo>
                      <a:pt x="9" y="84"/>
                    </a:lnTo>
                    <a:lnTo>
                      <a:pt x="7" y="81"/>
                    </a:lnTo>
                    <a:lnTo>
                      <a:pt x="4" y="76"/>
                    </a:lnTo>
                    <a:lnTo>
                      <a:pt x="3" y="72"/>
                    </a:lnTo>
                    <a:lnTo>
                      <a:pt x="1" y="66"/>
                    </a:lnTo>
                    <a:lnTo>
                      <a:pt x="1" y="64"/>
                    </a:lnTo>
                    <a:lnTo>
                      <a:pt x="0" y="61"/>
                    </a:lnTo>
                    <a:lnTo>
                      <a:pt x="1" y="56"/>
                    </a:lnTo>
                    <a:lnTo>
                      <a:pt x="3" y="52"/>
                    </a:lnTo>
                    <a:lnTo>
                      <a:pt x="3" y="48"/>
                    </a:lnTo>
                    <a:lnTo>
                      <a:pt x="5" y="44"/>
                    </a:lnTo>
                    <a:lnTo>
                      <a:pt x="6" y="40"/>
                    </a:lnTo>
                    <a:lnTo>
                      <a:pt x="8" y="36"/>
                    </a:lnTo>
                    <a:lnTo>
                      <a:pt x="11" y="33"/>
                    </a:lnTo>
                    <a:lnTo>
                      <a:pt x="12" y="30"/>
                    </a:lnTo>
                    <a:lnTo>
                      <a:pt x="12" y="27"/>
                    </a:lnTo>
                    <a:lnTo>
                      <a:pt x="10" y="24"/>
                    </a:lnTo>
                    <a:lnTo>
                      <a:pt x="11" y="21"/>
                    </a:lnTo>
                    <a:lnTo>
                      <a:pt x="9" y="18"/>
                    </a:lnTo>
                    <a:lnTo>
                      <a:pt x="5" y="17"/>
                    </a:lnTo>
                    <a:lnTo>
                      <a:pt x="2" y="13"/>
                    </a:lnTo>
                    <a:lnTo>
                      <a:pt x="8" y="16"/>
                    </a:lnTo>
                    <a:lnTo>
                      <a:pt x="12" y="15"/>
                    </a:lnTo>
                    <a:lnTo>
                      <a:pt x="15" y="16"/>
                    </a:lnTo>
                    <a:lnTo>
                      <a:pt x="18" y="17"/>
                    </a:lnTo>
                    <a:lnTo>
                      <a:pt x="19" y="22"/>
                    </a:lnTo>
                    <a:lnTo>
                      <a:pt x="20" y="26"/>
                    </a:lnTo>
                    <a:lnTo>
                      <a:pt x="21" y="24"/>
                    </a:lnTo>
                    <a:lnTo>
                      <a:pt x="23" y="24"/>
                    </a:lnTo>
                    <a:lnTo>
                      <a:pt x="23" y="19"/>
                    </a:lnTo>
                    <a:lnTo>
                      <a:pt x="25" y="17"/>
                    </a:lnTo>
                    <a:lnTo>
                      <a:pt x="24" y="12"/>
                    </a:lnTo>
                    <a:lnTo>
                      <a:pt x="23" y="9"/>
                    </a:lnTo>
                    <a:lnTo>
                      <a:pt x="22" y="8"/>
                    </a:lnTo>
                    <a:lnTo>
                      <a:pt x="19" y="4"/>
                    </a:lnTo>
                    <a:lnTo>
                      <a:pt x="16" y="3"/>
                    </a:lnTo>
                    <a:lnTo>
                      <a:pt x="18" y="1"/>
                    </a:lnTo>
                    <a:lnTo>
                      <a:pt x="21" y="0"/>
                    </a:lnTo>
                    <a:lnTo>
                      <a:pt x="26" y="4"/>
                    </a:lnTo>
                    <a:lnTo>
                      <a:pt x="28" y="4"/>
                    </a:lnTo>
                    <a:lnTo>
                      <a:pt x="28" y="6"/>
                    </a:lnTo>
                    <a:lnTo>
                      <a:pt x="33" y="11"/>
                    </a:lnTo>
                    <a:lnTo>
                      <a:pt x="36" y="14"/>
                    </a:lnTo>
                    <a:lnTo>
                      <a:pt x="37" y="18"/>
                    </a:lnTo>
                    <a:lnTo>
                      <a:pt x="39" y="23"/>
                    </a:lnTo>
                    <a:lnTo>
                      <a:pt x="42" y="24"/>
                    </a:lnTo>
                    <a:lnTo>
                      <a:pt x="41" y="20"/>
                    </a:lnTo>
                    <a:lnTo>
                      <a:pt x="41" y="17"/>
                    </a:lnTo>
                    <a:lnTo>
                      <a:pt x="43" y="13"/>
                    </a:lnTo>
                    <a:lnTo>
                      <a:pt x="46" y="11"/>
                    </a:lnTo>
                    <a:lnTo>
                      <a:pt x="45" y="8"/>
                    </a:lnTo>
                    <a:lnTo>
                      <a:pt x="49" y="5"/>
                    </a:lnTo>
                    <a:lnTo>
                      <a:pt x="52" y="3"/>
                    </a:lnTo>
                    <a:lnTo>
                      <a:pt x="55" y="3"/>
                    </a:lnTo>
                    <a:lnTo>
                      <a:pt x="58" y="2"/>
                    </a:lnTo>
                    <a:lnTo>
                      <a:pt x="60" y="2"/>
                    </a:lnTo>
                    <a:lnTo>
                      <a:pt x="65" y="4"/>
                    </a:lnTo>
                    <a:lnTo>
                      <a:pt x="63" y="7"/>
                    </a:lnTo>
                    <a:lnTo>
                      <a:pt x="62" y="7"/>
                    </a:lnTo>
                    <a:lnTo>
                      <a:pt x="60" y="11"/>
                    </a:lnTo>
                    <a:lnTo>
                      <a:pt x="59" y="12"/>
                    </a:lnTo>
                    <a:lnTo>
                      <a:pt x="57" y="18"/>
                    </a:lnTo>
                    <a:lnTo>
                      <a:pt x="60" y="21"/>
                    </a:lnTo>
                    <a:lnTo>
                      <a:pt x="64" y="25"/>
                    </a:lnTo>
                    <a:lnTo>
                      <a:pt x="65" y="26"/>
                    </a:lnTo>
                    <a:lnTo>
                      <a:pt x="68" y="28"/>
                    </a:lnTo>
                    <a:lnTo>
                      <a:pt x="73" y="26"/>
                    </a:lnTo>
                    <a:lnTo>
                      <a:pt x="77" y="28"/>
                    </a:lnTo>
                    <a:lnTo>
                      <a:pt x="79" y="25"/>
                    </a:lnTo>
                    <a:lnTo>
                      <a:pt x="83" y="26"/>
                    </a:lnTo>
                    <a:lnTo>
                      <a:pt x="85" y="22"/>
                    </a:lnTo>
                    <a:lnTo>
                      <a:pt x="86" y="22"/>
                    </a:lnTo>
                    <a:lnTo>
                      <a:pt x="84" y="19"/>
                    </a:lnTo>
                    <a:lnTo>
                      <a:pt x="81" y="17"/>
                    </a:lnTo>
                    <a:lnTo>
                      <a:pt x="81" y="15"/>
                    </a:lnTo>
                    <a:lnTo>
                      <a:pt x="81" y="14"/>
                    </a:lnTo>
                    <a:lnTo>
                      <a:pt x="80" y="12"/>
                    </a:lnTo>
                    <a:lnTo>
                      <a:pt x="83" y="13"/>
                    </a:lnTo>
                    <a:lnTo>
                      <a:pt x="86" y="16"/>
                    </a:lnTo>
                    <a:lnTo>
                      <a:pt x="87" y="15"/>
                    </a:lnTo>
                    <a:lnTo>
                      <a:pt x="91" y="17"/>
                    </a:lnTo>
                    <a:lnTo>
                      <a:pt x="93" y="20"/>
                    </a:lnTo>
                    <a:lnTo>
                      <a:pt x="95" y="24"/>
                    </a:lnTo>
                    <a:lnTo>
                      <a:pt x="98" y="26"/>
                    </a:lnTo>
                    <a:lnTo>
                      <a:pt x="99" y="31"/>
                    </a:lnTo>
                    <a:lnTo>
                      <a:pt x="100" y="35"/>
                    </a:lnTo>
                    <a:lnTo>
                      <a:pt x="102" y="40"/>
                    </a:lnTo>
                    <a:lnTo>
                      <a:pt x="102" y="42"/>
                    </a:lnTo>
                    <a:lnTo>
                      <a:pt x="101" y="44"/>
                    </a:lnTo>
                    <a:lnTo>
                      <a:pt x="101" y="46"/>
                    </a:lnTo>
                    <a:lnTo>
                      <a:pt x="99" y="51"/>
                    </a:lnTo>
                    <a:lnTo>
                      <a:pt x="97" y="55"/>
                    </a:lnTo>
                    <a:lnTo>
                      <a:pt x="95" y="57"/>
                    </a:lnTo>
                    <a:lnTo>
                      <a:pt x="93" y="61"/>
                    </a:lnTo>
                    <a:lnTo>
                      <a:pt x="95" y="60"/>
                    </a:lnTo>
                    <a:lnTo>
                      <a:pt x="93" y="64"/>
                    </a:lnTo>
                    <a:lnTo>
                      <a:pt x="94" y="69"/>
                    </a:lnTo>
                    <a:lnTo>
                      <a:pt x="95" y="72"/>
                    </a:lnTo>
                    <a:lnTo>
                      <a:pt x="97" y="75"/>
                    </a:lnTo>
                    <a:lnTo>
                      <a:pt x="99" y="81"/>
                    </a:lnTo>
                    <a:lnTo>
                      <a:pt x="100" y="87"/>
                    </a:lnTo>
                    <a:lnTo>
                      <a:pt x="100" y="88"/>
                    </a:lnTo>
                    <a:lnTo>
                      <a:pt x="99" y="88"/>
                    </a:lnTo>
                    <a:lnTo>
                      <a:pt x="100" y="91"/>
                    </a:lnTo>
                    <a:lnTo>
                      <a:pt x="98" y="94"/>
                    </a:lnTo>
                    <a:lnTo>
                      <a:pt x="95" y="98"/>
                    </a:lnTo>
                    <a:lnTo>
                      <a:pt x="93" y="99"/>
                    </a:lnTo>
                    <a:lnTo>
                      <a:pt x="88" y="103"/>
                    </a:lnTo>
                    <a:lnTo>
                      <a:pt x="84" y="107"/>
                    </a:lnTo>
                    <a:lnTo>
                      <a:pt x="82" y="110"/>
                    </a:lnTo>
                    <a:lnTo>
                      <a:pt x="78" y="112"/>
                    </a:lnTo>
                    <a:lnTo>
                      <a:pt x="71" y="117"/>
                    </a:lnTo>
                    <a:lnTo>
                      <a:pt x="65" y="118"/>
                    </a:lnTo>
                    <a:lnTo>
                      <a:pt x="57" y="121"/>
                    </a:lnTo>
                    <a:lnTo>
                      <a:pt x="54" y="121"/>
                    </a:lnTo>
                    <a:lnTo>
                      <a:pt x="50" y="123"/>
                    </a:lnTo>
                    <a:lnTo>
                      <a:pt x="45" y="123"/>
                    </a:lnTo>
                    <a:lnTo>
                      <a:pt x="41" y="122"/>
                    </a:lnTo>
                    <a:lnTo>
                      <a:pt x="39" y="119"/>
                    </a:lnTo>
                    <a:lnTo>
                      <a:pt x="35" y="116"/>
                    </a:lnTo>
                    <a:lnTo>
                      <a:pt x="31" y="112"/>
                    </a:lnTo>
                    <a:lnTo>
                      <a:pt x="27" y="106"/>
                    </a:lnTo>
                  </a:path>
                </a:pathLst>
              </a:custGeom>
              <a:solidFill>
                <a:srgbClr val="FFFF00"/>
              </a:solidFill>
              <a:ln w="9525" cap="rnd">
                <a:noFill/>
                <a:round/>
                <a:headEnd/>
                <a:tailEnd/>
              </a:ln>
            </p:spPr>
            <p:txBody>
              <a:bodyPr>
                <a:prstTxWarp prst="textNoShape">
                  <a:avLst/>
                </a:prstTxWarp>
              </a:bodyPr>
              <a:lstStyle/>
              <a:p>
                <a:endParaRPr lang="en-US"/>
              </a:p>
            </p:txBody>
          </p:sp>
        </p:grpSp>
        <p:sp>
          <p:nvSpPr>
            <p:cNvPr id="109607" name="Freeform 17"/>
            <p:cNvSpPr>
              <a:spLocks/>
            </p:cNvSpPr>
            <p:nvPr/>
          </p:nvSpPr>
          <p:spPr bwMode="auto">
            <a:xfrm>
              <a:off x="1175" y="3376"/>
              <a:ext cx="79" cy="85"/>
            </a:xfrm>
            <a:custGeom>
              <a:avLst/>
              <a:gdLst>
                <a:gd name="T0" fmla="*/ 53 w 79"/>
                <a:gd name="T1" fmla="*/ 84 h 85"/>
                <a:gd name="T2" fmla="*/ 43 w 79"/>
                <a:gd name="T3" fmla="*/ 76 h 85"/>
                <a:gd name="T4" fmla="*/ 37 w 79"/>
                <a:gd name="T5" fmla="*/ 68 h 85"/>
                <a:gd name="T6" fmla="*/ 31 w 79"/>
                <a:gd name="T7" fmla="*/ 60 h 85"/>
                <a:gd name="T8" fmla="*/ 26 w 79"/>
                <a:gd name="T9" fmla="*/ 51 h 85"/>
                <a:gd name="T10" fmla="*/ 23 w 79"/>
                <a:gd name="T11" fmla="*/ 42 h 85"/>
                <a:gd name="T12" fmla="*/ 18 w 79"/>
                <a:gd name="T13" fmla="*/ 34 h 85"/>
                <a:gd name="T14" fmla="*/ 15 w 79"/>
                <a:gd name="T15" fmla="*/ 30 h 85"/>
                <a:gd name="T16" fmla="*/ 9 w 79"/>
                <a:gd name="T17" fmla="*/ 24 h 85"/>
                <a:gd name="T18" fmla="*/ 8 w 79"/>
                <a:gd name="T19" fmla="*/ 22 h 85"/>
                <a:gd name="T20" fmla="*/ 14 w 79"/>
                <a:gd name="T21" fmla="*/ 26 h 85"/>
                <a:gd name="T22" fmla="*/ 17 w 79"/>
                <a:gd name="T23" fmla="*/ 26 h 85"/>
                <a:gd name="T24" fmla="*/ 11 w 79"/>
                <a:gd name="T25" fmla="*/ 17 h 85"/>
                <a:gd name="T26" fmla="*/ 2 w 79"/>
                <a:gd name="T27" fmla="*/ 11 h 85"/>
                <a:gd name="T28" fmla="*/ 0 w 79"/>
                <a:gd name="T29" fmla="*/ 8 h 85"/>
                <a:gd name="T30" fmla="*/ 4 w 79"/>
                <a:gd name="T31" fmla="*/ 6 h 85"/>
                <a:gd name="T32" fmla="*/ 11 w 79"/>
                <a:gd name="T33" fmla="*/ 8 h 85"/>
                <a:gd name="T34" fmla="*/ 20 w 79"/>
                <a:gd name="T35" fmla="*/ 13 h 85"/>
                <a:gd name="T36" fmla="*/ 23 w 79"/>
                <a:gd name="T37" fmla="*/ 16 h 85"/>
                <a:gd name="T38" fmla="*/ 25 w 79"/>
                <a:gd name="T39" fmla="*/ 8 h 85"/>
                <a:gd name="T40" fmla="*/ 26 w 79"/>
                <a:gd name="T41" fmla="*/ 2 h 85"/>
                <a:gd name="T42" fmla="*/ 28 w 79"/>
                <a:gd name="T43" fmla="*/ 0 h 85"/>
                <a:gd name="T44" fmla="*/ 32 w 79"/>
                <a:gd name="T45" fmla="*/ 5 h 85"/>
                <a:gd name="T46" fmla="*/ 31 w 79"/>
                <a:gd name="T47" fmla="*/ 6 h 85"/>
                <a:gd name="T48" fmla="*/ 32 w 79"/>
                <a:gd name="T49" fmla="*/ 10 h 85"/>
                <a:gd name="T50" fmla="*/ 34 w 79"/>
                <a:gd name="T51" fmla="*/ 14 h 85"/>
                <a:gd name="T52" fmla="*/ 36 w 79"/>
                <a:gd name="T53" fmla="*/ 18 h 85"/>
                <a:gd name="T54" fmla="*/ 42 w 79"/>
                <a:gd name="T55" fmla="*/ 19 h 85"/>
                <a:gd name="T56" fmla="*/ 38 w 79"/>
                <a:gd name="T57" fmla="*/ 11 h 85"/>
                <a:gd name="T58" fmla="*/ 41 w 79"/>
                <a:gd name="T59" fmla="*/ 13 h 85"/>
                <a:gd name="T60" fmla="*/ 46 w 79"/>
                <a:gd name="T61" fmla="*/ 18 h 85"/>
                <a:gd name="T62" fmla="*/ 52 w 79"/>
                <a:gd name="T63" fmla="*/ 21 h 85"/>
                <a:gd name="T64" fmla="*/ 54 w 79"/>
                <a:gd name="T65" fmla="*/ 28 h 85"/>
                <a:gd name="T66" fmla="*/ 53 w 79"/>
                <a:gd name="T67" fmla="*/ 34 h 85"/>
                <a:gd name="T68" fmla="*/ 55 w 79"/>
                <a:gd name="T69" fmla="*/ 40 h 85"/>
                <a:gd name="T70" fmla="*/ 59 w 79"/>
                <a:gd name="T71" fmla="*/ 45 h 85"/>
                <a:gd name="T72" fmla="*/ 65 w 79"/>
                <a:gd name="T73" fmla="*/ 47 h 85"/>
                <a:gd name="T74" fmla="*/ 64 w 79"/>
                <a:gd name="T75" fmla="*/ 44 h 85"/>
                <a:gd name="T76" fmla="*/ 69 w 79"/>
                <a:gd name="T77" fmla="*/ 46 h 85"/>
                <a:gd name="T78" fmla="*/ 74 w 79"/>
                <a:gd name="T79" fmla="*/ 54 h 85"/>
                <a:gd name="T80" fmla="*/ 76 w 79"/>
                <a:gd name="T81" fmla="*/ 63 h 85"/>
                <a:gd name="T82" fmla="*/ 76 w 79"/>
                <a:gd name="T83" fmla="*/ 70 h 85"/>
                <a:gd name="T84" fmla="*/ 76 w 79"/>
                <a:gd name="T85" fmla="*/ 73 h 85"/>
                <a:gd name="T86" fmla="*/ 75 w 79"/>
                <a:gd name="T87" fmla="*/ 79 h 85"/>
                <a:gd name="T88" fmla="*/ 67 w 79"/>
                <a:gd name="T89" fmla="*/ 79 h 85"/>
                <a:gd name="T90" fmla="*/ 58 w 79"/>
                <a:gd name="T91" fmla="*/ 81 h 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
                <a:gd name="T139" fmla="*/ 0 h 85"/>
                <a:gd name="T140" fmla="*/ 79 w 79"/>
                <a:gd name="T141" fmla="*/ 85 h 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 h="85">
                  <a:moveTo>
                    <a:pt x="56" y="84"/>
                  </a:moveTo>
                  <a:lnTo>
                    <a:pt x="55" y="82"/>
                  </a:lnTo>
                  <a:lnTo>
                    <a:pt x="53" y="84"/>
                  </a:lnTo>
                  <a:lnTo>
                    <a:pt x="50" y="82"/>
                  </a:lnTo>
                  <a:lnTo>
                    <a:pt x="47" y="78"/>
                  </a:lnTo>
                  <a:lnTo>
                    <a:pt x="43" y="76"/>
                  </a:lnTo>
                  <a:lnTo>
                    <a:pt x="42" y="76"/>
                  </a:lnTo>
                  <a:lnTo>
                    <a:pt x="38" y="70"/>
                  </a:lnTo>
                  <a:lnTo>
                    <a:pt x="37" y="68"/>
                  </a:lnTo>
                  <a:lnTo>
                    <a:pt x="36" y="65"/>
                  </a:lnTo>
                  <a:lnTo>
                    <a:pt x="33" y="62"/>
                  </a:lnTo>
                  <a:lnTo>
                    <a:pt x="31" y="60"/>
                  </a:lnTo>
                  <a:lnTo>
                    <a:pt x="28" y="58"/>
                  </a:lnTo>
                  <a:lnTo>
                    <a:pt x="28" y="55"/>
                  </a:lnTo>
                  <a:lnTo>
                    <a:pt x="26" y="51"/>
                  </a:lnTo>
                  <a:lnTo>
                    <a:pt x="24" y="46"/>
                  </a:lnTo>
                  <a:lnTo>
                    <a:pt x="24" y="43"/>
                  </a:lnTo>
                  <a:lnTo>
                    <a:pt x="23" y="42"/>
                  </a:lnTo>
                  <a:lnTo>
                    <a:pt x="21" y="40"/>
                  </a:lnTo>
                  <a:lnTo>
                    <a:pt x="20" y="38"/>
                  </a:lnTo>
                  <a:lnTo>
                    <a:pt x="18" y="34"/>
                  </a:lnTo>
                  <a:lnTo>
                    <a:pt x="15" y="32"/>
                  </a:lnTo>
                  <a:lnTo>
                    <a:pt x="15" y="30"/>
                  </a:lnTo>
                  <a:lnTo>
                    <a:pt x="13" y="28"/>
                  </a:lnTo>
                  <a:lnTo>
                    <a:pt x="11" y="27"/>
                  </a:lnTo>
                  <a:lnTo>
                    <a:pt x="9" y="24"/>
                  </a:lnTo>
                  <a:lnTo>
                    <a:pt x="7" y="26"/>
                  </a:lnTo>
                  <a:lnTo>
                    <a:pt x="7" y="25"/>
                  </a:lnTo>
                  <a:lnTo>
                    <a:pt x="8" y="22"/>
                  </a:lnTo>
                  <a:lnTo>
                    <a:pt x="10" y="24"/>
                  </a:lnTo>
                  <a:lnTo>
                    <a:pt x="10" y="25"/>
                  </a:lnTo>
                  <a:lnTo>
                    <a:pt x="14" y="26"/>
                  </a:lnTo>
                  <a:lnTo>
                    <a:pt x="16" y="26"/>
                  </a:lnTo>
                  <a:lnTo>
                    <a:pt x="18" y="30"/>
                  </a:lnTo>
                  <a:lnTo>
                    <a:pt x="17" y="26"/>
                  </a:lnTo>
                  <a:lnTo>
                    <a:pt x="14" y="21"/>
                  </a:lnTo>
                  <a:lnTo>
                    <a:pt x="14" y="20"/>
                  </a:lnTo>
                  <a:lnTo>
                    <a:pt x="11" y="17"/>
                  </a:lnTo>
                  <a:lnTo>
                    <a:pt x="7" y="13"/>
                  </a:lnTo>
                  <a:lnTo>
                    <a:pt x="4" y="13"/>
                  </a:lnTo>
                  <a:lnTo>
                    <a:pt x="2" y="11"/>
                  </a:lnTo>
                  <a:lnTo>
                    <a:pt x="0" y="9"/>
                  </a:lnTo>
                  <a:lnTo>
                    <a:pt x="0" y="8"/>
                  </a:lnTo>
                  <a:lnTo>
                    <a:pt x="2" y="6"/>
                  </a:lnTo>
                  <a:lnTo>
                    <a:pt x="4" y="6"/>
                  </a:lnTo>
                  <a:lnTo>
                    <a:pt x="8" y="5"/>
                  </a:lnTo>
                  <a:lnTo>
                    <a:pt x="10" y="6"/>
                  </a:lnTo>
                  <a:lnTo>
                    <a:pt x="11" y="8"/>
                  </a:lnTo>
                  <a:lnTo>
                    <a:pt x="15" y="10"/>
                  </a:lnTo>
                  <a:lnTo>
                    <a:pt x="18" y="10"/>
                  </a:lnTo>
                  <a:lnTo>
                    <a:pt x="20" y="13"/>
                  </a:lnTo>
                  <a:lnTo>
                    <a:pt x="23" y="16"/>
                  </a:lnTo>
                  <a:lnTo>
                    <a:pt x="25" y="20"/>
                  </a:lnTo>
                  <a:lnTo>
                    <a:pt x="23" y="16"/>
                  </a:lnTo>
                  <a:lnTo>
                    <a:pt x="23" y="14"/>
                  </a:lnTo>
                  <a:lnTo>
                    <a:pt x="22" y="9"/>
                  </a:lnTo>
                  <a:lnTo>
                    <a:pt x="25" y="8"/>
                  </a:lnTo>
                  <a:lnTo>
                    <a:pt x="23" y="6"/>
                  </a:lnTo>
                  <a:lnTo>
                    <a:pt x="25" y="2"/>
                  </a:lnTo>
                  <a:lnTo>
                    <a:pt x="26" y="2"/>
                  </a:lnTo>
                  <a:lnTo>
                    <a:pt x="28" y="0"/>
                  </a:lnTo>
                  <a:lnTo>
                    <a:pt x="29" y="1"/>
                  </a:lnTo>
                  <a:lnTo>
                    <a:pt x="31" y="2"/>
                  </a:lnTo>
                  <a:lnTo>
                    <a:pt x="32" y="5"/>
                  </a:lnTo>
                  <a:lnTo>
                    <a:pt x="31" y="3"/>
                  </a:lnTo>
                  <a:lnTo>
                    <a:pt x="30" y="4"/>
                  </a:lnTo>
                  <a:lnTo>
                    <a:pt x="31" y="6"/>
                  </a:lnTo>
                  <a:lnTo>
                    <a:pt x="31" y="7"/>
                  </a:lnTo>
                  <a:lnTo>
                    <a:pt x="32" y="9"/>
                  </a:lnTo>
                  <a:lnTo>
                    <a:pt x="32" y="10"/>
                  </a:lnTo>
                  <a:lnTo>
                    <a:pt x="32" y="12"/>
                  </a:lnTo>
                  <a:lnTo>
                    <a:pt x="34" y="12"/>
                  </a:lnTo>
                  <a:lnTo>
                    <a:pt x="34" y="14"/>
                  </a:lnTo>
                  <a:lnTo>
                    <a:pt x="34" y="15"/>
                  </a:lnTo>
                  <a:lnTo>
                    <a:pt x="36" y="18"/>
                  </a:lnTo>
                  <a:lnTo>
                    <a:pt x="37" y="20"/>
                  </a:lnTo>
                  <a:lnTo>
                    <a:pt x="40" y="19"/>
                  </a:lnTo>
                  <a:lnTo>
                    <a:pt x="42" y="19"/>
                  </a:lnTo>
                  <a:lnTo>
                    <a:pt x="40" y="14"/>
                  </a:lnTo>
                  <a:lnTo>
                    <a:pt x="38" y="11"/>
                  </a:lnTo>
                  <a:lnTo>
                    <a:pt x="36" y="11"/>
                  </a:lnTo>
                  <a:lnTo>
                    <a:pt x="37" y="10"/>
                  </a:lnTo>
                  <a:lnTo>
                    <a:pt x="41" y="13"/>
                  </a:lnTo>
                  <a:lnTo>
                    <a:pt x="43" y="13"/>
                  </a:lnTo>
                  <a:lnTo>
                    <a:pt x="45" y="16"/>
                  </a:lnTo>
                  <a:lnTo>
                    <a:pt x="46" y="18"/>
                  </a:lnTo>
                  <a:lnTo>
                    <a:pt x="49" y="18"/>
                  </a:lnTo>
                  <a:lnTo>
                    <a:pt x="49" y="20"/>
                  </a:lnTo>
                  <a:lnTo>
                    <a:pt x="52" y="21"/>
                  </a:lnTo>
                  <a:lnTo>
                    <a:pt x="52" y="24"/>
                  </a:lnTo>
                  <a:lnTo>
                    <a:pt x="53" y="26"/>
                  </a:lnTo>
                  <a:lnTo>
                    <a:pt x="54" y="28"/>
                  </a:lnTo>
                  <a:lnTo>
                    <a:pt x="56" y="30"/>
                  </a:lnTo>
                  <a:lnTo>
                    <a:pt x="55" y="32"/>
                  </a:lnTo>
                  <a:lnTo>
                    <a:pt x="53" y="34"/>
                  </a:lnTo>
                  <a:lnTo>
                    <a:pt x="54" y="38"/>
                  </a:lnTo>
                  <a:lnTo>
                    <a:pt x="55" y="40"/>
                  </a:lnTo>
                  <a:lnTo>
                    <a:pt x="57" y="41"/>
                  </a:lnTo>
                  <a:lnTo>
                    <a:pt x="58" y="43"/>
                  </a:lnTo>
                  <a:lnTo>
                    <a:pt x="59" y="45"/>
                  </a:lnTo>
                  <a:lnTo>
                    <a:pt x="60" y="46"/>
                  </a:lnTo>
                  <a:lnTo>
                    <a:pt x="63" y="46"/>
                  </a:lnTo>
                  <a:lnTo>
                    <a:pt x="65" y="47"/>
                  </a:lnTo>
                  <a:lnTo>
                    <a:pt x="66" y="47"/>
                  </a:lnTo>
                  <a:lnTo>
                    <a:pt x="64" y="44"/>
                  </a:lnTo>
                  <a:lnTo>
                    <a:pt x="68" y="44"/>
                  </a:lnTo>
                  <a:lnTo>
                    <a:pt x="69" y="46"/>
                  </a:lnTo>
                  <a:lnTo>
                    <a:pt x="72" y="48"/>
                  </a:lnTo>
                  <a:lnTo>
                    <a:pt x="73" y="51"/>
                  </a:lnTo>
                  <a:lnTo>
                    <a:pt x="74" y="54"/>
                  </a:lnTo>
                  <a:lnTo>
                    <a:pt x="74" y="56"/>
                  </a:lnTo>
                  <a:lnTo>
                    <a:pt x="75" y="60"/>
                  </a:lnTo>
                  <a:lnTo>
                    <a:pt x="76" y="63"/>
                  </a:lnTo>
                  <a:lnTo>
                    <a:pt x="77" y="65"/>
                  </a:lnTo>
                  <a:lnTo>
                    <a:pt x="77" y="66"/>
                  </a:lnTo>
                  <a:lnTo>
                    <a:pt x="76" y="70"/>
                  </a:lnTo>
                  <a:lnTo>
                    <a:pt x="78" y="72"/>
                  </a:lnTo>
                  <a:lnTo>
                    <a:pt x="76" y="73"/>
                  </a:lnTo>
                  <a:lnTo>
                    <a:pt x="76" y="76"/>
                  </a:lnTo>
                  <a:lnTo>
                    <a:pt x="77" y="78"/>
                  </a:lnTo>
                  <a:lnTo>
                    <a:pt x="75" y="79"/>
                  </a:lnTo>
                  <a:lnTo>
                    <a:pt x="74" y="79"/>
                  </a:lnTo>
                  <a:lnTo>
                    <a:pt x="70" y="78"/>
                  </a:lnTo>
                  <a:lnTo>
                    <a:pt x="67" y="79"/>
                  </a:lnTo>
                  <a:lnTo>
                    <a:pt x="65" y="79"/>
                  </a:lnTo>
                  <a:lnTo>
                    <a:pt x="62" y="82"/>
                  </a:lnTo>
                  <a:lnTo>
                    <a:pt x="58" y="81"/>
                  </a:lnTo>
                  <a:lnTo>
                    <a:pt x="56" y="84"/>
                  </a:lnTo>
                </a:path>
              </a:pathLst>
            </a:custGeom>
            <a:solidFill>
              <a:srgbClr val="FFFF00"/>
            </a:solidFill>
            <a:ln w="9525" cap="rnd">
              <a:noFill/>
              <a:round/>
              <a:headEnd/>
              <a:tailEnd/>
            </a:ln>
          </p:spPr>
          <p:txBody>
            <a:bodyPr>
              <a:prstTxWarp prst="textNoShape">
                <a:avLst/>
              </a:prstTxWarp>
            </a:bodyPr>
            <a:lstStyle/>
            <a:p>
              <a:endParaRPr lang="en-US"/>
            </a:p>
          </p:txBody>
        </p:sp>
        <p:sp>
          <p:nvSpPr>
            <p:cNvPr id="109608" name="Freeform 18"/>
            <p:cNvSpPr>
              <a:spLocks/>
            </p:cNvSpPr>
            <p:nvPr/>
          </p:nvSpPr>
          <p:spPr bwMode="auto">
            <a:xfrm>
              <a:off x="1445" y="3248"/>
              <a:ext cx="163" cy="159"/>
            </a:xfrm>
            <a:custGeom>
              <a:avLst/>
              <a:gdLst>
                <a:gd name="T0" fmla="*/ 44 w 163"/>
                <a:gd name="T1" fmla="*/ 153 h 159"/>
                <a:gd name="T2" fmla="*/ 31 w 163"/>
                <a:gd name="T3" fmla="*/ 135 h 159"/>
                <a:gd name="T4" fmla="*/ 28 w 163"/>
                <a:gd name="T5" fmla="*/ 121 h 159"/>
                <a:gd name="T6" fmla="*/ 29 w 163"/>
                <a:gd name="T7" fmla="*/ 111 h 159"/>
                <a:gd name="T8" fmla="*/ 21 w 163"/>
                <a:gd name="T9" fmla="*/ 98 h 159"/>
                <a:gd name="T10" fmla="*/ 15 w 163"/>
                <a:gd name="T11" fmla="*/ 88 h 159"/>
                <a:gd name="T12" fmla="*/ 21 w 163"/>
                <a:gd name="T13" fmla="*/ 83 h 159"/>
                <a:gd name="T14" fmla="*/ 35 w 163"/>
                <a:gd name="T15" fmla="*/ 92 h 159"/>
                <a:gd name="T16" fmla="*/ 13 w 163"/>
                <a:gd name="T17" fmla="*/ 57 h 159"/>
                <a:gd name="T18" fmla="*/ 3 w 163"/>
                <a:gd name="T19" fmla="*/ 43 h 159"/>
                <a:gd name="T20" fmla="*/ 16 w 163"/>
                <a:gd name="T21" fmla="*/ 46 h 159"/>
                <a:gd name="T22" fmla="*/ 20 w 163"/>
                <a:gd name="T23" fmla="*/ 43 h 159"/>
                <a:gd name="T24" fmla="*/ 18 w 163"/>
                <a:gd name="T25" fmla="*/ 33 h 159"/>
                <a:gd name="T26" fmla="*/ 21 w 163"/>
                <a:gd name="T27" fmla="*/ 17 h 159"/>
                <a:gd name="T28" fmla="*/ 32 w 163"/>
                <a:gd name="T29" fmla="*/ 27 h 159"/>
                <a:gd name="T30" fmla="*/ 37 w 163"/>
                <a:gd name="T31" fmla="*/ 34 h 159"/>
                <a:gd name="T32" fmla="*/ 47 w 163"/>
                <a:gd name="T33" fmla="*/ 39 h 159"/>
                <a:gd name="T34" fmla="*/ 57 w 163"/>
                <a:gd name="T35" fmla="*/ 35 h 159"/>
                <a:gd name="T36" fmla="*/ 62 w 163"/>
                <a:gd name="T37" fmla="*/ 29 h 159"/>
                <a:gd name="T38" fmla="*/ 64 w 163"/>
                <a:gd name="T39" fmla="*/ 18 h 159"/>
                <a:gd name="T40" fmla="*/ 65 w 163"/>
                <a:gd name="T41" fmla="*/ 9 h 159"/>
                <a:gd name="T42" fmla="*/ 66 w 163"/>
                <a:gd name="T43" fmla="*/ 0 h 159"/>
                <a:gd name="T44" fmla="*/ 72 w 163"/>
                <a:gd name="T45" fmla="*/ 15 h 159"/>
                <a:gd name="T46" fmla="*/ 79 w 163"/>
                <a:gd name="T47" fmla="*/ 29 h 159"/>
                <a:gd name="T48" fmla="*/ 77 w 163"/>
                <a:gd name="T49" fmla="*/ 46 h 159"/>
                <a:gd name="T50" fmla="*/ 72 w 163"/>
                <a:gd name="T51" fmla="*/ 57 h 159"/>
                <a:gd name="T52" fmla="*/ 75 w 163"/>
                <a:gd name="T53" fmla="*/ 58 h 159"/>
                <a:gd name="T54" fmla="*/ 88 w 163"/>
                <a:gd name="T55" fmla="*/ 46 h 159"/>
                <a:gd name="T56" fmla="*/ 95 w 163"/>
                <a:gd name="T57" fmla="*/ 38 h 159"/>
                <a:gd name="T58" fmla="*/ 107 w 163"/>
                <a:gd name="T59" fmla="*/ 41 h 159"/>
                <a:gd name="T60" fmla="*/ 105 w 163"/>
                <a:gd name="T61" fmla="*/ 58 h 159"/>
                <a:gd name="T62" fmla="*/ 103 w 163"/>
                <a:gd name="T63" fmla="*/ 67 h 159"/>
                <a:gd name="T64" fmla="*/ 106 w 163"/>
                <a:gd name="T65" fmla="*/ 71 h 159"/>
                <a:gd name="T66" fmla="*/ 110 w 163"/>
                <a:gd name="T67" fmla="*/ 73 h 159"/>
                <a:gd name="T68" fmla="*/ 121 w 163"/>
                <a:gd name="T69" fmla="*/ 72 h 159"/>
                <a:gd name="T70" fmla="*/ 123 w 163"/>
                <a:gd name="T71" fmla="*/ 65 h 159"/>
                <a:gd name="T72" fmla="*/ 117 w 163"/>
                <a:gd name="T73" fmla="*/ 53 h 159"/>
                <a:gd name="T74" fmla="*/ 125 w 163"/>
                <a:gd name="T75" fmla="*/ 51 h 159"/>
                <a:gd name="T76" fmla="*/ 132 w 163"/>
                <a:gd name="T77" fmla="*/ 62 h 159"/>
                <a:gd name="T78" fmla="*/ 138 w 163"/>
                <a:gd name="T79" fmla="*/ 82 h 159"/>
                <a:gd name="T80" fmla="*/ 148 w 163"/>
                <a:gd name="T81" fmla="*/ 88 h 159"/>
                <a:gd name="T82" fmla="*/ 152 w 163"/>
                <a:gd name="T83" fmla="*/ 79 h 159"/>
                <a:gd name="T84" fmla="*/ 154 w 163"/>
                <a:gd name="T85" fmla="*/ 65 h 159"/>
                <a:gd name="T86" fmla="*/ 158 w 163"/>
                <a:gd name="T87" fmla="*/ 78 h 159"/>
                <a:gd name="T88" fmla="*/ 161 w 163"/>
                <a:gd name="T89" fmla="*/ 91 h 159"/>
                <a:gd name="T90" fmla="*/ 159 w 163"/>
                <a:gd name="T91" fmla="*/ 111 h 159"/>
                <a:gd name="T92" fmla="*/ 159 w 163"/>
                <a:gd name="T93" fmla="*/ 120 h 159"/>
                <a:gd name="T94" fmla="*/ 159 w 163"/>
                <a:gd name="T95" fmla="*/ 133 h 159"/>
                <a:gd name="T96" fmla="*/ 149 w 163"/>
                <a:gd name="T97" fmla="*/ 139 h 159"/>
                <a:gd name="T98" fmla="*/ 134 w 163"/>
                <a:gd name="T99" fmla="*/ 142 h 159"/>
                <a:gd name="T100" fmla="*/ 125 w 163"/>
                <a:gd name="T101" fmla="*/ 138 h 159"/>
                <a:gd name="T102" fmla="*/ 113 w 163"/>
                <a:gd name="T103" fmla="*/ 142 h 159"/>
                <a:gd name="T104" fmla="*/ 98 w 163"/>
                <a:gd name="T105" fmla="*/ 145 h 159"/>
                <a:gd name="T106" fmla="*/ 89 w 163"/>
                <a:gd name="T107" fmla="*/ 141 h 159"/>
                <a:gd name="T108" fmla="*/ 74 w 163"/>
                <a:gd name="T109" fmla="*/ 153 h 159"/>
                <a:gd name="T110" fmla="*/ 57 w 163"/>
                <a:gd name="T111" fmla="*/ 157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
                <a:gd name="T169" fmla="*/ 0 h 159"/>
                <a:gd name="T170" fmla="*/ 163 w 163"/>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 h="159">
                  <a:moveTo>
                    <a:pt x="52" y="158"/>
                  </a:moveTo>
                  <a:lnTo>
                    <a:pt x="44" y="153"/>
                  </a:lnTo>
                  <a:lnTo>
                    <a:pt x="36" y="144"/>
                  </a:lnTo>
                  <a:lnTo>
                    <a:pt x="31" y="135"/>
                  </a:lnTo>
                  <a:lnTo>
                    <a:pt x="28" y="127"/>
                  </a:lnTo>
                  <a:lnTo>
                    <a:pt x="28" y="121"/>
                  </a:lnTo>
                  <a:lnTo>
                    <a:pt x="34" y="114"/>
                  </a:lnTo>
                  <a:lnTo>
                    <a:pt x="29" y="111"/>
                  </a:lnTo>
                  <a:lnTo>
                    <a:pt x="26" y="104"/>
                  </a:lnTo>
                  <a:lnTo>
                    <a:pt x="21" y="98"/>
                  </a:lnTo>
                  <a:lnTo>
                    <a:pt x="17" y="93"/>
                  </a:lnTo>
                  <a:lnTo>
                    <a:pt x="15" y="88"/>
                  </a:lnTo>
                  <a:lnTo>
                    <a:pt x="13" y="79"/>
                  </a:lnTo>
                  <a:lnTo>
                    <a:pt x="21" y="83"/>
                  </a:lnTo>
                  <a:lnTo>
                    <a:pt x="31" y="91"/>
                  </a:lnTo>
                  <a:lnTo>
                    <a:pt x="35" y="92"/>
                  </a:lnTo>
                  <a:lnTo>
                    <a:pt x="23" y="73"/>
                  </a:lnTo>
                  <a:lnTo>
                    <a:pt x="13" y="57"/>
                  </a:lnTo>
                  <a:lnTo>
                    <a:pt x="0" y="44"/>
                  </a:lnTo>
                  <a:lnTo>
                    <a:pt x="3" y="43"/>
                  </a:lnTo>
                  <a:lnTo>
                    <a:pt x="11" y="44"/>
                  </a:lnTo>
                  <a:lnTo>
                    <a:pt x="16" y="46"/>
                  </a:lnTo>
                  <a:lnTo>
                    <a:pt x="25" y="48"/>
                  </a:lnTo>
                  <a:lnTo>
                    <a:pt x="20" y="43"/>
                  </a:lnTo>
                  <a:lnTo>
                    <a:pt x="19" y="39"/>
                  </a:lnTo>
                  <a:lnTo>
                    <a:pt x="18" y="33"/>
                  </a:lnTo>
                  <a:lnTo>
                    <a:pt x="19" y="28"/>
                  </a:lnTo>
                  <a:lnTo>
                    <a:pt x="21" y="17"/>
                  </a:lnTo>
                  <a:lnTo>
                    <a:pt x="28" y="25"/>
                  </a:lnTo>
                  <a:lnTo>
                    <a:pt x="32" y="27"/>
                  </a:lnTo>
                  <a:lnTo>
                    <a:pt x="35" y="32"/>
                  </a:lnTo>
                  <a:lnTo>
                    <a:pt x="37" y="34"/>
                  </a:lnTo>
                  <a:lnTo>
                    <a:pt x="42" y="39"/>
                  </a:lnTo>
                  <a:lnTo>
                    <a:pt x="47" y="39"/>
                  </a:lnTo>
                  <a:lnTo>
                    <a:pt x="51" y="38"/>
                  </a:lnTo>
                  <a:lnTo>
                    <a:pt x="57" y="35"/>
                  </a:lnTo>
                  <a:lnTo>
                    <a:pt x="58" y="33"/>
                  </a:lnTo>
                  <a:lnTo>
                    <a:pt x="62" y="29"/>
                  </a:lnTo>
                  <a:lnTo>
                    <a:pt x="65" y="24"/>
                  </a:lnTo>
                  <a:lnTo>
                    <a:pt x="64" y="18"/>
                  </a:lnTo>
                  <a:lnTo>
                    <a:pt x="66" y="15"/>
                  </a:lnTo>
                  <a:lnTo>
                    <a:pt x="65" y="9"/>
                  </a:lnTo>
                  <a:lnTo>
                    <a:pt x="64" y="5"/>
                  </a:lnTo>
                  <a:lnTo>
                    <a:pt x="66" y="0"/>
                  </a:lnTo>
                  <a:lnTo>
                    <a:pt x="70" y="8"/>
                  </a:lnTo>
                  <a:lnTo>
                    <a:pt x="72" y="15"/>
                  </a:lnTo>
                  <a:lnTo>
                    <a:pt x="77" y="20"/>
                  </a:lnTo>
                  <a:lnTo>
                    <a:pt x="79" y="29"/>
                  </a:lnTo>
                  <a:lnTo>
                    <a:pt x="79" y="40"/>
                  </a:lnTo>
                  <a:lnTo>
                    <a:pt x="77" y="46"/>
                  </a:lnTo>
                  <a:lnTo>
                    <a:pt x="72" y="50"/>
                  </a:lnTo>
                  <a:lnTo>
                    <a:pt x="72" y="57"/>
                  </a:lnTo>
                  <a:lnTo>
                    <a:pt x="74" y="66"/>
                  </a:lnTo>
                  <a:lnTo>
                    <a:pt x="75" y="58"/>
                  </a:lnTo>
                  <a:lnTo>
                    <a:pt x="82" y="50"/>
                  </a:lnTo>
                  <a:lnTo>
                    <a:pt x="88" y="46"/>
                  </a:lnTo>
                  <a:lnTo>
                    <a:pt x="92" y="41"/>
                  </a:lnTo>
                  <a:lnTo>
                    <a:pt x="95" y="38"/>
                  </a:lnTo>
                  <a:lnTo>
                    <a:pt x="102" y="34"/>
                  </a:lnTo>
                  <a:lnTo>
                    <a:pt x="107" y="41"/>
                  </a:lnTo>
                  <a:lnTo>
                    <a:pt x="106" y="50"/>
                  </a:lnTo>
                  <a:lnTo>
                    <a:pt x="105" y="58"/>
                  </a:lnTo>
                  <a:lnTo>
                    <a:pt x="104" y="61"/>
                  </a:lnTo>
                  <a:lnTo>
                    <a:pt x="103" y="67"/>
                  </a:lnTo>
                  <a:lnTo>
                    <a:pt x="106" y="71"/>
                  </a:lnTo>
                  <a:lnTo>
                    <a:pt x="107" y="72"/>
                  </a:lnTo>
                  <a:lnTo>
                    <a:pt x="110" y="73"/>
                  </a:lnTo>
                  <a:lnTo>
                    <a:pt x="115" y="72"/>
                  </a:lnTo>
                  <a:lnTo>
                    <a:pt x="121" y="72"/>
                  </a:lnTo>
                  <a:lnTo>
                    <a:pt x="122" y="68"/>
                  </a:lnTo>
                  <a:lnTo>
                    <a:pt x="123" y="65"/>
                  </a:lnTo>
                  <a:lnTo>
                    <a:pt x="120" y="57"/>
                  </a:lnTo>
                  <a:lnTo>
                    <a:pt x="117" y="53"/>
                  </a:lnTo>
                  <a:lnTo>
                    <a:pt x="121" y="46"/>
                  </a:lnTo>
                  <a:lnTo>
                    <a:pt x="125" y="51"/>
                  </a:lnTo>
                  <a:lnTo>
                    <a:pt x="130" y="57"/>
                  </a:lnTo>
                  <a:lnTo>
                    <a:pt x="132" y="62"/>
                  </a:lnTo>
                  <a:lnTo>
                    <a:pt x="134" y="71"/>
                  </a:lnTo>
                  <a:lnTo>
                    <a:pt x="138" y="82"/>
                  </a:lnTo>
                  <a:lnTo>
                    <a:pt x="144" y="90"/>
                  </a:lnTo>
                  <a:lnTo>
                    <a:pt x="148" y="88"/>
                  </a:lnTo>
                  <a:lnTo>
                    <a:pt x="153" y="85"/>
                  </a:lnTo>
                  <a:lnTo>
                    <a:pt x="152" y="79"/>
                  </a:lnTo>
                  <a:lnTo>
                    <a:pt x="151" y="75"/>
                  </a:lnTo>
                  <a:lnTo>
                    <a:pt x="154" y="65"/>
                  </a:lnTo>
                  <a:lnTo>
                    <a:pt x="156" y="71"/>
                  </a:lnTo>
                  <a:lnTo>
                    <a:pt x="158" y="78"/>
                  </a:lnTo>
                  <a:lnTo>
                    <a:pt x="161" y="86"/>
                  </a:lnTo>
                  <a:lnTo>
                    <a:pt x="161" y="91"/>
                  </a:lnTo>
                  <a:lnTo>
                    <a:pt x="161" y="98"/>
                  </a:lnTo>
                  <a:lnTo>
                    <a:pt x="159" y="111"/>
                  </a:lnTo>
                  <a:lnTo>
                    <a:pt x="157" y="114"/>
                  </a:lnTo>
                  <a:lnTo>
                    <a:pt x="159" y="120"/>
                  </a:lnTo>
                  <a:lnTo>
                    <a:pt x="162" y="129"/>
                  </a:lnTo>
                  <a:lnTo>
                    <a:pt x="159" y="133"/>
                  </a:lnTo>
                  <a:lnTo>
                    <a:pt x="155" y="138"/>
                  </a:lnTo>
                  <a:lnTo>
                    <a:pt x="149" y="139"/>
                  </a:lnTo>
                  <a:lnTo>
                    <a:pt x="141" y="141"/>
                  </a:lnTo>
                  <a:lnTo>
                    <a:pt x="134" y="142"/>
                  </a:lnTo>
                  <a:lnTo>
                    <a:pt x="129" y="143"/>
                  </a:lnTo>
                  <a:lnTo>
                    <a:pt x="125" y="138"/>
                  </a:lnTo>
                  <a:lnTo>
                    <a:pt x="120" y="134"/>
                  </a:lnTo>
                  <a:lnTo>
                    <a:pt x="113" y="142"/>
                  </a:lnTo>
                  <a:lnTo>
                    <a:pt x="107" y="144"/>
                  </a:lnTo>
                  <a:lnTo>
                    <a:pt x="98" y="145"/>
                  </a:lnTo>
                  <a:lnTo>
                    <a:pt x="94" y="143"/>
                  </a:lnTo>
                  <a:lnTo>
                    <a:pt x="89" y="141"/>
                  </a:lnTo>
                  <a:lnTo>
                    <a:pt x="84" y="147"/>
                  </a:lnTo>
                  <a:lnTo>
                    <a:pt x="74" y="153"/>
                  </a:lnTo>
                  <a:lnTo>
                    <a:pt x="67" y="155"/>
                  </a:lnTo>
                  <a:lnTo>
                    <a:pt x="57" y="157"/>
                  </a:lnTo>
                  <a:lnTo>
                    <a:pt x="52" y="158"/>
                  </a:lnTo>
                </a:path>
              </a:pathLst>
            </a:custGeom>
            <a:solidFill>
              <a:srgbClr val="FF0000"/>
            </a:solidFill>
            <a:ln w="9525" cap="rnd">
              <a:noFill/>
              <a:round/>
              <a:headEnd/>
              <a:tailEnd/>
            </a:ln>
          </p:spPr>
          <p:txBody>
            <a:bodyPr>
              <a:prstTxWarp prst="textNoShape">
                <a:avLst/>
              </a:prstTxWarp>
            </a:bodyPr>
            <a:lstStyle/>
            <a:p>
              <a:endParaRPr lang="en-US"/>
            </a:p>
          </p:txBody>
        </p:sp>
      </p:grpSp>
      <p:sp>
        <p:nvSpPr>
          <p:cNvPr id="109575" name="Line 23"/>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grpSp>
        <p:nvGrpSpPr>
          <p:cNvPr id="109576" name="Group 26"/>
          <p:cNvGrpSpPr>
            <a:grpSpLocks/>
          </p:cNvGrpSpPr>
          <p:nvPr/>
        </p:nvGrpSpPr>
        <p:grpSpPr bwMode="auto">
          <a:xfrm rot="2886720" flipH="1">
            <a:off x="6550820" y="4028281"/>
            <a:ext cx="277812" cy="485775"/>
            <a:chOff x="755" y="2550"/>
            <a:chExt cx="1530" cy="993"/>
          </a:xfrm>
        </p:grpSpPr>
        <p:sp>
          <p:nvSpPr>
            <p:cNvPr id="109585" name="Freeform 27"/>
            <p:cNvSpPr>
              <a:spLocks/>
            </p:cNvSpPr>
            <p:nvPr/>
          </p:nvSpPr>
          <p:spPr bwMode="auto">
            <a:xfrm>
              <a:off x="821" y="3182"/>
              <a:ext cx="343" cy="361"/>
            </a:xfrm>
            <a:custGeom>
              <a:avLst/>
              <a:gdLst>
                <a:gd name="T0" fmla="*/ 295 w 343"/>
                <a:gd name="T1" fmla="*/ 145 h 361"/>
                <a:gd name="T2" fmla="*/ 262 w 343"/>
                <a:gd name="T3" fmla="*/ 90 h 361"/>
                <a:gd name="T4" fmla="*/ 231 w 343"/>
                <a:gd name="T5" fmla="*/ 62 h 361"/>
                <a:gd name="T6" fmla="*/ 203 w 343"/>
                <a:gd name="T7" fmla="*/ 48 h 361"/>
                <a:gd name="T8" fmla="*/ 161 w 343"/>
                <a:gd name="T9" fmla="*/ 42 h 361"/>
                <a:gd name="T10" fmla="*/ 131 w 343"/>
                <a:gd name="T11" fmla="*/ 46 h 361"/>
                <a:gd name="T12" fmla="*/ 112 w 343"/>
                <a:gd name="T13" fmla="*/ 41 h 361"/>
                <a:gd name="T14" fmla="*/ 94 w 343"/>
                <a:gd name="T15" fmla="*/ 22 h 361"/>
                <a:gd name="T16" fmla="*/ 81 w 343"/>
                <a:gd name="T17" fmla="*/ 12 h 361"/>
                <a:gd name="T18" fmla="*/ 87 w 343"/>
                <a:gd name="T19" fmla="*/ 42 h 361"/>
                <a:gd name="T20" fmla="*/ 95 w 343"/>
                <a:gd name="T21" fmla="*/ 61 h 361"/>
                <a:gd name="T22" fmla="*/ 74 w 343"/>
                <a:gd name="T23" fmla="*/ 60 h 361"/>
                <a:gd name="T24" fmla="*/ 52 w 343"/>
                <a:gd name="T25" fmla="*/ 40 h 361"/>
                <a:gd name="T26" fmla="*/ 38 w 343"/>
                <a:gd name="T27" fmla="*/ 24 h 361"/>
                <a:gd name="T28" fmla="*/ 40 w 343"/>
                <a:gd name="T29" fmla="*/ 53 h 361"/>
                <a:gd name="T30" fmla="*/ 56 w 343"/>
                <a:gd name="T31" fmla="*/ 90 h 361"/>
                <a:gd name="T32" fmla="*/ 79 w 343"/>
                <a:gd name="T33" fmla="*/ 116 h 361"/>
                <a:gd name="T34" fmla="*/ 50 w 343"/>
                <a:gd name="T35" fmla="*/ 104 h 361"/>
                <a:gd name="T36" fmla="*/ 19 w 343"/>
                <a:gd name="T37" fmla="*/ 111 h 361"/>
                <a:gd name="T38" fmla="*/ 4 w 343"/>
                <a:gd name="T39" fmla="*/ 132 h 361"/>
                <a:gd name="T40" fmla="*/ 9 w 343"/>
                <a:gd name="T41" fmla="*/ 149 h 361"/>
                <a:gd name="T42" fmla="*/ 30 w 343"/>
                <a:gd name="T43" fmla="*/ 144 h 361"/>
                <a:gd name="T44" fmla="*/ 58 w 343"/>
                <a:gd name="T45" fmla="*/ 164 h 361"/>
                <a:gd name="T46" fmla="*/ 60 w 343"/>
                <a:gd name="T47" fmla="*/ 195 h 361"/>
                <a:gd name="T48" fmla="*/ 50 w 343"/>
                <a:gd name="T49" fmla="*/ 220 h 361"/>
                <a:gd name="T50" fmla="*/ 33 w 343"/>
                <a:gd name="T51" fmla="*/ 227 h 361"/>
                <a:gd name="T52" fmla="*/ 21 w 343"/>
                <a:gd name="T53" fmla="*/ 209 h 361"/>
                <a:gd name="T54" fmla="*/ 13 w 343"/>
                <a:gd name="T55" fmla="*/ 216 h 361"/>
                <a:gd name="T56" fmla="*/ 14 w 343"/>
                <a:gd name="T57" fmla="*/ 243 h 361"/>
                <a:gd name="T58" fmla="*/ 34 w 343"/>
                <a:gd name="T59" fmla="*/ 272 h 361"/>
                <a:gd name="T60" fmla="*/ 66 w 343"/>
                <a:gd name="T61" fmla="*/ 302 h 361"/>
                <a:gd name="T62" fmla="*/ 84 w 343"/>
                <a:gd name="T63" fmla="*/ 303 h 361"/>
                <a:gd name="T64" fmla="*/ 118 w 343"/>
                <a:gd name="T65" fmla="*/ 300 h 361"/>
                <a:gd name="T66" fmla="*/ 140 w 343"/>
                <a:gd name="T67" fmla="*/ 313 h 361"/>
                <a:gd name="T68" fmla="*/ 168 w 343"/>
                <a:gd name="T69" fmla="*/ 331 h 361"/>
                <a:gd name="T70" fmla="*/ 196 w 343"/>
                <a:gd name="T71" fmla="*/ 357 h 361"/>
                <a:gd name="T72" fmla="*/ 220 w 343"/>
                <a:gd name="T73" fmla="*/ 359 h 361"/>
                <a:gd name="T74" fmla="*/ 250 w 343"/>
                <a:gd name="T75" fmla="*/ 349 h 361"/>
                <a:gd name="T76" fmla="*/ 287 w 343"/>
                <a:gd name="T77" fmla="*/ 329 h 361"/>
                <a:gd name="T78" fmla="*/ 326 w 343"/>
                <a:gd name="T79" fmla="*/ 288 h 361"/>
                <a:gd name="T80" fmla="*/ 341 w 343"/>
                <a:gd name="T81" fmla="*/ 252 h 361"/>
                <a:gd name="T82" fmla="*/ 332 w 343"/>
                <a:gd name="T83" fmla="*/ 218 h 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3"/>
                <a:gd name="T127" fmla="*/ 0 h 361"/>
                <a:gd name="T128" fmla="*/ 343 w 343"/>
                <a:gd name="T129" fmla="*/ 361 h 3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3" h="361">
                  <a:moveTo>
                    <a:pt x="318" y="187"/>
                  </a:moveTo>
                  <a:lnTo>
                    <a:pt x="306" y="163"/>
                  </a:lnTo>
                  <a:lnTo>
                    <a:pt x="295" y="145"/>
                  </a:lnTo>
                  <a:lnTo>
                    <a:pt x="283" y="125"/>
                  </a:lnTo>
                  <a:lnTo>
                    <a:pt x="271" y="104"/>
                  </a:lnTo>
                  <a:lnTo>
                    <a:pt x="262" y="90"/>
                  </a:lnTo>
                  <a:lnTo>
                    <a:pt x="253" y="81"/>
                  </a:lnTo>
                  <a:lnTo>
                    <a:pt x="240" y="69"/>
                  </a:lnTo>
                  <a:lnTo>
                    <a:pt x="231" y="62"/>
                  </a:lnTo>
                  <a:lnTo>
                    <a:pt x="222" y="57"/>
                  </a:lnTo>
                  <a:lnTo>
                    <a:pt x="213" y="51"/>
                  </a:lnTo>
                  <a:lnTo>
                    <a:pt x="203" y="48"/>
                  </a:lnTo>
                  <a:lnTo>
                    <a:pt x="187" y="45"/>
                  </a:lnTo>
                  <a:lnTo>
                    <a:pt x="173" y="42"/>
                  </a:lnTo>
                  <a:lnTo>
                    <a:pt x="161" y="42"/>
                  </a:lnTo>
                  <a:lnTo>
                    <a:pt x="152" y="45"/>
                  </a:lnTo>
                  <a:lnTo>
                    <a:pt x="141" y="45"/>
                  </a:lnTo>
                  <a:lnTo>
                    <a:pt x="131" y="46"/>
                  </a:lnTo>
                  <a:lnTo>
                    <a:pt x="123" y="47"/>
                  </a:lnTo>
                  <a:lnTo>
                    <a:pt x="115" y="41"/>
                  </a:lnTo>
                  <a:lnTo>
                    <a:pt x="112" y="41"/>
                  </a:lnTo>
                  <a:lnTo>
                    <a:pt x="106" y="36"/>
                  </a:lnTo>
                  <a:lnTo>
                    <a:pt x="97" y="27"/>
                  </a:lnTo>
                  <a:lnTo>
                    <a:pt x="94" y="22"/>
                  </a:lnTo>
                  <a:lnTo>
                    <a:pt x="88" y="10"/>
                  </a:lnTo>
                  <a:lnTo>
                    <a:pt x="82" y="0"/>
                  </a:lnTo>
                  <a:lnTo>
                    <a:pt x="81" y="12"/>
                  </a:lnTo>
                  <a:lnTo>
                    <a:pt x="79" y="24"/>
                  </a:lnTo>
                  <a:lnTo>
                    <a:pt x="82" y="33"/>
                  </a:lnTo>
                  <a:lnTo>
                    <a:pt x="87" y="42"/>
                  </a:lnTo>
                  <a:lnTo>
                    <a:pt x="93" y="52"/>
                  </a:lnTo>
                  <a:lnTo>
                    <a:pt x="101" y="57"/>
                  </a:lnTo>
                  <a:lnTo>
                    <a:pt x="95" y="61"/>
                  </a:lnTo>
                  <a:lnTo>
                    <a:pt x="89" y="61"/>
                  </a:lnTo>
                  <a:lnTo>
                    <a:pt x="83" y="62"/>
                  </a:lnTo>
                  <a:lnTo>
                    <a:pt x="74" y="60"/>
                  </a:lnTo>
                  <a:lnTo>
                    <a:pt x="65" y="56"/>
                  </a:lnTo>
                  <a:lnTo>
                    <a:pt x="58" y="49"/>
                  </a:lnTo>
                  <a:lnTo>
                    <a:pt x="52" y="40"/>
                  </a:lnTo>
                  <a:lnTo>
                    <a:pt x="46" y="28"/>
                  </a:lnTo>
                  <a:lnTo>
                    <a:pt x="46" y="18"/>
                  </a:lnTo>
                  <a:lnTo>
                    <a:pt x="38" y="24"/>
                  </a:lnTo>
                  <a:lnTo>
                    <a:pt x="36" y="33"/>
                  </a:lnTo>
                  <a:lnTo>
                    <a:pt x="37" y="43"/>
                  </a:lnTo>
                  <a:lnTo>
                    <a:pt x="40" y="53"/>
                  </a:lnTo>
                  <a:lnTo>
                    <a:pt x="42" y="62"/>
                  </a:lnTo>
                  <a:lnTo>
                    <a:pt x="48" y="77"/>
                  </a:lnTo>
                  <a:lnTo>
                    <a:pt x="56" y="90"/>
                  </a:lnTo>
                  <a:lnTo>
                    <a:pt x="64" y="100"/>
                  </a:lnTo>
                  <a:lnTo>
                    <a:pt x="73" y="107"/>
                  </a:lnTo>
                  <a:lnTo>
                    <a:pt x="79" y="116"/>
                  </a:lnTo>
                  <a:lnTo>
                    <a:pt x="68" y="109"/>
                  </a:lnTo>
                  <a:lnTo>
                    <a:pt x="55" y="106"/>
                  </a:lnTo>
                  <a:lnTo>
                    <a:pt x="50" y="104"/>
                  </a:lnTo>
                  <a:lnTo>
                    <a:pt x="36" y="107"/>
                  </a:lnTo>
                  <a:lnTo>
                    <a:pt x="29" y="107"/>
                  </a:lnTo>
                  <a:lnTo>
                    <a:pt x="19" y="111"/>
                  </a:lnTo>
                  <a:lnTo>
                    <a:pt x="13" y="117"/>
                  </a:lnTo>
                  <a:lnTo>
                    <a:pt x="6" y="125"/>
                  </a:lnTo>
                  <a:lnTo>
                    <a:pt x="4" y="132"/>
                  </a:lnTo>
                  <a:lnTo>
                    <a:pt x="1" y="140"/>
                  </a:lnTo>
                  <a:lnTo>
                    <a:pt x="0" y="155"/>
                  </a:lnTo>
                  <a:lnTo>
                    <a:pt x="9" y="149"/>
                  </a:lnTo>
                  <a:lnTo>
                    <a:pt x="15" y="147"/>
                  </a:lnTo>
                  <a:lnTo>
                    <a:pt x="21" y="145"/>
                  </a:lnTo>
                  <a:lnTo>
                    <a:pt x="30" y="144"/>
                  </a:lnTo>
                  <a:lnTo>
                    <a:pt x="41" y="150"/>
                  </a:lnTo>
                  <a:lnTo>
                    <a:pt x="51" y="154"/>
                  </a:lnTo>
                  <a:lnTo>
                    <a:pt x="58" y="164"/>
                  </a:lnTo>
                  <a:lnTo>
                    <a:pt x="63" y="175"/>
                  </a:lnTo>
                  <a:lnTo>
                    <a:pt x="63" y="182"/>
                  </a:lnTo>
                  <a:lnTo>
                    <a:pt x="60" y="195"/>
                  </a:lnTo>
                  <a:lnTo>
                    <a:pt x="55" y="206"/>
                  </a:lnTo>
                  <a:lnTo>
                    <a:pt x="54" y="215"/>
                  </a:lnTo>
                  <a:lnTo>
                    <a:pt x="50" y="220"/>
                  </a:lnTo>
                  <a:lnTo>
                    <a:pt x="45" y="223"/>
                  </a:lnTo>
                  <a:lnTo>
                    <a:pt x="36" y="228"/>
                  </a:lnTo>
                  <a:lnTo>
                    <a:pt x="33" y="227"/>
                  </a:lnTo>
                  <a:lnTo>
                    <a:pt x="26" y="220"/>
                  </a:lnTo>
                  <a:lnTo>
                    <a:pt x="22" y="214"/>
                  </a:lnTo>
                  <a:lnTo>
                    <a:pt x="21" y="209"/>
                  </a:lnTo>
                  <a:lnTo>
                    <a:pt x="18" y="205"/>
                  </a:lnTo>
                  <a:lnTo>
                    <a:pt x="13" y="209"/>
                  </a:lnTo>
                  <a:lnTo>
                    <a:pt x="13" y="216"/>
                  </a:lnTo>
                  <a:lnTo>
                    <a:pt x="12" y="224"/>
                  </a:lnTo>
                  <a:lnTo>
                    <a:pt x="13" y="233"/>
                  </a:lnTo>
                  <a:lnTo>
                    <a:pt x="14" y="243"/>
                  </a:lnTo>
                  <a:lnTo>
                    <a:pt x="19" y="250"/>
                  </a:lnTo>
                  <a:lnTo>
                    <a:pt x="26" y="265"/>
                  </a:lnTo>
                  <a:lnTo>
                    <a:pt x="34" y="272"/>
                  </a:lnTo>
                  <a:lnTo>
                    <a:pt x="43" y="285"/>
                  </a:lnTo>
                  <a:lnTo>
                    <a:pt x="55" y="296"/>
                  </a:lnTo>
                  <a:lnTo>
                    <a:pt x="66" y="302"/>
                  </a:lnTo>
                  <a:lnTo>
                    <a:pt x="74" y="304"/>
                  </a:lnTo>
                  <a:lnTo>
                    <a:pt x="77" y="305"/>
                  </a:lnTo>
                  <a:lnTo>
                    <a:pt x="84" y="303"/>
                  </a:lnTo>
                  <a:lnTo>
                    <a:pt x="95" y="302"/>
                  </a:lnTo>
                  <a:lnTo>
                    <a:pt x="108" y="302"/>
                  </a:lnTo>
                  <a:lnTo>
                    <a:pt x="118" y="300"/>
                  </a:lnTo>
                  <a:lnTo>
                    <a:pt x="123" y="304"/>
                  </a:lnTo>
                  <a:lnTo>
                    <a:pt x="129" y="306"/>
                  </a:lnTo>
                  <a:lnTo>
                    <a:pt x="140" y="313"/>
                  </a:lnTo>
                  <a:lnTo>
                    <a:pt x="151" y="318"/>
                  </a:lnTo>
                  <a:lnTo>
                    <a:pt x="158" y="323"/>
                  </a:lnTo>
                  <a:lnTo>
                    <a:pt x="168" y="331"/>
                  </a:lnTo>
                  <a:lnTo>
                    <a:pt x="180" y="343"/>
                  </a:lnTo>
                  <a:lnTo>
                    <a:pt x="188" y="352"/>
                  </a:lnTo>
                  <a:lnTo>
                    <a:pt x="196" y="357"/>
                  </a:lnTo>
                  <a:lnTo>
                    <a:pt x="203" y="359"/>
                  </a:lnTo>
                  <a:lnTo>
                    <a:pt x="212" y="360"/>
                  </a:lnTo>
                  <a:lnTo>
                    <a:pt x="220" y="359"/>
                  </a:lnTo>
                  <a:lnTo>
                    <a:pt x="230" y="357"/>
                  </a:lnTo>
                  <a:lnTo>
                    <a:pt x="239" y="355"/>
                  </a:lnTo>
                  <a:lnTo>
                    <a:pt x="250" y="349"/>
                  </a:lnTo>
                  <a:lnTo>
                    <a:pt x="264" y="342"/>
                  </a:lnTo>
                  <a:lnTo>
                    <a:pt x="273" y="336"/>
                  </a:lnTo>
                  <a:lnTo>
                    <a:pt x="287" y="329"/>
                  </a:lnTo>
                  <a:lnTo>
                    <a:pt x="300" y="316"/>
                  </a:lnTo>
                  <a:lnTo>
                    <a:pt x="313" y="304"/>
                  </a:lnTo>
                  <a:lnTo>
                    <a:pt x="326" y="288"/>
                  </a:lnTo>
                  <a:lnTo>
                    <a:pt x="332" y="274"/>
                  </a:lnTo>
                  <a:lnTo>
                    <a:pt x="339" y="263"/>
                  </a:lnTo>
                  <a:lnTo>
                    <a:pt x="341" y="252"/>
                  </a:lnTo>
                  <a:lnTo>
                    <a:pt x="342" y="242"/>
                  </a:lnTo>
                  <a:lnTo>
                    <a:pt x="336" y="232"/>
                  </a:lnTo>
                  <a:lnTo>
                    <a:pt x="332" y="218"/>
                  </a:lnTo>
                  <a:lnTo>
                    <a:pt x="324" y="201"/>
                  </a:lnTo>
                  <a:lnTo>
                    <a:pt x="318" y="187"/>
                  </a:lnTo>
                </a:path>
              </a:pathLst>
            </a:custGeom>
            <a:solidFill>
              <a:srgbClr val="FF0000"/>
            </a:solidFill>
            <a:ln w="9525" cap="rnd">
              <a:noFill/>
              <a:round/>
              <a:headEnd/>
              <a:tailEnd/>
            </a:ln>
          </p:spPr>
          <p:txBody>
            <a:bodyPr>
              <a:prstTxWarp prst="textNoShape">
                <a:avLst/>
              </a:prstTxWarp>
            </a:bodyPr>
            <a:lstStyle/>
            <a:p>
              <a:endParaRPr lang="en-US"/>
            </a:p>
          </p:txBody>
        </p:sp>
        <p:sp>
          <p:nvSpPr>
            <p:cNvPr id="109586" name="Freeform 28"/>
            <p:cNvSpPr>
              <a:spLocks/>
            </p:cNvSpPr>
            <p:nvPr/>
          </p:nvSpPr>
          <p:spPr bwMode="auto">
            <a:xfrm>
              <a:off x="755" y="2919"/>
              <a:ext cx="589" cy="586"/>
            </a:xfrm>
            <a:custGeom>
              <a:avLst/>
              <a:gdLst>
                <a:gd name="T0" fmla="*/ 368 w 589"/>
                <a:gd name="T1" fmla="*/ 578 h 586"/>
                <a:gd name="T2" fmla="*/ 304 w 589"/>
                <a:gd name="T3" fmla="*/ 546 h 586"/>
                <a:gd name="T4" fmla="*/ 256 w 589"/>
                <a:gd name="T5" fmla="*/ 495 h 586"/>
                <a:gd name="T6" fmla="*/ 210 w 589"/>
                <a:gd name="T7" fmla="*/ 429 h 586"/>
                <a:gd name="T8" fmla="*/ 183 w 589"/>
                <a:gd name="T9" fmla="*/ 372 h 586"/>
                <a:gd name="T10" fmla="*/ 170 w 589"/>
                <a:gd name="T11" fmla="*/ 310 h 586"/>
                <a:gd name="T12" fmla="*/ 135 w 589"/>
                <a:gd name="T13" fmla="*/ 254 h 586"/>
                <a:gd name="T14" fmla="*/ 110 w 589"/>
                <a:gd name="T15" fmla="*/ 228 h 586"/>
                <a:gd name="T16" fmla="*/ 72 w 589"/>
                <a:gd name="T17" fmla="*/ 199 h 586"/>
                <a:gd name="T18" fmla="*/ 68 w 589"/>
                <a:gd name="T19" fmla="*/ 187 h 586"/>
                <a:gd name="T20" fmla="*/ 106 w 589"/>
                <a:gd name="T21" fmla="*/ 195 h 586"/>
                <a:gd name="T22" fmla="*/ 123 w 589"/>
                <a:gd name="T23" fmla="*/ 194 h 586"/>
                <a:gd name="T24" fmla="*/ 87 w 589"/>
                <a:gd name="T25" fmla="*/ 139 h 586"/>
                <a:gd name="T26" fmla="*/ 25 w 589"/>
                <a:gd name="T27" fmla="*/ 95 h 586"/>
                <a:gd name="T28" fmla="*/ 11 w 589"/>
                <a:gd name="T29" fmla="*/ 75 h 586"/>
                <a:gd name="T30" fmla="*/ 52 w 589"/>
                <a:gd name="T31" fmla="*/ 57 h 586"/>
                <a:gd name="T32" fmla="*/ 104 w 589"/>
                <a:gd name="T33" fmla="*/ 65 h 586"/>
                <a:gd name="T34" fmla="*/ 165 w 589"/>
                <a:gd name="T35" fmla="*/ 103 h 586"/>
                <a:gd name="T36" fmla="*/ 191 w 589"/>
                <a:gd name="T37" fmla="*/ 114 h 586"/>
                <a:gd name="T38" fmla="*/ 192 w 589"/>
                <a:gd name="T39" fmla="*/ 64 h 586"/>
                <a:gd name="T40" fmla="*/ 214 w 589"/>
                <a:gd name="T41" fmla="*/ 17 h 586"/>
                <a:gd name="T42" fmla="*/ 245 w 589"/>
                <a:gd name="T43" fmla="*/ 0 h 586"/>
                <a:gd name="T44" fmla="*/ 285 w 589"/>
                <a:gd name="T45" fmla="*/ 24 h 586"/>
                <a:gd name="T46" fmla="*/ 259 w 589"/>
                <a:gd name="T47" fmla="*/ 40 h 586"/>
                <a:gd name="T48" fmla="*/ 252 w 589"/>
                <a:gd name="T49" fmla="*/ 60 h 586"/>
                <a:gd name="T50" fmla="*/ 265 w 589"/>
                <a:gd name="T51" fmla="*/ 91 h 586"/>
                <a:gd name="T52" fmla="*/ 284 w 589"/>
                <a:gd name="T53" fmla="*/ 113 h 586"/>
                <a:gd name="T54" fmla="*/ 317 w 589"/>
                <a:gd name="T55" fmla="*/ 118 h 586"/>
                <a:gd name="T56" fmla="*/ 340 w 589"/>
                <a:gd name="T57" fmla="*/ 101 h 586"/>
                <a:gd name="T58" fmla="*/ 313 w 589"/>
                <a:gd name="T59" fmla="*/ 62 h 586"/>
                <a:gd name="T60" fmla="*/ 354 w 589"/>
                <a:gd name="T61" fmla="*/ 76 h 586"/>
                <a:gd name="T62" fmla="*/ 398 w 589"/>
                <a:gd name="T63" fmla="*/ 108 h 586"/>
                <a:gd name="T64" fmla="*/ 424 w 589"/>
                <a:gd name="T65" fmla="*/ 147 h 586"/>
                <a:gd name="T66" fmla="*/ 433 w 589"/>
                <a:gd name="T67" fmla="*/ 191 h 586"/>
                <a:gd name="T68" fmla="*/ 429 w 589"/>
                <a:gd name="T69" fmla="*/ 239 h 586"/>
                <a:gd name="T70" fmla="*/ 437 w 589"/>
                <a:gd name="T71" fmla="*/ 269 h 586"/>
                <a:gd name="T72" fmla="*/ 471 w 589"/>
                <a:gd name="T73" fmla="*/ 302 h 586"/>
                <a:gd name="T74" fmla="*/ 510 w 589"/>
                <a:gd name="T75" fmla="*/ 309 h 586"/>
                <a:gd name="T76" fmla="*/ 519 w 589"/>
                <a:gd name="T77" fmla="*/ 290 h 586"/>
                <a:gd name="T78" fmla="*/ 551 w 589"/>
                <a:gd name="T79" fmla="*/ 319 h 586"/>
                <a:gd name="T80" fmla="*/ 573 w 589"/>
                <a:gd name="T81" fmla="*/ 375 h 586"/>
                <a:gd name="T82" fmla="*/ 588 w 589"/>
                <a:gd name="T83" fmla="*/ 429 h 586"/>
                <a:gd name="T84" fmla="*/ 580 w 589"/>
                <a:gd name="T85" fmla="*/ 476 h 586"/>
                <a:gd name="T86" fmla="*/ 563 w 589"/>
                <a:gd name="T87" fmla="*/ 515 h 586"/>
                <a:gd name="T88" fmla="*/ 530 w 589"/>
                <a:gd name="T89" fmla="*/ 542 h 586"/>
                <a:gd name="T90" fmla="*/ 475 w 589"/>
                <a:gd name="T91" fmla="*/ 556 h 586"/>
                <a:gd name="T92" fmla="*/ 404 w 589"/>
                <a:gd name="T93" fmla="*/ 585 h 5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9"/>
                <a:gd name="T142" fmla="*/ 0 h 586"/>
                <a:gd name="T143" fmla="*/ 589 w 589"/>
                <a:gd name="T144" fmla="*/ 586 h 5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9" h="586">
                  <a:moveTo>
                    <a:pt x="404" y="585"/>
                  </a:moveTo>
                  <a:lnTo>
                    <a:pt x="390" y="583"/>
                  </a:lnTo>
                  <a:lnTo>
                    <a:pt x="368" y="578"/>
                  </a:lnTo>
                  <a:lnTo>
                    <a:pt x="347" y="569"/>
                  </a:lnTo>
                  <a:lnTo>
                    <a:pt x="323" y="559"/>
                  </a:lnTo>
                  <a:lnTo>
                    <a:pt x="304" y="546"/>
                  </a:lnTo>
                  <a:lnTo>
                    <a:pt x="287" y="531"/>
                  </a:lnTo>
                  <a:lnTo>
                    <a:pt x="268" y="512"/>
                  </a:lnTo>
                  <a:lnTo>
                    <a:pt x="256" y="495"/>
                  </a:lnTo>
                  <a:lnTo>
                    <a:pt x="238" y="472"/>
                  </a:lnTo>
                  <a:lnTo>
                    <a:pt x="222" y="448"/>
                  </a:lnTo>
                  <a:lnTo>
                    <a:pt x="210" y="429"/>
                  </a:lnTo>
                  <a:lnTo>
                    <a:pt x="200" y="413"/>
                  </a:lnTo>
                  <a:lnTo>
                    <a:pt x="189" y="394"/>
                  </a:lnTo>
                  <a:lnTo>
                    <a:pt x="183" y="372"/>
                  </a:lnTo>
                  <a:lnTo>
                    <a:pt x="175" y="348"/>
                  </a:lnTo>
                  <a:lnTo>
                    <a:pt x="173" y="327"/>
                  </a:lnTo>
                  <a:lnTo>
                    <a:pt x="170" y="310"/>
                  </a:lnTo>
                  <a:lnTo>
                    <a:pt x="160" y="287"/>
                  </a:lnTo>
                  <a:lnTo>
                    <a:pt x="150" y="268"/>
                  </a:lnTo>
                  <a:lnTo>
                    <a:pt x="135" y="254"/>
                  </a:lnTo>
                  <a:lnTo>
                    <a:pt x="127" y="245"/>
                  </a:lnTo>
                  <a:lnTo>
                    <a:pt x="117" y="239"/>
                  </a:lnTo>
                  <a:lnTo>
                    <a:pt x="110" y="228"/>
                  </a:lnTo>
                  <a:lnTo>
                    <a:pt x="98" y="219"/>
                  </a:lnTo>
                  <a:lnTo>
                    <a:pt x="83" y="209"/>
                  </a:lnTo>
                  <a:lnTo>
                    <a:pt x="72" y="199"/>
                  </a:lnTo>
                  <a:lnTo>
                    <a:pt x="64" y="195"/>
                  </a:lnTo>
                  <a:lnTo>
                    <a:pt x="51" y="191"/>
                  </a:lnTo>
                  <a:lnTo>
                    <a:pt x="68" y="187"/>
                  </a:lnTo>
                  <a:lnTo>
                    <a:pt x="81" y="187"/>
                  </a:lnTo>
                  <a:lnTo>
                    <a:pt x="97" y="191"/>
                  </a:lnTo>
                  <a:lnTo>
                    <a:pt x="106" y="195"/>
                  </a:lnTo>
                  <a:lnTo>
                    <a:pt x="120" y="204"/>
                  </a:lnTo>
                  <a:lnTo>
                    <a:pt x="134" y="213"/>
                  </a:lnTo>
                  <a:lnTo>
                    <a:pt x="123" y="194"/>
                  </a:lnTo>
                  <a:lnTo>
                    <a:pt x="115" y="175"/>
                  </a:lnTo>
                  <a:lnTo>
                    <a:pt x="103" y="158"/>
                  </a:lnTo>
                  <a:lnTo>
                    <a:pt x="87" y="139"/>
                  </a:lnTo>
                  <a:lnTo>
                    <a:pt x="63" y="121"/>
                  </a:lnTo>
                  <a:lnTo>
                    <a:pt x="45" y="108"/>
                  </a:lnTo>
                  <a:lnTo>
                    <a:pt x="25" y="95"/>
                  </a:lnTo>
                  <a:lnTo>
                    <a:pt x="12" y="89"/>
                  </a:lnTo>
                  <a:lnTo>
                    <a:pt x="0" y="82"/>
                  </a:lnTo>
                  <a:lnTo>
                    <a:pt x="11" y="75"/>
                  </a:lnTo>
                  <a:lnTo>
                    <a:pt x="24" y="68"/>
                  </a:lnTo>
                  <a:lnTo>
                    <a:pt x="40" y="61"/>
                  </a:lnTo>
                  <a:lnTo>
                    <a:pt x="52" y="57"/>
                  </a:lnTo>
                  <a:lnTo>
                    <a:pt x="70" y="57"/>
                  </a:lnTo>
                  <a:lnTo>
                    <a:pt x="89" y="64"/>
                  </a:lnTo>
                  <a:lnTo>
                    <a:pt x="104" y="65"/>
                  </a:lnTo>
                  <a:lnTo>
                    <a:pt x="123" y="76"/>
                  </a:lnTo>
                  <a:lnTo>
                    <a:pt x="144" y="89"/>
                  </a:lnTo>
                  <a:lnTo>
                    <a:pt x="165" y="103"/>
                  </a:lnTo>
                  <a:lnTo>
                    <a:pt x="183" y="120"/>
                  </a:lnTo>
                  <a:lnTo>
                    <a:pt x="202" y="142"/>
                  </a:lnTo>
                  <a:lnTo>
                    <a:pt x="191" y="114"/>
                  </a:lnTo>
                  <a:lnTo>
                    <a:pt x="190" y="99"/>
                  </a:lnTo>
                  <a:lnTo>
                    <a:pt x="190" y="81"/>
                  </a:lnTo>
                  <a:lnTo>
                    <a:pt x="192" y="64"/>
                  </a:lnTo>
                  <a:lnTo>
                    <a:pt x="195" y="45"/>
                  </a:lnTo>
                  <a:lnTo>
                    <a:pt x="204" y="30"/>
                  </a:lnTo>
                  <a:lnTo>
                    <a:pt x="214" y="17"/>
                  </a:lnTo>
                  <a:lnTo>
                    <a:pt x="225" y="8"/>
                  </a:lnTo>
                  <a:lnTo>
                    <a:pt x="236" y="1"/>
                  </a:lnTo>
                  <a:lnTo>
                    <a:pt x="245" y="0"/>
                  </a:lnTo>
                  <a:lnTo>
                    <a:pt x="261" y="5"/>
                  </a:lnTo>
                  <a:lnTo>
                    <a:pt x="270" y="13"/>
                  </a:lnTo>
                  <a:lnTo>
                    <a:pt x="285" y="24"/>
                  </a:lnTo>
                  <a:lnTo>
                    <a:pt x="274" y="27"/>
                  </a:lnTo>
                  <a:lnTo>
                    <a:pt x="264" y="33"/>
                  </a:lnTo>
                  <a:lnTo>
                    <a:pt x="259" y="40"/>
                  </a:lnTo>
                  <a:lnTo>
                    <a:pt x="256" y="44"/>
                  </a:lnTo>
                  <a:lnTo>
                    <a:pt x="253" y="54"/>
                  </a:lnTo>
                  <a:lnTo>
                    <a:pt x="252" y="60"/>
                  </a:lnTo>
                  <a:lnTo>
                    <a:pt x="254" y="70"/>
                  </a:lnTo>
                  <a:lnTo>
                    <a:pt x="260" y="82"/>
                  </a:lnTo>
                  <a:lnTo>
                    <a:pt x="265" y="91"/>
                  </a:lnTo>
                  <a:lnTo>
                    <a:pt x="273" y="102"/>
                  </a:lnTo>
                  <a:lnTo>
                    <a:pt x="276" y="108"/>
                  </a:lnTo>
                  <a:lnTo>
                    <a:pt x="284" y="113"/>
                  </a:lnTo>
                  <a:lnTo>
                    <a:pt x="293" y="117"/>
                  </a:lnTo>
                  <a:lnTo>
                    <a:pt x="305" y="120"/>
                  </a:lnTo>
                  <a:lnTo>
                    <a:pt x="317" y="118"/>
                  </a:lnTo>
                  <a:lnTo>
                    <a:pt x="326" y="119"/>
                  </a:lnTo>
                  <a:lnTo>
                    <a:pt x="334" y="114"/>
                  </a:lnTo>
                  <a:lnTo>
                    <a:pt x="340" y="101"/>
                  </a:lnTo>
                  <a:lnTo>
                    <a:pt x="334" y="89"/>
                  </a:lnTo>
                  <a:lnTo>
                    <a:pt x="324" y="75"/>
                  </a:lnTo>
                  <a:lnTo>
                    <a:pt x="313" y="62"/>
                  </a:lnTo>
                  <a:lnTo>
                    <a:pt x="327" y="64"/>
                  </a:lnTo>
                  <a:lnTo>
                    <a:pt x="341" y="68"/>
                  </a:lnTo>
                  <a:lnTo>
                    <a:pt x="354" y="76"/>
                  </a:lnTo>
                  <a:lnTo>
                    <a:pt x="370" y="87"/>
                  </a:lnTo>
                  <a:lnTo>
                    <a:pt x="382" y="96"/>
                  </a:lnTo>
                  <a:lnTo>
                    <a:pt x="398" y="108"/>
                  </a:lnTo>
                  <a:lnTo>
                    <a:pt x="410" y="120"/>
                  </a:lnTo>
                  <a:lnTo>
                    <a:pt x="418" y="131"/>
                  </a:lnTo>
                  <a:lnTo>
                    <a:pt x="424" y="147"/>
                  </a:lnTo>
                  <a:lnTo>
                    <a:pt x="429" y="162"/>
                  </a:lnTo>
                  <a:lnTo>
                    <a:pt x="431" y="174"/>
                  </a:lnTo>
                  <a:lnTo>
                    <a:pt x="433" y="191"/>
                  </a:lnTo>
                  <a:lnTo>
                    <a:pt x="434" y="207"/>
                  </a:lnTo>
                  <a:lnTo>
                    <a:pt x="431" y="223"/>
                  </a:lnTo>
                  <a:lnTo>
                    <a:pt x="429" y="239"/>
                  </a:lnTo>
                  <a:lnTo>
                    <a:pt x="429" y="249"/>
                  </a:lnTo>
                  <a:lnTo>
                    <a:pt x="431" y="258"/>
                  </a:lnTo>
                  <a:lnTo>
                    <a:pt x="437" y="269"/>
                  </a:lnTo>
                  <a:lnTo>
                    <a:pt x="448" y="285"/>
                  </a:lnTo>
                  <a:lnTo>
                    <a:pt x="457" y="294"/>
                  </a:lnTo>
                  <a:lnTo>
                    <a:pt x="471" y="302"/>
                  </a:lnTo>
                  <a:lnTo>
                    <a:pt x="485" y="306"/>
                  </a:lnTo>
                  <a:lnTo>
                    <a:pt x="496" y="309"/>
                  </a:lnTo>
                  <a:lnTo>
                    <a:pt x="510" y="309"/>
                  </a:lnTo>
                  <a:lnTo>
                    <a:pt x="510" y="296"/>
                  </a:lnTo>
                  <a:lnTo>
                    <a:pt x="505" y="285"/>
                  </a:lnTo>
                  <a:lnTo>
                    <a:pt x="519" y="290"/>
                  </a:lnTo>
                  <a:lnTo>
                    <a:pt x="529" y="297"/>
                  </a:lnTo>
                  <a:lnTo>
                    <a:pt x="541" y="307"/>
                  </a:lnTo>
                  <a:lnTo>
                    <a:pt x="551" y="319"/>
                  </a:lnTo>
                  <a:lnTo>
                    <a:pt x="563" y="337"/>
                  </a:lnTo>
                  <a:lnTo>
                    <a:pt x="570" y="358"/>
                  </a:lnTo>
                  <a:lnTo>
                    <a:pt x="573" y="375"/>
                  </a:lnTo>
                  <a:lnTo>
                    <a:pt x="580" y="392"/>
                  </a:lnTo>
                  <a:lnTo>
                    <a:pt x="585" y="407"/>
                  </a:lnTo>
                  <a:lnTo>
                    <a:pt x="588" y="429"/>
                  </a:lnTo>
                  <a:lnTo>
                    <a:pt x="585" y="449"/>
                  </a:lnTo>
                  <a:lnTo>
                    <a:pt x="581" y="463"/>
                  </a:lnTo>
                  <a:lnTo>
                    <a:pt x="580" y="476"/>
                  </a:lnTo>
                  <a:lnTo>
                    <a:pt x="580" y="488"/>
                  </a:lnTo>
                  <a:lnTo>
                    <a:pt x="573" y="502"/>
                  </a:lnTo>
                  <a:lnTo>
                    <a:pt x="563" y="515"/>
                  </a:lnTo>
                  <a:lnTo>
                    <a:pt x="557" y="526"/>
                  </a:lnTo>
                  <a:lnTo>
                    <a:pt x="544" y="539"/>
                  </a:lnTo>
                  <a:lnTo>
                    <a:pt x="530" y="542"/>
                  </a:lnTo>
                  <a:lnTo>
                    <a:pt x="510" y="540"/>
                  </a:lnTo>
                  <a:lnTo>
                    <a:pt x="491" y="545"/>
                  </a:lnTo>
                  <a:lnTo>
                    <a:pt x="475" y="556"/>
                  </a:lnTo>
                  <a:lnTo>
                    <a:pt x="449" y="573"/>
                  </a:lnTo>
                  <a:lnTo>
                    <a:pt x="424" y="580"/>
                  </a:lnTo>
                  <a:lnTo>
                    <a:pt x="404" y="585"/>
                  </a:lnTo>
                </a:path>
              </a:pathLst>
            </a:custGeom>
            <a:solidFill>
              <a:srgbClr val="E00000"/>
            </a:solidFill>
            <a:ln w="9525" cap="rnd">
              <a:noFill/>
              <a:round/>
              <a:headEnd/>
              <a:tailEnd/>
            </a:ln>
          </p:spPr>
          <p:txBody>
            <a:bodyPr>
              <a:prstTxWarp prst="textNoShape">
                <a:avLst/>
              </a:prstTxWarp>
            </a:bodyPr>
            <a:lstStyle/>
            <a:p>
              <a:endParaRPr lang="en-US"/>
            </a:p>
          </p:txBody>
        </p:sp>
        <p:sp>
          <p:nvSpPr>
            <p:cNvPr id="109587" name="Freeform 29"/>
            <p:cNvSpPr>
              <a:spLocks/>
            </p:cNvSpPr>
            <p:nvPr/>
          </p:nvSpPr>
          <p:spPr bwMode="auto">
            <a:xfrm>
              <a:off x="1048" y="2550"/>
              <a:ext cx="1237" cy="895"/>
            </a:xfrm>
            <a:custGeom>
              <a:avLst/>
              <a:gdLst>
                <a:gd name="T0" fmla="*/ 42 w 1237"/>
                <a:gd name="T1" fmla="*/ 790 h 895"/>
                <a:gd name="T2" fmla="*/ 6 w 1237"/>
                <a:gd name="T3" fmla="*/ 696 h 895"/>
                <a:gd name="T4" fmla="*/ 4 w 1237"/>
                <a:gd name="T5" fmla="*/ 629 h 895"/>
                <a:gd name="T6" fmla="*/ 48 w 1237"/>
                <a:gd name="T7" fmla="*/ 567 h 895"/>
                <a:gd name="T8" fmla="*/ 99 w 1237"/>
                <a:gd name="T9" fmla="*/ 500 h 895"/>
                <a:gd name="T10" fmla="*/ 124 w 1237"/>
                <a:gd name="T11" fmla="*/ 441 h 895"/>
                <a:gd name="T12" fmla="*/ 112 w 1237"/>
                <a:gd name="T13" fmla="*/ 364 h 895"/>
                <a:gd name="T14" fmla="*/ 62 w 1237"/>
                <a:gd name="T15" fmla="*/ 290 h 895"/>
                <a:gd name="T16" fmla="*/ 32 w 1237"/>
                <a:gd name="T17" fmla="*/ 215 h 895"/>
                <a:gd name="T18" fmla="*/ 37 w 1237"/>
                <a:gd name="T19" fmla="*/ 147 h 895"/>
                <a:gd name="T20" fmla="*/ 66 w 1237"/>
                <a:gd name="T21" fmla="*/ 152 h 895"/>
                <a:gd name="T22" fmla="*/ 100 w 1237"/>
                <a:gd name="T23" fmla="*/ 200 h 895"/>
                <a:gd name="T24" fmla="*/ 146 w 1237"/>
                <a:gd name="T25" fmla="*/ 211 h 895"/>
                <a:gd name="T26" fmla="*/ 187 w 1237"/>
                <a:gd name="T27" fmla="*/ 189 h 895"/>
                <a:gd name="T28" fmla="*/ 213 w 1237"/>
                <a:gd name="T29" fmla="*/ 175 h 895"/>
                <a:gd name="T30" fmla="*/ 255 w 1237"/>
                <a:gd name="T31" fmla="*/ 197 h 895"/>
                <a:gd name="T32" fmla="*/ 301 w 1237"/>
                <a:gd name="T33" fmla="*/ 244 h 895"/>
                <a:gd name="T34" fmla="*/ 289 w 1237"/>
                <a:gd name="T35" fmla="*/ 153 h 895"/>
                <a:gd name="T36" fmla="*/ 323 w 1237"/>
                <a:gd name="T37" fmla="*/ 146 h 895"/>
                <a:gd name="T38" fmla="*/ 383 w 1237"/>
                <a:gd name="T39" fmla="*/ 183 h 895"/>
                <a:gd name="T40" fmla="*/ 444 w 1237"/>
                <a:gd name="T41" fmla="*/ 232 h 895"/>
                <a:gd name="T42" fmla="*/ 481 w 1237"/>
                <a:gd name="T43" fmla="*/ 302 h 895"/>
                <a:gd name="T44" fmla="*/ 487 w 1237"/>
                <a:gd name="T45" fmla="*/ 232 h 895"/>
                <a:gd name="T46" fmla="*/ 482 w 1237"/>
                <a:gd name="T47" fmla="*/ 159 h 895"/>
                <a:gd name="T48" fmla="*/ 531 w 1237"/>
                <a:gd name="T49" fmla="*/ 118 h 895"/>
                <a:gd name="T50" fmla="*/ 554 w 1237"/>
                <a:gd name="T51" fmla="*/ 139 h 895"/>
                <a:gd name="T52" fmla="*/ 572 w 1237"/>
                <a:gd name="T53" fmla="*/ 181 h 895"/>
                <a:gd name="T54" fmla="*/ 609 w 1237"/>
                <a:gd name="T55" fmla="*/ 190 h 895"/>
                <a:gd name="T56" fmla="*/ 651 w 1237"/>
                <a:gd name="T57" fmla="*/ 160 h 895"/>
                <a:gd name="T58" fmla="*/ 666 w 1237"/>
                <a:gd name="T59" fmla="*/ 116 h 895"/>
                <a:gd name="T60" fmla="*/ 636 w 1237"/>
                <a:gd name="T61" fmla="*/ 60 h 895"/>
                <a:gd name="T62" fmla="*/ 580 w 1237"/>
                <a:gd name="T63" fmla="*/ 17 h 895"/>
                <a:gd name="T64" fmla="*/ 623 w 1237"/>
                <a:gd name="T65" fmla="*/ 0 h 895"/>
                <a:gd name="T66" fmla="*/ 702 w 1237"/>
                <a:gd name="T67" fmla="*/ 19 h 895"/>
                <a:gd name="T68" fmla="*/ 774 w 1237"/>
                <a:gd name="T69" fmla="*/ 62 h 895"/>
                <a:gd name="T70" fmla="*/ 844 w 1237"/>
                <a:gd name="T71" fmla="*/ 129 h 895"/>
                <a:gd name="T72" fmla="*/ 896 w 1237"/>
                <a:gd name="T73" fmla="*/ 203 h 895"/>
                <a:gd name="T74" fmla="*/ 941 w 1237"/>
                <a:gd name="T75" fmla="*/ 318 h 895"/>
                <a:gd name="T76" fmla="*/ 979 w 1237"/>
                <a:gd name="T77" fmla="*/ 401 h 895"/>
                <a:gd name="T78" fmla="*/ 1004 w 1237"/>
                <a:gd name="T79" fmla="*/ 387 h 895"/>
                <a:gd name="T80" fmla="*/ 1027 w 1237"/>
                <a:gd name="T81" fmla="*/ 317 h 895"/>
                <a:gd name="T82" fmla="*/ 1071 w 1237"/>
                <a:gd name="T83" fmla="*/ 374 h 895"/>
                <a:gd name="T84" fmla="*/ 1127 w 1237"/>
                <a:gd name="T85" fmla="*/ 421 h 895"/>
                <a:gd name="T86" fmla="*/ 1140 w 1237"/>
                <a:gd name="T87" fmla="*/ 378 h 895"/>
                <a:gd name="T88" fmla="*/ 1189 w 1237"/>
                <a:gd name="T89" fmla="*/ 442 h 895"/>
                <a:gd name="T90" fmla="*/ 1207 w 1237"/>
                <a:gd name="T91" fmla="*/ 512 h 895"/>
                <a:gd name="T92" fmla="*/ 1216 w 1237"/>
                <a:gd name="T93" fmla="*/ 590 h 895"/>
                <a:gd name="T94" fmla="*/ 1183 w 1237"/>
                <a:gd name="T95" fmla="*/ 673 h 895"/>
                <a:gd name="T96" fmla="*/ 1085 w 1237"/>
                <a:gd name="T97" fmla="*/ 705 h 895"/>
                <a:gd name="T98" fmla="*/ 1000 w 1237"/>
                <a:gd name="T99" fmla="*/ 713 h 895"/>
                <a:gd name="T100" fmla="*/ 915 w 1237"/>
                <a:gd name="T101" fmla="*/ 730 h 895"/>
                <a:gd name="T102" fmla="*/ 794 w 1237"/>
                <a:gd name="T103" fmla="*/ 718 h 895"/>
                <a:gd name="T104" fmla="*/ 661 w 1237"/>
                <a:gd name="T105" fmla="*/ 754 h 895"/>
                <a:gd name="T106" fmla="*/ 282 w 1237"/>
                <a:gd name="T107" fmla="*/ 859 h 8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37"/>
                <a:gd name="T163" fmla="*/ 0 h 895"/>
                <a:gd name="T164" fmla="*/ 1237 w 1237"/>
                <a:gd name="T165" fmla="*/ 895 h 8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37" h="895">
                  <a:moveTo>
                    <a:pt x="108" y="874"/>
                  </a:moveTo>
                  <a:lnTo>
                    <a:pt x="81" y="850"/>
                  </a:lnTo>
                  <a:lnTo>
                    <a:pt x="60" y="822"/>
                  </a:lnTo>
                  <a:lnTo>
                    <a:pt x="42" y="790"/>
                  </a:lnTo>
                  <a:lnTo>
                    <a:pt x="30" y="765"/>
                  </a:lnTo>
                  <a:lnTo>
                    <a:pt x="19" y="740"/>
                  </a:lnTo>
                  <a:lnTo>
                    <a:pt x="11" y="717"/>
                  </a:lnTo>
                  <a:lnTo>
                    <a:pt x="6" y="696"/>
                  </a:lnTo>
                  <a:lnTo>
                    <a:pt x="4" y="681"/>
                  </a:lnTo>
                  <a:lnTo>
                    <a:pt x="0" y="663"/>
                  </a:lnTo>
                  <a:lnTo>
                    <a:pt x="1" y="646"/>
                  </a:lnTo>
                  <a:lnTo>
                    <a:pt x="4" y="629"/>
                  </a:lnTo>
                  <a:lnTo>
                    <a:pt x="11" y="611"/>
                  </a:lnTo>
                  <a:lnTo>
                    <a:pt x="19" y="594"/>
                  </a:lnTo>
                  <a:lnTo>
                    <a:pt x="31" y="582"/>
                  </a:lnTo>
                  <a:lnTo>
                    <a:pt x="48" y="567"/>
                  </a:lnTo>
                  <a:lnTo>
                    <a:pt x="60" y="554"/>
                  </a:lnTo>
                  <a:lnTo>
                    <a:pt x="77" y="534"/>
                  </a:lnTo>
                  <a:lnTo>
                    <a:pt x="92" y="511"/>
                  </a:lnTo>
                  <a:lnTo>
                    <a:pt x="99" y="500"/>
                  </a:lnTo>
                  <a:lnTo>
                    <a:pt x="110" y="492"/>
                  </a:lnTo>
                  <a:lnTo>
                    <a:pt x="117" y="474"/>
                  </a:lnTo>
                  <a:lnTo>
                    <a:pt x="121" y="460"/>
                  </a:lnTo>
                  <a:lnTo>
                    <a:pt x="124" y="441"/>
                  </a:lnTo>
                  <a:lnTo>
                    <a:pt x="125" y="422"/>
                  </a:lnTo>
                  <a:lnTo>
                    <a:pt x="123" y="404"/>
                  </a:lnTo>
                  <a:lnTo>
                    <a:pt x="121" y="386"/>
                  </a:lnTo>
                  <a:lnTo>
                    <a:pt x="112" y="364"/>
                  </a:lnTo>
                  <a:lnTo>
                    <a:pt x="100" y="346"/>
                  </a:lnTo>
                  <a:lnTo>
                    <a:pt x="89" y="327"/>
                  </a:lnTo>
                  <a:lnTo>
                    <a:pt x="76" y="307"/>
                  </a:lnTo>
                  <a:lnTo>
                    <a:pt x="62" y="290"/>
                  </a:lnTo>
                  <a:lnTo>
                    <a:pt x="52" y="271"/>
                  </a:lnTo>
                  <a:lnTo>
                    <a:pt x="40" y="247"/>
                  </a:lnTo>
                  <a:lnTo>
                    <a:pt x="35" y="231"/>
                  </a:lnTo>
                  <a:lnTo>
                    <a:pt x="32" y="215"/>
                  </a:lnTo>
                  <a:lnTo>
                    <a:pt x="29" y="193"/>
                  </a:lnTo>
                  <a:lnTo>
                    <a:pt x="29" y="178"/>
                  </a:lnTo>
                  <a:lnTo>
                    <a:pt x="34" y="163"/>
                  </a:lnTo>
                  <a:lnTo>
                    <a:pt x="37" y="147"/>
                  </a:lnTo>
                  <a:lnTo>
                    <a:pt x="47" y="130"/>
                  </a:lnTo>
                  <a:lnTo>
                    <a:pt x="54" y="122"/>
                  </a:lnTo>
                  <a:lnTo>
                    <a:pt x="61" y="141"/>
                  </a:lnTo>
                  <a:lnTo>
                    <a:pt x="66" y="152"/>
                  </a:lnTo>
                  <a:lnTo>
                    <a:pt x="74" y="168"/>
                  </a:lnTo>
                  <a:lnTo>
                    <a:pt x="81" y="178"/>
                  </a:lnTo>
                  <a:lnTo>
                    <a:pt x="89" y="189"/>
                  </a:lnTo>
                  <a:lnTo>
                    <a:pt x="100" y="200"/>
                  </a:lnTo>
                  <a:lnTo>
                    <a:pt x="113" y="205"/>
                  </a:lnTo>
                  <a:lnTo>
                    <a:pt x="125" y="207"/>
                  </a:lnTo>
                  <a:lnTo>
                    <a:pt x="135" y="209"/>
                  </a:lnTo>
                  <a:lnTo>
                    <a:pt x="146" y="211"/>
                  </a:lnTo>
                  <a:lnTo>
                    <a:pt x="160" y="209"/>
                  </a:lnTo>
                  <a:lnTo>
                    <a:pt x="172" y="207"/>
                  </a:lnTo>
                  <a:lnTo>
                    <a:pt x="182" y="199"/>
                  </a:lnTo>
                  <a:lnTo>
                    <a:pt x="187" y="189"/>
                  </a:lnTo>
                  <a:lnTo>
                    <a:pt x="190" y="178"/>
                  </a:lnTo>
                  <a:lnTo>
                    <a:pt x="186" y="166"/>
                  </a:lnTo>
                  <a:lnTo>
                    <a:pt x="199" y="170"/>
                  </a:lnTo>
                  <a:lnTo>
                    <a:pt x="213" y="175"/>
                  </a:lnTo>
                  <a:lnTo>
                    <a:pt x="228" y="181"/>
                  </a:lnTo>
                  <a:lnTo>
                    <a:pt x="238" y="188"/>
                  </a:lnTo>
                  <a:lnTo>
                    <a:pt x="248" y="196"/>
                  </a:lnTo>
                  <a:lnTo>
                    <a:pt x="255" y="197"/>
                  </a:lnTo>
                  <a:lnTo>
                    <a:pt x="265" y="207"/>
                  </a:lnTo>
                  <a:lnTo>
                    <a:pt x="275" y="217"/>
                  </a:lnTo>
                  <a:lnTo>
                    <a:pt x="287" y="229"/>
                  </a:lnTo>
                  <a:lnTo>
                    <a:pt x="301" y="244"/>
                  </a:lnTo>
                  <a:lnTo>
                    <a:pt x="293" y="218"/>
                  </a:lnTo>
                  <a:lnTo>
                    <a:pt x="290" y="192"/>
                  </a:lnTo>
                  <a:lnTo>
                    <a:pt x="289" y="167"/>
                  </a:lnTo>
                  <a:lnTo>
                    <a:pt x="289" y="153"/>
                  </a:lnTo>
                  <a:lnTo>
                    <a:pt x="294" y="128"/>
                  </a:lnTo>
                  <a:lnTo>
                    <a:pt x="301" y="107"/>
                  </a:lnTo>
                  <a:lnTo>
                    <a:pt x="313" y="130"/>
                  </a:lnTo>
                  <a:lnTo>
                    <a:pt x="323" y="146"/>
                  </a:lnTo>
                  <a:lnTo>
                    <a:pt x="338" y="160"/>
                  </a:lnTo>
                  <a:lnTo>
                    <a:pt x="351" y="166"/>
                  </a:lnTo>
                  <a:lnTo>
                    <a:pt x="366" y="175"/>
                  </a:lnTo>
                  <a:lnTo>
                    <a:pt x="383" y="183"/>
                  </a:lnTo>
                  <a:lnTo>
                    <a:pt x="399" y="196"/>
                  </a:lnTo>
                  <a:lnTo>
                    <a:pt x="411" y="200"/>
                  </a:lnTo>
                  <a:lnTo>
                    <a:pt x="427" y="216"/>
                  </a:lnTo>
                  <a:lnTo>
                    <a:pt x="444" y="232"/>
                  </a:lnTo>
                  <a:lnTo>
                    <a:pt x="454" y="248"/>
                  </a:lnTo>
                  <a:lnTo>
                    <a:pt x="467" y="266"/>
                  </a:lnTo>
                  <a:lnTo>
                    <a:pt x="472" y="280"/>
                  </a:lnTo>
                  <a:lnTo>
                    <a:pt x="481" y="302"/>
                  </a:lnTo>
                  <a:lnTo>
                    <a:pt x="487" y="280"/>
                  </a:lnTo>
                  <a:lnTo>
                    <a:pt x="491" y="265"/>
                  </a:lnTo>
                  <a:lnTo>
                    <a:pt x="491" y="249"/>
                  </a:lnTo>
                  <a:lnTo>
                    <a:pt x="487" y="232"/>
                  </a:lnTo>
                  <a:lnTo>
                    <a:pt x="482" y="208"/>
                  </a:lnTo>
                  <a:lnTo>
                    <a:pt x="482" y="190"/>
                  </a:lnTo>
                  <a:lnTo>
                    <a:pt x="479" y="172"/>
                  </a:lnTo>
                  <a:lnTo>
                    <a:pt x="482" y="159"/>
                  </a:lnTo>
                  <a:lnTo>
                    <a:pt x="491" y="143"/>
                  </a:lnTo>
                  <a:lnTo>
                    <a:pt x="504" y="135"/>
                  </a:lnTo>
                  <a:lnTo>
                    <a:pt x="515" y="125"/>
                  </a:lnTo>
                  <a:lnTo>
                    <a:pt x="531" y="118"/>
                  </a:lnTo>
                  <a:lnTo>
                    <a:pt x="542" y="115"/>
                  </a:lnTo>
                  <a:lnTo>
                    <a:pt x="567" y="117"/>
                  </a:lnTo>
                  <a:lnTo>
                    <a:pt x="558" y="129"/>
                  </a:lnTo>
                  <a:lnTo>
                    <a:pt x="554" y="139"/>
                  </a:lnTo>
                  <a:lnTo>
                    <a:pt x="554" y="151"/>
                  </a:lnTo>
                  <a:lnTo>
                    <a:pt x="557" y="161"/>
                  </a:lnTo>
                  <a:lnTo>
                    <a:pt x="564" y="173"/>
                  </a:lnTo>
                  <a:lnTo>
                    <a:pt x="572" y="181"/>
                  </a:lnTo>
                  <a:lnTo>
                    <a:pt x="575" y="180"/>
                  </a:lnTo>
                  <a:lnTo>
                    <a:pt x="583" y="185"/>
                  </a:lnTo>
                  <a:lnTo>
                    <a:pt x="599" y="192"/>
                  </a:lnTo>
                  <a:lnTo>
                    <a:pt x="609" y="190"/>
                  </a:lnTo>
                  <a:lnTo>
                    <a:pt x="622" y="187"/>
                  </a:lnTo>
                  <a:lnTo>
                    <a:pt x="632" y="181"/>
                  </a:lnTo>
                  <a:lnTo>
                    <a:pt x="642" y="172"/>
                  </a:lnTo>
                  <a:lnTo>
                    <a:pt x="651" y="160"/>
                  </a:lnTo>
                  <a:lnTo>
                    <a:pt x="660" y="151"/>
                  </a:lnTo>
                  <a:lnTo>
                    <a:pt x="664" y="141"/>
                  </a:lnTo>
                  <a:lnTo>
                    <a:pt x="666" y="126"/>
                  </a:lnTo>
                  <a:lnTo>
                    <a:pt x="666" y="116"/>
                  </a:lnTo>
                  <a:lnTo>
                    <a:pt x="662" y="104"/>
                  </a:lnTo>
                  <a:lnTo>
                    <a:pt x="657" y="87"/>
                  </a:lnTo>
                  <a:lnTo>
                    <a:pt x="647" y="74"/>
                  </a:lnTo>
                  <a:lnTo>
                    <a:pt x="636" y="60"/>
                  </a:lnTo>
                  <a:lnTo>
                    <a:pt x="621" y="48"/>
                  </a:lnTo>
                  <a:lnTo>
                    <a:pt x="611" y="34"/>
                  </a:lnTo>
                  <a:lnTo>
                    <a:pt x="596" y="29"/>
                  </a:lnTo>
                  <a:lnTo>
                    <a:pt x="580" y="17"/>
                  </a:lnTo>
                  <a:lnTo>
                    <a:pt x="564" y="10"/>
                  </a:lnTo>
                  <a:lnTo>
                    <a:pt x="581" y="8"/>
                  </a:lnTo>
                  <a:lnTo>
                    <a:pt x="600" y="3"/>
                  </a:lnTo>
                  <a:lnTo>
                    <a:pt x="623" y="0"/>
                  </a:lnTo>
                  <a:lnTo>
                    <a:pt x="642" y="0"/>
                  </a:lnTo>
                  <a:lnTo>
                    <a:pt x="663" y="4"/>
                  </a:lnTo>
                  <a:lnTo>
                    <a:pt x="682" y="10"/>
                  </a:lnTo>
                  <a:lnTo>
                    <a:pt x="702" y="19"/>
                  </a:lnTo>
                  <a:lnTo>
                    <a:pt x="722" y="32"/>
                  </a:lnTo>
                  <a:lnTo>
                    <a:pt x="740" y="42"/>
                  </a:lnTo>
                  <a:lnTo>
                    <a:pt x="759" y="53"/>
                  </a:lnTo>
                  <a:lnTo>
                    <a:pt x="774" y="62"/>
                  </a:lnTo>
                  <a:lnTo>
                    <a:pt x="788" y="73"/>
                  </a:lnTo>
                  <a:lnTo>
                    <a:pt x="808" y="87"/>
                  </a:lnTo>
                  <a:lnTo>
                    <a:pt x="826" y="106"/>
                  </a:lnTo>
                  <a:lnTo>
                    <a:pt x="844" y="129"/>
                  </a:lnTo>
                  <a:lnTo>
                    <a:pt x="863" y="152"/>
                  </a:lnTo>
                  <a:lnTo>
                    <a:pt x="871" y="164"/>
                  </a:lnTo>
                  <a:lnTo>
                    <a:pt x="885" y="185"/>
                  </a:lnTo>
                  <a:lnTo>
                    <a:pt x="896" y="203"/>
                  </a:lnTo>
                  <a:lnTo>
                    <a:pt x="907" y="223"/>
                  </a:lnTo>
                  <a:lnTo>
                    <a:pt x="921" y="257"/>
                  </a:lnTo>
                  <a:lnTo>
                    <a:pt x="929" y="281"/>
                  </a:lnTo>
                  <a:lnTo>
                    <a:pt x="941" y="318"/>
                  </a:lnTo>
                  <a:lnTo>
                    <a:pt x="952" y="343"/>
                  </a:lnTo>
                  <a:lnTo>
                    <a:pt x="961" y="368"/>
                  </a:lnTo>
                  <a:lnTo>
                    <a:pt x="967" y="387"/>
                  </a:lnTo>
                  <a:lnTo>
                    <a:pt x="979" y="401"/>
                  </a:lnTo>
                  <a:lnTo>
                    <a:pt x="989" y="414"/>
                  </a:lnTo>
                  <a:lnTo>
                    <a:pt x="1005" y="419"/>
                  </a:lnTo>
                  <a:lnTo>
                    <a:pt x="1005" y="401"/>
                  </a:lnTo>
                  <a:lnTo>
                    <a:pt x="1004" y="387"/>
                  </a:lnTo>
                  <a:lnTo>
                    <a:pt x="1006" y="369"/>
                  </a:lnTo>
                  <a:lnTo>
                    <a:pt x="1015" y="351"/>
                  </a:lnTo>
                  <a:lnTo>
                    <a:pt x="1018" y="336"/>
                  </a:lnTo>
                  <a:lnTo>
                    <a:pt x="1027" y="317"/>
                  </a:lnTo>
                  <a:lnTo>
                    <a:pt x="1037" y="303"/>
                  </a:lnTo>
                  <a:lnTo>
                    <a:pt x="1049" y="289"/>
                  </a:lnTo>
                  <a:lnTo>
                    <a:pt x="1061" y="352"/>
                  </a:lnTo>
                  <a:lnTo>
                    <a:pt x="1071" y="374"/>
                  </a:lnTo>
                  <a:lnTo>
                    <a:pt x="1090" y="400"/>
                  </a:lnTo>
                  <a:lnTo>
                    <a:pt x="1106" y="418"/>
                  </a:lnTo>
                  <a:lnTo>
                    <a:pt x="1120" y="432"/>
                  </a:lnTo>
                  <a:lnTo>
                    <a:pt x="1127" y="421"/>
                  </a:lnTo>
                  <a:lnTo>
                    <a:pt x="1126" y="405"/>
                  </a:lnTo>
                  <a:lnTo>
                    <a:pt x="1126" y="393"/>
                  </a:lnTo>
                  <a:lnTo>
                    <a:pt x="1116" y="364"/>
                  </a:lnTo>
                  <a:lnTo>
                    <a:pt x="1140" y="378"/>
                  </a:lnTo>
                  <a:lnTo>
                    <a:pt x="1151" y="390"/>
                  </a:lnTo>
                  <a:lnTo>
                    <a:pt x="1167" y="407"/>
                  </a:lnTo>
                  <a:lnTo>
                    <a:pt x="1179" y="426"/>
                  </a:lnTo>
                  <a:lnTo>
                    <a:pt x="1189" y="442"/>
                  </a:lnTo>
                  <a:lnTo>
                    <a:pt x="1197" y="457"/>
                  </a:lnTo>
                  <a:lnTo>
                    <a:pt x="1206" y="480"/>
                  </a:lnTo>
                  <a:lnTo>
                    <a:pt x="1208" y="492"/>
                  </a:lnTo>
                  <a:lnTo>
                    <a:pt x="1207" y="512"/>
                  </a:lnTo>
                  <a:lnTo>
                    <a:pt x="1209" y="532"/>
                  </a:lnTo>
                  <a:lnTo>
                    <a:pt x="1210" y="548"/>
                  </a:lnTo>
                  <a:lnTo>
                    <a:pt x="1213" y="568"/>
                  </a:lnTo>
                  <a:lnTo>
                    <a:pt x="1216" y="590"/>
                  </a:lnTo>
                  <a:lnTo>
                    <a:pt x="1227" y="618"/>
                  </a:lnTo>
                  <a:lnTo>
                    <a:pt x="1236" y="639"/>
                  </a:lnTo>
                  <a:lnTo>
                    <a:pt x="1214" y="653"/>
                  </a:lnTo>
                  <a:lnTo>
                    <a:pt x="1183" y="673"/>
                  </a:lnTo>
                  <a:lnTo>
                    <a:pt x="1154" y="687"/>
                  </a:lnTo>
                  <a:lnTo>
                    <a:pt x="1124" y="698"/>
                  </a:lnTo>
                  <a:lnTo>
                    <a:pt x="1110" y="704"/>
                  </a:lnTo>
                  <a:lnTo>
                    <a:pt x="1085" y="705"/>
                  </a:lnTo>
                  <a:lnTo>
                    <a:pt x="1064" y="705"/>
                  </a:lnTo>
                  <a:lnTo>
                    <a:pt x="1038" y="705"/>
                  </a:lnTo>
                  <a:lnTo>
                    <a:pt x="1017" y="708"/>
                  </a:lnTo>
                  <a:lnTo>
                    <a:pt x="1000" y="713"/>
                  </a:lnTo>
                  <a:lnTo>
                    <a:pt x="981" y="720"/>
                  </a:lnTo>
                  <a:lnTo>
                    <a:pt x="957" y="725"/>
                  </a:lnTo>
                  <a:lnTo>
                    <a:pt x="937" y="730"/>
                  </a:lnTo>
                  <a:lnTo>
                    <a:pt x="915" y="730"/>
                  </a:lnTo>
                  <a:lnTo>
                    <a:pt x="888" y="731"/>
                  </a:lnTo>
                  <a:lnTo>
                    <a:pt x="867" y="726"/>
                  </a:lnTo>
                  <a:lnTo>
                    <a:pt x="820" y="721"/>
                  </a:lnTo>
                  <a:lnTo>
                    <a:pt x="794" y="718"/>
                  </a:lnTo>
                  <a:lnTo>
                    <a:pt x="769" y="723"/>
                  </a:lnTo>
                  <a:lnTo>
                    <a:pt x="735" y="728"/>
                  </a:lnTo>
                  <a:lnTo>
                    <a:pt x="697" y="738"/>
                  </a:lnTo>
                  <a:lnTo>
                    <a:pt x="661" y="754"/>
                  </a:lnTo>
                  <a:lnTo>
                    <a:pt x="565" y="805"/>
                  </a:lnTo>
                  <a:lnTo>
                    <a:pt x="457" y="805"/>
                  </a:lnTo>
                  <a:lnTo>
                    <a:pt x="373" y="803"/>
                  </a:lnTo>
                  <a:lnTo>
                    <a:pt x="282" y="859"/>
                  </a:lnTo>
                  <a:lnTo>
                    <a:pt x="185" y="894"/>
                  </a:lnTo>
                  <a:lnTo>
                    <a:pt x="108" y="874"/>
                  </a:lnTo>
                </a:path>
              </a:pathLst>
            </a:custGeom>
            <a:solidFill>
              <a:srgbClr val="FF0000"/>
            </a:solidFill>
            <a:ln w="9525" cap="rnd">
              <a:noFill/>
              <a:round/>
              <a:headEnd/>
              <a:tailEnd/>
            </a:ln>
          </p:spPr>
          <p:txBody>
            <a:bodyPr>
              <a:prstTxWarp prst="textNoShape">
                <a:avLst/>
              </a:prstTxWarp>
            </a:bodyPr>
            <a:lstStyle/>
            <a:p>
              <a:endParaRPr lang="en-US"/>
            </a:p>
          </p:txBody>
        </p:sp>
        <p:sp>
          <p:nvSpPr>
            <p:cNvPr id="109588" name="Freeform 30"/>
            <p:cNvSpPr>
              <a:spLocks/>
            </p:cNvSpPr>
            <p:nvPr/>
          </p:nvSpPr>
          <p:spPr bwMode="auto">
            <a:xfrm>
              <a:off x="1031" y="3215"/>
              <a:ext cx="245" cy="254"/>
            </a:xfrm>
            <a:custGeom>
              <a:avLst/>
              <a:gdLst>
                <a:gd name="T0" fmla="*/ 161 w 245"/>
                <a:gd name="T1" fmla="*/ 249 h 254"/>
                <a:gd name="T2" fmla="*/ 132 w 245"/>
                <a:gd name="T3" fmla="*/ 233 h 254"/>
                <a:gd name="T4" fmla="*/ 111 w 245"/>
                <a:gd name="T5" fmla="*/ 210 h 254"/>
                <a:gd name="T6" fmla="*/ 93 w 245"/>
                <a:gd name="T7" fmla="*/ 181 h 254"/>
                <a:gd name="T8" fmla="*/ 80 w 245"/>
                <a:gd name="T9" fmla="*/ 156 h 254"/>
                <a:gd name="T10" fmla="*/ 73 w 245"/>
                <a:gd name="T11" fmla="*/ 128 h 254"/>
                <a:gd name="T12" fmla="*/ 58 w 245"/>
                <a:gd name="T13" fmla="*/ 105 h 254"/>
                <a:gd name="T14" fmla="*/ 46 w 245"/>
                <a:gd name="T15" fmla="*/ 93 h 254"/>
                <a:gd name="T16" fmla="*/ 31 w 245"/>
                <a:gd name="T17" fmla="*/ 79 h 254"/>
                <a:gd name="T18" fmla="*/ 30 w 245"/>
                <a:gd name="T19" fmla="*/ 74 h 254"/>
                <a:gd name="T20" fmla="*/ 47 w 245"/>
                <a:gd name="T21" fmla="*/ 80 h 254"/>
                <a:gd name="T22" fmla="*/ 53 w 245"/>
                <a:gd name="T23" fmla="*/ 76 h 254"/>
                <a:gd name="T24" fmla="*/ 35 w 245"/>
                <a:gd name="T25" fmla="*/ 53 h 254"/>
                <a:gd name="T26" fmla="*/ 12 w 245"/>
                <a:gd name="T27" fmla="*/ 35 h 254"/>
                <a:gd name="T28" fmla="*/ 3 w 245"/>
                <a:gd name="T29" fmla="*/ 24 h 254"/>
                <a:gd name="T30" fmla="*/ 19 w 245"/>
                <a:gd name="T31" fmla="*/ 20 h 254"/>
                <a:gd name="T32" fmla="*/ 40 w 245"/>
                <a:gd name="T33" fmla="*/ 23 h 254"/>
                <a:gd name="T34" fmla="*/ 66 w 245"/>
                <a:gd name="T35" fmla="*/ 42 h 254"/>
                <a:gd name="T36" fmla="*/ 77 w 245"/>
                <a:gd name="T37" fmla="*/ 45 h 254"/>
                <a:gd name="T38" fmla="*/ 76 w 245"/>
                <a:gd name="T39" fmla="*/ 26 h 254"/>
                <a:gd name="T40" fmla="*/ 83 w 245"/>
                <a:gd name="T41" fmla="*/ 5 h 254"/>
                <a:gd name="T42" fmla="*/ 96 w 245"/>
                <a:gd name="T43" fmla="*/ 0 h 254"/>
                <a:gd name="T44" fmla="*/ 111 w 245"/>
                <a:gd name="T45" fmla="*/ 11 h 254"/>
                <a:gd name="T46" fmla="*/ 103 w 245"/>
                <a:gd name="T47" fmla="*/ 19 h 254"/>
                <a:gd name="T48" fmla="*/ 100 w 245"/>
                <a:gd name="T49" fmla="*/ 27 h 254"/>
                <a:gd name="T50" fmla="*/ 106 w 245"/>
                <a:gd name="T51" fmla="*/ 40 h 254"/>
                <a:gd name="T52" fmla="*/ 113 w 245"/>
                <a:gd name="T53" fmla="*/ 50 h 254"/>
                <a:gd name="T54" fmla="*/ 127 w 245"/>
                <a:gd name="T55" fmla="*/ 53 h 254"/>
                <a:gd name="T56" fmla="*/ 136 w 245"/>
                <a:gd name="T57" fmla="*/ 49 h 254"/>
                <a:gd name="T58" fmla="*/ 124 w 245"/>
                <a:gd name="T59" fmla="*/ 28 h 254"/>
                <a:gd name="T60" fmla="*/ 140 w 245"/>
                <a:gd name="T61" fmla="*/ 37 h 254"/>
                <a:gd name="T62" fmla="*/ 161 w 245"/>
                <a:gd name="T63" fmla="*/ 51 h 254"/>
                <a:gd name="T64" fmla="*/ 172 w 245"/>
                <a:gd name="T65" fmla="*/ 69 h 254"/>
                <a:gd name="T66" fmla="*/ 177 w 245"/>
                <a:gd name="T67" fmla="*/ 87 h 254"/>
                <a:gd name="T68" fmla="*/ 173 w 245"/>
                <a:gd name="T69" fmla="*/ 106 h 254"/>
                <a:gd name="T70" fmla="*/ 177 w 245"/>
                <a:gd name="T71" fmla="*/ 121 h 254"/>
                <a:gd name="T72" fmla="*/ 193 w 245"/>
                <a:gd name="T73" fmla="*/ 135 h 254"/>
                <a:gd name="T74" fmla="*/ 209 w 245"/>
                <a:gd name="T75" fmla="*/ 137 h 254"/>
                <a:gd name="T76" fmla="*/ 215 w 245"/>
                <a:gd name="T77" fmla="*/ 132 h 254"/>
                <a:gd name="T78" fmla="*/ 224 w 245"/>
                <a:gd name="T79" fmla="*/ 145 h 254"/>
                <a:gd name="T80" fmla="*/ 236 w 245"/>
                <a:gd name="T81" fmla="*/ 169 h 254"/>
                <a:gd name="T82" fmla="*/ 243 w 245"/>
                <a:gd name="T83" fmla="*/ 193 h 254"/>
                <a:gd name="T84" fmla="*/ 243 w 245"/>
                <a:gd name="T85" fmla="*/ 214 h 254"/>
                <a:gd name="T86" fmla="*/ 237 w 245"/>
                <a:gd name="T87" fmla="*/ 228 h 254"/>
                <a:gd name="T88" fmla="*/ 224 w 245"/>
                <a:gd name="T89" fmla="*/ 238 h 254"/>
                <a:gd name="T90" fmla="*/ 200 w 245"/>
                <a:gd name="T91" fmla="*/ 242 h 254"/>
                <a:gd name="T92" fmla="*/ 175 w 245"/>
                <a:gd name="T93" fmla="*/ 253 h 2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5"/>
                <a:gd name="T142" fmla="*/ 0 h 254"/>
                <a:gd name="T143" fmla="*/ 245 w 245"/>
                <a:gd name="T144" fmla="*/ 254 h 2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5" h="254">
                  <a:moveTo>
                    <a:pt x="175" y="253"/>
                  </a:moveTo>
                  <a:lnTo>
                    <a:pt x="168" y="251"/>
                  </a:lnTo>
                  <a:lnTo>
                    <a:pt x="161" y="249"/>
                  </a:lnTo>
                  <a:lnTo>
                    <a:pt x="151" y="243"/>
                  </a:lnTo>
                  <a:lnTo>
                    <a:pt x="143" y="239"/>
                  </a:lnTo>
                  <a:lnTo>
                    <a:pt x="132" y="233"/>
                  </a:lnTo>
                  <a:lnTo>
                    <a:pt x="127" y="227"/>
                  </a:lnTo>
                  <a:lnTo>
                    <a:pt x="120" y="217"/>
                  </a:lnTo>
                  <a:lnTo>
                    <a:pt x="111" y="210"/>
                  </a:lnTo>
                  <a:lnTo>
                    <a:pt x="106" y="201"/>
                  </a:lnTo>
                  <a:lnTo>
                    <a:pt x="98" y="188"/>
                  </a:lnTo>
                  <a:lnTo>
                    <a:pt x="93" y="181"/>
                  </a:lnTo>
                  <a:lnTo>
                    <a:pt x="88" y="175"/>
                  </a:lnTo>
                  <a:lnTo>
                    <a:pt x="83" y="163"/>
                  </a:lnTo>
                  <a:lnTo>
                    <a:pt x="80" y="156"/>
                  </a:lnTo>
                  <a:lnTo>
                    <a:pt x="78" y="144"/>
                  </a:lnTo>
                  <a:lnTo>
                    <a:pt x="75" y="135"/>
                  </a:lnTo>
                  <a:lnTo>
                    <a:pt x="73" y="128"/>
                  </a:lnTo>
                  <a:lnTo>
                    <a:pt x="71" y="119"/>
                  </a:lnTo>
                  <a:lnTo>
                    <a:pt x="65" y="111"/>
                  </a:lnTo>
                  <a:lnTo>
                    <a:pt x="58" y="105"/>
                  </a:lnTo>
                  <a:lnTo>
                    <a:pt x="55" y="103"/>
                  </a:lnTo>
                  <a:lnTo>
                    <a:pt x="52" y="99"/>
                  </a:lnTo>
                  <a:lnTo>
                    <a:pt x="46" y="93"/>
                  </a:lnTo>
                  <a:lnTo>
                    <a:pt x="41" y="89"/>
                  </a:lnTo>
                  <a:lnTo>
                    <a:pt x="37" y="84"/>
                  </a:lnTo>
                  <a:lnTo>
                    <a:pt x="31" y="79"/>
                  </a:lnTo>
                  <a:lnTo>
                    <a:pt x="28" y="78"/>
                  </a:lnTo>
                  <a:lnTo>
                    <a:pt x="25" y="75"/>
                  </a:lnTo>
                  <a:lnTo>
                    <a:pt x="30" y="74"/>
                  </a:lnTo>
                  <a:lnTo>
                    <a:pt x="34" y="75"/>
                  </a:lnTo>
                  <a:lnTo>
                    <a:pt x="41" y="76"/>
                  </a:lnTo>
                  <a:lnTo>
                    <a:pt x="47" y="80"/>
                  </a:lnTo>
                  <a:lnTo>
                    <a:pt x="51" y="82"/>
                  </a:lnTo>
                  <a:lnTo>
                    <a:pt x="57" y="88"/>
                  </a:lnTo>
                  <a:lnTo>
                    <a:pt x="53" y="76"/>
                  </a:lnTo>
                  <a:lnTo>
                    <a:pt x="48" y="71"/>
                  </a:lnTo>
                  <a:lnTo>
                    <a:pt x="43" y="64"/>
                  </a:lnTo>
                  <a:lnTo>
                    <a:pt x="35" y="53"/>
                  </a:lnTo>
                  <a:lnTo>
                    <a:pt x="27" y="47"/>
                  </a:lnTo>
                  <a:lnTo>
                    <a:pt x="18" y="40"/>
                  </a:lnTo>
                  <a:lnTo>
                    <a:pt x="12" y="35"/>
                  </a:lnTo>
                  <a:lnTo>
                    <a:pt x="4" y="29"/>
                  </a:lnTo>
                  <a:lnTo>
                    <a:pt x="0" y="27"/>
                  </a:lnTo>
                  <a:lnTo>
                    <a:pt x="3" y="24"/>
                  </a:lnTo>
                  <a:lnTo>
                    <a:pt x="8" y="21"/>
                  </a:lnTo>
                  <a:lnTo>
                    <a:pt x="15" y="21"/>
                  </a:lnTo>
                  <a:lnTo>
                    <a:pt x="19" y="20"/>
                  </a:lnTo>
                  <a:lnTo>
                    <a:pt x="28" y="20"/>
                  </a:lnTo>
                  <a:lnTo>
                    <a:pt x="35" y="21"/>
                  </a:lnTo>
                  <a:lnTo>
                    <a:pt x="40" y="23"/>
                  </a:lnTo>
                  <a:lnTo>
                    <a:pt x="47" y="28"/>
                  </a:lnTo>
                  <a:lnTo>
                    <a:pt x="55" y="38"/>
                  </a:lnTo>
                  <a:lnTo>
                    <a:pt x="66" y="42"/>
                  </a:lnTo>
                  <a:lnTo>
                    <a:pt x="73" y="48"/>
                  </a:lnTo>
                  <a:lnTo>
                    <a:pt x="82" y="59"/>
                  </a:lnTo>
                  <a:lnTo>
                    <a:pt x="77" y="45"/>
                  </a:lnTo>
                  <a:lnTo>
                    <a:pt x="78" y="41"/>
                  </a:lnTo>
                  <a:lnTo>
                    <a:pt x="75" y="33"/>
                  </a:lnTo>
                  <a:lnTo>
                    <a:pt x="76" y="26"/>
                  </a:lnTo>
                  <a:lnTo>
                    <a:pt x="75" y="18"/>
                  </a:lnTo>
                  <a:lnTo>
                    <a:pt x="79" y="10"/>
                  </a:lnTo>
                  <a:lnTo>
                    <a:pt x="83" y="5"/>
                  </a:lnTo>
                  <a:lnTo>
                    <a:pt x="87" y="2"/>
                  </a:lnTo>
                  <a:lnTo>
                    <a:pt x="91" y="1"/>
                  </a:lnTo>
                  <a:lnTo>
                    <a:pt x="96" y="0"/>
                  </a:lnTo>
                  <a:lnTo>
                    <a:pt x="101" y="3"/>
                  </a:lnTo>
                  <a:lnTo>
                    <a:pt x="105" y="6"/>
                  </a:lnTo>
                  <a:lnTo>
                    <a:pt x="111" y="11"/>
                  </a:lnTo>
                  <a:lnTo>
                    <a:pt x="107" y="12"/>
                  </a:lnTo>
                  <a:lnTo>
                    <a:pt x="103" y="16"/>
                  </a:lnTo>
                  <a:lnTo>
                    <a:pt x="103" y="19"/>
                  </a:lnTo>
                  <a:lnTo>
                    <a:pt x="103" y="20"/>
                  </a:lnTo>
                  <a:lnTo>
                    <a:pt x="101" y="23"/>
                  </a:lnTo>
                  <a:lnTo>
                    <a:pt x="100" y="27"/>
                  </a:lnTo>
                  <a:lnTo>
                    <a:pt x="100" y="29"/>
                  </a:lnTo>
                  <a:lnTo>
                    <a:pt x="104" y="35"/>
                  </a:lnTo>
                  <a:lnTo>
                    <a:pt x="106" y="40"/>
                  </a:lnTo>
                  <a:lnTo>
                    <a:pt x="109" y="43"/>
                  </a:lnTo>
                  <a:lnTo>
                    <a:pt x="112" y="48"/>
                  </a:lnTo>
                  <a:lnTo>
                    <a:pt x="113" y="50"/>
                  </a:lnTo>
                  <a:lnTo>
                    <a:pt x="117" y="53"/>
                  </a:lnTo>
                  <a:lnTo>
                    <a:pt x="121" y="54"/>
                  </a:lnTo>
                  <a:lnTo>
                    <a:pt x="127" y="53"/>
                  </a:lnTo>
                  <a:lnTo>
                    <a:pt x="130" y="52"/>
                  </a:lnTo>
                  <a:lnTo>
                    <a:pt x="133" y="52"/>
                  </a:lnTo>
                  <a:lnTo>
                    <a:pt x="136" y="49"/>
                  </a:lnTo>
                  <a:lnTo>
                    <a:pt x="134" y="43"/>
                  </a:lnTo>
                  <a:lnTo>
                    <a:pt x="129" y="37"/>
                  </a:lnTo>
                  <a:lnTo>
                    <a:pt x="124" y="28"/>
                  </a:lnTo>
                  <a:lnTo>
                    <a:pt x="128" y="30"/>
                  </a:lnTo>
                  <a:lnTo>
                    <a:pt x="135" y="33"/>
                  </a:lnTo>
                  <a:lnTo>
                    <a:pt x="140" y="37"/>
                  </a:lnTo>
                  <a:lnTo>
                    <a:pt x="147" y="42"/>
                  </a:lnTo>
                  <a:lnTo>
                    <a:pt x="153" y="44"/>
                  </a:lnTo>
                  <a:lnTo>
                    <a:pt x="161" y="51"/>
                  </a:lnTo>
                  <a:lnTo>
                    <a:pt x="164" y="58"/>
                  </a:lnTo>
                  <a:lnTo>
                    <a:pt x="168" y="64"/>
                  </a:lnTo>
                  <a:lnTo>
                    <a:pt x="172" y="69"/>
                  </a:lnTo>
                  <a:lnTo>
                    <a:pt x="173" y="72"/>
                  </a:lnTo>
                  <a:lnTo>
                    <a:pt x="175" y="80"/>
                  </a:lnTo>
                  <a:lnTo>
                    <a:pt x="177" y="87"/>
                  </a:lnTo>
                  <a:lnTo>
                    <a:pt x="175" y="93"/>
                  </a:lnTo>
                  <a:lnTo>
                    <a:pt x="175" y="99"/>
                  </a:lnTo>
                  <a:lnTo>
                    <a:pt x="173" y="106"/>
                  </a:lnTo>
                  <a:lnTo>
                    <a:pt x="174" y="112"/>
                  </a:lnTo>
                  <a:lnTo>
                    <a:pt x="176" y="115"/>
                  </a:lnTo>
                  <a:lnTo>
                    <a:pt x="177" y="121"/>
                  </a:lnTo>
                  <a:lnTo>
                    <a:pt x="182" y="126"/>
                  </a:lnTo>
                  <a:lnTo>
                    <a:pt x="186" y="131"/>
                  </a:lnTo>
                  <a:lnTo>
                    <a:pt x="193" y="135"/>
                  </a:lnTo>
                  <a:lnTo>
                    <a:pt x="199" y="137"/>
                  </a:lnTo>
                  <a:lnTo>
                    <a:pt x="204" y="141"/>
                  </a:lnTo>
                  <a:lnTo>
                    <a:pt x="209" y="137"/>
                  </a:lnTo>
                  <a:lnTo>
                    <a:pt x="211" y="134"/>
                  </a:lnTo>
                  <a:lnTo>
                    <a:pt x="208" y="130"/>
                  </a:lnTo>
                  <a:lnTo>
                    <a:pt x="215" y="132"/>
                  </a:lnTo>
                  <a:lnTo>
                    <a:pt x="215" y="133"/>
                  </a:lnTo>
                  <a:lnTo>
                    <a:pt x="221" y="137"/>
                  </a:lnTo>
                  <a:lnTo>
                    <a:pt x="224" y="145"/>
                  </a:lnTo>
                  <a:lnTo>
                    <a:pt x="231" y="153"/>
                  </a:lnTo>
                  <a:lnTo>
                    <a:pt x="234" y="161"/>
                  </a:lnTo>
                  <a:lnTo>
                    <a:pt x="236" y="169"/>
                  </a:lnTo>
                  <a:lnTo>
                    <a:pt x="240" y="175"/>
                  </a:lnTo>
                  <a:lnTo>
                    <a:pt x="242" y="181"/>
                  </a:lnTo>
                  <a:lnTo>
                    <a:pt x="243" y="193"/>
                  </a:lnTo>
                  <a:lnTo>
                    <a:pt x="244" y="202"/>
                  </a:lnTo>
                  <a:lnTo>
                    <a:pt x="241" y="206"/>
                  </a:lnTo>
                  <a:lnTo>
                    <a:pt x="243" y="214"/>
                  </a:lnTo>
                  <a:lnTo>
                    <a:pt x="242" y="215"/>
                  </a:lnTo>
                  <a:lnTo>
                    <a:pt x="241" y="221"/>
                  </a:lnTo>
                  <a:lnTo>
                    <a:pt x="237" y="228"/>
                  </a:lnTo>
                  <a:lnTo>
                    <a:pt x="234" y="232"/>
                  </a:lnTo>
                  <a:lnTo>
                    <a:pt x="229" y="237"/>
                  </a:lnTo>
                  <a:lnTo>
                    <a:pt x="224" y="238"/>
                  </a:lnTo>
                  <a:lnTo>
                    <a:pt x="217" y="235"/>
                  </a:lnTo>
                  <a:lnTo>
                    <a:pt x="209" y="239"/>
                  </a:lnTo>
                  <a:lnTo>
                    <a:pt x="200" y="242"/>
                  </a:lnTo>
                  <a:lnTo>
                    <a:pt x="193" y="247"/>
                  </a:lnTo>
                  <a:lnTo>
                    <a:pt x="183" y="251"/>
                  </a:lnTo>
                  <a:lnTo>
                    <a:pt x="175" y="253"/>
                  </a:lnTo>
                </a:path>
              </a:pathLst>
            </a:custGeom>
            <a:solidFill>
              <a:srgbClr val="FF8000"/>
            </a:solidFill>
            <a:ln w="9525" cap="rnd">
              <a:noFill/>
              <a:round/>
              <a:headEnd/>
              <a:tailEnd/>
            </a:ln>
          </p:spPr>
          <p:txBody>
            <a:bodyPr>
              <a:prstTxWarp prst="textNoShape">
                <a:avLst/>
              </a:prstTxWarp>
            </a:bodyPr>
            <a:lstStyle/>
            <a:p>
              <a:endParaRPr lang="en-US"/>
            </a:p>
          </p:txBody>
        </p:sp>
        <p:sp>
          <p:nvSpPr>
            <p:cNvPr id="109589" name="Freeform 31"/>
            <p:cNvSpPr>
              <a:spLocks/>
            </p:cNvSpPr>
            <p:nvPr/>
          </p:nvSpPr>
          <p:spPr bwMode="auto">
            <a:xfrm>
              <a:off x="1100" y="2702"/>
              <a:ext cx="774" cy="743"/>
            </a:xfrm>
            <a:custGeom>
              <a:avLst/>
              <a:gdLst>
                <a:gd name="T0" fmla="*/ 165 w 774"/>
                <a:gd name="T1" fmla="*/ 681 h 743"/>
                <a:gd name="T2" fmla="*/ 124 w 774"/>
                <a:gd name="T3" fmla="*/ 577 h 743"/>
                <a:gd name="T4" fmla="*/ 106 w 774"/>
                <a:gd name="T5" fmla="*/ 488 h 743"/>
                <a:gd name="T6" fmla="*/ 55 w 774"/>
                <a:gd name="T7" fmla="*/ 414 h 743"/>
                <a:gd name="T8" fmla="*/ 138 w 774"/>
                <a:gd name="T9" fmla="*/ 432 h 743"/>
                <a:gd name="T10" fmla="*/ 54 w 774"/>
                <a:gd name="T11" fmla="*/ 260 h 743"/>
                <a:gd name="T12" fmla="*/ 46 w 774"/>
                <a:gd name="T13" fmla="*/ 206 h 743"/>
                <a:gd name="T14" fmla="*/ 90 w 774"/>
                <a:gd name="T15" fmla="*/ 204 h 743"/>
                <a:gd name="T16" fmla="*/ 82 w 774"/>
                <a:gd name="T17" fmla="*/ 136 h 743"/>
                <a:gd name="T18" fmla="*/ 142 w 774"/>
                <a:gd name="T19" fmla="*/ 128 h 743"/>
                <a:gd name="T20" fmla="*/ 197 w 774"/>
                <a:gd name="T21" fmla="*/ 178 h 743"/>
                <a:gd name="T22" fmla="*/ 268 w 774"/>
                <a:gd name="T23" fmla="*/ 166 h 743"/>
                <a:gd name="T24" fmla="*/ 303 w 774"/>
                <a:gd name="T25" fmla="*/ 113 h 743"/>
                <a:gd name="T26" fmla="*/ 306 w 774"/>
                <a:gd name="T27" fmla="*/ 43 h 743"/>
                <a:gd name="T28" fmla="*/ 328 w 774"/>
                <a:gd name="T29" fmla="*/ 34 h 743"/>
                <a:gd name="T30" fmla="*/ 369 w 774"/>
                <a:gd name="T31" fmla="*/ 134 h 743"/>
                <a:gd name="T32" fmla="*/ 344 w 774"/>
                <a:gd name="T33" fmla="*/ 241 h 743"/>
                <a:gd name="T34" fmla="*/ 358 w 774"/>
                <a:gd name="T35" fmla="*/ 271 h 743"/>
                <a:gd name="T36" fmla="*/ 431 w 774"/>
                <a:gd name="T37" fmla="*/ 193 h 743"/>
                <a:gd name="T38" fmla="*/ 488 w 774"/>
                <a:gd name="T39" fmla="*/ 152 h 743"/>
                <a:gd name="T40" fmla="*/ 508 w 774"/>
                <a:gd name="T41" fmla="*/ 212 h 743"/>
                <a:gd name="T42" fmla="*/ 497 w 774"/>
                <a:gd name="T43" fmla="*/ 263 h 743"/>
                <a:gd name="T44" fmla="*/ 520 w 774"/>
                <a:gd name="T45" fmla="*/ 315 h 743"/>
                <a:gd name="T46" fmla="*/ 540 w 774"/>
                <a:gd name="T47" fmla="*/ 337 h 743"/>
                <a:gd name="T48" fmla="*/ 584 w 774"/>
                <a:gd name="T49" fmla="*/ 320 h 743"/>
                <a:gd name="T50" fmla="*/ 569 w 774"/>
                <a:gd name="T51" fmla="*/ 265 h 743"/>
                <a:gd name="T52" fmla="*/ 562 w 774"/>
                <a:gd name="T53" fmla="*/ 222 h 743"/>
                <a:gd name="T54" fmla="*/ 592 w 774"/>
                <a:gd name="T55" fmla="*/ 234 h 743"/>
                <a:gd name="T56" fmla="*/ 626 w 774"/>
                <a:gd name="T57" fmla="*/ 274 h 743"/>
                <a:gd name="T58" fmla="*/ 632 w 774"/>
                <a:gd name="T59" fmla="*/ 303 h 743"/>
                <a:gd name="T60" fmla="*/ 642 w 774"/>
                <a:gd name="T61" fmla="*/ 354 h 743"/>
                <a:gd name="T62" fmla="*/ 667 w 774"/>
                <a:gd name="T63" fmla="*/ 403 h 743"/>
                <a:gd name="T64" fmla="*/ 695 w 774"/>
                <a:gd name="T65" fmla="*/ 417 h 743"/>
                <a:gd name="T66" fmla="*/ 717 w 774"/>
                <a:gd name="T67" fmla="*/ 393 h 743"/>
                <a:gd name="T68" fmla="*/ 730 w 774"/>
                <a:gd name="T69" fmla="*/ 357 h 743"/>
                <a:gd name="T70" fmla="*/ 730 w 774"/>
                <a:gd name="T71" fmla="*/ 322 h 743"/>
                <a:gd name="T72" fmla="*/ 747 w 774"/>
                <a:gd name="T73" fmla="*/ 328 h 743"/>
                <a:gd name="T74" fmla="*/ 769 w 774"/>
                <a:gd name="T75" fmla="*/ 378 h 743"/>
                <a:gd name="T76" fmla="*/ 766 w 774"/>
                <a:gd name="T77" fmla="*/ 460 h 743"/>
                <a:gd name="T78" fmla="*/ 748 w 774"/>
                <a:gd name="T79" fmla="*/ 565 h 743"/>
                <a:gd name="T80" fmla="*/ 726 w 774"/>
                <a:gd name="T81" fmla="*/ 649 h 743"/>
                <a:gd name="T82" fmla="*/ 639 w 774"/>
                <a:gd name="T83" fmla="*/ 668 h 743"/>
                <a:gd name="T84" fmla="*/ 559 w 774"/>
                <a:gd name="T85" fmla="*/ 637 h 743"/>
                <a:gd name="T86" fmla="*/ 466 w 774"/>
                <a:gd name="T87" fmla="*/ 683 h 743"/>
                <a:gd name="T88" fmla="*/ 390 w 774"/>
                <a:gd name="T89" fmla="*/ 701 h 743"/>
                <a:gd name="T90" fmla="*/ 261 w 774"/>
                <a:gd name="T91" fmla="*/ 742 h 7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4"/>
                <a:gd name="T139" fmla="*/ 0 h 743"/>
                <a:gd name="T140" fmla="*/ 774 w 774"/>
                <a:gd name="T141" fmla="*/ 743 h 7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4" h="743">
                  <a:moveTo>
                    <a:pt x="227" y="742"/>
                  </a:moveTo>
                  <a:lnTo>
                    <a:pt x="200" y="724"/>
                  </a:lnTo>
                  <a:lnTo>
                    <a:pt x="165" y="681"/>
                  </a:lnTo>
                  <a:lnTo>
                    <a:pt x="138" y="641"/>
                  </a:lnTo>
                  <a:lnTo>
                    <a:pt x="120" y="602"/>
                  </a:lnTo>
                  <a:lnTo>
                    <a:pt x="124" y="577"/>
                  </a:lnTo>
                  <a:lnTo>
                    <a:pt x="148" y="540"/>
                  </a:lnTo>
                  <a:lnTo>
                    <a:pt x="129" y="516"/>
                  </a:lnTo>
                  <a:lnTo>
                    <a:pt x="106" y="488"/>
                  </a:lnTo>
                  <a:lnTo>
                    <a:pt x="86" y="471"/>
                  </a:lnTo>
                  <a:lnTo>
                    <a:pt x="70" y="444"/>
                  </a:lnTo>
                  <a:lnTo>
                    <a:pt x="55" y="414"/>
                  </a:lnTo>
                  <a:lnTo>
                    <a:pt x="47" y="374"/>
                  </a:lnTo>
                  <a:lnTo>
                    <a:pt x="85" y="395"/>
                  </a:lnTo>
                  <a:lnTo>
                    <a:pt x="138" y="432"/>
                  </a:lnTo>
                  <a:lnTo>
                    <a:pt x="159" y="431"/>
                  </a:lnTo>
                  <a:lnTo>
                    <a:pt x="109" y="341"/>
                  </a:lnTo>
                  <a:lnTo>
                    <a:pt x="54" y="260"/>
                  </a:lnTo>
                  <a:lnTo>
                    <a:pt x="0" y="210"/>
                  </a:lnTo>
                  <a:lnTo>
                    <a:pt x="17" y="204"/>
                  </a:lnTo>
                  <a:lnTo>
                    <a:pt x="46" y="206"/>
                  </a:lnTo>
                  <a:lnTo>
                    <a:pt x="74" y="217"/>
                  </a:lnTo>
                  <a:lnTo>
                    <a:pt x="109" y="239"/>
                  </a:lnTo>
                  <a:lnTo>
                    <a:pt x="90" y="204"/>
                  </a:lnTo>
                  <a:lnTo>
                    <a:pt x="82" y="181"/>
                  </a:lnTo>
                  <a:lnTo>
                    <a:pt x="80" y="157"/>
                  </a:lnTo>
                  <a:lnTo>
                    <a:pt x="82" y="136"/>
                  </a:lnTo>
                  <a:lnTo>
                    <a:pt x="98" y="80"/>
                  </a:lnTo>
                  <a:lnTo>
                    <a:pt x="126" y="113"/>
                  </a:lnTo>
                  <a:lnTo>
                    <a:pt x="142" y="128"/>
                  </a:lnTo>
                  <a:lnTo>
                    <a:pt x="157" y="142"/>
                  </a:lnTo>
                  <a:lnTo>
                    <a:pt x="170" y="157"/>
                  </a:lnTo>
                  <a:lnTo>
                    <a:pt x="197" y="178"/>
                  </a:lnTo>
                  <a:lnTo>
                    <a:pt x="223" y="186"/>
                  </a:lnTo>
                  <a:lnTo>
                    <a:pt x="242" y="181"/>
                  </a:lnTo>
                  <a:lnTo>
                    <a:pt x="268" y="166"/>
                  </a:lnTo>
                  <a:lnTo>
                    <a:pt x="280" y="153"/>
                  </a:lnTo>
                  <a:lnTo>
                    <a:pt x="296" y="136"/>
                  </a:lnTo>
                  <a:lnTo>
                    <a:pt x="303" y="113"/>
                  </a:lnTo>
                  <a:lnTo>
                    <a:pt x="307" y="86"/>
                  </a:lnTo>
                  <a:lnTo>
                    <a:pt x="308" y="64"/>
                  </a:lnTo>
                  <a:lnTo>
                    <a:pt x="306" y="43"/>
                  </a:lnTo>
                  <a:lnTo>
                    <a:pt x="308" y="23"/>
                  </a:lnTo>
                  <a:lnTo>
                    <a:pt x="308" y="0"/>
                  </a:lnTo>
                  <a:lnTo>
                    <a:pt x="328" y="34"/>
                  </a:lnTo>
                  <a:lnTo>
                    <a:pt x="345" y="61"/>
                  </a:lnTo>
                  <a:lnTo>
                    <a:pt x="361" y="93"/>
                  </a:lnTo>
                  <a:lnTo>
                    <a:pt x="369" y="134"/>
                  </a:lnTo>
                  <a:lnTo>
                    <a:pt x="373" y="177"/>
                  </a:lnTo>
                  <a:lnTo>
                    <a:pt x="361" y="214"/>
                  </a:lnTo>
                  <a:lnTo>
                    <a:pt x="344" y="241"/>
                  </a:lnTo>
                  <a:lnTo>
                    <a:pt x="339" y="265"/>
                  </a:lnTo>
                  <a:lnTo>
                    <a:pt x="335" y="307"/>
                  </a:lnTo>
                  <a:lnTo>
                    <a:pt x="358" y="271"/>
                  </a:lnTo>
                  <a:lnTo>
                    <a:pt x="389" y="235"/>
                  </a:lnTo>
                  <a:lnTo>
                    <a:pt x="409" y="215"/>
                  </a:lnTo>
                  <a:lnTo>
                    <a:pt x="431" y="193"/>
                  </a:lnTo>
                  <a:lnTo>
                    <a:pt x="452" y="178"/>
                  </a:lnTo>
                  <a:lnTo>
                    <a:pt x="474" y="160"/>
                  </a:lnTo>
                  <a:lnTo>
                    <a:pt x="488" y="152"/>
                  </a:lnTo>
                  <a:lnTo>
                    <a:pt x="498" y="174"/>
                  </a:lnTo>
                  <a:lnTo>
                    <a:pt x="506" y="195"/>
                  </a:lnTo>
                  <a:lnTo>
                    <a:pt x="508" y="212"/>
                  </a:lnTo>
                  <a:lnTo>
                    <a:pt x="505" y="227"/>
                  </a:lnTo>
                  <a:lnTo>
                    <a:pt x="504" y="241"/>
                  </a:lnTo>
                  <a:lnTo>
                    <a:pt x="497" y="263"/>
                  </a:lnTo>
                  <a:lnTo>
                    <a:pt x="503" y="286"/>
                  </a:lnTo>
                  <a:lnTo>
                    <a:pt x="510" y="301"/>
                  </a:lnTo>
                  <a:lnTo>
                    <a:pt x="520" y="315"/>
                  </a:lnTo>
                  <a:lnTo>
                    <a:pt x="526" y="322"/>
                  </a:lnTo>
                  <a:lnTo>
                    <a:pt x="532" y="331"/>
                  </a:lnTo>
                  <a:lnTo>
                    <a:pt x="540" y="337"/>
                  </a:lnTo>
                  <a:lnTo>
                    <a:pt x="550" y="339"/>
                  </a:lnTo>
                  <a:lnTo>
                    <a:pt x="571" y="333"/>
                  </a:lnTo>
                  <a:lnTo>
                    <a:pt x="584" y="320"/>
                  </a:lnTo>
                  <a:lnTo>
                    <a:pt x="581" y="303"/>
                  </a:lnTo>
                  <a:lnTo>
                    <a:pt x="572" y="275"/>
                  </a:lnTo>
                  <a:lnTo>
                    <a:pt x="569" y="265"/>
                  </a:lnTo>
                  <a:lnTo>
                    <a:pt x="566" y="253"/>
                  </a:lnTo>
                  <a:lnTo>
                    <a:pt x="565" y="241"/>
                  </a:lnTo>
                  <a:lnTo>
                    <a:pt x="562" y="222"/>
                  </a:lnTo>
                  <a:lnTo>
                    <a:pt x="563" y="211"/>
                  </a:lnTo>
                  <a:lnTo>
                    <a:pt x="577" y="218"/>
                  </a:lnTo>
                  <a:lnTo>
                    <a:pt x="592" y="234"/>
                  </a:lnTo>
                  <a:lnTo>
                    <a:pt x="605" y="242"/>
                  </a:lnTo>
                  <a:lnTo>
                    <a:pt x="615" y="258"/>
                  </a:lnTo>
                  <a:lnTo>
                    <a:pt x="626" y="274"/>
                  </a:lnTo>
                  <a:lnTo>
                    <a:pt x="630" y="290"/>
                  </a:lnTo>
                  <a:lnTo>
                    <a:pt x="635" y="316"/>
                  </a:lnTo>
                  <a:lnTo>
                    <a:pt x="632" y="303"/>
                  </a:lnTo>
                  <a:lnTo>
                    <a:pt x="634" y="328"/>
                  </a:lnTo>
                  <a:lnTo>
                    <a:pt x="637" y="339"/>
                  </a:lnTo>
                  <a:lnTo>
                    <a:pt x="642" y="354"/>
                  </a:lnTo>
                  <a:lnTo>
                    <a:pt x="655" y="377"/>
                  </a:lnTo>
                  <a:lnTo>
                    <a:pt x="658" y="389"/>
                  </a:lnTo>
                  <a:lnTo>
                    <a:pt x="667" y="403"/>
                  </a:lnTo>
                  <a:lnTo>
                    <a:pt x="672" y="414"/>
                  </a:lnTo>
                  <a:lnTo>
                    <a:pt x="685" y="421"/>
                  </a:lnTo>
                  <a:lnTo>
                    <a:pt x="695" y="417"/>
                  </a:lnTo>
                  <a:lnTo>
                    <a:pt x="706" y="411"/>
                  </a:lnTo>
                  <a:lnTo>
                    <a:pt x="713" y="400"/>
                  </a:lnTo>
                  <a:lnTo>
                    <a:pt x="717" y="393"/>
                  </a:lnTo>
                  <a:lnTo>
                    <a:pt x="724" y="385"/>
                  </a:lnTo>
                  <a:lnTo>
                    <a:pt x="727" y="374"/>
                  </a:lnTo>
                  <a:lnTo>
                    <a:pt x="730" y="357"/>
                  </a:lnTo>
                  <a:lnTo>
                    <a:pt x="731" y="348"/>
                  </a:lnTo>
                  <a:lnTo>
                    <a:pt x="733" y="335"/>
                  </a:lnTo>
                  <a:lnTo>
                    <a:pt x="730" y="322"/>
                  </a:lnTo>
                  <a:lnTo>
                    <a:pt x="726" y="307"/>
                  </a:lnTo>
                  <a:lnTo>
                    <a:pt x="741" y="319"/>
                  </a:lnTo>
                  <a:lnTo>
                    <a:pt x="747" y="328"/>
                  </a:lnTo>
                  <a:lnTo>
                    <a:pt x="756" y="342"/>
                  </a:lnTo>
                  <a:lnTo>
                    <a:pt x="765" y="361"/>
                  </a:lnTo>
                  <a:lnTo>
                    <a:pt x="769" y="378"/>
                  </a:lnTo>
                  <a:lnTo>
                    <a:pt x="769" y="400"/>
                  </a:lnTo>
                  <a:lnTo>
                    <a:pt x="766" y="424"/>
                  </a:lnTo>
                  <a:lnTo>
                    <a:pt x="766" y="460"/>
                  </a:lnTo>
                  <a:lnTo>
                    <a:pt x="754" y="504"/>
                  </a:lnTo>
                  <a:lnTo>
                    <a:pt x="745" y="534"/>
                  </a:lnTo>
                  <a:lnTo>
                    <a:pt x="748" y="565"/>
                  </a:lnTo>
                  <a:lnTo>
                    <a:pt x="773" y="610"/>
                  </a:lnTo>
                  <a:lnTo>
                    <a:pt x="753" y="631"/>
                  </a:lnTo>
                  <a:lnTo>
                    <a:pt x="726" y="649"/>
                  </a:lnTo>
                  <a:lnTo>
                    <a:pt x="699" y="659"/>
                  </a:lnTo>
                  <a:lnTo>
                    <a:pt x="667" y="668"/>
                  </a:lnTo>
                  <a:lnTo>
                    <a:pt x="639" y="668"/>
                  </a:lnTo>
                  <a:lnTo>
                    <a:pt x="612" y="662"/>
                  </a:lnTo>
                  <a:lnTo>
                    <a:pt x="579" y="651"/>
                  </a:lnTo>
                  <a:lnTo>
                    <a:pt x="559" y="637"/>
                  </a:lnTo>
                  <a:lnTo>
                    <a:pt x="536" y="659"/>
                  </a:lnTo>
                  <a:lnTo>
                    <a:pt x="500" y="677"/>
                  </a:lnTo>
                  <a:lnTo>
                    <a:pt x="466" y="683"/>
                  </a:lnTo>
                  <a:lnTo>
                    <a:pt x="440" y="680"/>
                  </a:lnTo>
                  <a:lnTo>
                    <a:pt x="416" y="669"/>
                  </a:lnTo>
                  <a:lnTo>
                    <a:pt x="390" y="701"/>
                  </a:lnTo>
                  <a:lnTo>
                    <a:pt x="351" y="721"/>
                  </a:lnTo>
                  <a:lnTo>
                    <a:pt x="303" y="736"/>
                  </a:lnTo>
                  <a:lnTo>
                    <a:pt x="261" y="742"/>
                  </a:lnTo>
                  <a:lnTo>
                    <a:pt x="227" y="742"/>
                  </a:lnTo>
                </a:path>
              </a:pathLst>
            </a:custGeom>
            <a:solidFill>
              <a:srgbClr val="E00000"/>
            </a:solidFill>
            <a:ln w="9525" cap="rnd">
              <a:noFill/>
              <a:round/>
              <a:headEnd/>
              <a:tailEnd/>
            </a:ln>
          </p:spPr>
          <p:txBody>
            <a:bodyPr>
              <a:prstTxWarp prst="textNoShape">
                <a:avLst/>
              </a:prstTxWarp>
            </a:bodyPr>
            <a:lstStyle/>
            <a:p>
              <a:endParaRPr lang="en-US"/>
            </a:p>
          </p:txBody>
        </p:sp>
        <p:sp>
          <p:nvSpPr>
            <p:cNvPr id="109590" name="Freeform 32"/>
            <p:cNvSpPr>
              <a:spLocks/>
            </p:cNvSpPr>
            <p:nvPr/>
          </p:nvSpPr>
          <p:spPr bwMode="auto">
            <a:xfrm>
              <a:off x="1179" y="2911"/>
              <a:ext cx="555" cy="535"/>
            </a:xfrm>
            <a:custGeom>
              <a:avLst/>
              <a:gdLst>
                <a:gd name="T0" fmla="*/ 143 w 555"/>
                <a:gd name="T1" fmla="*/ 519 h 535"/>
                <a:gd name="T2" fmla="*/ 102 w 555"/>
                <a:gd name="T3" fmla="*/ 458 h 535"/>
                <a:gd name="T4" fmla="*/ 91 w 555"/>
                <a:gd name="T5" fmla="*/ 415 h 535"/>
                <a:gd name="T6" fmla="*/ 94 w 555"/>
                <a:gd name="T7" fmla="*/ 370 h 535"/>
                <a:gd name="T8" fmla="*/ 64 w 555"/>
                <a:gd name="T9" fmla="*/ 340 h 535"/>
                <a:gd name="T10" fmla="*/ 40 w 555"/>
                <a:gd name="T11" fmla="*/ 298 h 535"/>
                <a:gd name="T12" fmla="*/ 64 w 555"/>
                <a:gd name="T13" fmla="*/ 282 h 535"/>
                <a:gd name="T14" fmla="*/ 115 w 555"/>
                <a:gd name="T15" fmla="*/ 308 h 535"/>
                <a:gd name="T16" fmla="*/ 40 w 555"/>
                <a:gd name="T17" fmla="*/ 188 h 535"/>
                <a:gd name="T18" fmla="*/ 11 w 555"/>
                <a:gd name="T19" fmla="*/ 146 h 535"/>
                <a:gd name="T20" fmla="*/ 52 w 555"/>
                <a:gd name="T21" fmla="*/ 154 h 535"/>
                <a:gd name="T22" fmla="*/ 64 w 555"/>
                <a:gd name="T23" fmla="*/ 146 h 535"/>
                <a:gd name="T24" fmla="*/ 56 w 555"/>
                <a:gd name="T25" fmla="*/ 110 h 535"/>
                <a:gd name="T26" fmla="*/ 69 w 555"/>
                <a:gd name="T27" fmla="*/ 57 h 535"/>
                <a:gd name="T28" fmla="*/ 103 w 555"/>
                <a:gd name="T29" fmla="*/ 91 h 535"/>
                <a:gd name="T30" fmla="*/ 121 w 555"/>
                <a:gd name="T31" fmla="*/ 111 h 535"/>
                <a:gd name="T32" fmla="*/ 160 w 555"/>
                <a:gd name="T33" fmla="*/ 134 h 535"/>
                <a:gd name="T34" fmla="*/ 192 w 555"/>
                <a:gd name="T35" fmla="*/ 119 h 535"/>
                <a:gd name="T36" fmla="*/ 210 w 555"/>
                <a:gd name="T37" fmla="*/ 97 h 535"/>
                <a:gd name="T38" fmla="*/ 220 w 555"/>
                <a:gd name="T39" fmla="*/ 62 h 535"/>
                <a:gd name="T40" fmla="*/ 220 w 555"/>
                <a:gd name="T41" fmla="*/ 31 h 535"/>
                <a:gd name="T42" fmla="*/ 221 w 555"/>
                <a:gd name="T43" fmla="*/ 0 h 535"/>
                <a:gd name="T44" fmla="*/ 246 w 555"/>
                <a:gd name="T45" fmla="*/ 43 h 535"/>
                <a:gd name="T46" fmla="*/ 266 w 555"/>
                <a:gd name="T47" fmla="*/ 97 h 535"/>
                <a:gd name="T48" fmla="*/ 260 w 555"/>
                <a:gd name="T49" fmla="*/ 154 h 535"/>
                <a:gd name="T50" fmla="*/ 242 w 555"/>
                <a:gd name="T51" fmla="*/ 190 h 535"/>
                <a:gd name="T52" fmla="*/ 260 w 555"/>
                <a:gd name="T53" fmla="*/ 194 h 535"/>
                <a:gd name="T54" fmla="*/ 293 w 555"/>
                <a:gd name="T55" fmla="*/ 154 h 535"/>
                <a:gd name="T56" fmla="*/ 325 w 555"/>
                <a:gd name="T57" fmla="*/ 128 h 535"/>
                <a:gd name="T58" fmla="*/ 359 w 555"/>
                <a:gd name="T59" fmla="*/ 138 h 535"/>
                <a:gd name="T60" fmla="*/ 357 w 555"/>
                <a:gd name="T61" fmla="*/ 191 h 535"/>
                <a:gd name="T62" fmla="*/ 348 w 555"/>
                <a:gd name="T63" fmla="*/ 225 h 535"/>
                <a:gd name="T64" fmla="*/ 357 w 555"/>
                <a:gd name="T65" fmla="*/ 240 h 535"/>
                <a:gd name="T66" fmla="*/ 372 w 555"/>
                <a:gd name="T67" fmla="*/ 250 h 535"/>
                <a:gd name="T68" fmla="*/ 408 w 555"/>
                <a:gd name="T69" fmla="*/ 241 h 535"/>
                <a:gd name="T70" fmla="*/ 417 w 555"/>
                <a:gd name="T71" fmla="*/ 218 h 535"/>
                <a:gd name="T72" fmla="*/ 403 w 555"/>
                <a:gd name="T73" fmla="*/ 173 h 535"/>
                <a:gd name="T74" fmla="*/ 425 w 555"/>
                <a:gd name="T75" fmla="*/ 169 h 535"/>
                <a:gd name="T76" fmla="*/ 451 w 555"/>
                <a:gd name="T77" fmla="*/ 209 h 535"/>
                <a:gd name="T78" fmla="*/ 469 w 555"/>
                <a:gd name="T79" fmla="*/ 273 h 535"/>
                <a:gd name="T80" fmla="*/ 505 w 555"/>
                <a:gd name="T81" fmla="*/ 298 h 535"/>
                <a:gd name="T82" fmla="*/ 521 w 555"/>
                <a:gd name="T83" fmla="*/ 271 h 535"/>
                <a:gd name="T84" fmla="*/ 523 w 555"/>
                <a:gd name="T85" fmla="*/ 223 h 535"/>
                <a:gd name="T86" fmla="*/ 546 w 555"/>
                <a:gd name="T87" fmla="*/ 259 h 535"/>
                <a:gd name="T88" fmla="*/ 550 w 555"/>
                <a:gd name="T89" fmla="*/ 307 h 535"/>
                <a:gd name="T90" fmla="*/ 543 w 555"/>
                <a:gd name="T91" fmla="*/ 365 h 535"/>
                <a:gd name="T92" fmla="*/ 538 w 555"/>
                <a:gd name="T93" fmla="*/ 407 h 535"/>
                <a:gd name="T94" fmla="*/ 541 w 555"/>
                <a:gd name="T95" fmla="*/ 454 h 535"/>
                <a:gd name="T96" fmla="*/ 503 w 555"/>
                <a:gd name="T97" fmla="*/ 474 h 535"/>
                <a:gd name="T98" fmla="*/ 461 w 555"/>
                <a:gd name="T99" fmla="*/ 480 h 535"/>
                <a:gd name="T100" fmla="*/ 418 w 555"/>
                <a:gd name="T101" fmla="*/ 467 h 535"/>
                <a:gd name="T102" fmla="*/ 387 w 555"/>
                <a:gd name="T103" fmla="*/ 475 h 535"/>
                <a:gd name="T104" fmla="*/ 335 w 555"/>
                <a:gd name="T105" fmla="*/ 491 h 535"/>
                <a:gd name="T106" fmla="*/ 299 w 555"/>
                <a:gd name="T107" fmla="*/ 483 h 535"/>
                <a:gd name="T108" fmla="*/ 254 w 555"/>
                <a:gd name="T109" fmla="*/ 520 h 535"/>
                <a:gd name="T110" fmla="*/ 190 w 555"/>
                <a:gd name="T111" fmla="*/ 534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5"/>
                <a:gd name="T169" fmla="*/ 0 h 535"/>
                <a:gd name="T170" fmla="*/ 555 w 555"/>
                <a:gd name="T171" fmla="*/ 535 h 5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5" h="535">
                  <a:moveTo>
                    <a:pt x="166" y="533"/>
                  </a:moveTo>
                  <a:lnTo>
                    <a:pt x="143" y="519"/>
                  </a:lnTo>
                  <a:lnTo>
                    <a:pt x="121" y="490"/>
                  </a:lnTo>
                  <a:lnTo>
                    <a:pt x="102" y="458"/>
                  </a:lnTo>
                  <a:lnTo>
                    <a:pt x="89" y="431"/>
                  </a:lnTo>
                  <a:lnTo>
                    <a:pt x="91" y="415"/>
                  </a:lnTo>
                  <a:lnTo>
                    <a:pt x="107" y="387"/>
                  </a:lnTo>
                  <a:lnTo>
                    <a:pt x="94" y="370"/>
                  </a:lnTo>
                  <a:lnTo>
                    <a:pt x="77" y="350"/>
                  </a:lnTo>
                  <a:lnTo>
                    <a:pt x="64" y="340"/>
                  </a:lnTo>
                  <a:lnTo>
                    <a:pt x="51" y="318"/>
                  </a:lnTo>
                  <a:lnTo>
                    <a:pt x="40" y="298"/>
                  </a:lnTo>
                  <a:lnTo>
                    <a:pt x="34" y="267"/>
                  </a:lnTo>
                  <a:lnTo>
                    <a:pt x="64" y="282"/>
                  </a:lnTo>
                  <a:lnTo>
                    <a:pt x="101" y="312"/>
                  </a:lnTo>
                  <a:lnTo>
                    <a:pt x="115" y="308"/>
                  </a:lnTo>
                  <a:lnTo>
                    <a:pt x="79" y="247"/>
                  </a:lnTo>
                  <a:lnTo>
                    <a:pt x="40" y="188"/>
                  </a:lnTo>
                  <a:lnTo>
                    <a:pt x="0" y="149"/>
                  </a:lnTo>
                  <a:lnTo>
                    <a:pt x="11" y="146"/>
                  </a:lnTo>
                  <a:lnTo>
                    <a:pt x="34" y="146"/>
                  </a:lnTo>
                  <a:lnTo>
                    <a:pt x="52" y="154"/>
                  </a:lnTo>
                  <a:lnTo>
                    <a:pt x="78" y="170"/>
                  </a:lnTo>
                  <a:lnTo>
                    <a:pt x="64" y="146"/>
                  </a:lnTo>
                  <a:lnTo>
                    <a:pt x="59" y="128"/>
                  </a:lnTo>
                  <a:lnTo>
                    <a:pt x="56" y="110"/>
                  </a:lnTo>
                  <a:lnTo>
                    <a:pt x="60" y="95"/>
                  </a:lnTo>
                  <a:lnTo>
                    <a:pt x="69" y="57"/>
                  </a:lnTo>
                  <a:lnTo>
                    <a:pt x="88" y="80"/>
                  </a:lnTo>
                  <a:lnTo>
                    <a:pt x="103" y="91"/>
                  </a:lnTo>
                  <a:lnTo>
                    <a:pt x="111" y="101"/>
                  </a:lnTo>
                  <a:lnTo>
                    <a:pt x="121" y="111"/>
                  </a:lnTo>
                  <a:lnTo>
                    <a:pt x="142" y="128"/>
                  </a:lnTo>
                  <a:lnTo>
                    <a:pt x="160" y="134"/>
                  </a:lnTo>
                  <a:lnTo>
                    <a:pt x="174" y="131"/>
                  </a:lnTo>
                  <a:lnTo>
                    <a:pt x="192" y="119"/>
                  </a:lnTo>
                  <a:lnTo>
                    <a:pt x="202" y="109"/>
                  </a:lnTo>
                  <a:lnTo>
                    <a:pt x="210" y="97"/>
                  </a:lnTo>
                  <a:lnTo>
                    <a:pt x="218" y="81"/>
                  </a:lnTo>
                  <a:lnTo>
                    <a:pt x="220" y="62"/>
                  </a:lnTo>
                  <a:lnTo>
                    <a:pt x="220" y="45"/>
                  </a:lnTo>
                  <a:lnTo>
                    <a:pt x="220" y="31"/>
                  </a:lnTo>
                  <a:lnTo>
                    <a:pt x="219" y="17"/>
                  </a:lnTo>
                  <a:lnTo>
                    <a:pt x="221" y="0"/>
                  </a:lnTo>
                  <a:lnTo>
                    <a:pt x="235" y="25"/>
                  </a:lnTo>
                  <a:lnTo>
                    <a:pt x="246" y="43"/>
                  </a:lnTo>
                  <a:lnTo>
                    <a:pt x="258" y="68"/>
                  </a:lnTo>
                  <a:lnTo>
                    <a:pt x="266" y="97"/>
                  </a:lnTo>
                  <a:lnTo>
                    <a:pt x="268" y="127"/>
                  </a:lnTo>
                  <a:lnTo>
                    <a:pt x="260" y="154"/>
                  </a:lnTo>
                  <a:lnTo>
                    <a:pt x="247" y="173"/>
                  </a:lnTo>
                  <a:lnTo>
                    <a:pt x="242" y="190"/>
                  </a:lnTo>
                  <a:lnTo>
                    <a:pt x="240" y="222"/>
                  </a:lnTo>
                  <a:lnTo>
                    <a:pt x="260" y="194"/>
                  </a:lnTo>
                  <a:lnTo>
                    <a:pt x="279" y="168"/>
                  </a:lnTo>
                  <a:lnTo>
                    <a:pt x="293" y="154"/>
                  </a:lnTo>
                  <a:lnTo>
                    <a:pt x="309" y="139"/>
                  </a:lnTo>
                  <a:lnTo>
                    <a:pt x="325" y="128"/>
                  </a:lnTo>
                  <a:lnTo>
                    <a:pt x="351" y="111"/>
                  </a:lnTo>
                  <a:lnTo>
                    <a:pt x="359" y="138"/>
                  </a:lnTo>
                  <a:lnTo>
                    <a:pt x="361" y="162"/>
                  </a:lnTo>
                  <a:lnTo>
                    <a:pt x="357" y="191"/>
                  </a:lnTo>
                  <a:lnTo>
                    <a:pt x="352" y="207"/>
                  </a:lnTo>
                  <a:lnTo>
                    <a:pt x="348" y="225"/>
                  </a:lnTo>
                  <a:lnTo>
                    <a:pt x="349" y="230"/>
                  </a:lnTo>
                  <a:lnTo>
                    <a:pt x="357" y="240"/>
                  </a:lnTo>
                  <a:lnTo>
                    <a:pt x="361" y="245"/>
                  </a:lnTo>
                  <a:lnTo>
                    <a:pt x="372" y="250"/>
                  </a:lnTo>
                  <a:lnTo>
                    <a:pt x="391" y="247"/>
                  </a:lnTo>
                  <a:lnTo>
                    <a:pt x="408" y="241"/>
                  </a:lnTo>
                  <a:lnTo>
                    <a:pt x="419" y="233"/>
                  </a:lnTo>
                  <a:lnTo>
                    <a:pt x="417" y="218"/>
                  </a:lnTo>
                  <a:lnTo>
                    <a:pt x="411" y="195"/>
                  </a:lnTo>
                  <a:lnTo>
                    <a:pt x="403" y="173"/>
                  </a:lnTo>
                  <a:lnTo>
                    <a:pt x="405" y="152"/>
                  </a:lnTo>
                  <a:lnTo>
                    <a:pt x="425" y="169"/>
                  </a:lnTo>
                  <a:lnTo>
                    <a:pt x="439" y="185"/>
                  </a:lnTo>
                  <a:lnTo>
                    <a:pt x="451" y="209"/>
                  </a:lnTo>
                  <a:lnTo>
                    <a:pt x="455" y="236"/>
                  </a:lnTo>
                  <a:lnTo>
                    <a:pt x="469" y="273"/>
                  </a:lnTo>
                  <a:lnTo>
                    <a:pt x="492" y="304"/>
                  </a:lnTo>
                  <a:lnTo>
                    <a:pt x="505" y="298"/>
                  </a:lnTo>
                  <a:lnTo>
                    <a:pt x="519" y="284"/>
                  </a:lnTo>
                  <a:lnTo>
                    <a:pt x="521" y="271"/>
                  </a:lnTo>
                  <a:lnTo>
                    <a:pt x="524" y="249"/>
                  </a:lnTo>
                  <a:lnTo>
                    <a:pt x="523" y="223"/>
                  </a:lnTo>
                  <a:lnTo>
                    <a:pt x="536" y="237"/>
                  </a:lnTo>
                  <a:lnTo>
                    <a:pt x="546" y="259"/>
                  </a:lnTo>
                  <a:lnTo>
                    <a:pt x="552" y="291"/>
                  </a:lnTo>
                  <a:lnTo>
                    <a:pt x="550" y="307"/>
                  </a:lnTo>
                  <a:lnTo>
                    <a:pt x="550" y="331"/>
                  </a:lnTo>
                  <a:lnTo>
                    <a:pt x="543" y="365"/>
                  </a:lnTo>
                  <a:lnTo>
                    <a:pt x="532" y="387"/>
                  </a:lnTo>
                  <a:lnTo>
                    <a:pt x="538" y="407"/>
                  </a:lnTo>
                  <a:lnTo>
                    <a:pt x="554" y="440"/>
                  </a:lnTo>
                  <a:lnTo>
                    <a:pt x="541" y="454"/>
                  </a:lnTo>
                  <a:lnTo>
                    <a:pt x="521" y="467"/>
                  </a:lnTo>
                  <a:lnTo>
                    <a:pt x="503" y="474"/>
                  </a:lnTo>
                  <a:lnTo>
                    <a:pt x="482" y="481"/>
                  </a:lnTo>
                  <a:lnTo>
                    <a:pt x="461" y="480"/>
                  </a:lnTo>
                  <a:lnTo>
                    <a:pt x="440" y="478"/>
                  </a:lnTo>
                  <a:lnTo>
                    <a:pt x="418" y="467"/>
                  </a:lnTo>
                  <a:lnTo>
                    <a:pt x="400" y="458"/>
                  </a:lnTo>
                  <a:lnTo>
                    <a:pt x="387" y="475"/>
                  </a:lnTo>
                  <a:lnTo>
                    <a:pt x="361" y="487"/>
                  </a:lnTo>
                  <a:lnTo>
                    <a:pt x="335" y="491"/>
                  </a:lnTo>
                  <a:lnTo>
                    <a:pt x="318" y="489"/>
                  </a:lnTo>
                  <a:lnTo>
                    <a:pt x="299" y="483"/>
                  </a:lnTo>
                  <a:lnTo>
                    <a:pt x="281" y="503"/>
                  </a:lnTo>
                  <a:lnTo>
                    <a:pt x="254" y="520"/>
                  </a:lnTo>
                  <a:lnTo>
                    <a:pt x="221" y="531"/>
                  </a:lnTo>
                  <a:lnTo>
                    <a:pt x="190" y="534"/>
                  </a:lnTo>
                  <a:lnTo>
                    <a:pt x="166" y="533"/>
                  </a:lnTo>
                </a:path>
              </a:pathLst>
            </a:custGeom>
            <a:solidFill>
              <a:srgbClr val="FF8000"/>
            </a:solidFill>
            <a:ln w="9525" cap="rnd">
              <a:noFill/>
              <a:round/>
              <a:headEnd/>
              <a:tailEnd/>
            </a:ln>
          </p:spPr>
          <p:txBody>
            <a:bodyPr>
              <a:prstTxWarp prst="textNoShape">
                <a:avLst/>
              </a:prstTxWarp>
            </a:bodyPr>
            <a:lstStyle/>
            <a:p>
              <a:endParaRPr lang="en-US"/>
            </a:p>
          </p:txBody>
        </p:sp>
        <p:sp>
          <p:nvSpPr>
            <p:cNvPr id="109591" name="Freeform 33"/>
            <p:cNvSpPr>
              <a:spLocks/>
            </p:cNvSpPr>
            <p:nvPr/>
          </p:nvSpPr>
          <p:spPr bwMode="auto">
            <a:xfrm>
              <a:off x="1329" y="3091"/>
              <a:ext cx="331" cy="321"/>
            </a:xfrm>
            <a:custGeom>
              <a:avLst/>
              <a:gdLst>
                <a:gd name="T0" fmla="*/ 86 w 331"/>
                <a:gd name="T1" fmla="*/ 310 h 321"/>
                <a:gd name="T2" fmla="*/ 61 w 331"/>
                <a:gd name="T3" fmla="*/ 275 h 321"/>
                <a:gd name="T4" fmla="*/ 54 w 331"/>
                <a:gd name="T5" fmla="*/ 247 h 321"/>
                <a:gd name="T6" fmla="*/ 55 w 331"/>
                <a:gd name="T7" fmla="*/ 222 h 321"/>
                <a:gd name="T8" fmla="*/ 35 w 331"/>
                <a:gd name="T9" fmla="*/ 202 h 321"/>
                <a:gd name="T10" fmla="*/ 23 w 331"/>
                <a:gd name="T11" fmla="*/ 178 h 321"/>
                <a:gd name="T12" fmla="*/ 36 w 331"/>
                <a:gd name="T13" fmla="*/ 171 h 321"/>
                <a:gd name="T14" fmla="*/ 67 w 331"/>
                <a:gd name="T15" fmla="*/ 186 h 321"/>
                <a:gd name="T16" fmla="*/ 21 w 331"/>
                <a:gd name="T17" fmla="*/ 112 h 321"/>
                <a:gd name="T18" fmla="*/ 5 w 331"/>
                <a:gd name="T19" fmla="*/ 88 h 321"/>
                <a:gd name="T20" fmla="*/ 31 w 331"/>
                <a:gd name="T21" fmla="*/ 91 h 321"/>
                <a:gd name="T22" fmla="*/ 37 w 331"/>
                <a:gd name="T23" fmla="*/ 86 h 321"/>
                <a:gd name="T24" fmla="*/ 32 w 331"/>
                <a:gd name="T25" fmla="*/ 66 h 321"/>
                <a:gd name="T26" fmla="*/ 41 w 331"/>
                <a:gd name="T27" fmla="*/ 35 h 321"/>
                <a:gd name="T28" fmla="*/ 60 w 331"/>
                <a:gd name="T29" fmla="*/ 54 h 321"/>
                <a:gd name="T30" fmla="*/ 73 w 331"/>
                <a:gd name="T31" fmla="*/ 67 h 321"/>
                <a:gd name="T32" fmla="*/ 93 w 331"/>
                <a:gd name="T33" fmla="*/ 78 h 321"/>
                <a:gd name="T34" fmla="*/ 112 w 331"/>
                <a:gd name="T35" fmla="*/ 70 h 321"/>
                <a:gd name="T36" fmla="*/ 124 w 331"/>
                <a:gd name="T37" fmla="*/ 56 h 321"/>
                <a:gd name="T38" fmla="*/ 131 w 331"/>
                <a:gd name="T39" fmla="*/ 36 h 321"/>
                <a:gd name="T40" fmla="*/ 129 w 331"/>
                <a:gd name="T41" fmla="*/ 17 h 321"/>
                <a:gd name="T42" fmla="*/ 131 w 331"/>
                <a:gd name="T43" fmla="*/ 0 h 321"/>
                <a:gd name="T44" fmla="*/ 146 w 331"/>
                <a:gd name="T45" fmla="*/ 27 h 321"/>
                <a:gd name="T46" fmla="*/ 157 w 331"/>
                <a:gd name="T47" fmla="*/ 57 h 321"/>
                <a:gd name="T48" fmla="*/ 154 w 331"/>
                <a:gd name="T49" fmla="*/ 91 h 321"/>
                <a:gd name="T50" fmla="*/ 145 w 331"/>
                <a:gd name="T51" fmla="*/ 113 h 321"/>
                <a:gd name="T52" fmla="*/ 152 w 331"/>
                <a:gd name="T53" fmla="*/ 115 h 321"/>
                <a:gd name="T54" fmla="*/ 173 w 331"/>
                <a:gd name="T55" fmla="*/ 93 h 321"/>
                <a:gd name="T56" fmla="*/ 193 w 331"/>
                <a:gd name="T57" fmla="*/ 75 h 321"/>
                <a:gd name="T58" fmla="*/ 212 w 331"/>
                <a:gd name="T59" fmla="*/ 82 h 321"/>
                <a:gd name="T60" fmla="*/ 213 w 331"/>
                <a:gd name="T61" fmla="*/ 113 h 321"/>
                <a:gd name="T62" fmla="*/ 206 w 331"/>
                <a:gd name="T63" fmla="*/ 135 h 321"/>
                <a:gd name="T64" fmla="*/ 210 w 331"/>
                <a:gd name="T65" fmla="*/ 145 h 321"/>
                <a:gd name="T66" fmla="*/ 222 w 331"/>
                <a:gd name="T67" fmla="*/ 149 h 321"/>
                <a:gd name="T68" fmla="*/ 243 w 331"/>
                <a:gd name="T69" fmla="*/ 143 h 321"/>
                <a:gd name="T70" fmla="*/ 249 w 331"/>
                <a:gd name="T71" fmla="*/ 131 h 321"/>
                <a:gd name="T72" fmla="*/ 242 w 331"/>
                <a:gd name="T73" fmla="*/ 103 h 321"/>
                <a:gd name="T74" fmla="*/ 253 w 331"/>
                <a:gd name="T75" fmla="*/ 100 h 321"/>
                <a:gd name="T76" fmla="*/ 269 w 331"/>
                <a:gd name="T77" fmla="*/ 126 h 321"/>
                <a:gd name="T78" fmla="*/ 279 w 331"/>
                <a:gd name="T79" fmla="*/ 165 h 321"/>
                <a:gd name="T80" fmla="*/ 301 w 331"/>
                <a:gd name="T81" fmla="*/ 176 h 321"/>
                <a:gd name="T82" fmla="*/ 310 w 331"/>
                <a:gd name="T83" fmla="*/ 160 h 321"/>
                <a:gd name="T84" fmla="*/ 311 w 331"/>
                <a:gd name="T85" fmla="*/ 134 h 321"/>
                <a:gd name="T86" fmla="*/ 325 w 331"/>
                <a:gd name="T87" fmla="*/ 155 h 321"/>
                <a:gd name="T88" fmla="*/ 329 w 331"/>
                <a:gd name="T89" fmla="*/ 185 h 321"/>
                <a:gd name="T90" fmla="*/ 322 w 331"/>
                <a:gd name="T91" fmla="*/ 218 h 321"/>
                <a:gd name="T92" fmla="*/ 322 w 331"/>
                <a:gd name="T93" fmla="*/ 243 h 321"/>
                <a:gd name="T94" fmla="*/ 324 w 331"/>
                <a:gd name="T95" fmla="*/ 273 h 321"/>
                <a:gd name="T96" fmla="*/ 300 w 331"/>
                <a:gd name="T97" fmla="*/ 284 h 321"/>
                <a:gd name="T98" fmla="*/ 274 w 331"/>
                <a:gd name="T99" fmla="*/ 286 h 321"/>
                <a:gd name="T100" fmla="*/ 248 w 331"/>
                <a:gd name="T101" fmla="*/ 280 h 321"/>
                <a:gd name="T102" fmla="*/ 230 w 331"/>
                <a:gd name="T103" fmla="*/ 283 h 321"/>
                <a:gd name="T104" fmla="*/ 200 w 331"/>
                <a:gd name="T105" fmla="*/ 293 h 321"/>
                <a:gd name="T106" fmla="*/ 177 w 331"/>
                <a:gd name="T107" fmla="*/ 289 h 321"/>
                <a:gd name="T108" fmla="*/ 151 w 331"/>
                <a:gd name="T109" fmla="*/ 311 h 321"/>
                <a:gd name="T110" fmla="*/ 113 w 331"/>
                <a:gd name="T111" fmla="*/ 320 h 3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1"/>
                <a:gd name="T169" fmla="*/ 0 h 321"/>
                <a:gd name="T170" fmla="*/ 331 w 331"/>
                <a:gd name="T171" fmla="*/ 321 h 3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1" h="321">
                  <a:moveTo>
                    <a:pt x="97" y="318"/>
                  </a:moveTo>
                  <a:lnTo>
                    <a:pt x="86" y="310"/>
                  </a:lnTo>
                  <a:lnTo>
                    <a:pt x="71" y="293"/>
                  </a:lnTo>
                  <a:lnTo>
                    <a:pt x="61" y="275"/>
                  </a:lnTo>
                  <a:lnTo>
                    <a:pt x="53" y="260"/>
                  </a:lnTo>
                  <a:lnTo>
                    <a:pt x="54" y="247"/>
                  </a:lnTo>
                  <a:lnTo>
                    <a:pt x="64" y="231"/>
                  </a:lnTo>
                  <a:lnTo>
                    <a:pt x="55" y="222"/>
                  </a:lnTo>
                  <a:lnTo>
                    <a:pt x="43" y="210"/>
                  </a:lnTo>
                  <a:lnTo>
                    <a:pt x="35" y="202"/>
                  </a:lnTo>
                  <a:lnTo>
                    <a:pt x="29" y="190"/>
                  </a:lnTo>
                  <a:lnTo>
                    <a:pt x="23" y="178"/>
                  </a:lnTo>
                  <a:lnTo>
                    <a:pt x="18" y="160"/>
                  </a:lnTo>
                  <a:lnTo>
                    <a:pt x="36" y="171"/>
                  </a:lnTo>
                  <a:lnTo>
                    <a:pt x="60" y="186"/>
                  </a:lnTo>
                  <a:lnTo>
                    <a:pt x="67" y="186"/>
                  </a:lnTo>
                  <a:lnTo>
                    <a:pt x="46" y="147"/>
                  </a:lnTo>
                  <a:lnTo>
                    <a:pt x="21" y="112"/>
                  </a:lnTo>
                  <a:lnTo>
                    <a:pt x="0" y="90"/>
                  </a:lnTo>
                  <a:lnTo>
                    <a:pt x="5" y="88"/>
                  </a:lnTo>
                  <a:lnTo>
                    <a:pt x="19" y="88"/>
                  </a:lnTo>
                  <a:lnTo>
                    <a:pt x="31" y="91"/>
                  </a:lnTo>
                  <a:lnTo>
                    <a:pt x="45" y="102"/>
                  </a:lnTo>
                  <a:lnTo>
                    <a:pt x="37" y="86"/>
                  </a:lnTo>
                  <a:lnTo>
                    <a:pt x="33" y="77"/>
                  </a:lnTo>
                  <a:lnTo>
                    <a:pt x="32" y="66"/>
                  </a:lnTo>
                  <a:lnTo>
                    <a:pt x="33" y="59"/>
                  </a:lnTo>
                  <a:lnTo>
                    <a:pt x="41" y="35"/>
                  </a:lnTo>
                  <a:lnTo>
                    <a:pt x="54" y="47"/>
                  </a:lnTo>
                  <a:lnTo>
                    <a:pt x="60" y="54"/>
                  </a:lnTo>
                  <a:lnTo>
                    <a:pt x="65" y="59"/>
                  </a:lnTo>
                  <a:lnTo>
                    <a:pt x="73" y="67"/>
                  </a:lnTo>
                  <a:lnTo>
                    <a:pt x="83" y="77"/>
                  </a:lnTo>
                  <a:lnTo>
                    <a:pt x="93" y="78"/>
                  </a:lnTo>
                  <a:lnTo>
                    <a:pt x="101" y="77"/>
                  </a:lnTo>
                  <a:lnTo>
                    <a:pt x="112" y="70"/>
                  </a:lnTo>
                  <a:lnTo>
                    <a:pt x="119" y="64"/>
                  </a:lnTo>
                  <a:lnTo>
                    <a:pt x="124" y="56"/>
                  </a:lnTo>
                  <a:lnTo>
                    <a:pt x="128" y="49"/>
                  </a:lnTo>
                  <a:lnTo>
                    <a:pt x="131" y="36"/>
                  </a:lnTo>
                  <a:lnTo>
                    <a:pt x="132" y="26"/>
                  </a:lnTo>
                  <a:lnTo>
                    <a:pt x="129" y="17"/>
                  </a:lnTo>
                  <a:lnTo>
                    <a:pt x="130" y="11"/>
                  </a:lnTo>
                  <a:lnTo>
                    <a:pt x="131" y="0"/>
                  </a:lnTo>
                  <a:lnTo>
                    <a:pt x="139" y="13"/>
                  </a:lnTo>
                  <a:lnTo>
                    <a:pt x="146" y="27"/>
                  </a:lnTo>
                  <a:lnTo>
                    <a:pt x="152" y="37"/>
                  </a:lnTo>
                  <a:lnTo>
                    <a:pt x="157" y="57"/>
                  </a:lnTo>
                  <a:lnTo>
                    <a:pt x="159" y="78"/>
                  </a:lnTo>
                  <a:lnTo>
                    <a:pt x="154" y="91"/>
                  </a:lnTo>
                  <a:lnTo>
                    <a:pt x="146" y="103"/>
                  </a:lnTo>
                  <a:lnTo>
                    <a:pt x="145" y="113"/>
                  </a:lnTo>
                  <a:lnTo>
                    <a:pt x="143" y="132"/>
                  </a:lnTo>
                  <a:lnTo>
                    <a:pt x="152" y="115"/>
                  </a:lnTo>
                  <a:lnTo>
                    <a:pt x="165" y="99"/>
                  </a:lnTo>
                  <a:lnTo>
                    <a:pt x="173" y="93"/>
                  </a:lnTo>
                  <a:lnTo>
                    <a:pt x="183" y="83"/>
                  </a:lnTo>
                  <a:lnTo>
                    <a:pt x="193" y="75"/>
                  </a:lnTo>
                  <a:lnTo>
                    <a:pt x="209" y="65"/>
                  </a:lnTo>
                  <a:lnTo>
                    <a:pt x="212" y="82"/>
                  </a:lnTo>
                  <a:lnTo>
                    <a:pt x="215" y="95"/>
                  </a:lnTo>
                  <a:lnTo>
                    <a:pt x="213" y="113"/>
                  </a:lnTo>
                  <a:lnTo>
                    <a:pt x="209" y="124"/>
                  </a:lnTo>
                  <a:lnTo>
                    <a:pt x="206" y="135"/>
                  </a:lnTo>
                  <a:lnTo>
                    <a:pt x="206" y="137"/>
                  </a:lnTo>
                  <a:lnTo>
                    <a:pt x="210" y="145"/>
                  </a:lnTo>
                  <a:lnTo>
                    <a:pt x="214" y="148"/>
                  </a:lnTo>
                  <a:lnTo>
                    <a:pt x="222" y="149"/>
                  </a:lnTo>
                  <a:lnTo>
                    <a:pt x="234" y="148"/>
                  </a:lnTo>
                  <a:lnTo>
                    <a:pt x="243" y="143"/>
                  </a:lnTo>
                  <a:lnTo>
                    <a:pt x="250" y="137"/>
                  </a:lnTo>
                  <a:lnTo>
                    <a:pt x="249" y="131"/>
                  </a:lnTo>
                  <a:lnTo>
                    <a:pt x="246" y="117"/>
                  </a:lnTo>
                  <a:lnTo>
                    <a:pt x="242" y="103"/>
                  </a:lnTo>
                  <a:lnTo>
                    <a:pt x="239" y="92"/>
                  </a:lnTo>
                  <a:lnTo>
                    <a:pt x="253" y="100"/>
                  </a:lnTo>
                  <a:lnTo>
                    <a:pt x="263" y="112"/>
                  </a:lnTo>
                  <a:lnTo>
                    <a:pt x="269" y="126"/>
                  </a:lnTo>
                  <a:lnTo>
                    <a:pt x="271" y="141"/>
                  </a:lnTo>
                  <a:lnTo>
                    <a:pt x="279" y="165"/>
                  </a:lnTo>
                  <a:lnTo>
                    <a:pt x="292" y="183"/>
                  </a:lnTo>
                  <a:lnTo>
                    <a:pt x="301" y="176"/>
                  </a:lnTo>
                  <a:lnTo>
                    <a:pt x="309" y="171"/>
                  </a:lnTo>
                  <a:lnTo>
                    <a:pt x="310" y="160"/>
                  </a:lnTo>
                  <a:lnTo>
                    <a:pt x="313" y="151"/>
                  </a:lnTo>
                  <a:lnTo>
                    <a:pt x="311" y="134"/>
                  </a:lnTo>
                  <a:lnTo>
                    <a:pt x="320" y="141"/>
                  </a:lnTo>
                  <a:lnTo>
                    <a:pt x="325" y="155"/>
                  </a:lnTo>
                  <a:lnTo>
                    <a:pt x="330" y="173"/>
                  </a:lnTo>
                  <a:lnTo>
                    <a:pt x="329" y="185"/>
                  </a:lnTo>
                  <a:lnTo>
                    <a:pt x="327" y="198"/>
                  </a:lnTo>
                  <a:lnTo>
                    <a:pt x="322" y="218"/>
                  </a:lnTo>
                  <a:lnTo>
                    <a:pt x="318" y="230"/>
                  </a:lnTo>
                  <a:lnTo>
                    <a:pt x="322" y="243"/>
                  </a:lnTo>
                  <a:lnTo>
                    <a:pt x="330" y="263"/>
                  </a:lnTo>
                  <a:lnTo>
                    <a:pt x="324" y="273"/>
                  </a:lnTo>
                  <a:lnTo>
                    <a:pt x="311" y="281"/>
                  </a:lnTo>
                  <a:lnTo>
                    <a:pt x="300" y="284"/>
                  </a:lnTo>
                  <a:lnTo>
                    <a:pt x="285" y="287"/>
                  </a:lnTo>
                  <a:lnTo>
                    <a:pt x="274" y="286"/>
                  </a:lnTo>
                  <a:lnTo>
                    <a:pt x="263" y="286"/>
                  </a:lnTo>
                  <a:lnTo>
                    <a:pt x="248" y="280"/>
                  </a:lnTo>
                  <a:lnTo>
                    <a:pt x="238" y="274"/>
                  </a:lnTo>
                  <a:lnTo>
                    <a:pt x="230" y="283"/>
                  </a:lnTo>
                  <a:lnTo>
                    <a:pt x="213" y="291"/>
                  </a:lnTo>
                  <a:lnTo>
                    <a:pt x="200" y="293"/>
                  </a:lnTo>
                  <a:lnTo>
                    <a:pt x="190" y="293"/>
                  </a:lnTo>
                  <a:lnTo>
                    <a:pt x="177" y="289"/>
                  </a:lnTo>
                  <a:lnTo>
                    <a:pt x="166" y="300"/>
                  </a:lnTo>
                  <a:lnTo>
                    <a:pt x="151" y="311"/>
                  </a:lnTo>
                  <a:lnTo>
                    <a:pt x="131" y="316"/>
                  </a:lnTo>
                  <a:lnTo>
                    <a:pt x="113" y="320"/>
                  </a:lnTo>
                  <a:lnTo>
                    <a:pt x="97" y="318"/>
                  </a:lnTo>
                </a:path>
              </a:pathLst>
            </a:custGeom>
            <a:solidFill>
              <a:srgbClr val="FFFF00"/>
            </a:solidFill>
            <a:ln w="9525" cap="rnd">
              <a:noFill/>
              <a:round/>
              <a:headEnd/>
              <a:tailEnd/>
            </a:ln>
          </p:spPr>
          <p:txBody>
            <a:bodyPr>
              <a:prstTxWarp prst="textNoShape">
                <a:avLst/>
              </a:prstTxWarp>
            </a:bodyPr>
            <a:lstStyle/>
            <a:p>
              <a:endParaRPr lang="en-US"/>
            </a:p>
          </p:txBody>
        </p:sp>
        <p:grpSp>
          <p:nvGrpSpPr>
            <p:cNvPr id="109592" name="Group 34"/>
            <p:cNvGrpSpPr>
              <a:grpSpLocks/>
            </p:cNvGrpSpPr>
            <p:nvPr/>
          </p:nvGrpSpPr>
          <p:grpSpPr bwMode="auto">
            <a:xfrm>
              <a:off x="1736" y="2879"/>
              <a:ext cx="429" cy="465"/>
              <a:chOff x="1736" y="2879"/>
              <a:chExt cx="429" cy="465"/>
            </a:xfrm>
          </p:grpSpPr>
          <p:sp>
            <p:nvSpPr>
              <p:cNvPr id="109595" name="Freeform 35"/>
              <p:cNvSpPr>
                <a:spLocks/>
              </p:cNvSpPr>
              <p:nvPr/>
            </p:nvSpPr>
            <p:spPr bwMode="auto">
              <a:xfrm>
                <a:off x="1736" y="2879"/>
                <a:ext cx="429" cy="465"/>
              </a:xfrm>
              <a:custGeom>
                <a:avLst/>
                <a:gdLst>
                  <a:gd name="T0" fmla="*/ 53 w 429"/>
                  <a:gd name="T1" fmla="*/ 375 h 465"/>
                  <a:gd name="T2" fmla="*/ 13 w 429"/>
                  <a:gd name="T3" fmla="*/ 319 h 465"/>
                  <a:gd name="T4" fmla="*/ 2 w 429"/>
                  <a:gd name="T5" fmla="*/ 268 h 465"/>
                  <a:gd name="T6" fmla="*/ 4 w 429"/>
                  <a:gd name="T7" fmla="*/ 231 h 465"/>
                  <a:gd name="T8" fmla="*/ 27 w 429"/>
                  <a:gd name="T9" fmla="*/ 177 h 465"/>
                  <a:gd name="T10" fmla="*/ 52 w 429"/>
                  <a:gd name="T11" fmla="*/ 140 h 465"/>
                  <a:gd name="T12" fmla="*/ 61 w 429"/>
                  <a:gd name="T13" fmla="*/ 115 h 465"/>
                  <a:gd name="T14" fmla="*/ 50 w 429"/>
                  <a:gd name="T15" fmla="*/ 85 h 465"/>
                  <a:gd name="T16" fmla="*/ 49 w 429"/>
                  <a:gd name="T17" fmla="*/ 68 h 465"/>
                  <a:gd name="T18" fmla="*/ 81 w 429"/>
                  <a:gd name="T19" fmla="*/ 83 h 465"/>
                  <a:gd name="T20" fmla="*/ 100 w 429"/>
                  <a:gd name="T21" fmla="*/ 99 h 465"/>
                  <a:gd name="T22" fmla="*/ 114 w 429"/>
                  <a:gd name="T23" fmla="*/ 71 h 465"/>
                  <a:gd name="T24" fmla="*/ 104 w 429"/>
                  <a:gd name="T25" fmla="*/ 36 h 465"/>
                  <a:gd name="T26" fmla="*/ 97 w 429"/>
                  <a:gd name="T27" fmla="*/ 17 h 465"/>
                  <a:gd name="T28" fmla="*/ 131 w 429"/>
                  <a:gd name="T29" fmla="*/ 22 h 465"/>
                  <a:gd name="T30" fmla="*/ 166 w 429"/>
                  <a:gd name="T31" fmla="*/ 59 h 465"/>
                  <a:gd name="T32" fmla="*/ 181 w 429"/>
                  <a:gd name="T33" fmla="*/ 93 h 465"/>
                  <a:gd name="T34" fmla="*/ 190 w 429"/>
                  <a:gd name="T35" fmla="*/ 51 h 465"/>
                  <a:gd name="T36" fmla="*/ 223 w 429"/>
                  <a:gd name="T37" fmla="*/ 17 h 465"/>
                  <a:gd name="T38" fmla="*/ 259 w 429"/>
                  <a:gd name="T39" fmla="*/ 0 h 465"/>
                  <a:gd name="T40" fmla="*/ 278 w 429"/>
                  <a:gd name="T41" fmla="*/ 13 h 465"/>
                  <a:gd name="T42" fmla="*/ 256 w 429"/>
                  <a:gd name="T43" fmla="*/ 39 h 465"/>
                  <a:gd name="T44" fmla="*/ 259 w 429"/>
                  <a:gd name="T45" fmla="*/ 78 h 465"/>
                  <a:gd name="T46" fmla="*/ 296 w 429"/>
                  <a:gd name="T47" fmla="*/ 93 h 465"/>
                  <a:gd name="T48" fmla="*/ 334 w 429"/>
                  <a:gd name="T49" fmla="*/ 83 h 465"/>
                  <a:gd name="T50" fmla="*/ 354 w 429"/>
                  <a:gd name="T51" fmla="*/ 64 h 465"/>
                  <a:gd name="T52" fmla="*/ 345 w 429"/>
                  <a:gd name="T53" fmla="*/ 43 h 465"/>
                  <a:gd name="T54" fmla="*/ 356 w 429"/>
                  <a:gd name="T55" fmla="*/ 37 h 465"/>
                  <a:gd name="T56" fmla="*/ 389 w 429"/>
                  <a:gd name="T57" fmla="*/ 46 h 465"/>
                  <a:gd name="T58" fmla="*/ 415 w 429"/>
                  <a:gd name="T59" fmla="*/ 79 h 465"/>
                  <a:gd name="T60" fmla="*/ 425 w 429"/>
                  <a:gd name="T61" fmla="*/ 129 h 465"/>
                  <a:gd name="T62" fmla="*/ 414 w 429"/>
                  <a:gd name="T63" fmla="*/ 152 h 465"/>
                  <a:gd name="T64" fmla="*/ 388 w 429"/>
                  <a:gd name="T65" fmla="*/ 191 h 465"/>
                  <a:gd name="T66" fmla="*/ 384 w 429"/>
                  <a:gd name="T67" fmla="*/ 224 h 465"/>
                  <a:gd name="T68" fmla="*/ 390 w 429"/>
                  <a:gd name="T69" fmla="*/ 264 h 465"/>
                  <a:gd name="T70" fmla="*/ 398 w 429"/>
                  <a:gd name="T71" fmla="*/ 309 h 465"/>
                  <a:gd name="T72" fmla="*/ 387 w 429"/>
                  <a:gd name="T73" fmla="*/ 339 h 465"/>
                  <a:gd name="T74" fmla="*/ 347 w 429"/>
                  <a:gd name="T75" fmla="*/ 372 h 465"/>
                  <a:gd name="T76" fmla="*/ 295 w 429"/>
                  <a:gd name="T77" fmla="*/ 412 h 465"/>
                  <a:gd name="T78" fmla="*/ 216 w 429"/>
                  <a:gd name="T79" fmla="*/ 452 h 465"/>
                  <a:gd name="T80" fmla="*/ 157 w 429"/>
                  <a:gd name="T81" fmla="*/ 464 h 465"/>
                  <a:gd name="T82" fmla="*/ 122 w 429"/>
                  <a:gd name="T83" fmla="*/ 444 h 4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9"/>
                  <a:gd name="T127" fmla="*/ 0 h 465"/>
                  <a:gd name="T128" fmla="*/ 429 w 429"/>
                  <a:gd name="T129" fmla="*/ 465 h 4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9" h="465">
                    <a:moveTo>
                      <a:pt x="93" y="414"/>
                    </a:moveTo>
                    <a:lnTo>
                      <a:pt x="73" y="396"/>
                    </a:lnTo>
                    <a:lnTo>
                      <a:pt x="53" y="375"/>
                    </a:lnTo>
                    <a:lnTo>
                      <a:pt x="38" y="354"/>
                    </a:lnTo>
                    <a:lnTo>
                      <a:pt x="24" y="334"/>
                    </a:lnTo>
                    <a:lnTo>
                      <a:pt x="13" y="319"/>
                    </a:lnTo>
                    <a:lnTo>
                      <a:pt x="5" y="304"/>
                    </a:lnTo>
                    <a:lnTo>
                      <a:pt x="1" y="286"/>
                    </a:lnTo>
                    <a:lnTo>
                      <a:pt x="2" y="268"/>
                    </a:lnTo>
                    <a:lnTo>
                      <a:pt x="0" y="259"/>
                    </a:lnTo>
                    <a:lnTo>
                      <a:pt x="0" y="244"/>
                    </a:lnTo>
                    <a:lnTo>
                      <a:pt x="4" y="231"/>
                    </a:lnTo>
                    <a:lnTo>
                      <a:pt x="9" y="210"/>
                    </a:lnTo>
                    <a:lnTo>
                      <a:pt x="20" y="192"/>
                    </a:lnTo>
                    <a:lnTo>
                      <a:pt x="27" y="177"/>
                    </a:lnTo>
                    <a:lnTo>
                      <a:pt x="36" y="165"/>
                    </a:lnTo>
                    <a:lnTo>
                      <a:pt x="46" y="153"/>
                    </a:lnTo>
                    <a:lnTo>
                      <a:pt x="52" y="140"/>
                    </a:lnTo>
                    <a:lnTo>
                      <a:pt x="59" y="131"/>
                    </a:lnTo>
                    <a:lnTo>
                      <a:pt x="62" y="119"/>
                    </a:lnTo>
                    <a:lnTo>
                      <a:pt x="61" y="115"/>
                    </a:lnTo>
                    <a:lnTo>
                      <a:pt x="61" y="102"/>
                    </a:lnTo>
                    <a:lnTo>
                      <a:pt x="55" y="93"/>
                    </a:lnTo>
                    <a:lnTo>
                      <a:pt x="50" y="85"/>
                    </a:lnTo>
                    <a:lnTo>
                      <a:pt x="41" y="76"/>
                    </a:lnTo>
                    <a:lnTo>
                      <a:pt x="32" y="67"/>
                    </a:lnTo>
                    <a:lnTo>
                      <a:pt x="49" y="68"/>
                    </a:lnTo>
                    <a:lnTo>
                      <a:pt x="64" y="68"/>
                    </a:lnTo>
                    <a:lnTo>
                      <a:pt x="75" y="75"/>
                    </a:lnTo>
                    <a:lnTo>
                      <a:pt x="81" y="83"/>
                    </a:lnTo>
                    <a:lnTo>
                      <a:pt x="86" y="92"/>
                    </a:lnTo>
                    <a:lnTo>
                      <a:pt x="92" y="105"/>
                    </a:lnTo>
                    <a:lnTo>
                      <a:pt x="100" y="99"/>
                    </a:lnTo>
                    <a:lnTo>
                      <a:pt x="107" y="90"/>
                    </a:lnTo>
                    <a:lnTo>
                      <a:pt x="113" y="81"/>
                    </a:lnTo>
                    <a:lnTo>
                      <a:pt x="114" y="71"/>
                    </a:lnTo>
                    <a:lnTo>
                      <a:pt x="116" y="59"/>
                    </a:lnTo>
                    <a:lnTo>
                      <a:pt x="113" y="49"/>
                    </a:lnTo>
                    <a:lnTo>
                      <a:pt x="104" y="36"/>
                    </a:lnTo>
                    <a:lnTo>
                      <a:pt x="96" y="28"/>
                    </a:lnTo>
                    <a:lnTo>
                      <a:pt x="83" y="22"/>
                    </a:lnTo>
                    <a:lnTo>
                      <a:pt x="97" y="17"/>
                    </a:lnTo>
                    <a:lnTo>
                      <a:pt x="109" y="15"/>
                    </a:lnTo>
                    <a:lnTo>
                      <a:pt x="122" y="18"/>
                    </a:lnTo>
                    <a:lnTo>
                      <a:pt x="131" y="22"/>
                    </a:lnTo>
                    <a:lnTo>
                      <a:pt x="143" y="32"/>
                    </a:lnTo>
                    <a:lnTo>
                      <a:pt x="154" y="43"/>
                    </a:lnTo>
                    <a:lnTo>
                      <a:pt x="166" y="59"/>
                    </a:lnTo>
                    <a:lnTo>
                      <a:pt x="172" y="69"/>
                    </a:lnTo>
                    <a:lnTo>
                      <a:pt x="177" y="82"/>
                    </a:lnTo>
                    <a:lnTo>
                      <a:pt x="181" y="93"/>
                    </a:lnTo>
                    <a:lnTo>
                      <a:pt x="181" y="77"/>
                    </a:lnTo>
                    <a:lnTo>
                      <a:pt x="186" y="63"/>
                    </a:lnTo>
                    <a:lnTo>
                      <a:pt x="190" y="51"/>
                    </a:lnTo>
                    <a:lnTo>
                      <a:pt x="201" y="40"/>
                    </a:lnTo>
                    <a:lnTo>
                      <a:pt x="211" y="29"/>
                    </a:lnTo>
                    <a:lnTo>
                      <a:pt x="223" y="17"/>
                    </a:lnTo>
                    <a:lnTo>
                      <a:pt x="235" y="10"/>
                    </a:lnTo>
                    <a:lnTo>
                      <a:pt x="247" y="4"/>
                    </a:lnTo>
                    <a:lnTo>
                      <a:pt x="259" y="0"/>
                    </a:lnTo>
                    <a:lnTo>
                      <a:pt x="272" y="1"/>
                    </a:lnTo>
                    <a:lnTo>
                      <a:pt x="293" y="6"/>
                    </a:lnTo>
                    <a:lnTo>
                      <a:pt x="278" y="13"/>
                    </a:lnTo>
                    <a:lnTo>
                      <a:pt x="270" y="19"/>
                    </a:lnTo>
                    <a:lnTo>
                      <a:pt x="263" y="28"/>
                    </a:lnTo>
                    <a:lnTo>
                      <a:pt x="256" y="39"/>
                    </a:lnTo>
                    <a:lnTo>
                      <a:pt x="253" y="55"/>
                    </a:lnTo>
                    <a:lnTo>
                      <a:pt x="253" y="67"/>
                    </a:lnTo>
                    <a:lnTo>
                      <a:pt x="259" y="78"/>
                    </a:lnTo>
                    <a:lnTo>
                      <a:pt x="267" y="88"/>
                    </a:lnTo>
                    <a:lnTo>
                      <a:pt x="278" y="91"/>
                    </a:lnTo>
                    <a:lnTo>
                      <a:pt x="296" y="93"/>
                    </a:lnTo>
                    <a:lnTo>
                      <a:pt x="312" y="91"/>
                    </a:lnTo>
                    <a:lnTo>
                      <a:pt x="324" y="86"/>
                    </a:lnTo>
                    <a:lnTo>
                      <a:pt x="334" y="83"/>
                    </a:lnTo>
                    <a:lnTo>
                      <a:pt x="343" y="80"/>
                    </a:lnTo>
                    <a:lnTo>
                      <a:pt x="355" y="68"/>
                    </a:lnTo>
                    <a:lnTo>
                      <a:pt x="354" y="64"/>
                    </a:lnTo>
                    <a:lnTo>
                      <a:pt x="354" y="55"/>
                    </a:lnTo>
                    <a:lnTo>
                      <a:pt x="350" y="47"/>
                    </a:lnTo>
                    <a:lnTo>
                      <a:pt x="345" y="43"/>
                    </a:lnTo>
                    <a:lnTo>
                      <a:pt x="341" y="38"/>
                    </a:lnTo>
                    <a:lnTo>
                      <a:pt x="347" y="38"/>
                    </a:lnTo>
                    <a:lnTo>
                      <a:pt x="356" y="37"/>
                    </a:lnTo>
                    <a:lnTo>
                      <a:pt x="367" y="41"/>
                    </a:lnTo>
                    <a:lnTo>
                      <a:pt x="379" y="43"/>
                    </a:lnTo>
                    <a:lnTo>
                      <a:pt x="389" y="46"/>
                    </a:lnTo>
                    <a:lnTo>
                      <a:pt x="395" y="53"/>
                    </a:lnTo>
                    <a:lnTo>
                      <a:pt x="407" y="63"/>
                    </a:lnTo>
                    <a:lnTo>
                      <a:pt x="415" y="79"/>
                    </a:lnTo>
                    <a:lnTo>
                      <a:pt x="421" y="93"/>
                    </a:lnTo>
                    <a:lnTo>
                      <a:pt x="428" y="114"/>
                    </a:lnTo>
                    <a:lnTo>
                      <a:pt x="425" y="129"/>
                    </a:lnTo>
                    <a:lnTo>
                      <a:pt x="423" y="137"/>
                    </a:lnTo>
                    <a:lnTo>
                      <a:pt x="420" y="144"/>
                    </a:lnTo>
                    <a:lnTo>
                      <a:pt x="414" y="152"/>
                    </a:lnTo>
                    <a:lnTo>
                      <a:pt x="406" y="165"/>
                    </a:lnTo>
                    <a:lnTo>
                      <a:pt x="395" y="182"/>
                    </a:lnTo>
                    <a:lnTo>
                      <a:pt x="388" y="191"/>
                    </a:lnTo>
                    <a:lnTo>
                      <a:pt x="385" y="203"/>
                    </a:lnTo>
                    <a:lnTo>
                      <a:pt x="384" y="210"/>
                    </a:lnTo>
                    <a:lnTo>
                      <a:pt x="384" y="224"/>
                    </a:lnTo>
                    <a:lnTo>
                      <a:pt x="385" y="237"/>
                    </a:lnTo>
                    <a:lnTo>
                      <a:pt x="386" y="250"/>
                    </a:lnTo>
                    <a:lnTo>
                      <a:pt x="390" y="264"/>
                    </a:lnTo>
                    <a:lnTo>
                      <a:pt x="396" y="280"/>
                    </a:lnTo>
                    <a:lnTo>
                      <a:pt x="400" y="295"/>
                    </a:lnTo>
                    <a:lnTo>
                      <a:pt x="398" y="309"/>
                    </a:lnTo>
                    <a:lnTo>
                      <a:pt x="394" y="317"/>
                    </a:lnTo>
                    <a:lnTo>
                      <a:pt x="390" y="326"/>
                    </a:lnTo>
                    <a:lnTo>
                      <a:pt x="387" y="339"/>
                    </a:lnTo>
                    <a:lnTo>
                      <a:pt x="374" y="350"/>
                    </a:lnTo>
                    <a:lnTo>
                      <a:pt x="362" y="361"/>
                    </a:lnTo>
                    <a:lnTo>
                      <a:pt x="347" y="372"/>
                    </a:lnTo>
                    <a:lnTo>
                      <a:pt x="329" y="388"/>
                    </a:lnTo>
                    <a:lnTo>
                      <a:pt x="316" y="397"/>
                    </a:lnTo>
                    <a:lnTo>
                      <a:pt x="295" y="412"/>
                    </a:lnTo>
                    <a:lnTo>
                      <a:pt x="270" y="429"/>
                    </a:lnTo>
                    <a:lnTo>
                      <a:pt x="244" y="440"/>
                    </a:lnTo>
                    <a:lnTo>
                      <a:pt x="216" y="452"/>
                    </a:lnTo>
                    <a:lnTo>
                      <a:pt x="194" y="454"/>
                    </a:lnTo>
                    <a:lnTo>
                      <a:pt x="171" y="461"/>
                    </a:lnTo>
                    <a:lnTo>
                      <a:pt x="157" y="464"/>
                    </a:lnTo>
                    <a:lnTo>
                      <a:pt x="144" y="459"/>
                    </a:lnTo>
                    <a:lnTo>
                      <a:pt x="134" y="450"/>
                    </a:lnTo>
                    <a:lnTo>
                      <a:pt x="122" y="444"/>
                    </a:lnTo>
                    <a:lnTo>
                      <a:pt x="105" y="429"/>
                    </a:lnTo>
                    <a:lnTo>
                      <a:pt x="93" y="414"/>
                    </a:lnTo>
                  </a:path>
                </a:pathLst>
              </a:custGeom>
              <a:solidFill>
                <a:srgbClr val="E00000"/>
              </a:solidFill>
              <a:ln w="9525" cap="rnd">
                <a:noFill/>
                <a:round/>
                <a:headEnd/>
                <a:tailEnd/>
              </a:ln>
            </p:spPr>
            <p:txBody>
              <a:bodyPr>
                <a:prstTxWarp prst="textNoShape">
                  <a:avLst/>
                </a:prstTxWarp>
              </a:bodyPr>
              <a:lstStyle/>
              <a:p>
                <a:endParaRPr lang="en-US"/>
              </a:p>
            </p:txBody>
          </p:sp>
          <p:sp>
            <p:nvSpPr>
              <p:cNvPr id="109596" name="Freeform 36"/>
              <p:cNvSpPr>
                <a:spLocks/>
              </p:cNvSpPr>
              <p:nvPr/>
            </p:nvSpPr>
            <p:spPr bwMode="auto">
              <a:xfrm>
                <a:off x="1824" y="2962"/>
                <a:ext cx="303" cy="350"/>
              </a:xfrm>
              <a:custGeom>
                <a:avLst/>
                <a:gdLst>
                  <a:gd name="T0" fmla="*/ 46 w 303"/>
                  <a:gd name="T1" fmla="*/ 275 h 350"/>
                  <a:gd name="T2" fmla="*/ 10 w 303"/>
                  <a:gd name="T3" fmla="*/ 230 h 350"/>
                  <a:gd name="T4" fmla="*/ 1 w 303"/>
                  <a:gd name="T5" fmla="*/ 194 h 350"/>
                  <a:gd name="T6" fmla="*/ 1 w 303"/>
                  <a:gd name="T7" fmla="*/ 161 h 350"/>
                  <a:gd name="T8" fmla="*/ 15 w 303"/>
                  <a:gd name="T9" fmla="*/ 123 h 350"/>
                  <a:gd name="T10" fmla="*/ 30 w 303"/>
                  <a:gd name="T11" fmla="*/ 97 h 350"/>
                  <a:gd name="T12" fmla="*/ 35 w 303"/>
                  <a:gd name="T13" fmla="*/ 77 h 350"/>
                  <a:gd name="T14" fmla="*/ 25 w 303"/>
                  <a:gd name="T15" fmla="*/ 52 h 350"/>
                  <a:gd name="T16" fmla="*/ 25 w 303"/>
                  <a:gd name="T17" fmla="*/ 40 h 350"/>
                  <a:gd name="T18" fmla="*/ 49 w 303"/>
                  <a:gd name="T19" fmla="*/ 53 h 350"/>
                  <a:gd name="T20" fmla="*/ 63 w 303"/>
                  <a:gd name="T21" fmla="*/ 67 h 350"/>
                  <a:gd name="T22" fmla="*/ 72 w 303"/>
                  <a:gd name="T23" fmla="*/ 47 h 350"/>
                  <a:gd name="T24" fmla="*/ 64 w 303"/>
                  <a:gd name="T25" fmla="*/ 19 h 350"/>
                  <a:gd name="T26" fmla="*/ 56 w 303"/>
                  <a:gd name="T27" fmla="*/ 4 h 350"/>
                  <a:gd name="T28" fmla="*/ 82 w 303"/>
                  <a:gd name="T29" fmla="*/ 11 h 350"/>
                  <a:gd name="T30" fmla="*/ 108 w 303"/>
                  <a:gd name="T31" fmla="*/ 38 h 350"/>
                  <a:gd name="T32" fmla="*/ 121 w 303"/>
                  <a:gd name="T33" fmla="*/ 68 h 350"/>
                  <a:gd name="T34" fmla="*/ 126 w 303"/>
                  <a:gd name="T35" fmla="*/ 36 h 350"/>
                  <a:gd name="T36" fmla="*/ 147 w 303"/>
                  <a:gd name="T37" fmla="*/ 10 h 350"/>
                  <a:gd name="T38" fmla="*/ 173 w 303"/>
                  <a:gd name="T39" fmla="*/ 0 h 350"/>
                  <a:gd name="T40" fmla="*/ 189 w 303"/>
                  <a:gd name="T41" fmla="*/ 10 h 350"/>
                  <a:gd name="T42" fmla="*/ 174 w 303"/>
                  <a:gd name="T43" fmla="*/ 28 h 350"/>
                  <a:gd name="T44" fmla="*/ 176 w 303"/>
                  <a:gd name="T45" fmla="*/ 60 h 350"/>
                  <a:gd name="T46" fmla="*/ 203 w 303"/>
                  <a:gd name="T47" fmla="*/ 72 h 350"/>
                  <a:gd name="T48" fmla="*/ 233 w 303"/>
                  <a:gd name="T49" fmla="*/ 67 h 350"/>
                  <a:gd name="T50" fmla="*/ 246 w 303"/>
                  <a:gd name="T51" fmla="*/ 54 h 350"/>
                  <a:gd name="T52" fmla="*/ 238 w 303"/>
                  <a:gd name="T53" fmla="*/ 37 h 350"/>
                  <a:gd name="T54" fmla="*/ 247 w 303"/>
                  <a:gd name="T55" fmla="*/ 33 h 350"/>
                  <a:gd name="T56" fmla="*/ 268 w 303"/>
                  <a:gd name="T57" fmla="*/ 43 h 350"/>
                  <a:gd name="T58" fmla="*/ 290 w 303"/>
                  <a:gd name="T59" fmla="*/ 68 h 350"/>
                  <a:gd name="T60" fmla="*/ 300 w 303"/>
                  <a:gd name="T61" fmla="*/ 107 h 350"/>
                  <a:gd name="T62" fmla="*/ 295 w 303"/>
                  <a:gd name="T63" fmla="*/ 125 h 350"/>
                  <a:gd name="T64" fmla="*/ 278 w 303"/>
                  <a:gd name="T65" fmla="*/ 154 h 350"/>
                  <a:gd name="T66" fmla="*/ 275 w 303"/>
                  <a:gd name="T67" fmla="*/ 177 h 350"/>
                  <a:gd name="T68" fmla="*/ 281 w 303"/>
                  <a:gd name="T69" fmla="*/ 209 h 350"/>
                  <a:gd name="T70" fmla="*/ 291 w 303"/>
                  <a:gd name="T71" fmla="*/ 245 h 350"/>
                  <a:gd name="T72" fmla="*/ 282 w 303"/>
                  <a:gd name="T73" fmla="*/ 264 h 350"/>
                  <a:gd name="T74" fmla="*/ 257 w 303"/>
                  <a:gd name="T75" fmla="*/ 291 h 350"/>
                  <a:gd name="T76" fmla="*/ 223 w 303"/>
                  <a:gd name="T77" fmla="*/ 319 h 350"/>
                  <a:gd name="T78" fmla="*/ 165 w 303"/>
                  <a:gd name="T79" fmla="*/ 344 h 350"/>
                  <a:gd name="T80" fmla="*/ 125 w 303"/>
                  <a:gd name="T81" fmla="*/ 348 h 350"/>
                  <a:gd name="T82" fmla="*/ 96 w 303"/>
                  <a:gd name="T83" fmla="*/ 333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50"/>
                  <a:gd name="T128" fmla="*/ 303 w 303"/>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50">
                    <a:moveTo>
                      <a:pt x="74" y="309"/>
                    </a:moveTo>
                    <a:lnTo>
                      <a:pt x="58" y="292"/>
                    </a:lnTo>
                    <a:lnTo>
                      <a:pt x="46" y="275"/>
                    </a:lnTo>
                    <a:lnTo>
                      <a:pt x="31" y="261"/>
                    </a:lnTo>
                    <a:lnTo>
                      <a:pt x="21" y="244"/>
                    </a:lnTo>
                    <a:lnTo>
                      <a:pt x="10" y="230"/>
                    </a:lnTo>
                    <a:lnTo>
                      <a:pt x="7" y="217"/>
                    </a:lnTo>
                    <a:lnTo>
                      <a:pt x="1" y="207"/>
                    </a:lnTo>
                    <a:lnTo>
                      <a:pt x="1" y="194"/>
                    </a:lnTo>
                    <a:lnTo>
                      <a:pt x="0" y="183"/>
                    </a:lnTo>
                    <a:lnTo>
                      <a:pt x="0" y="173"/>
                    </a:lnTo>
                    <a:lnTo>
                      <a:pt x="1" y="161"/>
                    </a:lnTo>
                    <a:lnTo>
                      <a:pt x="4" y="147"/>
                    </a:lnTo>
                    <a:lnTo>
                      <a:pt x="11" y="132"/>
                    </a:lnTo>
                    <a:lnTo>
                      <a:pt x="15" y="123"/>
                    </a:lnTo>
                    <a:lnTo>
                      <a:pt x="20" y="115"/>
                    </a:lnTo>
                    <a:lnTo>
                      <a:pt x="29" y="106"/>
                    </a:lnTo>
                    <a:lnTo>
                      <a:pt x="30" y="97"/>
                    </a:lnTo>
                    <a:lnTo>
                      <a:pt x="37" y="88"/>
                    </a:lnTo>
                    <a:lnTo>
                      <a:pt x="38" y="80"/>
                    </a:lnTo>
                    <a:lnTo>
                      <a:pt x="35" y="77"/>
                    </a:lnTo>
                    <a:lnTo>
                      <a:pt x="35" y="70"/>
                    </a:lnTo>
                    <a:lnTo>
                      <a:pt x="30" y="60"/>
                    </a:lnTo>
                    <a:lnTo>
                      <a:pt x="25" y="52"/>
                    </a:lnTo>
                    <a:lnTo>
                      <a:pt x="17" y="48"/>
                    </a:lnTo>
                    <a:lnTo>
                      <a:pt x="12" y="39"/>
                    </a:lnTo>
                    <a:lnTo>
                      <a:pt x="25" y="40"/>
                    </a:lnTo>
                    <a:lnTo>
                      <a:pt x="35" y="42"/>
                    </a:lnTo>
                    <a:lnTo>
                      <a:pt x="42" y="48"/>
                    </a:lnTo>
                    <a:lnTo>
                      <a:pt x="49" y="53"/>
                    </a:lnTo>
                    <a:lnTo>
                      <a:pt x="52" y="60"/>
                    </a:lnTo>
                    <a:lnTo>
                      <a:pt x="57" y="71"/>
                    </a:lnTo>
                    <a:lnTo>
                      <a:pt x="63" y="67"/>
                    </a:lnTo>
                    <a:lnTo>
                      <a:pt x="68" y="61"/>
                    </a:lnTo>
                    <a:lnTo>
                      <a:pt x="71" y="54"/>
                    </a:lnTo>
                    <a:lnTo>
                      <a:pt x="72" y="47"/>
                    </a:lnTo>
                    <a:lnTo>
                      <a:pt x="72" y="36"/>
                    </a:lnTo>
                    <a:lnTo>
                      <a:pt x="70" y="29"/>
                    </a:lnTo>
                    <a:lnTo>
                      <a:pt x="64" y="19"/>
                    </a:lnTo>
                    <a:lnTo>
                      <a:pt x="57" y="13"/>
                    </a:lnTo>
                    <a:lnTo>
                      <a:pt x="47" y="8"/>
                    </a:lnTo>
                    <a:lnTo>
                      <a:pt x="56" y="4"/>
                    </a:lnTo>
                    <a:lnTo>
                      <a:pt x="64" y="3"/>
                    </a:lnTo>
                    <a:lnTo>
                      <a:pt x="75" y="7"/>
                    </a:lnTo>
                    <a:lnTo>
                      <a:pt x="82" y="11"/>
                    </a:lnTo>
                    <a:lnTo>
                      <a:pt x="91" y="18"/>
                    </a:lnTo>
                    <a:lnTo>
                      <a:pt x="99" y="29"/>
                    </a:lnTo>
                    <a:lnTo>
                      <a:pt x="108" y="38"/>
                    </a:lnTo>
                    <a:lnTo>
                      <a:pt x="113" y="49"/>
                    </a:lnTo>
                    <a:lnTo>
                      <a:pt x="119" y="58"/>
                    </a:lnTo>
                    <a:lnTo>
                      <a:pt x="121" y="68"/>
                    </a:lnTo>
                    <a:lnTo>
                      <a:pt x="124" y="56"/>
                    </a:lnTo>
                    <a:lnTo>
                      <a:pt x="123" y="45"/>
                    </a:lnTo>
                    <a:lnTo>
                      <a:pt x="126" y="36"/>
                    </a:lnTo>
                    <a:lnTo>
                      <a:pt x="131" y="26"/>
                    </a:lnTo>
                    <a:lnTo>
                      <a:pt x="139" y="19"/>
                    </a:lnTo>
                    <a:lnTo>
                      <a:pt x="147" y="10"/>
                    </a:lnTo>
                    <a:lnTo>
                      <a:pt x="158" y="4"/>
                    </a:lnTo>
                    <a:lnTo>
                      <a:pt x="165" y="1"/>
                    </a:lnTo>
                    <a:lnTo>
                      <a:pt x="173" y="0"/>
                    </a:lnTo>
                    <a:lnTo>
                      <a:pt x="182" y="1"/>
                    </a:lnTo>
                    <a:lnTo>
                      <a:pt x="198" y="5"/>
                    </a:lnTo>
                    <a:lnTo>
                      <a:pt x="189" y="10"/>
                    </a:lnTo>
                    <a:lnTo>
                      <a:pt x="183" y="15"/>
                    </a:lnTo>
                    <a:lnTo>
                      <a:pt x="178" y="22"/>
                    </a:lnTo>
                    <a:lnTo>
                      <a:pt x="174" y="28"/>
                    </a:lnTo>
                    <a:lnTo>
                      <a:pt x="171" y="41"/>
                    </a:lnTo>
                    <a:lnTo>
                      <a:pt x="172" y="50"/>
                    </a:lnTo>
                    <a:lnTo>
                      <a:pt x="176" y="60"/>
                    </a:lnTo>
                    <a:lnTo>
                      <a:pt x="184" y="68"/>
                    </a:lnTo>
                    <a:lnTo>
                      <a:pt x="193" y="70"/>
                    </a:lnTo>
                    <a:lnTo>
                      <a:pt x="203" y="72"/>
                    </a:lnTo>
                    <a:lnTo>
                      <a:pt x="216" y="71"/>
                    </a:lnTo>
                    <a:lnTo>
                      <a:pt x="226" y="70"/>
                    </a:lnTo>
                    <a:lnTo>
                      <a:pt x="233" y="67"/>
                    </a:lnTo>
                    <a:lnTo>
                      <a:pt x="240" y="66"/>
                    </a:lnTo>
                    <a:lnTo>
                      <a:pt x="247" y="61"/>
                    </a:lnTo>
                    <a:lnTo>
                      <a:pt x="246" y="54"/>
                    </a:lnTo>
                    <a:lnTo>
                      <a:pt x="247" y="48"/>
                    </a:lnTo>
                    <a:lnTo>
                      <a:pt x="241" y="40"/>
                    </a:lnTo>
                    <a:lnTo>
                      <a:pt x="238" y="37"/>
                    </a:lnTo>
                    <a:lnTo>
                      <a:pt x="236" y="33"/>
                    </a:lnTo>
                    <a:lnTo>
                      <a:pt x="243" y="33"/>
                    </a:lnTo>
                    <a:lnTo>
                      <a:pt x="247" y="33"/>
                    </a:lnTo>
                    <a:lnTo>
                      <a:pt x="253" y="36"/>
                    </a:lnTo>
                    <a:lnTo>
                      <a:pt x="263" y="40"/>
                    </a:lnTo>
                    <a:lnTo>
                      <a:pt x="268" y="43"/>
                    </a:lnTo>
                    <a:lnTo>
                      <a:pt x="275" y="48"/>
                    </a:lnTo>
                    <a:lnTo>
                      <a:pt x="283" y="57"/>
                    </a:lnTo>
                    <a:lnTo>
                      <a:pt x="290" y="68"/>
                    </a:lnTo>
                    <a:lnTo>
                      <a:pt x="295" y="81"/>
                    </a:lnTo>
                    <a:lnTo>
                      <a:pt x="302" y="95"/>
                    </a:lnTo>
                    <a:lnTo>
                      <a:pt x="300" y="107"/>
                    </a:lnTo>
                    <a:lnTo>
                      <a:pt x="300" y="114"/>
                    </a:lnTo>
                    <a:lnTo>
                      <a:pt x="300" y="118"/>
                    </a:lnTo>
                    <a:lnTo>
                      <a:pt x="295" y="125"/>
                    </a:lnTo>
                    <a:lnTo>
                      <a:pt x="288" y="134"/>
                    </a:lnTo>
                    <a:lnTo>
                      <a:pt x="281" y="144"/>
                    </a:lnTo>
                    <a:lnTo>
                      <a:pt x="278" y="154"/>
                    </a:lnTo>
                    <a:lnTo>
                      <a:pt x="275" y="162"/>
                    </a:lnTo>
                    <a:lnTo>
                      <a:pt x="274" y="169"/>
                    </a:lnTo>
                    <a:lnTo>
                      <a:pt x="275" y="177"/>
                    </a:lnTo>
                    <a:lnTo>
                      <a:pt x="278" y="189"/>
                    </a:lnTo>
                    <a:lnTo>
                      <a:pt x="278" y="199"/>
                    </a:lnTo>
                    <a:lnTo>
                      <a:pt x="281" y="209"/>
                    </a:lnTo>
                    <a:lnTo>
                      <a:pt x="287" y="224"/>
                    </a:lnTo>
                    <a:lnTo>
                      <a:pt x="290" y="232"/>
                    </a:lnTo>
                    <a:lnTo>
                      <a:pt x="291" y="245"/>
                    </a:lnTo>
                    <a:lnTo>
                      <a:pt x="291" y="250"/>
                    </a:lnTo>
                    <a:lnTo>
                      <a:pt x="287" y="259"/>
                    </a:lnTo>
                    <a:lnTo>
                      <a:pt x="282" y="264"/>
                    </a:lnTo>
                    <a:lnTo>
                      <a:pt x="277" y="276"/>
                    </a:lnTo>
                    <a:lnTo>
                      <a:pt x="266" y="285"/>
                    </a:lnTo>
                    <a:lnTo>
                      <a:pt x="257" y="291"/>
                    </a:lnTo>
                    <a:lnTo>
                      <a:pt x="244" y="303"/>
                    </a:lnTo>
                    <a:lnTo>
                      <a:pt x="235" y="308"/>
                    </a:lnTo>
                    <a:lnTo>
                      <a:pt x="223" y="319"/>
                    </a:lnTo>
                    <a:lnTo>
                      <a:pt x="204" y="330"/>
                    </a:lnTo>
                    <a:lnTo>
                      <a:pt x="187" y="337"/>
                    </a:lnTo>
                    <a:lnTo>
                      <a:pt x="165" y="344"/>
                    </a:lnTo>
                    <a:lnTo>
                      <a:pt x="151" y="347"/>
                    </a:lnTo>
                    <a:lnTo>
                      <a:pt x="134" y="349"/>
                    </a:lnTo>
                    <a:lnTo>
                      <a:pt x="125" y="348"/>
                    </a:lnTo>
                    <a:lnTo>
                      <a:pt x="117" y="346"/>
                    </a:lnTo>
                    <a:lnTo>
                      <a:pt x="107" y="341"/>
                    </a:lnTo>
                    <a:lnTo>
                      <a:pt x="96" y="333"/>
                    </a:lnTo>
                    <a:lnTo>
                      <a:pt x="84" y="322"/>
                    </a:lnTo>
                    <a:lnTo>
                      <a:pt x="74" y="309"/>
                    </a:lnTo>
                  </a:path>
                </a:pathLst>
              </a:custGeom>
              <a:solidFill>
                <a:srgbClr val="FF0000"/>
              </a:solidFill>
              <a:ln w="9525" cap="rnd">
                <a:noFill/>
                <a:round/>
                <a:headEnd/>
                <a:tailEnd/>
              </a:ln>
            </p:spPr>
            <p:txBody>
              <a:bodyPr>
                <a:prstTxWarp prst="textNoShape">
                  <a:avLst/>
                </a:prstTxWarp>
              </a:bodyPr>
              <a:lstStyle/>
              <a:p>
                <a:endParaRPr lang="en-US"/>
              </a:p>
            </p:txBody>
          </p:sp>
          <p:sp>
            <p:nvSpPr>
              <p:cNvPr id="109597" name="Freeform 37"/>
              <p:cNvSpPr>
                <a:spLocks/>
              </p:cNvSpPr>
              <p:nvPr/>
            </p:nvSpPr>
            <p:spPr bwMode="auto">
              <a:xfrm>
                <a:off x="1920" y="3090"/>
                <a:ext cx="162" cy="188"/>
              </a:xfrm>
              <a:custGeom>
                <a:avLst/>
                <a:gdLst>
                  <a:gd name="T0" fmla="*/ 25 w 162"/>
                  <a:gd name="T1" fmla="*/ 147 h 188"/>
                  <a:gd name="T2" fmla="*/ 6 w 162"/>
                  <a:gd name="T3" fmla="*/ 122 h 188"/>
                  <a:gd name="T4" fmla="*/ 0 w 162"/>
                  <a:gd name="T5" fmla="*/ 101 h 188"/>
                  <a:gd name="T6" fmla="*/ 0 w 162"/>
                  <a:gd name="T7" fmla="*/ 86 h 188"/>
                  <a:gd name="T8" fmla="*/ 7 w 162"/>
                  <a:gd name="T9" fmla="*/ 64 h 188"/>
                  <a:gd name="T10" fmla="*/ 18 w 162"/>
                  <a:gd name="T11" fmla="*/ 53 h 188"/>
                  <a:gd name="T12" fmla="*/ 19 w 162"/>
                  <a:gd name="T13" fmla="*/ 41 h 188"/>
                  <a:gd name="T14" fmla="*/ 12 w 162"/>
                  <a:gd name="T15" fmla="*/ 26 h 188"/>
                  <a:gd name="T16" fmla="*/ 13 w 162"/>
                  <a:gd name="T17" fmla="*/ 20 h 188"/>
                  <a:gd name="T18" fmla="*/ 25 w 162"/>
                  <a:gd name="T19" fmla="*/ 27 h 188"/>
                  <a:gd name="T20" fmla="*/ 36 w 162"/>
                  <a:gd name="T21" fmla="*/ 35 h 188"/>
                  <a:gd name="T22" fmla="*/ 36 w 162"/>
                  <a:gd name="T23" fmla="*/ 24 h 188"/>
                  <a:gd name="T24" fmla="*/ 35 w 162"/>
                  <a:gd name="T25" fmla="*/ 11 h 188"/>
                  <a:gd name="T26" fmla="*/ 29 w 162"/>
                  <a:gd name="T27" fmla="*/ 0 h 188"/>
                  <a:gd name="T28" fmla="*/ 44 w 162"/>
                  <a:gd name="T29" fmla="*/ 5 h 188"/>
                  <a:gd name="T30" fmla="*/ 58 w 162"/>
                  <a:gd name="T31" fmla="*/ 21 h 188"/>
                  <a:gd name="T32" fmla="*/ 67 w 162"/>
                  <a:gd name="T33" fmla="*/ 35 h 188"/>
                  <a:gd name="T34" fmla="*/ 66 w 162"/>
                  <a:gd name="T35" fmla="*/ 18 h 188"/>
                  <a:gd name="T36" fmla="*/ 78 w 162"/>
                  <a:gd name="T37" fmla="*/ 7 h 188"/>
                  <a:gd name="T38" fmla="*/ 91 w 162"/>
                  <a:gd name="T39" fmla="*/ 0 h 188"/>
                  <a:gd name="T40" fmla="*/ 98 w 162"/>
                  <a:gd name="T41" fmla="*/ 4 h 188"/>
                  <a:gd name="T42" fmla="*/ 92 w 162"/>
                  <a:gd name="T43" fmla="*/ 15 h 188"/>
                  <a:gd name="T44" fmla="*/ 95 w 162"/>
                  <a:gd name="T45" fmla="*/ 32 h 188"/>
                  <a:gd name="T46" fmla="*/ 108 w 162"/>
                  <a:gd name="T47" fmla="*/ 37 h 188"/>
                  <a:gd name="T48" fmla="*/ 123 w 162"/>
                  <a:gd name="T49" fmla="*/ 37 h 188"/>
                  <a:gd name="T50" fmla="*/ 129 w 162"/>
                  <a:gd name="T51" fmla="*/ 29 h 188"/>
                  <a:gd name="T52" fmla="*/ 127 w 162"/>
                  <a:gd name="T53" fmla="*/ 18 h 188"/>
                  <a:gd name="T54" fmla="*/ 131 w 162"/>
                  <a:gd name="T55" fmla="*/ 17 h 188"/>
                  <a:gd name="T56" fmla="*/ 142 w 162"/>
                  <a:gd name="T57" fmla="*/ 24 h 188"/>
                  <a:gd name="T58" fmla="*/ 155 w 162"/>
                  <a:gd name="T59" fmla="*/ 36 h 188"/>
                  <a:gd name="T60" fmla="*/ 160 w 162"/>
                  <a:gd name="T61" fmla="*/ 58 h 188"/>
                  <a:gd name="T62" fmla="*/ 155 w 162"/>
                  <a:gd name="T63" fmla="*/ 65 h 188"/>
                  <a:gd name="T64" fmla="*/ 147 w 162"/>
                  <a:gd name="T65" fmla="*/ 81 h 188"/>
                  <a:gd name="T66" fmla="*/ 145 w 162"/>
                  <a:gd name="T67" fmla="*/ 94 h 188"/>
                  <a:gd name="T68" fmla="*/ 148 w 162"/>
                  <a:gd name="T69" fmla="*/ 111 h 188"/>
                  <a:gd name="T70" fmla="*/ 153 w 162"/>
                  <a:gd name="T71" fmla="*/ 129 h 188"/>
                  <a:gd name="T72" fmla="*/ 150 w 162"/>
                  <a:gd name="T73" fmla="*/ 140 h 188"/>
                  <a:gd name="T74" fmla="*/ 138 w 162"/>
                  <a:gd name="T75" fmla="*/ 153 h 188"/>
                  <a:gd name="T76" fmla="*/ 118 w 162"/>
                  <a:gd name="T77" fmla="*/ 166 h 188"/>
                  <a:gd name="T78" fmla="*/ 88 w 162"/>
                  <a:gd name="T79" fmla="*/ 183 h 188"/>
                  <a:gd name="T80" fmla="*/ 67 w 162"/>
                  <a:gd name="T81" fmla="*/ 187 h 188"/>
                  <a:gd name="T82" fmla="*/ 52 w 162"/>
                  <a:gd name="T83" fmla="*/ 174 h 1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
                  <a:gd name="T127" fmla="*/ 0 h 188"/>
                  <a:gd name="T128" fmla="*/ 162 w 162"/>
                  <a:gd name="T129" fmla="*/ 188 h 1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 h="188">
                    <a:moveTo>
                      <a:pt x="40" y="165"/>
                    </a:moveTo>
                    <a:lnTo>
                      <a:pt x="31" y="154"/>
                    </a:lnTo>
                    <a:lnTo>
                      <a:pt x="25" y="147"/>
                    </a:lnTo>
                    <a:lnTo>
                      <a:pt x="17" y="137"/>
                    </a:lnTo>
                    <a:lnTo>
                      <a:pt x="12" y="128"/>
                    </a:lnTo>
                    <a:lnTo>
                      <a:pt x="6" y="122"/>
                    </a:lnTo>
                    <a:lnTo>
                      <a:pt x="4" y="116"/>
                    </a:lnTo>
                    <a:lnTo>
                      <a:pt x="0" y="108"/>
                    </a:lnTo>
                    <a:lnTo>
                      <a:pt x="0" y="101"/>
                    </a:lnTo>
                    <a:lnTo>
                      <a:pt x="0" y="97"/>
                    </a:lnTo>
                    <a:lnTo>
                      <a:pt x="0" y="92"/>
                    </a:lnTo>
                    <a:lnTo>
                      <a:pt x="0" y="86"/>
                    </a:lnTo>
                    <a:lnTo>
                      <a:pt x="3" y="76"/>
                    </a:lnTo>
                    <a:lnTo>
                      <a:pt x="5" y="69"/>
                    </a:lnTo>
                    <a:lnTo>
                      <a:pt x="7" y="64"/>
                    </a:lnTo>
                    <a:lnTo>
                      <a:pt x="11" y="61"/>
                    </a:lnTo>
                    <a:lnTo>
                      <a:pt x="15" y="54"/>
                    </a:lnTo>
                    <a:lnTo>
                      <a:pt x="18" y="53"/>
                    </a:lnTo>
                    <a:lnTo>
                      <a:pt x="18" y="47"/>
                    </a:lnTo>
                    <a:lnTo>
                      <a:pt x="19" y="43"/>
                    </a:lnTo>
                    <a:lnTo>
                      <a:pt x="19" y="41"/>
                    </a:lnTo>
                    <a:lnTo>
                      <a:pt x="17" y="35"/>
                    </a:lnTo>
                    <a:lnTo>
                      <a:pt x="15" y="30"/>
                    </a:lnTo>
                    <a:lnTo>
                      <a:pt x="12" y="26"/>
                    </a:lnTo>
                    <a:lnTo>
                      <a:pt x="9" y="27"/>
                    </a:lnTo>
                    <a:lnTo>
                      <a:pt x="6" y="21"/>
                    </a:lnTo>
                    <a:lnTo>
                      <a:pt x="13" y="20"/>
                    </a:lnTo>
                    <a:lnTo>
                      <a:pt x="20" y="21"/>
                    </a:lnTo>
                    <a:lnTo>
                      <a:pt x="23" y="24"/>
                    </a:lnTo>
                    <a:lnTo>
                      <a:pt x="25" y="27"/>
                    </a:lnTo>
                    <a:lnTo>
                      <a:pt x="29" y="32"/>
                    </a:lnTo>
                    <a:lnTo>
                      <a:pt x="31" y="38"/>
                    </a:lnTo>
                    <a:lnTo>
                      <a:pt x="36" y="35"/>
                    </a:lnTo>
                    <a:lnTo>
                      <a:pt x="36" y="32"/>
                    </a:lnTo>
                    <a:lnTo>
                      <a:pt x="36" y="28"/>
                    </a:lnTo>
                    <a:lnTo>
                      <a:pt x="36" y="24"/>
                    </a:lnTo>
                    <a:lnTo>
                      <a:pt x="37" y="20"/>
                    </a:lnTo>
                    <a:lnTo>
                      <a:pt x="35" y="14"/>
                    </a:lnTo>
                    <a:lnTo>
                      <a:pt x="35" y="11"/>
                    </a:lnTo>
                    <a:lnTo>
                      <a:pt x="29" y="6"/>
                    </a:lnTo>
                    <a:lnTo>
                      <a:pt x="24" y="4"/>
                    </a:lnTo>
                    <a:lnTo>
                      <a:pt x="29" y="0"/>
                    </a:lnTo>
                    <a:lnTo>
                      <a:pt x="35" y="1"/>
                    </a:lnTo>
                    <a:lnTo>
                      <a:pt x="40" y="1"/>
                    </a:lnTo>
                    <a:lnTo>
                      <a:pt x="44" y="5"/>
                    </a:lnTo>
                    <a:lnTo>
                      <a:pt x="48" y="8"/>
                    </a:lnTo>
                    <a:lnTo>
                      <a:pt x="53" y="16"/>
                    </a:lnTo>
                    <a:lnTo>
                      <a:pt x="58" y="21"/>
                    </a:lnTo>
                    <a:lnTo>
                      <a:pt x="61" y="26"/>
                    </a:lnTo>
                    <a:lnTo>
                      <a:pt x="62" y="29"/>
                    </a:lnTo>
                    <a:lnTo>
                      <a:pt x="67" y="35"/>
                    </a:lnTo>
                    <a:lnTo>
                      <a:pt x="65" y="28"/>
                    </a:lnTo>
                    <a:lnTo>
                      <a:pt x="63" y="22"/>
                    </a:lnTo>
                    <a:lnTo>
                      <a:pt x="66" y="18"/>
                    </a:lnTo>
                    <a:lnTo>
                      <a:pt x="70" y="14"/>
                    </a:lnTo>
                    <a:lnTo>
                      <a:pt x="73" y="10"/>
                    </a:lnTo>
                    <a:lnTo>
                      <a:pt x="78" y="7"/>
                    </a:lnTo>
                    <a:lnTo>
                      <a:pt x="84" y="4"/>
                    </a:lnTo>
                    <a:lnTo>
                      <a:pt x="87" y="1"/>
                    </a:lnTo>
                    <a:lnTo>
                      <a:pt x="91" y="0"/>
                    </a:lnTo>
                    <a:lnTo>
                      <a:pt x="95" y="1"/>
                    </a:lnTo>
                    <a:lnTo>
                      <a:pt x="104" y="2"/>
                    </a:lnTo>
                    <a:lnTo>
                      <a:pt x="98" y="4"/>
                    </a:lnTo>
                    <a:lnTo>
                      <a:pt x="96" y="7"/>
                    </a:lnTo>
                    <a:lnTo>
                      <a:pt x="93" y="10"/>
                    </a:lnTo>
                    <a:lnTo>
                      <a:pt x="92" y="15"/>
                    </a:lnTo>
                    <a:lnTo>
                      <a:pt x="91" y="22"/>
                    </a:lnTo>
                    <a:lnTo>
                      <a:pt x="92" y="27"/>
                    </a:lnTo>
                    <a:lnTo>
                      <a:pt x="95" y="32"/>
                    </a:lnTo>
                    <a:lnTo>
                      <a:pt x="98" y="35"/>
                    </a:lnTo>
                    <a:lnTo>
                      <a:pt x="103" y="36"/>
                    </a:lnTo>
                    <a:lnTo>
                      <a:pt x="108" y="37"/>
                    </a:lnTo>
                    <a:lnTo>
                      <a:pt x="114" y="37"/>
                    </a:lnTo>
                    <a:lnTo>
                      <a:pt x="117" y="36"/>
                    </a:lnTo>
                    <a:lnTo>
                      <a:pt x="123" y="37"/>
                    </a:lnTo>
                    <a:lnTo>
                      <a:pt x="127" y="35"/>
                    </a:lnTo>
                    <a:lnTo>
                      <a:pt x="131" y="29"/>
                    </a:lnTo>
                    <a:lnTo>
                      <a:pt x="129" y="29"/>
                    </a:lnTo>
                    <a:lnTo>
                      <a:pt x="132" y="25"/>
                    </a:lnTo>
                    <a:lnTo>
                      <a:pt x="128" y="21"/>
                    </a:lnTo>
                    <a:lnTo>
                      <a:pt x="127" y="18"/>
                    </a:lnTo>
                    <a:lnTo>
                      <a:pt x="126" y="17"/>
                    </a:lnTo>
                    <a:lnTo>
                      <a:pt x="127" y="15"/>
                    </a:lnTo>
                    <a:lnTo>
                      <a:pt x="131" y="17"/>
                    </a:lnTo>
                    <a:lnTo>
                      <a:pt x="133" y="20"/>
                    </a:lnTo>
                    <a:lnTo>
                      <a:pt x="138" y="21"/>
                    </a:lnTo>
                    <a:lnTo>
                      <a:pt x="142" y="24"/>
                    </a:lnTo>
                    <a:lnTo>
                      <a:pt x="145" y="25"/>
                    </a:lnTo>
                    <a:lnTo>
                      <a:pt x="150" y="30"/>
                    </a:lnTo>
                    <a:lnTo>
                      <a:pt x="155" y="36"/>
                    </a:lnTo>
                    <a:lnTo>
                      <a:pt x="156" y="42"/>
                    </a:lnTo>
                    <a:lnTo>
                      <a:pt x="161" y="51"/>
                    </a:lnTo>
                    <a:lnTo>
                      <a:pt x="160" y="58"/>
                    </a:lnTo>
                    <a:lnTo>
                      <a:pt x="159" y="61"/>
                    </a:lnTo>
                    <a:lnTo>
                      <a:pt x="155" y="65"/>
                    </a:lnTo>
                    <a:lnTo>
                      <a:pt x="153" y="70"/>
                    </a:lnTo>
                    <a:lnTo>
                      <a:pt x="150" y="77"/>
                    </a:lnTo>
                    <a:lnTo>
                      <a:pt x="147" y="81"/>
                    </a:lnTo>
                    <a:lnTo>
                      <a:pt x="145" y="85"/>
                    </a:lnTo>
                    <a:lnTo>
                      <a:pt x="145" y="87"/>
                    </a:lnTo>
                    <a:lnTo>
                      <a:pt x="145" y="94"/>
                    </a:lnTo>
                    <a:lnTo>
                      <a:pt x="147" y="102"/>
                    </a:lnTo>
                    <a:lnTo>
                      <a:pt x="148" y="105"/>
                    </a:lnTo>
                    <a:lnTo>
                      <a:pt x="148" y="111"/>
                    </a:lnTo>
                    <a:lnTo>
                      <a:pt x="152" y="119"/>
                    </a:lnTo>
                    <a:lnTo>
                      <a:pt x="153" y="125"/>
                    </a:lnTo>
                    <a:lnTo>
                      <a:pt x="153" y="129"/>
                    </a:lnTo>
                    <a:lnTo>
                      <a:pt x="154" y="132"/>
                    </a:lnTo>
                    <a:lnTo>
                      <a:pt x="152" y="135"/>
                    </a:lnTo>
                    <a:lnTo>
                      <a:pt x="150" y="140"/>
                    </a:lnTo>
                    <a:lnTo>
                      <a:pt x="147" y="146"/>
                    </a:lnTo>
                    <a:lnTo>
                      <a:pt x="143" y="149"/>
                    </a:lnTo>
                    <a:lnTo>
                      <a:pt x="138" y="153"/>
                    </a:lnTo>
                    <a:lnTo>
                      <a:pt x="129" y="159"/>
                    </a:lnTo>
                    <a:lnTo>
                      <a:pt x="126" y="163"/>
                    </a:lnTo>
                    <a:lnTo>
                      <a:pt x="118" y="166"/>
                    </a:lnTo>
                    <a:lnTo>
                      <a:pt x="107" y="174"/>
                    </a:lnTo>
                    <a:lnTo>
                      <a:pt x="100" y="178"/>
                    </a:lnTo>
                    <a:lnTo>
                      <a:pt x="88" y="183"/>
                    </a:lnTo>
                    <a:lnTo>
                      <a:pt x="78" y="182"/>
                    </a:lnTo>
                    <a:lnTo>
                      <a:pt x="73" y="185"/>
                    </a:lnTo>
                    <a:lnTo>
                      <a:pt x="67" y="187"/>
                    </a:lnTo>
                    <a:lnTo>
                      <a:pt x="63" y="183"/>
                    </a:lnTo>
                    <a:lnTo>
                      <a:pt x="56" y="180"/>
                    </a:lnTo>
                    <a:lnTo>
                      <a:pt x="52" y="174"/>
                    </a:lnTo>
                    <a:lnTo>
                      <a:pt x="44" y="171"/>
                    </a:lnTo>
                    <a:lnTo>
                      <a:pt x="40" y="165"/>
                    </a:lnTo>
                  </a:path>
                </a:pathLst>
              </a:custGeom>
              <a:solidFill>
                <a:srgbClr val="FF8000"/>
              </a:solidFill>
              <a:ln w="9525" cap="rnd">
                <a:noFill/>
                <a:round/>
                <a:headEnd/>
                <a:tailEnd/>
              </a:ln>
            </p:spPr>
            <p:txBody>
              <a:bodyPr>
                <a:prstTxWarp prst="textNoShape">
                  <a:avLst/>
                </a:prstTxWarp>
              </a:bodyPr>
              <a:lstStyle/>
              <a:p>
                <a:endParaRPr lang="en-US"/>
              </a:p>
            </p:txBody>
          </p:sp>
          <p:sp>
            <p:nvSpPr>
              <p:cNvPr id="109598" name="Freeform 38"/>
              <p:cNvSpPr>
                <a:spLocks/>
              </p:cNvSpPr>
              <p:nvPr/>
            </p:nvSpPr>
            <p:spPr bwMode="auto">
              <a:xfrm>
                <a:off x="1964" y="3139"/>
                <a:ext cx="103" cy="124"/>
              </a:xfrm>
              <a:custGeom>
                <a:avLst/>
                <a:gdLst>
                  <a:gd name="T0" fmla="*/ 18 w 103"/>
                  <a:gd name="T1" fmla="*/ 96 h 124"/>
                  <a:gd name="T2" fmla="*/ 7 w 103"/>
                  <a:gd name="T3" fmla="*/ 81 h 124"/>
                  <a:gd name="T4" fmla="*/ 1 w 103"/>
                  <a:gd name="T5" fmla="*/ 66 h 124"/>
                  <a:gd name="T6" fmla="*/ 1 w 103"/>
                  <a:gd name="T7" fmla="*/ 56 h 124"/>
                  <a:gd name="T8" fmla="*/ 5 w 103"/>
                  <a:gd name="T9" fmla="*/ 44 h 124"/>
                  <a:gd name="T10" fmla="*/ 11 w 103"/>
                  <a:gd name="T11" fmla="*/ 33 h 124"/>
                  <a:gd name="T12" fmla="*/ 12 w 103"/>
                  <a:gd name="T13" fmla="*/ 27 h 124"/>
                  <a:gd name="T14" fmla="*/ 9 w 103"/>
                  <a:gd name="T15" fmla="*/ 18 h 124"/>
                  <a:gd name="T16" fmla="*/ 8 w 103"/>
                  <a:gd name="T17" fmla="*/ 16 h 124"/>
                  <a:gd name="T18" fmla="*/ 18 w 103"/>
                  <a:gd name="T19" fmla="*/ 17 h 124"/>
                  <a:gd name="T20" fmla="*/ 21 w 103"/>
                  <a:gd name="T21" fmla="*/ 24 h 124"/>
                  <a:gd name="T22" fmla="*/ 25 w 103"/>
                  <a:gd name="T23" fmla="*/ 17 h 124"/>
                  <a:gd name="T24" fmla="*/ 22 w 103"/>
                  <a:gd name="T25" fmla="*/ 8 h 124"/>
                  <a:gd name="T26" fmla="*/ 18 w 103"/>
                  <a:gd name="T27" fmla="*/ 1 h 124"/>
                  <a:gd name="T28" fmla="*/ 28 w 103"/>
                  <a:gd name="T29" fmla="*/ 4 h 124"/>
                  <a:gd name="T30" fmla="*/ 36 w 103"/>
                  <a:gd name="T31" fmla="*/ 14 h 124"/>
                  <a:gd name="T32" fmla="*/ 42 w 103"/>
                  <a:gd name="T33" fmla="*/ 24 h 124"/>
                  <a:gd name="T34" fmla="*/ 43 w 103"/>
                  <a:gd name="T35" fmla="*/ 13 h 124"/>
                  <a:gd name="T36" fmla="*/ 49 w 103"/>
                  <a:gd name="T37" fmla="*/ 5 h 124"/>
                  <a:gd name="T38" fmla="*/ 58 w 103"/>
                  <a:gd name="T39" fmla="*/ 2 h 124"/>
                  <a:gd name="T40" fmla="*/ 63 w 103"/>
                  <a:gd name="T41" fmla="*/ 7 h 124"/>
                  <a:gd name="T42" fmla="*/ 59 w 103"/>
                  <a:gd name="T43" fmla="*/ 12 h 124"/>
                  <a:gd name="T44" fmla="*/ 60 w 103"/>
                  <a:gd name="T45" fmla="*/ 21 h 124"/>
                  <a:gd name="T46" fmla="*/ 68 w 103"/>
                  <a:gd name="T47" fmla="*/ 28 h 124"/>
                  <a:gd name="T48" fmla="*/ 79 w 103"/>
                  <a:gd name="T49" fmla="*/ 25 h 124"/>
                  <a:gd name="T50" fmla="*/ 86 w 103"/>
                  <a:gd name="T51" fmla="*/ 22 h 124"/>
                  <a:gd name="T52" fmla="*/ 81 w 103"/>
                  <a:gd name="T53" fmla="*/ 15 h 124"/>
                  <a:gd name="T54" fmla="*/ 83 w 103"/>
                  <a:gd name="T55" fmla="*/ 13 h 124"/>
                  <a:gd name="T56" fmla="*/ 91 w 103"/>
                  <a:gd name="T57" fmla="*/ 17 h 124"/>
                  <a:gd name="T58" fmla="*/ 98 w 103"/>
                  <a:gd name="T59" fmla="*/ 26 h 124"/>
                  <a:gd name="T60" fmla="*/ 102 w 103"/>
                  <a:gd name="T61" fmla="*/ 40 h 124"/>
                  <a:gd name="T62" fmla="*/ 101 w 103"/>
                  <a:gd name="T63" fmla="*/ 46 h 124"/>
                  <a:gd name="T64" fmla="*/ 95 w 103"/>
                  <a:gd name="T65" fmla="*/ 57 h 124"/>
                  <a:gd name="T66" fmla="*/ 93 w 103"/>
                  <a:gd name="T67" fmla="*/ 64 h 124"/>
                  <a:gd name="T68" fmla="*/ 97 w 103"/>
                  <a:gd name="T69" fmla="*/ 75 h 124"/>
                  <a:gd name="T70" fmla="*/ 100 w 103"/>
                  <a:gd name="T71" fmla="*/ 88 h 124"/>
                  <a:gd name="T72" fmla="*/ 98 w 103"/>
                  <a:gd name="T73" fmla="*/ 94 h 124"/>
                  <a:gd name="T74" fmla="*/ 88 w 103"/>
                  <a:gd name="T75" fmla="*/ 103 h 124"/>
                  <a:gd name="T76" fmla="*/ 78 w 103"/>
                  <a:gd name="T77" fmla="*/ 112 h 124"/>
                  <a:gd name="T78" fmla="*/ 57 w 103"/>
                  <a:gd name="T79" fmla="*/ 121 h 124"/>
                  <a:gd name="T80" fmla="*/ 45 w 103"/>
                  <a:gd name="T81" fmla="*/ 123 h 124"/>
                  <a:gd name="T82" fmla="*/ 35 w 103"/>
                  <a:gd name="T83" fmla="*/ 116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24"/>
                  <a:gd name="T128" fmla="*/ 103 w 103"/>
                  <a:gd name="T129" fmla="*/ 124 h 1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24">
                    <a:moveTo>
                      <a:pt x="27" y="106"/>
                    </a:moveTo>
                    <a:lnTo>
                      <a:pt x="21" y="103"/>
                    </a:lnTo>
                    <a:lnTo>
                      <a:pt x="18" y="96"/>
                    </a:lnTo>
                    <a:lnTo>
                      <a:pt x="13" y="90"/>
                    </a:lnTo>
                    <a:lnTo>
                      <a:pt x="9" y="84"/>
                    </a:lnTo>
                    <a:lnTo>
                      <a:pt x="7" y="81"/>
                    </a:lnTo>
                    <a:lnTo>
                      <a:pt x="4" y="76"/>
                    </a:lnTo>
                    <a:lnTo>
                      <a:pt x="3" y="72"/>
                    </a:lnTo>
                    <a:lnTo>
                      <a:pt x="1" y="66"/>
                    </a:lnTo>
                    <a:lnTo>
                      <a:pt x="1" y="64"/>
                    </a:lnTo>
                    <a:lnTo>
                      <a:pt x="0" y="61"/>
                    </a:lnTo>
                    <a:lnTo>
                      <a:pt x="1" y="56"/>
                    </a:lnTo>
                    <a:lnTo>
                      <a:pt x="3" y="52"/>
                    </a:lnTo>
                    <a:lnTo>
                      <a:pt x="3" y="48"/>
                    </a:lnTo>
                    <a:lnTo>
                      <a:pt x="5" y="44"/>
                    </a:lnTo>
                    <a:lnTo>
                      <a:pt x="6" y="40"/>
                    </a:lnTo>
                    <a:lnTo>
                      <a:pt x="8" y="36"/>
                    </a:lnTo>
                    <a:lnTo>
                      <a:pt x="11" y="33"/>
                    </a:lnTo>
                    <a:lnTo>
                      <a:pt x="12" y="30"/>
                    </a:lnTo>
                    <a:lnTo>
                      <a:pt x="12" y="27"/>
                    </a:lnTo>
                    <a:lnTo>
                      <a:pt x="10" y="24"/>
                    </a:lnTo>
                    <a:lnTo>
                      <a:pt x="11" y="21"/>
                    </a:lnTo>
                    <a:lnTo>
                      <a:pt x="9" y="18"/>
                    </a:lnTo>
                    <a:lnTo>
                      <a:pt x="5" y="17"/>
                    </a:lnTo>
                    <a:lnTo>
                      <a:pt x="2" y="13"/>
                    </a:lnTo>
                    <a:lnTo>
                      <a:pt x="8" y="16"/>
                    </a:lnTo>
                    <a:lnTo>
                      <a:pt x="12" y="15"/>
                    </a:lnTo>
                    <a:lnTo>
                      <a:pt x="15" y="16"/>
                    </a:lnTo>
                    <a:lnTo>
                      <a:pt x="18" y="17"/>
                    </a:lnTo>
                    <a:lnTo>
                      <a:pt x="19" y="22"/>
                    </a:lnTo>
                    <a:lnTo>
                      <a:pt x="20" y="26"/>
                    </a:lnTo>
                    <a:lnTo>
                      <a:pt x="21" y="24"/>
                    </a:lnTo>
                    <a:lnTo>
                      <a:pt x="23" y="24"/>
                    </a:lnTo>
                    <a:lnTo>
                      <a:pt x="23" y="19"/>
                    </a:lnTo>
                    <a:lnTo>
                      <a:pt x="25" y="17"/>
                    </a:lnTo>
                    <a:lnTo>
                      <a:pt x="24" y="12"/>
                    </a:lnTo>
                    <a:lnTo>
                      <a:pt x="23" y="9"/>
                    </a:lnTo>
                    <a:lnTo>
                      <a:pt x="22" y="8"/>
                    </a:lnTo>
                    <a:lnTo>
                      <a:pt x="19" y="4"/>
                    </a:lnTo>
                    <a:lnTo>
                      <a:pt x="16" y="3"/>
                    </a:lnTo>
                    <a:lnTo>
                      <a:pt x="18" y="1"/>
                    </a:lnTo>
                    <a:lnTo>
                      <a:pt x="21" y="0"/>
                    </a:lnTo>
                    <a:lnTo>
                      <a:pt x="26" y="4"/>
                    </a:lnTo>
                    <a:lnTo>
                      <a:pt x="28" y="4"/>
                    </a:lnTo>
                    <a:lnTo>
                      <a:pt x="28" y="6"/>
                    </a:lnTo>
                    <a:lnTo>
                      <a:pt x="33" y="11"/>
                    </a:lnTo>
                    <a:lnTo>
                      <a:pt x="36" y="14"/>
                    </a:lnTo>
                    <a:lnTo>
                      <a:pt x="37" y="18"/>
                    </a:lnTo>
                    <a:lnTo>
                      <a:pt x="39" y="23"/>
                    </a:lnTo>
                    <a:lnTo>
                      <a:pt x="42" y="24"/>
                    </a:lnTo>
                    <a:lnTo>
                      <a:pt x="41" y="20"/>
                    </a:lnTo>
                    <a:lnTo>
                      <a:pt x="41" y="17"/>
                    </a:lnTo>
                    <a:lnTo>
                      <a:pt x="43" y="13"/>
                    </a:lnTo>
                    <a:lnTo>
                      <a:pt x="46" y="11"/>
                    </a:lnTo>
                    <a:lnTo>
                      <a:pt x="45" y="8"/>
                    </a:lnTo>
                    <a:lnTo>
                      <a:pt x="49" y="5"/>
                    </a:lnTo>
                    <a:lnTo>
                      <a:pt x="52" y="3"/>
                    </a:lnTo>
                    <a:lnTo>
                      <a:pt x="55" y="3"/>
                    </a:lnTo>
                    <a:lnTo>
                      <a:pt x="58" y="2"/>
                    </a:lnTo>
                    <a:lnTo>
                      <a:pt x="60" y="2"/>
                    </a:lnTo>
                    <a:lnTo>
                      <a:pt x="65" y="4"/>
                    </a:lnTo>
                    <a:lnTo>
                      <a:pt x="63" y="7"/>
                    </a:lnTo>
                    <a:lnTo>
                      <a:pt x="62" y="7"/>
                    </a:lnTo>
                    <a:lnTo>
                      <a:pt x="60" y="11"/>
                    </a:lnTo>
                    <a:lnTo>
                      <a:pt x="59" y="12"/>
                    </a:lnTo>
                    <a:lnTo>
                      <a:pt x="57" y="18"/>
                    </a:lnTo>
                    <a:lnTo>
                      <a:pt x="60" y="21"/>
                    </a:lnTo>
                    <a:lnTo>
                      <a:pt x="64" y="25"/>
                    </a:lnTo>
                    <a:lnTo>
                      <a:pt x="65" y="26"/>
                    </a:lnTo>
                    <a:lnTo>
                      <a:pt x="68" y="28"/>
                    </a:lnTo>
                    <a:lnTo>
                      <a:pt x="73" y="26"/>
                    </a:lnTo>
                    <a:lnTo>
                      <a:pt x="77" y="28"/>
                    </a:lnTo>
                    <a:lnTo>
                      <a:pt x="79" y="25"/>
                    </a:lnTo>
                    <a:lnTo>
                      <a:pt x="83" y="26"/>
                    </a:lnTo>
                    <a:lnTo>
                      <a:pt x="85" y="22"/>
                    </a:lnTo>
                    <a:lnTo>
                      <a:pt x="86" y="22"/>
                    </a:lnTo>
                    <a:lnTo>
                      <a:pt x="84" y="19"/>
                    </a:lnTo>
                    <a:lnTo>
                      <a:pt x="81" y="17"/>
                    </a:lnTo>
                    <a:lnTo>
                      <a:pt x="81" y="15"/>
                    </a:lnTo>
                    <a:lnTo>
                      <a:pt x="81" y="14"/>
                    </a:lnTo>
                    <a:lnTo>
                      <a:pt x="80" y="12"/>
                    </a:lnTo>
                    <a:lnTo>
                      <a:pt x="83" y="13"/>
                    </a:lnTo>
                    <a:lnTo>
                      <a:pt x="86" y="16"/>
                    </a:lnTo>
                    <a:lnTo>
                      <a:pt x="87" y="15"/>
                    </a:lnTo>
                    <a:lnTo>
                      <a:pt x="91" y="17"/>
                    </a:lnTo>
                    <a:lnTo>
                      <a:pt x="93" y="20"/>
                    </a:lnTo>
                    <a:lnTo>
                      <a:pt x="95" y="24"/>
                    </a:lnTo>
                    <a:lnTo>
                      <a:pt x="98" y="26"/>
                    </a:lnTo>
                    <a:lnTo>
                      <a:pt x="99" y="31"/>
                    </a:lnTo>
                    <a:lnTo>
                      <a:pt x="100" y="35"/>
                    </a:lnTo>
                    <a:lnTo>
                      <a:pt x="102" y="40"/>
                    </a:lnTo>
                    <a:lnTo>
                      <a:pt x="102" y="42"/>
                    </a:lnTo>
                    <a:lnTo>
                      <a:pt x="101" y="44"/>
                    </a:lnTo>
                    <a:lnTo>
                      <a:pt x="101" y="46"/>
                    </a:lnTo>
                    <a:lnTo>
                      <a:pt x="99" y="51"/>
                    </a:lnTo>
                    <a:lnTo>
                      <a:pt x="97" y="55"/>
                    </a:lnTo>
                    <a:lnTo>
                      <a:pt x="95" y="57"/>
                    </a:lnTo>
                    <a:lnTo>
                      <a:pt x="93" y="61"/>
                    </a:lnTo>
                    <a:lnTo>
                      <a:pt x="95" y="60"/>
                    </a:lnTo>
                    <a:lnTo>
                      <a:pt x="93" y="64"/>
                    </a:lnTo>
                    <a:lnTo>
                      <a:pt x="94" y="69"/>
                    </a:lnTo>
                    <a:lnTo>
                      <a:pt x="95" y="72"/>
                    </a:lnTo>
                    <a:lnTo>
                      <a:pt x="97" y="75"/>
                    </a:lnTo>
                    <a:lnTo>
                      <a:pt x="99" y="81"/>
                    </a:lnTo>
                    <a:lnTo>
                      <a:pt x="100" y="87"/>
                    </a:lnTo>
                    <a:lnTo>
                      <a:pt x="100" y="88"/>
                    </a:lnTo>
                    <a:lnTo>
                      <a:pt x="99" y="88"/>
                    </a:lnTo>
                    <a:lnTo>
                      <a:pt x="100" y="91"/>
                    </a:lnTo>
                    <a:lnTo>
                      <a:pt x="98" y="94"/>
                    </a:lnTo>
                    <a:lnTo>
                      <a:pt x="95" y="98"/>
                    </a:lnTo>
                    <a:lnTo>
                      <a:pt x="93" y="99"/>
                    </a:lnTo>
                    <a:lnTo>
                      <a:pt x="88" y="103"/>
                    </a:lnTo>
                    <a:lnTo>
                      <a:pt x="84" y="107"/>
                    </a:lnTo>
                    <a:lnTo>
                      <a:pt x="82" y="110"/>
                    </a:lnTo>
                    <a:lnTo>
                      <a:pt x="78" y="112"/>
                    </a:lnTo>
                    <a:lnTo>
                      <a:pt x="71" y="117"/>
                    </a:lnTo>
                    <a:lnTo>
                      <a:pt x="65" y="118"/>
                    </a:lnTo>
                    <a:lnTo>
                      <a:pt x="57" y="121"/>
                    </a:lnTo>
                    <a:lnTo>
                      <a:pt x="54" y="121"/>
                    </a:lnTo>
                    <a:lnTo>
                      <a:pt x="50" y="123"/>
                    </a:lnTo>
                    <a:lnTo>
                      <a:pt x="45" y="123"/>
                    </a:lnTo>
                    <a:lnTo>
                      <a:pt x="41" y="122"/>
                    </a:lnTo>
                    <a:lnTo>
                      <a:pt x="39" y="119"/>
                    </a:lnTo>
                    <a:lnTo>
                      <a:pt x="35" y="116"/>
                    </a:lnTo>
                    <a:lnTo>
                      <a:pt x="31" y="112"/>
                    </a:lnTo>
                    <a:lnTo>
                      <a:pt x="27" y="106"/>
                    </a:lnTo>
                  </a:path>
                </a:pathLst>
              </a:custGeom>
              <a:solidFill>
                <a:srgbClr val="FFFF00"/>
              </a:solidFill>
              <a:ln w="9525" cap="rnd">
                <a:noFill/>
                <a:round/>
                <a:headEnd/>
                <a:tailEnd/>
              </a:ln>
            </p:spPr>
            <p:txBody>
              <a:bodyPr>
                <a:prstTxWarp prst="textNoShape">
                  <a:avLst/>
                </a:prstTxWarp>
              </a:bodyPr>
              <a:lstStyle/>
              <a:p>
                <a:endParaRPr lang="en-US"/>
              </a:p>
            </p:txBody>
          </p:sp>
        </p:grpSp>
        <p:sp>
          <p:nvSpPr>
            <p:cNvPr id="109593" name="Freeform 39"/>
            <p:cNvSpPr>
              <a:spLocks/>
            </p:cNvSpPr>
            <p:nvPr/>
          </p:nvSpPr>
          <p:spPr bwMode="auto">
            <a:xfrm>
              <a:off x="1175" y="3376"/>
              <a:ext cx="79" cy="85"/>
            </a:xfrm>
            <a:custGeom>
              <a:avLst/>
              <a:gdLst>
                <a:gd name="T0" fmla="*/ 53 w 79"/>
                <a:gd name="T1" fmla="*/ 84 h 85"/>
                <a:gd name="T2" fmla="*/ 43 w 79"/>
                <a:gd name="T3" fmla="*/ 76 h 85"/>
                <a:gd name="T4" fmla="*/ 37 w 79"/>
                <a:gd name="T5" fmla="*/ 68 h 85"/>
                <a:gd name="T6" fmla="*/ 31 w 79"/>
                <a:gd name="T7" fmla="*/ 60 h 85"/>
                <a:gd name="T8" fmla="*/ 26 w 79"/>
                <a:gd name="T9" fmla="*/ 51 h 85"/>
                <a:gd name="T10" fmla="*/ 23 w 79"/>
                <a:gd name="T11" fmla="*/ 42 h 85"/>
                <a:gd name="T12" fmla="*/ 18 w 79"/>
                <a:gd name="T13" fmla="*/ 34 h 85"/>
                <a:gd name="T14" fmla="*/ 15 w 79"/>
                <a:gd name="T15" fmla="*/ 30 h 85"/>
                <a:gd name="T16" fmla="*/ 9 w 79"/>
                <a:gd name="T17" fmla="*/ 24 h 85"/>
                <a:gd name="T18" fmla="*/ 8 w 79"/>
                <a:gd name="T19" fmla="*/ 22 h 85"/>
                <a:gd name="T20" fmla="*/ 14 w 79"/>
                <a:gd name="T21" fmla="*/ 26 h 85"/>
                <a:gd name="T22" fmla="*/ 17 w 79"/>
                <a:gd name="T23" fmla="*/ 26 h 85"/>
                <a:gd name="T24" fmla="*/ 11 w 79"/>
                <a:gd name="T25" fmla="*/ 17 h 85"/>
                <a:gd name="T26" fmla="*/ 2 w 79"/>
                <a:gd name="T27" fmla="*/ 11 h 85"/>
                <a:gd name="T28" fmla="*/ 0 w 79"/>
                <a:gd name="T29" fmla="*/ 8 h 85"/>
                <a:gd name="T30" fmla="*/ 4 w 79"/>
                <a:gd name="T31" fmla="*/ 6 h 85"/>
                <a:gd name="T32" fmla="*/ 11 w 79"/>
                <a:gd name="T33" fmla="*/ 8 h 85"/>
                <a:gd name="T34" fmla="*/ 20 w 79"/>
                <a:gd name="T35" fmla="*/ 13 h 85"/>
                <a:gd name="T36" fmla="*/ 23 w 79"/>
                <a:gd name="T37" fmla="*/ 16 h 85"/>
                <a:gd name="T38" fmla="*/ 25 w 79"/>
                <a:gd name="T39" fmla="*/ 8 h 85"/>
                <a:gd name="T40" fmla="*/ 26 w 79"/>
                <a:gd name="T41" fmla="*/ 2 h 85"/>
                <a:gd name="T42" fmla="*/ 28 w 79"/>
                <a:gd name="T43" fmla="*/ 0 h 85"/>
                <a:gd name="T44" fmla="*/ 32 w 79"/>
                <a:gd name="T45" fmla="*/ 5 h 85"/>
                <a:gd name="T46" fmla="*/ 31 w 79"/>
                <a:gd name="T47" fmla="*/ 6 h 85"/>
                <a:gd name="T48" fmla="*/ 32 w 79"/>
                <a:gd name="T49" fmla="*/ 10 h 85"/>
                <a:gd name="T50" fmla="*/ 34 w 79"/>
                <a:gd name="T51" fmla="*/ 14 h 85"/>
                <a:gd name="T52" fmla="*/ 36 w 79"/>
                <a:gd name="T53" fmla="*/ 18 h 85"/>
                <a:gd name="T54" fmla="*/ 42 w 79"/>
                <a:gd name="T55" fmla="*/ 19 h 85"/>
                <a:gd name="T56" fmla="*/ 38 w 79"/>
                <a:gd name="T57" fmla="*/ 11 h 85"/>
                <a:gd name="T58" fmla="*/ 41 w 79"/>
                <a:gd name="T59" fmla="*/ 13 h 85"/>
                <a:gd name="T60" fmla="*/ 46 w 79"/>
                <a:gd name="T61" fmla="*/ 18 h 85"/>
                <a:gd name="T62" fmla="*/ 52 w 79"/>
                <a:gd name="T63" fmla="*/ 21 h 85"/>
                <a:gd name="T64" fmla="*/ 54 w 79"/>
                <a:gd name="T65" fmla="*/ 28 h 85"/>
                <a:gd name="T66" fmla="*/ 53 w 79"/>
                <a:gd name="T67" fmla="*/ 34 h 85"/>
                <a:gd name="T68" fmla="*/ 55 w 79"/>
                <a:gd name="T69" fmla="*/ 40 h 85"/>
                <a:gd name="T70" fmla="*/ 59 w 79"/>
                <a:gd name="T71" fmla="*/ 45 h 85"/>
                <a:gd name="T72" fmla="*/ 65 w 79"/>
                <a:gd name="T73" fmla="*/ 47 h 85"/>
                <a:gd name="T74" fmla="*/ 64 w 79"/>
                <a:gd name="T75" fmla="*/ 44 h 85"/>
                <a:gd name="T76" fmla="*/ 69 w 79"/>
                <a:gd name="T77" fmla="*/ 46 h 85"/>
                <a:gd name="T78" fmla="*/ 74 w 79"/>
                <a:gd name="T79" fmla="*/ 54 h 85"/>
                <a:gd name="T80" fmla="*/ 76 w 79"/>
                <a:gd name="T81" fmla="*/ 63 h 85"/>
                <a:gd name="T82" fmla="*/ 76 w 79"/>
                <a:gd name="T83" fmla="*/ 70 h 85"/>
                <a:gd name="T84" fmla="*/ 76 w 79"/>
                <a:gd name="T85" fmla="*/ 73 h 85"/>
                <a:gd name="T86" fmla="*/ 75 w 79"/>
                <a:gd name="T87" fmla="*/ 79 h 85"/>
                <a:gd name="T88" fmla="*/ 67 w 79"/>
                <a:gd name="T89" fmla="*/ 79 h 85"/>
                <a:gd name="T90" fmla="*/ 58 w 79"/>
                <a:gd name="T91" fmla="*/ 81 h 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
                <a:gd name="T139" fmla="*/ 0 h 85"/>
                <a:gd name="T140" fmla="*/ 79 w 79"/>
                <a:gd name="T141" fmla="*/ 85 h 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 h="85">
                  <a:moveTo>
                    <a:pt x="56" y="84"/>
                  </a:moveTo>
                  <a:lnTo>
                    <a:pt x="55" y="82"/>
                  </a:lnTo>
                  <a:lnTo>
                    <a:pt x="53" y="84"/>
                  </a:lnTo>
                  <a:lnTo>
                    <a:pt x="50" y="82"/>
                  </a:lnTo>
                  <a:lnTo>
                    <a:pt x="47" y="78"/>
                  </a:lnTo>
                  <a:lnTo>
                    <a:pt x="43" y="76"/>
                  </a:lnTo>
                  <a:lnTo>
                    <a:pt x="42" y="76"/>
                  </a:lnTo>
                  <a:lnTo>
                    <a:pt x="38" y="70"/>
                  </a:lnTo>
                  <a:lnTo>
                    <a:pt x="37" y="68"/>
                  </a:lnTo>
                  <a:lnTo>
                    <a:pt x="36" y="65"/>
                  </a:lnTo>
                  <a:lnTo>
                    <a:pt x="33" y="62"/>
                  </a:lnTo>
                  <a:lnTo>
                    <a:pt x="31" y="60"/>
                  </a:lnTo>
                  <a:lnTo>
                    <a:pt x="28" y="58"/>
                  </a:lnTo>
                  <a:lnTo>
                    <a:pt x="28" y="55"/>
                  </a:lnTo>
                  <a:lnTo>
                    <a:pt x="26" y="51"/>
                  </a:lnTo>
                  <a:lnTo>
                    <a:pt x="24" y="46"/>
                  </a:lnTo>
                  <a:lnTo>
                    <a:pt x="24" y="43"/>
                  </a:lnTo>
                  <a:lnTo>
                    <a:pt x="23" y="42"/>
                  </a:lnTo>
                  <a:lnTo>
                    <a:pt x="21" y="40"/>
                  </a:lnTo>
                  <a:lnTo>
                    <a:pt x="20" y="38"/>
                  </a:lnTo>
                  <a:lnTo>
                    <a:pt x="18" y="34"/>
                  </a:lnTo>
                  <a:lnTo>
                    <a:pt x="15" y="32"/>
                  </a:lnTo>
                  <a:lnTo>
                    <a:pt x="15" y="30"/>
                  </a:lnTo>
                  <a:lnTo>
                    <a:pt x="13" y="28"/>
                  </a:lnTo>
                  <a:lnTo>
                    <a:pt x="11" y="27"/>
                  </a:lnTo>
                  <a:lnTo>
                    <a:pt x="9" y="24"/>
                  </a:lnTo>
                  <a:lnTo>
                    <a:pt x="7" y="26"/>
                  </a:lnTo>
                  <a:lnTo>
                    <a:pt x="7" y="25"/>
                  </a:lnTo>
                  <a:lnTo>
                    <a:pt x="8" y="22"/>
                  </a:lnTo>
                  <a:lnTo>
                    <a:pt x="10" y="24"/>
                  </a:lnTo>
                  <a:lnTo>
                    <a:pt x="10" y="25"/>
                  </a:lnTo>
                  <a:lnTo>
                    <a:pt x="14" y="26"/>
                  </a:lnTo>
                  <a:lnTo>
                    <a:pt x="16" y="26"/>
                  </a:lnTo>
                  <a:lnTo>
                    <a:pt x="18" y="30"/>
                  </a:lnTo>
                  <a:lnTo>
                    <a:pt x="17" y="26"/>
                  </a:lnTo>
                  <a:lnTo>
                    <a:pt x="14" y="21"/>
                  </a:lnTo>
                  <a:lnTo>
                    <a:pt x="14" y="20"/>
                  </a:lnTo>
                  <a:lnTo>
                    <a:pt x="11" y="17"/>
                  </a:lnTo>
                  <a:lnTo>
                    <a:pt x="7" y="13"/>
                  </a:lnTo>
                  <a:lnTo>
                    <a:pt x="4" y="13"/>
                  </a:lnTo>
                  <a:lnTo>
                    <a:pt x="2" y="11"/>
                  </a:lnTo>
                  <a:lnTo>
                    <a:pt x="0" y="9"/>
                  </a:lnTo>
                  <a:lnTo>
                    <a:pt x="0" y="8"/>
                  </a:lnTo>
                  <a:lnTo>
                    <a:pt x="2" y="6"/>
                  </a:lnTo>
                  <a:lnTo>
                    <a:pt x="4" y="6"/>
                  </a:lnTo>
                  <a:lnTo>
                    <a:pt x="8" y="5"/>
                  </a:lnTo>
                  <a:lnTo>
                    <a:pt x="10" y="6"/>
                  </a:lnTo>
                  <a:lnTo>
                    <a:pt x="11" y="8"/>
                  </a:lnTo>
                  <a:lnTo>
                    <a:pt x="15" y="10"/>
                  </a:lnTo>
                  <a:lnTo>
                    <a:pt x="18" y="10"/>
                  </a:lnTo>
                  <a:lnTo>
                    <a:pt x="20" y="13"/>
                  </a:lnTo>
                  <a:lnTo>
                    <a:pt x="23" y="16"/>
                  </a:lnTo>
                  <a:lnTo>
                    <a:pt x="25" y="20"/>
                  </a:lnTo>
                  <a:lnTo>
                    <a:pt x="23" y="16"/>
                  </a:lnTo>
                  <a:lnTo>
                    <a:pt x="23" y="14"/>
                  </a:lnTo>
                  <a:lnTo>
                    <a:pt x="22" y="9"/>
                  </a:lnTo>
                  <a:lnTo>
                    <a:pt x="25" y="8"/>
                  </a:lnTo>
                  <a:lnTo>
                    <a:pt x="23" y="6"/>
                  </a:lnTo>
                  <a:lnTo>
                    <a:pt x="25" y="2"/>
                  </a:lnTo>
                  <a:lnTo>
                    <a:pt x="26" y="2"/>
                  </a:lnTo>
                  <a:lnTo>
                    <a:pt x="28" y="0"/>
                  </a:lnTo>
                  <a:lnTo>
                    <a:pt x="29" y="1"/>
                  </a:lnTo>
                  <a:lnTo>
                    <a:pt x="31" y="2"/>
                  </a:lnTo>
                  <a:lnTo>
                    <a:pt x="32" y="5"/>
                  </a:lnTo>
                  <a:lnTo>
                    <a:pt x="31" y="3"/>
                  </a:lnTo>
                  <a:lnTo>
                    <a:pt x="30" y="4"/>
                  </a:lnTo>
                  <a:lnTo>
                    <a:pt x="31" y="6"/>
                  </a:lnTo>
                  <a:lnTo>
                    <a:pt x="31" y="7"/>
                  </a:lnTo>
                  <a:lnTo>
                    <a:pt x="32" y="9"/>
                  </a:lnTo>
                  <a:lnTo>
                    <a:pt x="32" y="10"/>
                  </a:lnTo>
                  <a:lnTo>
                    <a:pt x="32" y="12"/>
                  </a:lnTo>
                  <a:lnTo>
                    <a:pt x="34" y="12"/>
                  </a:lnTo>
                  <a:lnTo>
                    <a:pt x="34" y="14"/>
                  </a:lnTo>
                  <a:lnTo>
                    <a:pt x="34" y="15"/>
                  </a:lnTo>
                  <a:lnTo>
                    <a:pt x="36" y="18"/>
                  </a:lnTo>
                  <a:lnTo>
                    <a:pt x="37" y="20"/>
                  </a:lnTo>
                  <a:lnTo>
                    <a:pt x="40" y="19"/>
                  </a:lnTo>
                  <a:lnTo>
                    <a:pt x="42" y="19"/>
                  </a:lnTo>
                  <a:lnTo>
                    <a:pt x="40" y="14"/>
                  </a:lnTo>
                  <a:lnTo>
                    <a:pt x="38" y="11"/>
                  </a:lnTo>
                  <a:lnTo>
                    <a:pt x="36" y="11"/>
                  </a:lnTo>
                  <a:lnTo>
                    <a:pt x="37" y="10"/>
                  </a:lnTo>
                  <a:lnTo>
                    <a:pt x="41" y="13"/>
                  </a:lnTo>
                  <a:lnTo>
                    <a:pt x="43" y="13"/>
                  </a:lnTo>
                  <a:lnTo>
                    <a:pt x="45" y="16"/>
                  </a:lnTo>
                  <a:lnTo>
                    <a:pt x="46" y="18"/>
                  </a:lnTo>
                  <a:lnTo>
                    <a:pt x="49" y="18"/>
                  </a:lnTo>
                  <a:lnTo>
                    <a:pt x="49" y="20"/>
                  </a:lnTo>
                  <a:lnTo>
                    <a:pt x="52" y="21"/>
                  </a:lnTo>
                  <a:lnTo>
                    <a:pt x="52" y="24"/>
                  </a:lnTo>
                  <a:lnTo>
                    <a:pt x="53" y="26"/>
                  </a:lnTo>
                  <a:lnTo>
                    <a:pt x="54" y="28"/>
                  </a:lnTo>
                  <a:lnTo>
                    <a:pt x="56" y="30"/>
                  </a:lnTo>
                  <a:lnTo>
                    <a:pt x="55" y="32"/>
                  </a:lnTo>
                  <a:lnTo>
                    <a:pt x="53" y="34"/>
                  </a:lnTo>
                  <a:lnTo>
                    <a:pt x="54" y="38"/>
                  </a:lnTo>
                  <a:lnTo>
                    <a:pt x="55" y="40"/>
                  </a:lnTo>
                  <a:lnTo>
                    <a:pt x="57" y="41"/>
                  </a:lnTo>
                  <a:lnTo>
                    <a:pt x="58" y="43"/>
                  </a:lnTo>
                  <a:lnTo>
                    <a:pt x="59" y="45"/>
                  </a:lnTo>
                  <a:lnTo>
                    <a:pt x="60" y="46"/>
                  </a:lnTo>
                  <a:lnTo>
                    <a:pt x="63" y="46"/>
                  </a:lnTo>
                  <a:lnTo>
                    <a:pt x="65" y="47"/>
                  </a:lnTo>
                  <a:lnTo>
                    <a:pt x="66" y="47"/>
                  </a:lnTo>
                  <a:lnTo>
                    <a:pt x="64" y="44"/>
                  </a:lnTo>
                  <a:lnTo>
                    <a:pt x="68" y="44"/>
                  </a:lnTo>
                  <a:lnTo>
                    <a:pt x="69" y="46"/>
                  </a:lnTo>
                  <a:lnTo>
                    <a:pt x="72" y="48"/>
                  </a:lnTo>
                  <a:lnTo>
                    <a:pt x="73" y="51"/>
                  </a:lnTo>
                  <a:lnTo>
                    <a:pt x="74" y="54"/>
                  </a:lnTo>
                  <a:lnTo>
                    <a:pt x="74" y="56"/>
                  </a:lnTo>
                  <a:lnTo>
                    <a:pt x="75" y="60"/>
                  </a:lnTo>
                  <a:lnTo>
                    <a:pt x="76" y="63"/>
                  </a:lnTo>
                  <a:lnTo>
                    <a:pt x="77" y="65"/>
                  </a:lnTo>
                  <a:lnTo>
                    <a:pt x="77" y="66"/>
                  </a:lnTo>
                  <a:lnTo>
                    <a:pt x="76" y="70"/>
                  </a:lnTo>
                  <a:lnTo>
                    <a:pt x="78" y="72"/>
                  </a:lnTo>
                  <a:lnTo>
                    <a:pt x="76" y="73"/>
                  </a:lnTo>
                  <a:lnTo>
                    <a:pt x="76" y="76"/>
                  </a:lnTo>
                  <a:lnTo>
                    <a:pt x="77" y="78"/>
                  </a:lnTo>
                  <a:lnTo>
                    <a:pt x="75" y="79"/>
                  </a:lnTo>
                  <a:lnTo>
                    <a:pt x="74" y="79"/>
                  </a:lnTo>
                  <a:lnTo>
                    <a:pt x="70" y="78"/>
                  </a:lnTo>
                  <a:lnTo>
                    <a:pt x="67" y="79"/>
                  </a:lnTo>
                  <a:lnTo>
                    <a:pt x="65" y="79"/>
                  </a:lnTo>
                  <a:lnTo>
                    <a:pt x="62" y="82"/>
                  </a:lnTo>
                  <a:lnTo>
                    <a:pt x="58" y="81"/>
                  </a:lnTo>
                  <a:lnTo>
                    <a:pt x="56" y="84"/>
                  </a:lnTo>
                </a:path>
              </a:pathLst>
            </a:custGeom>
            <a:solidFill>
              <a:srgbClr val="FFFF00"/>
            </a:solidFill>
            <a:ln w="9525" cap="rnd">
              <a:noFill/>
              <a:round/>
              <a:headEnd/>
              <a:tailEnd/>
            </a:ln>
          </p:spPr>
          <p:txBody>
            <a:bodyPr>
              <a:prstTxWarp prst="textNoShape">
                <a:avLst/>
              </a:prstTxWarp>
            </a:bodyPr>
            <a:lstStyle/>
            <a:p>
              <a:endParaRPr lang="en-US"/>
            </a:p>
          </p:txBody>
        </p:sp>
        <p:sp>
          <p:nvSpPr>
            <p:cNvPr id="109594" name="Freeform 40"/>
            <p:cNvSpPr>
              <a:spLocks/>
            </p:cNvSpPr>
            <p:nvPr/>
          </p:nvSpPr>
          <p:spPr bwMode="auto">
            <a:xfrm>
              <a:off x="1445" y="3248"/>
              <a:ext cx="163" cy="159"/>
            </a:xfrm>
            <a:custGeom>
              <a:avLst/>
              <a:gdLst>
                <a:gd name="T0" fmla="*/ 44 w 163"/>
                <a:gd name="T1" fmla="*/ 153 h 159"/>
                <a:gd name="T2" fmla="*/ 31 w 163"/>
                <a:gd name="T3" fmla="*/ 135 h 159"/>
                <a:gd name="T4" fmla="*/ 28 w 163"/>
                <a:gd name="T5" fmla="*/ 121 h 159"/>
                <a:gd name="T6" fmla="*/ 29 w 163"/>
                <a:gd name="T7" fmla="*/ 111 h 159"/>
                <a:gd name="T8" fmla="*/ 21 w 163"/>
                <a:gd name="T9" fmla="*/ 98 h 159"/>
                <a:gd name="T10" fmla="*/ 15 w 163"/>
                <a:gd name="T11" fmla="*/ 88 h 159"/>
                <a:gd name="T12" fmla="*/ 21 w 163"/>
                <a:gd name="T13" fmla="*/ 83 h 159"/>
                <a:gd name="T14" fmla="*/ 35 w 163"/>
                <a:gd name="T15" fmla="*/ 92 h 159"/>
                <a:gd name="T16" fmla="*/ 13 w 163"/>
                <a:gd name="T17" fmla="*/ 57 h 159"/>
                <a:gd name="T18" fmla="*/ 3 w 163"/>
                <a:gd name="T19" fmla="*/ 43 h 159"/>
                <a:gd name="T20" fmla="*/ 16 w 163"/>
                <a:gd name="T21" fmla="*/ 46 h 159"/>
                <a:gd name="T22" fmla="*/ 20 w 163"/>
                <a:gd name="T23" fmla="*/ 43 h 159"/>
                <a:gd name="T24" fmla="*/ 18 w 163"/>
                <a:gd name="T25" fmla="*/ 33 h 159"/>
                <a:gd name="T26" fmla="*/ 21 w 163"/>
                <a:gd name="T27" fmla="*/ 17 h 159"/>
                <a:gd name="T28" fmla="*/ 32 w 163"/>
                <a:gd name="T29" fmla="*/ 27 h 159"/>
                <a:gd name="T30" fmla="*/ 37 w 163"/>
                <a:gd name="T31" fmla="*/ 34 h 159"/>
                <a:gd name="T32" fmla="*/ 47 w 163"/>
                <a:gd name="T33" fmla="*/ 39 h 159"/>
                <a:gd name="T34" fmla="*/ 57 w 163"/>
                <a:gd name="T35" fmla="*/ 35 h 159"/>
                <a:gd name="T36" fmla="*/ 62 w 163"/>
                <a:gd name="T37" fmla="*/ 29 h 159"/>
                <a:gd name="T38" fmla="*/ 64 w 163"/>
                <a:gd name="T39" fmla="*/ 18 h 159"/>
                <a:gd name="T40" fmla="*/ 65 w 163"/>
                <a:gd name="T41" fmla="*/ 9 h 159"/>
                <a:gd name="T42" fmla="*/ 66 w 163"/>
                <a:gd name="T43" fmla="*/ 0 h 159"/>
                <a:gd name="T44" fmla="*/ 72 w 163"/>
                <a:gd name="T45" fmla="*/ 15 h 159"/>
                <a:gd name="T46" fmla="*/ 79 w 163"/>
                <a:gd name="T47" fmla="*/ 29 h 159"/>
                <a:gd name="T48" fmla="*/ 77 w 163"/>
                <a:gd name="T49" fmla="*/ 46 h 159"/>
                <a:gd name="T50" fmla="*/ 72 w 163"/>
                <a:gd name="T51" fmla="*/ 57 h 159"/>
                <a:gd name="T52" fmla="*/ 75 w 163"/>
                <a:gd name="T53" fmla="*/ 58 h 159"/>
                <a:gd name="T54" fmla="*/ 88 w 163"/>
                <a:gd name="T55" fmla="*/ 46 h 159"/>
                <a:gd name="T56" fmla="*/ 95 w 163"/>
                <a:gd name="T57" fmla="*/ 38 h 159"/>
                <a:gd name="T58" fmla="*/ 107 w 163"/>
                <a:gd name="T59" fmla="*/ 41 h 159"/>
                <a:gd name="T60" fmla="*/ 105 w 163"/>
                <a:gd name="T61" fmla="*/ 58 h 159"/>
                <a:gd name="T62" fmla="*/ 103 w 163"/>
                <a:gd name="T63" fmla="*/ 67 h 159"/>
                <a:gd name="T64" fmla="*/ 106 w 163"/>
                <a:gd name="T65" fmla="*/ 71 h 159"/>
                <a:gd name="T66" fmla="*/ 110 w 163"/>
                <a:gd name="T67" fmla="*/ 73 h 159"/>
                <a:gd name="T68" fmla="*/ 121 w 163"/>
                <a:gd name="T69" fmla="*/ 72 h 159"/>
                <a:gd name="T70" fmla="*/ 123 w 163"/>
                <a:gd name="T71" fmla="*/ 65 h 159"/>
                <a:gd name="T72" fmla="*/ 117 w 163"/>
                <a:gd name="T73" fmla="*/ 53 h 159"/>
                <a:gd name="T74" fmla="*/ 125 w 163"/>
                <a:gd name="T75" fmla="*/ 51 h 159"/>
                <a:gd name="T76" fmla="*/ 132 w 163"/>
                <a:gd name="T77" fmla="*/ 62 h 159"/>
                <a:gd name="T78" fmla="*/ 138 w 163"/>
                <a:gd name="T79" fmla="*/ 82 h 159"/>
                <a:gd name="T80" fmla="*/ 148 w 163"/>
                <a:gd name="T81" fmla="*/ 88 h 159"/>
                <a:gd name="T82" fmla="*/ 152 w 163"/>
                <a:gd name="T83" fmla="*/ 79 h 159"/>
                <a:gd name="T84" fmla="*/ 154 w 163"/>
                <a:gd name="T85" fmla="*/ 65 h 159"/>
                <a:gd name="T86" fmla="*/ 158 w 163"/>
                <a:gd name="T87" fmla="*/ 78 h 159"/>
                <a:gd name="T88" fmla="*/ 161 w 163"/>
                <a:gd name="T89" fmla="*/ 91 h 159"/>
                <a:gd name="T90" fmla="*/ 159 w 163"/>
                <a:gd name="T91" fmla="*/ 111 h 159"/>
                <a:gd name="T92" fmla="*/ 159 w 163"/>
                <a:gd name="T93" fmla="*/ 120 h 159"/>
                <a:gd name="T94" fmla="*/ 159 w 163"/>
                <a:gd name="T95" fmla="*/ 133 h 159"/>
                <a:gd name="T96" fmla="*/ 149 w 163"/>
                <a:gd name="T97" fmla="*/ 139 h 159"/>
                <a:gd name="T98" fmla="*/ 134 w 163"/>
                <a:gd name="T99" fmla="*/ 142 h 159"/>
                <a:gd name="T100" fmla="*/ 125 w 163"/>
                <a:gd name="T101" fmla="*/ 138 h 159"/>
                <a:gd name="T102" fmla="*/ 113 w 163"/>
                <a:gd name="T103" fmla="*/ 142 h 159"/>
                <a:gd name="T104" fmla="*/ 98 w 163"/>
                <a:gd name="T105" fmla="*/ 145 h 159"/>
                <a:gd name="T106" fmla="*/ 89 w 163"/>
                <a:gd name="T107" fmla="*/ 141 h 159"/>
                <a:gd name="T108" fmla="*/ 74 w 163"/>
                <a:gd name="T109" fmla="*/ 153 h 159"/>
                <a:gd name="T110" fmla="*/ 57 w 163"/>
                <a:gd name="T111" fmla="*/ 157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
                <a:gd name="T169" fmla="*/ 0 h 159"/>
                <a:gd name="T170" fmla="*/ 163 w 163"/>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 h="159">
                  <a:moveTo>
                    <a:pt x="52" y="158"/>
                  </a:moveTo>
                  <a:lnTo>
                    <a:pt x="44" y="153"/>
                  </a:lnTo>
                  <a:lnTo>
                    <a:pt x="36" y="144"/>
                  </a:lnTo>
                  <a:lnTo>
                    <a:pt x="31" y="135"/>
                  </a:lnTo>
                  <a:lnTo>
                    <a:pt x="28" y="127"/>
                  </a:lnTo>
                  <a:lnTo>
                    <a:pt x="28" y="121"/>
                  </a:lnTo>
                  <a:lnTo>
                    <a:pt x="34" y="114"/>
                  </a:lnTo>
                  <a:lnTo>
                    <a:pt x="29" y="111"/>
                  </a:lnTo>
                  <a:lnTo>
                    <a:pt x="26" y="104"/>
                  </a:lnTo>
                  <a:lnTo>
                    <a:pt x="21" y="98"/>
                  </a:lnTo>
                  <a:lnTo>
                    <a:pt x="17" y="93"/>
                  </a:lnTo>
                  <a:lnTo>
                    <a:pt x="15" y="88"/>
                  </a:lnTo>
                  <a:lnTo>
                    <a:pt x="13" y="79"/>
                  </a:lnTo>
                  <a:lnTo>
                    <a:pt x="21" y="83"/>
                  </a:lnTo>
                  <a:lnTo>
                    <a:pt x="31" y="91"/>
                  </a:lnTo>
                  <a:lnTo>
                    <a:pt x="35" y="92"/>
                  </a:lnTo>
                  <a:lnTo>
                    <a:pt x="23" y="73"/>
                  </a:lnTo>
                  <a:lnTo>
                    <a:pt x="13" y="57"/>
                  </a:lnTo>
                  <a:lnTo>
                    <a:pt x="0" y="44"/>
                  </a:lnTo>
                  <a:lnTo>
                    <a:pt x="3" y="43"/>
                  </a:lnTo>
                  <a:lnTo>
                    <a:pt x="11" y="44"/>
                  </a:lnTo>
                  <a:lnTo>
                    <a:pt x="16" y="46"/>
                  </a:lnTo>
                  <a:lnTo>
                    <a:pt x="25" y="48"/>
                  </a:lnTo>
                  <a:lnTo>
                    <a:pt x="20" y="43"/>
                  </a:lnTo>
                  <a:lnTo>
                    <a:pt x="19" y="39"/>
                  </a:lnTo>
                  <a:lnTo>
                    <a:pt x="18" y="33"/>
                  </a:lnTo>
                  <a:lnTo>
                    <a:pt x="19" y="28"/>
                  </a:lnTo>
                  <a:lnTo>
                    <a:pt x="21" y="17"/>
                  </a:lnTo>
                  <a:lnTo>
                    <a:pt x="28" y="25"/>
                  </a:lnTo>
                  <a:lnTo>
                    <a:pt x="32" y="27"/>
                  </a:lnTo>
                  <a:lnTo>
                    <a:pt x="35" y="32"/>
                  </a:lnTo>
                  <a:lnTo>
                    <a:pt x="37" y="34"/>
                  </a:lnTo>
                  <a:lnTo>
                    <a:pt x="42" y="39"/>
                  </a:lnTo>
                  <a:lnTo>
                    <a:pt x="47" y="39"/>
                  </a:lnTo>
                  <a:lnTo>
                    <a:pt x="51" y="38"/>
                  </a:lnTo>
                  <a:lnTo>
                    <a:pt x="57" y="35"/>
                  </a:lnTo>
                  <a:lnTo>
                    <a:pt x="58" y="33"/>
                  </a:lnTo>
                  <a:lnTo>
                    <a:pt x="62" y="29"/>
                  </a:lnTo>
                  <a:lnTo>
                    <a:pt x="65" y="24"/>
                  </a:lnTo>
                  <a:lnTo>
                    <a:pt x="64" y="18"/>
                  </a:lnTo>
                  <a:lnTo>
                    <a:pt x="66" y="15"/>
                  </a:lnTo>
                  <a:lnTo>
                    <a:pt x="65" y="9"/>
                  </a:lnTo>
                  <a:lnTo>
                    <a:pt x="64" y="5"/>
                  </a:lnTo>
                  <a:lnTo>
                    <a:pt x="66" y="0"/>
                  </a:lnTo>
                  <a:lnTo>
                    <a:pt x="70" y="8"/>
                  </a:lnTo>
                  <a:lnTo>
                    <a:pt x="72" y="15"/>
                  </a:lnTo>
                  <a:lnTo>
                    <a:pt x="77" y="20"/>
                  </a:lnTo>
                  <a:lnTo>
                    <a:pt x="79" y="29"/>
                  </a:lnTo>
                  <a:lnTo>
                    <a:pt x="79" y="40"/>
                  </a:lnTo>
                  <a:lnTo>
                    <a:pt x="77" y="46"/>
                  </a:lnTo>
                  <a:lnTo>
                    <a:pt x="72" y="50"/>
                  </a:lnTo>
                  <a:lnTo>
                    <a:pt x="72" y="57"/>
                  </a:lnTo>
                  <a:lnTo>
                    <a:pt x="74" y="66"/>
                  </a:lnTo>
                  <a:lnTo>
                    <a:pt x="75" y="58"/>
                  </a:lnTo>
                  <a:lnTo>
                    <a:pt x="82" y="50"/>
                  </a:lnTo>
                  <a:lnTo>
                    <a:pt x="88" y="46"/>
                  </a:lnTo>
                  <a:lnTo>
                    <a:pt x="92" y="41"/>
                  </a:lnTo>
                  <a:lnTo>
                    <a:pt x="95" y="38"/>
                  </a:lnTo>
                  <a:lnTo>
                    <a:pt x="102" y="34"/>
                  </a:lnTo>
                  <a:lnTo>
                    <a:pt x="107" y="41"/>
                  </a:lnTo>
                  <a:lnTo>
                    <a:pt x="106" y="50"/>
                  </a:lnTo>
                  <a:lnTo>
                    <a:pt x="105" y="58"/>
                  </a:lnTo>
                  <a:lnTo>
                    <a:pt x="104" y="61"/>
                  </a:lnTo>
                  <a:lnTo>
                    <a:pt x="103" y="67"/>
                  </a:lnTo>
                  <a:lnTo>
                    <a:pt x="106" y="71"/>
                  </a:lnTo>
                  <a:lnTo>
                    <a:pt x="107" y="72"/>
                  </a:lnTo>
                  <a:lnTo>
                    <a:pt x="110" y="73"/>
                  </a:lnTo>
                  <a:lnTo>
                    <a:pt x="115" y="72"/>
                  </a:lnTo>
                  <a:lnTo>
                    <a:pt x="121" y="72"/>
                  </a:lnTo>
                  <a:lnTo>
                    <a:pt x="122" y="68"/>
                  </a:lnTo>
                  <a:lnTo>
                    <a:pt x="123" y="65"/>
                  </a:lnTo>
                  <a:lnTo>
                    <a:pt x="120" y="57"/>
                  </a:lnTo>
                  <a:lnTo>
                    <a:pt x="117" y="53"/>
                  </a:lnTo>
                  <a:lnTo>
                    <a:pt x="121" y="46"/>
                  </a:lnTo>
                  <a:lnTo>
                    <a:pt x="125" y="51"/>
                  </a:lnTo>
                  <a:lnTo>
                    <a:pt x="130" y="57"/>
                  </a:lnTo>
                  <a:lnTo>
                    <a:pt x="132" y="62"/>
                  </a:lnTo>
                  <a:lnTo>
                    <a:pt x="134" y="71"/>
                  </a:lnTo>
                  <a:lnTo>
                    <a:pt x="138" y="82"/>
                  </a:lnTo>
                  <a:lnTo>
                    <a:pt x="144" y="90"/>
                  </a:lnTo>
                  <a:lnTo>
                    <a:pt x="148" y="88"/>
                  </a:lnTo>
                  <a:lnTo>
                    <a:pt x="153" y="85"/>
                  </a:lnTo>
                  <a:lnTo>
                    <a:pt x="152" y="79"/>
                  </a:lnTo>
                  <a:lnTo>
                    <a:pt x="151" y="75"/>
                  </a:lnTo>
                  <a:lnTo>
                    <a:pt x="154" y="65"/>
                  </a:lnTo>
                  <a:lnTo>
                    <a:pt x="156" y="71"/>
                  </a:lnTo>
                  <a:lnTo>
                    <a:pt x="158" y="78"/>
                  </a:lnTo>
                  <a:lnTo>
                    <a:pt x="161" y="86"/>
                  </a:lnTo>
                  <a:lnTo>
                    <a:pt x="161" y="91"/>
                  </a:lnTo>
                  <a:lnTo>
                    <a:pt x="161" y="98"/>
                  </a:lnTo>
                  <a:lnTo>
                    <a:pt x="159" y="111"/>
                  </a:lnTo>
                  <a:lnTo>
                    <a:pt x="157" y="114"/>
                  </a:lnTo>
                  <a:lnTo>
                    <a:pt x="159" y="120"/>
                  </a:lnTo>
                  <a:lnTo>
                    <a:pt x="162" y="129"/>
                  </a:lnTo>
                  <a:lnTo>
                    <a:pt x="159" y="133"/>
                  </a:lnTo>
                  <a:lnTo>
                    <a:pt x="155" y="138"/>
                  </a:lnTo>
                  <a:lnTo>
                    <a:pt x="149" y="139"/>
                  </a:lnTo>
                  <a:lnTo>
                    <a:pt x="141" y="141"/>
                  </a:lnTo>
                  <a:lnTo>
                    <a:pt x="134" y="142"/>
                  </a:lnTo>
                  <a:lnTo>
                    <a:pt x="129" y="143"/>
                  </a:lnTo>
                  <a:lnTo>
                    <a:pt x="125" y="138"/>
                  </a:lnTo>
                  <a:lnTo>
                    <a:pt x="120" y="134"/>
                  </a:lnTo>
                  <a:lnTo>
                    <a:pt x="113" y="142"/>
                  </a:lnTo>
                  <a:lnTo>
                    <a:pt x="107" y="144"/>
                  </a:lnTo>
                  <a:lnTo>
                    <a:pt x="98" y="145"/>
                  </a:lnTo>
                  <a:lnTo>
                    <a:pt x="94" y="143"/>
                  </a:lnTo>
                  <a:lnTo>
                    <a:pt x="89" y="141"/>
                  </a:lnTo>
                  <a:lnTo>
                    <a:pt x="84" y="147"/>
                  </a:lnTo>
                  <a:lnTo>
                    <a:pt x="74" y="153"/>
                  </a:lnTo>
                  <a:lnTo>
                    <a:pt x="67" y="155"/>
                  </a:lnTo>
                  <a:lnTo>
                    <a:pt x="57" y="157"/>
                  </a:lnTo>
                  <a:lnTo>
                    <a:pt x="52" y="158"/>
                  </a:lnTo>
                </a:path>
              </a:pathLst>
            </a:custGeom>
            <a:solidFill>
              <a:srgbClr val="FF0000"/>
            </a:solidFill>
            <a:ln w="9525" cap="rnd">
              <a:noFill/>
              <a:round/>
              <a:headEnd/>
              <a:tailEnd/>
            </a:ln>
          </p:spPr>
          <p:txBody>
            <a:bodyPr>
              <a:prstTxWarp prst="textNoShape">
                <a:avLst/>
              </a:prstTxWarp>
            </a:bodyPr>
            <a:lstStyle/>
            <a:p>
              <a:endParaRPr lang="en-US"/>
            </a:p>
          </p:txBody>
        </p:sp>
      </p:grpSp>
      <p:sp>
        <p:nvSpPr>
          <p:cNvPr id="109577" name="Line 41"/>
          <p:cNvSpPr>
            <a:spLocks noChangeShapeType="1"/>
          </p:cNvSpPr>
          <p:nvPr/>
        </p:nvSpPr>
        <p:spPr bwMode="auto">
          <a:xfrm flipV="1">
            <a:off x="6548438" y="4481513"/>
            <a:ext cx="33337" cy="9525"/>
          </a:xfrm>
          <a:prstGeom prst="line">
            <a:avLst/>
          </a:prstGeom>
          <a:noFill/>
          <a:ln w="25400">
            <a:solidFill>
              <a:srgbClr val="CC0000"/>
            </a:solidFill>
            <a:round/>
            <a:headEnd type="none" w="sm" len="sm"/>
            <a:tailEnd type="none" w="sm" len="sm"/>
          </a:ln>
        </p:spPr>
        <p:txBody>
          <a:bodyPr>
            <a:prstTxWarp prst="textNoShape">
              <a:avLst/>
            </a:prstTxWarp>
          </a:bodyPr>
          <a:lstStyle/>
          <a:p>
            <a:endParaRPr lang="en-US"/>
          </a:p>
        </p:txBody>
      </p:sp>
      <p:sp>
        <p:nvSpPr>
          <p:cNvPr id="109578" name="Line 42"/>
          <p:cNvSpPr>
            <a:spLocks noChangeShapeType="1"/>
          </p:cNvSpPr>
          <p:nvPr/>
        </p:nvSpPr>
        <p:spPr bwMode="auto">
          <a:xfrm flipV="1">
            <a:off x="6548438" y="4505325"/>
            <a:ext cx="33337" cy="9525"/>
          </a:xfrm>
          <a:prstGeom prst="line">
            <a:avLst/>
          </a:prstGeom>
          <a:noFill/>
          <a:ln w="25400">
            <a:solidFill>
              <a:srgbClr val="FF3300"/>
            </a:solidFill>
            <a:round/>
            <a:headEnd type="none" w="sm" len="sm"/>
            <a:tailEnd type="none" w="sm" len="sm"/>
          </a:ln>
        </p:spPr>
        <p:txBody>
          <a:bodyPr>
            <a:prstTxWarp prst="textNoShape">
              <a:avLst/>
            </a:prstTxWarp>
          </a:bodyPr>
          <a:lstStyle/>
          <a:p>
            <a:endParaRPr lang="en-US"/>
          </a:p>
        </p:txBody>
      </p:sp>
      <p:sp>
        <p:nvSpPr>
          <p:cNvPr id="109579" name="Line 43"/>
          <p:cNvSpPr>
            <a:spLocks noChangeShapeType="1"/>
          </p:cNvSpPr>
          <p:nvPr/>
        </p:nvSpPr>
        <p:spPr bwMode="auto">
          <a:xfrm flipV="1">
            <a:off x="6548438" y="4462463"/>
            <a:ext cx="28575" cy="4762"/>
          </a:xfrm>
          <a:prstGeom prst="line">
            <a:avLst/>
          </a:prstGeom>
          <a:noFill/>
          <a:ln w="9525">
            <a:solidFill>
              <a:srgbClr val="FFFF00"/>
            </a:solidFill>
            <a:round/>
            <a:headEnd type="none" w="sm" len="sm"/>
            <a:tailEnd type="none" w="sm" len="sm"/>
          </a:ln>
        </p:spPr>
        <p:txBody>
          <a:bodyPr>
            <a:prstTxWarp prst="textNoShape">
              <a:avLst/>
            </a:prstTxWarp>
          </a:bodyPr>
          <a:lstStyle/>
          <a:p>
            <a:endParaRPr lang="en-US"/>
          </a:p>
        </p:txBody>
      </p:sp>
      <p:sp>
        <p:nvSpPr>
          <p:cNvPr id="109580" name="Line 44"/>
          <p:cNvSpPr>
            <a:spLocks noChangeShapeType="1"/>
          </p:cNvSpPr>
          <p:nvPr/>
        </p:nvSpPr>
        <p:spPr bwMode="auto">
          <a:xfrm flipV="1">
            <a:off x="6548438" y="4448175"/>
            <a:ext cx="47625" cy="9525"/>
          </a:xfrm>
          <a:prstGeom prst="line">
            <a:avLst/>
          </a:prstGeom>
          <a:noFill/>
          <a:ln w="12700">
            <a:solidFill>
              <a:srgbClr val="FF3300"/>
            </a:solidFill>
            <a:round/>
            <a:headEnd type="none" w="sm" len="sm"/>
            <a:tailEnd type="none" w="sm" len="sm"/>
          </a:ln>
        </p:spPr>
        <p:txBody>
          <a:bodyPr>
            <a:prstTxWarp prst="textNoShape">
              <a:avLst/>
            </a:prstTxWarp>
          </a:bodyPr>
          <a:lstStyle/>
          <a:p>
            <a:endParaRPr lang="en-US"/>
          </a:p>
        </p:txBody>
      </p:sp>
      <p:sp>
        <p:nvSpPr>
          <p:cNvPr id="109581" name="Line 45"/>
          <p:cNvSpPr>
            <a:spLocks noChangeShapeType="1"/>
          </p:cNvSpPr>
          <p:nvPr/>
        </p:nvSpPr>
        <p:spPr bwMode="auto">
          <a:xfrm flipV="1">
            <a:off x="6548438" y="4395788"/>
            <a:ext cx="28575" cy="14287"/>
          </a:xfrm>
          <a:prstGeom prst="line">
            <a:avLst/>
          </a:prstGeom>
          <a:noFill/>
          <a:ln w="12700">
            <a:solidFill>
              <a:srgbClr val="FF0000"/>
            </a:solidFill>
            <a:round/>
            <a:headEnd type="none" w="sm" len="sm"/>
            <a:tailEnd type="none" w="sm" len="sm"/>
          </a:ln>
        </p:spPr>
        <p:txBody>
          <a:bodyPr>
            <a:prstTxWarp prst="textNoShape">
              <a:avLst/>
            </a:prstTxWarp>
          </a:bodyPr>
          <a:lstStyle/>
          <a:p>
            <a:endParaRPr lang="en-US"/>
          </a:p>
        </p:txBody>
      </p:sp>
      <p:sp>
        <p:nvSpPr>
          <p:cNvPr id="109582" name="Line 46"/>
          <p:cNvSpPr>
            <a:spLocks noChangeShapeType="1"/>
          </p:cNvSpPr>
          <p:nvPr/>
        </p:nvSpPr>
        <p:spPr bwMode="auto">
          <a:xfrm flipV="1">
            <a:off x="6557963" y="4419600"/>
            <a:ext cx="33337" cy="0"/>
          </a:xfrm>
          <a:prstGeom prst="line">
            <a:avLst/>
          </a:prstGeom>
          <a:noFill/>
          <a:ln w="9525">
            <a:solidFill>
              <a:srgbClr val="FFFF00"/>
            </a:solidFill>
            <a:round/>
            <a:headEnd type="none" w="sm" len="sm"/>
            <a:tailEnd type="none" w="sm" len="sm"/>
          </a:ln>
        </p:spPr>
        <p:txBody>
          <a:bodyPr>
            <a:prstTxWarp prst="textNoShape">
              <a:avLst/>
            </a:prstTxWarp>
          </a:bodyPr>
          <a:lstStyle/>
          <a:p>
            <a:endParaRPr lang="en-US"/>
          </a:p>
        </p:txBody>
      </p:sp>
      <p:sp>
        <p:nvSpPr>
          <p:cNvPr id="109583" name="Line 47"/>
          <p:cNvSpPr>
            <a:spLocks noChangeShapeType="1"/>
          </p:cNvSpPr>
          <p:nvPr/>
        </p:nvSpPr>
        <p:spPr bwMode="auto">
          <a:xfrm>
            <a:off x="6548438" y="4438650"/>
            <a:ext cx="23812" cy="0"/>
          </a:xfrm>
          <a:prstGeom prst="line">
            <a:avLst/>
          </a:prstGeom>
          <a:noFill/>
          <a:ln w="19050">
            <a:solidFill>
              <a:srgbClr val="FF6600"/>
            </a:solidFill>
            <a:round/>
            <a:headEnd type="none" w="sm" len="sm"/>
            <a:tailEnd type="none" w="sm" len="sm"/>
          </a:ln>
        </p:spPr>
        <p:txBody>
          <a:bodyPr>
            <a:prstTxWarp prst="textNoShape">
              <a:avLst/>
            </a:prstTxWarp>
          </a:bodyPr>
          <a:lstStyle/>
          <a:p>
            <a:endParaRPr lang="en-US"/>
          </a:p>
        </p:txBody>
      </p:sp>
      <p:sp>
        <p:nvSpPr>
          <p:cNvPr id="109584" name="Text Box 22"/>
          <p:cNvSpPr txBox="1">
            <a:spLocks noChangeArrowheads="1"/>
          </p:cNvSpPr>
          <p:nvPr/>
        </p:nvSpPr>
        <p:spPr bwMode="auto">
          <a:xfrm rot="-1146860">
            <a:off x="1982788" y="2182813"/>
            <a:ext cx="4508500" cy="923925"/>
          </a:xfrm>
          <a:prstGeom prst="rect">
            <a:avLst/>
          </a:prstGeom>
          <a:solidFill>
            <a:schemeClr val="accent2"/>
          </a:solidFill>
          <a:ln w="9525">
            <a:noFill/>
            <a:miter lim="800000"/>
            <a:headEnd/>
            <a:tailEnd/>
          </a:ln>
        </p:spPr>
        <p:txBody>
          <a:bodyPr>
            <a:prstTxWarp prst="textNoShape">
              <a:avLst/>
            </a:prstTxWarp>
            <a:spAutoFit/>
          </a:bodyPr>
          <a:lstStyle/>
          <a:p>
            <a:r>
              <a:rPr lang="en-US" sz="5400" b="1">
                <a:solidFill>
                  <a:schemeClr val="bg1"/>
                </a:solidFill>
                <a:latin typeface="Comic Sans MS" charset="0"/>
              </a:rPr>
              <a:t>COMPLETED</a:t>
            </a:r>
          </a:p>
        </p:txBody>
      </p:sp>
      <p:pic>
        <p:nvPicPr>
          <p:cNvPr id="45" name="Picture 21"/>
          <p:cNvPicPr>
            <a:picLocks noChangeArrowheads="1"/>
          </p:cNvPicPr>
          <p:nvPr/>
        </p:nvPicPr>
        <p:blipFill>
          <a:blip r:embed="rId3"/>
          <a:srcRect/>
          <a:stretch>
            <a:fillRect/>
          </a:stretch>
        </p:blipFill>
        <p:spPr bwMode="auto">
          <a:xfrm>
            <a:off x="3711575" y="3790950"/>
            <a:ext cx="4665663" cy="2209800"/>
          </a:xfrm>
          <a:prstGeom prst="rect">
            <a:avLst/>
          </a:prstGeom>
          <a:noFill/>
          <a:ln w="9525">
            <a:noFill/>
            <a:miter lim="800000"/>
            <a:headEnd/>
            <a:tailEnd/>
          </a:ln>
        </p:spPr>
      </p:pic>
      <p:sp>
        <p:nvSpPr>
          <p:cNvPr id="46" name="Rectangle 20">
            <a:extLst>
              <a:ext uri="{FF2B5EF4-FFF2-40B4-BE49-F238E27FC236}">
                <a16:creationId xmlns:a16="http://schemas.microsoft.com/office/drawing/2014/main" id="{DB2192E8-BF8B-304E-BDCA-05E42BACC68C}"/>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System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Retrofits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92192" y="2160588"/>
            <a:ext cx="8382000" cy="3533917"/>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90000"/>
              </a:lnSpc>
              <a:spcBef>
                <a:spcPct val="20000"/>
              </a:spcBef>
              <a:defRPr/>
            </a:pPr>
            <a:r>
              <a:rPr lang="en-US" sz="2600" b="1" u="sng" dirty="0">
                <a:solidFill>
                  <a:srgbClr val="009900"/>
                </a:solidFill>
                <a:effectLst>
                  <a:outerShdw blurRad="38100" dist="38100" dir="2700000" algn="tl">
                    <a:srgbClr val="DDDDDD"/>
                  </a:outerShdw>
                </a:effectLst>
                <a:latin typeface="Gill Sans" charset="0"/>
              </a:rPr>
              <a:t>PL 102-484</a:t>
            </a:r>
            <a:r>
              <a:rPr lang="en-US" sz="2600" b="1" dirty="0">
                <a:solidFill>
                  <a:srgbClr val="009900"/>
                </a:solidFill>
                <a:effectLst>
                  <a:outerShdw blurRad="38100" dist="38100" dir="2700000" algn="tl">
                    <a:srgbClr val="DDDDDD"/>
                  </a:outerShdw>
                </a:effectLst>
                <a:latin typeface="Gill Sans" charset="0"/>
              </a:rPr>
              <a:t>      </a:t>
            </a:r>
            <a:r>
              <a:rPr lang="en-US" sz="1200" b="1" dirty="0">
                <a:solidFill>
                  <a:srgbClr val="009900"/>
                </a:solidFill>
                <a:effectLst>
                  <a:outerShdw blurRad="38100" dist="38100" dir="2700000" algn="tl">
                    <a:srgbClr val="DDDDDD"/>
                  </a:outerShdw>
                </a:effectLst>
                <a:latin typeface="Gill Sans" charset="0"/>
              </a:rPr>
              <a:t> </a:t>
            </a:r>
            <a:r>
              <a:rPr lang="en-US" sz="2600" b="1" dirty="0">
                <a:solidFill>
                  <a:schemeClr val="tx2"/>
                </a:solidFill>
                <a:effectLst>
                  <a:outerShdw blurRad="38100" dist="38100" dir="2700000" algn="tl">
                    <a:srgbClr val="DDDDDD"/>
                  </a:outerShdw>
                </a:effectLst>
                <a:latin typeface="Gill Sans" charset="0"/>
              </a:rPr>
              <a:t>Evaluation of the Use of Ozone-</a:t>
            </a:r>
          </a:p>
          <a:p>
            <a:pPr>
              <a:lnSpc>
                <a:spcPct val="90000"/>
              </a:lnSpc>
              <a:spcBef>
                <a:spcPct val="20000"/>
              </a:spcBef>
              <a:defRPr/>
            </a:pPr>
            <a:r>
              <a:rPr lang="en-US" sz="2600" b="1" u="sng" dirty="0">
                <a:solidFill>
                  <a:srgbClr val="009900"/>
                </a:solidFill>
                <a:effectLst>
                  <a:outerShdw blurRad="38100" dist="38100" dir="2700000" algn="tl">
                    <a:srgbClr val="DDDDDD"/>
                  </a:outerShdw>
                </a:effectLst>
                <a:latin typeface="Gill Sans" charset="0"/>
              </a:rPr>
              <a:t>Section 325</a:t>
            </a:r>
            <a:r>
              <a:rPr lang="en-US" sz="2600" b="1" dirty="0">
                <a:solidFill>
                  <a:srgbClr val="009900"/>
                </a:solidFill>
                <a:effectLst>
                  <a:outerShdw blurRad="38100" dist="38100" dir="2700000" algn="tl">
                    <a:srgbClr val="DDDDDD"/>
                  </a:outerShdw>
                </a:effectLst>
                <a:latin typeface="Gill Sans" charset="0"/>
              </a:rPr>
              <a:t>:</a:t>
            </a:r>
            <a:r>
              <a:rPr lang="en-US" sz="2600" b="1" dirty="0">
                <a:solidFill>
                  <a:schemeClr val="tx2"/>
                </a:solidFill>
                <a:latin typeface="Gill Sans" charset="0"/>
              </a:rPr>
              <a:t>     </a:t>
            </a:r>
            <a:r>
              <a:rPr lang="en-US" sz="2600" b="1" dirty="0">
                <a:solidFill>
                  <a:schemeClr val="tx2"/>
                </a:solidFill>
                <a:effectLst>
                  <a:outerShdw blurRad="38100" dist="38100" dir="2700000" algn="tl">
                    <a:srgbClr val="DDDDDD"/>
                  </a:outerShdw>
                </a:effectLst>
                <a:latin typeface="Gill Sans" charset="0"/>
              </a:rPr>
              <a:t>Depleting Substances by the</a:t>
            </a:r>
          </a:p>
          <a:p>
            <a:pPr>
              <a:lnSpc>
                <a:spcPct val="90000"/>
              </a:lnSpc>
              <a:spcBef>
                <a:spcPct val="20000"/>
              </a:spcBef>
              <a:defRPr/>
            </a:pPr>
            <a:r>
              <a:rPr lang="en-US" sz="2600" b="1" dirty="0">
                <a:solidFill>
                  <a:schemeClr val="tx2"/>
                </a:solidFill>
                <a:effectLst>
                  <a:outerShdw blurRad="38100" dist="38100" dir="2700000" algn="tl">
                    <a:srgbClr val="DDDDDD"/>
                  </a:outerShdw>
                </a:effectLst>
                <a:latin typeface="Gill Sans" charset="0"/>
              </a:rPr>
              <a:t>                          Department of Defense</a:t>
            </a:r>
          </a:p>
          <a:p>
            <a:pPr>
              <a:lnSpc>
                <a:spcPct val="90000"/>
              </a:lnSpc>
              <a:spcBef>
                <a:spcPct val="20000"/>
              </a:spcBef>
              <a:defRPr/>
            </a:pPr>
            <a:endParaRPr lang="en-US" sz="2600" b="1" dirty="0">
              <a:solidFill>
                <a:schemeClr val="tx2"/>
              </a:solidFill>
              <a:latin typeface="Gill Sans" charset="0"/>
            </a:endParaRPr>
          </a:p>
          <a:p>
            <a:pPr>
              <a:lnSpc>
                <a:spcPct val="90000"/>
              </a:lnSpc>
              <a:spcBef>
                <a:spcPct val="20000"/>
              </a:spcBef>
              <a:defRPr/>
            </a:pPr>
            <a:r>
              <a:rPr lang="en-US" sz="2600" b="1" u="sng" dirty="0">
                <a:solidFill>
                  <a:srgbClr val="009900"/>
                </a:solidFill>
                <a:effectLst>
                  <a:outerShdw blurRad="38100" dist="38100" dir="2700000" algn="tl">
                    <a:srgbClr val="DDDDDD"/>
                  </a:outerShdw>
                </a:effectLst>
                <a:latin typeface="Gill Sans" charset="0"/>
              </a:rPr>
              <a:t>PL 102-484</a:t>
            </a:r>
            <a:r>
              <a:rPr lang="en-US" sz="2600" b="1" dirty="0">
                <a:solidFill>
                  <a:srgbClr val="009900"/>
                </a:solidFill>
                <a:effectLst>
                  <a:outerShdw blurRad="38100" dist="38100" dir="2700000" algn="tl">
                    <a:srgbClr val="DDDDDD"/>
                  </a:outerShdw>
                </a:effectLst>
                <a:latin typeface="Gill Sans" charset="0"/>
              </a:rPr>
              <a:t> </a:t>
            </a:r>
            <a:r>
              <a:rPr lang="en-US" sz="2600" b="1" dirty="0">
                <a:solidFill>
                  <a:schemeClr val="tx2"/>
                </a:solidFill>
                <a:latin typeface="Gill Sans" charset="0"/>
              </a:rPr>
              <a:t>     </a:t>
            </a:r>
            <a:r>
              <a:rPr lang="en-US" sz="2600" b="1" dirty="0">
                <a:solidFill>
                  <a:schemeClr val="tx2"/>
                </a:solidFill>
                <a:effectLst>
                  <a:outerShdw blurRad="38100" dist="38100" dir="2700000" algn="tl">
                    <a:srgbClr val="DDDDDD"/>
                  </a:outerShdw>
                </a:effectLst>
                <a:latin typeface="Gill Sans" charset="0"/>
              </a:rPr>
              <a:t>Elimination of the Use of Class </a:t>
            </a:r>
          </a:p>
          <a:p>
            <a:pPr>
              <a:lnSpc>
                <a:spcPct val="90000"/>
              </a:lnSpc>
              <a:spcBef>
                <a:spcPct val="20000"/>
              </a:spcBef>
              <a:defRPr/>
            </a:pPr>
            <a:r>
              <a:rPr lang="en-US" sz="2600" b="1" u="sng" dirty="0">
                <a:solidFill>
                  <a:srgbClr val="009900"/>
                </a:solidFill>
                <a:effectLst>
                  <a:outerShdw blurRad="38100" dist="38100" dir="2700000" algn="tl">
                    <a:srgbClr val="DDDDDD"/>
                  </a:outerShdw>
                </a:effectLst>
                <a:latin typeface="Gill Sans" charset="0"/>
              </a:rPr>
              <a:t>Section 326</a:t>
            </a:r>
            <a:r>
              <a:rPr lang="en-US" sz="2600" b="1" dirty="0">
                <a:solidFill>
                  <a:srgbClr val="009900"/>
                </a:solidFill>
                <a:effectLst>
                  <a:outerShdw blurRad="38100" dist="38100" dir="2700000" algn="tl">
                    <a:srgbClr val="DDDDDD"/>
                  </a:outerShdw>
                </a:effectLst>
                <a:latin typeface="Gill Sans" charset="0"/>
              </a:rPr>
              <a:t>:</a:t>
            </a:r>
            <a:r>
              <a:rPr lang="en-US" sz="2600" b="1" dirty="0">
                <a:solidFill>
                  <a:schemeClr val="tx2"/>
                </a:solidFill>
                <a:effectLst>
                  <a:outerShdw blurRad="38100" dist="38100" dir="2700000" algn="tl">
                    <a:srgbClr val="DDDDDD"/>
                  </a:outerShdw>
                </a:effectLst>
                <a:latin typeface="Gill Sans" charset="0"/>
              </a:rPr>
              <a:t>     I Ozone-Depleting Substances</a:t>
            </a:r>
          </a:p>
          <a:p>
            <a:pPr>
              <a:lnSpc>
                <a:spcPct val="90000"/>
              </a:lnSpc>
              <a:spcBef>
                <a:spcPct val="20000"/>
              </a:spcBef>
              <a:defRPr/>
            </a:pPr>
            <a:r>
              <a:rPr lang="en-US" sz="2600" b="1" dirty="0">
                <a:solidFill>
                  <a:schemeClr val="tx2"/>
                </a:solidFill>
                <a:effectLst>
                  <a:outerShdw blurRad="38100" dist="38100" dir="2700000" algn="tl">
                    <a:srgbClr val="DDDDDD"/>
                  </a:outerShdw>
                </a:effectLst>
                <a:latin typeface="Gill Sans" charset="0"/>
              </a:rPr>
              <a:t>                          in Certain Military Procurement</a:t>
            </a:r>
          </a:p>
          <a:p>
            <a:pPr>
              <a:lnSpc>
                <a:spcPct val="90000"/>
              </a:lnSpc>
              <a:spcBef>
                <a:spcPct val="20000"/>
              </a:spcBef>
              <a:defRPr/>
            </a:pPr>
            <a:r>
              <a:rPr lang="en-US" sz="2600" b="1" dirty="0">
                <a:solidFill>
                  <a:schemeClr val="tx2"/>
                </a:solidFill>
                <a:effectLst>
                  <a:outerShdw blurRad="38100" dist="38100" dir="2700000" algn="tl">
                    <a:srgbClr val="DDDDDD"/>
                  </a:outerShdw>
                </a:effectLst>
                <a:latin typeface="Gill Sans" charset="0"/>
              </a:rPr>
              <a:t>                          Contracts</a:t>
            </a:r>
          </a:p>
        </p:txBody>
      </p:sp>
      <p:sp>
        <p:nvSpPr>
          <p:cNvPr id="111619" name="Line 3"/>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101380" name="Rectangle 4"/>
          <p:cNvSpPr>
            <a:spLocks noChangeArrowheads="1"/>
          </p:cNvSpPr>
          <p:nvPr/>
        </p:nvSpPr>
        <p:spPr bwMode="auto">
          <a:xfrm>
            <a:off x="221976" y="110436"/>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10 USC 2302</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15"/>
          <p:cNvSpPr>
            <a:spLocks noChangeShapeType="1"/>
          </p:cNvSpPr>
          <p:nvPr/>
        </p:nvSpPr>
        <p:spPr bwMode="auto">
          <a:xfrm flipV="1">
            <a:off x="7099300" y="3276600"/>
            <a:ext cx="558800" cy="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67" name="Line 14"/>
          <p:cNvSpPr>
            <a:spLocks noChangeShapeType="1"/>
          </p:cNvSpPr>
          <p:nvPr/>
        </p:nvSpPr>
        <p:spPr bwMode="auto">
          <a:xfrm flipV="1">
            <a:off x="4978400" y="5588000"/>
            <a:ext cx="2717800" cy="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68" name="Line 13"/>
          <p:cNvSpPr>
            <a:spLocks noChangeShapeType="1"/>
          </p:cNvSpPr>
          <p:nvPr/>
        </p:nvSpPr>
        <p:spPr bwMode="auto">
          <a:xfrm>
            <a:off x="863600" y="5308600"/>
            <a:ext cx="7581900" cy="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69" name="Line 12"/>
          <p:cNvSpPr>
            <a:spLocks noChangeShapeType="1"/>
          </p:cNvSpPr>
          <p:nvPr/>
        </p:nvSpPr>
        <p:spPr bwMode="auto">
          <a:xfrm>
            <a:off x="3771900" y="5016500"/>
            <a:ext cx="4673600" cy="1270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70" name="Line 11"/>
          <p:cNvSpPr>
            <a:spLocks noChangeShapeType="1"/>
          </p:cNvSpPr>
          <p:nvPr/>
        </p:nvSpPr>
        <p:spPr bwMode="auto">
          <a:xfrm>
            <a:off x="2667000" y="4686300"/>
            <a:ext cx="5613400" cy="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71" name="Line 10"/>
          <p:cNvSpPr>
            <a:spLocks noChangeShapeType="1"/>
          </p:cNvSpPr>
          <p:nvPr/>
        </p:nvSpPr>
        <p:spPr bwMode="auto">
          <a:xfrm>
            <a:off x="863600" y="3860800"/>
            <a:ext cx="1092200" cy="1270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72" name="Line 9"/>
          <p:cNvSpPr>
            <a:spLocks noChangeShapeType="1"/>
          </p:cNvSpPr>
          <p:nvPr/>
        </p:nvSpPr>
        <p:spPr bwMode="auto">
          <a:xfrm>
            <a:off x="4000500" y="3594100"/>
            <a:ext cx="4292600" cy="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73" name="Line 8"/>
          <p:cNvSpPr>
            <a:spLocks noChangeShapeType="1"/>
          </p:cNvSpPr>
          <p:nvPr/>
        </p:nvSpPr>
        <p:spPr bwMode="auto">
          <a:xfrm>
            <a:off x="838200" y="3238500"/>
            <a:ext cx="3556000" cy="0"/>
          </a:xfrm>
          <a:prstGeom prst="line">
            <a:avLst/>
          </a:prstGeom>
          <a:noFill/>
          <a:ln w="254000">
            <a:solidFill>
              <a:srgbClr val="FFFF00"/>
            </a:solidFill>
            <a:round/>
            <a:headEnd type="none" w="sm" len="sm"/>
            <a:tailEnd type="none" w="sm" len="sm"/>
          </a:ln>
        </p:spPr>
        <p:txBody>
          <a:bodyPr>
            <a:prstTxWarp prst="textNoShape">
              <a:avLst/>
            </a:prstTxWarp>
          </a:bodyPr>
          <a:lstStyle/>
          <a:p>
            <a:endParaRPr lang="en-US"/>
          </a:p>
        </p:txBody>
      </p:sp>
      <p:sp>
        <p:nvSpPr>
          <p:cNvPr id="113674" name="Rectangle 2"/>
          <p:cNvSpPr>
            <a:spLocks noChangeArrowheads="1"/>
          </p:cNvSpPr>
          <p:nvPr/>
        </p:nvSpPr>
        <p:spPr bwMode="auto">
          <a:xfrm>
            <a:off x="471488" y="1951038"/>
            <a:ext cx="8229600" cy="3200400"/>
          </a:xfrm>
          <a:prstGeom prst="rect">
            <a:avLst/>
          </a:prstGeom>
          <a:noFill/>
          <a:ln w="9525">
            <a:noFill/>
            <a:miter lim="800000"/>
            <a:headEnd/>
            <a:tailEnd/>
          </a:ln>
        </p:spPr>
        <p:txBody>
          <a:bodyPr lIns="92075" tIns="46038" rIns="92075" bIns="46038">
            <a:prstTxWarp prst="textNoShape">
              <a:avLst/>
            </a:prstTxWarp>
          </a:bodyPr>
          <a:lstStyle/>
          <a:p>
            <a:pPr marL="342900" indent="-342900">
              <a:lnSpc>
                <a:spcPts val="2500"/>
              </a:lnSpc>
              <a:spcBef>
                <a:spcPct val="20000"/>
              </a:spcBef>
            </a:pPr>
            <a:endParaRPr lang="en-US" sz="3200" dirty="0">
              <a:latin typeface="Arial Narrow" charset="0"/>
            </a:endParaRPr>
          </a:p>
          <a:p>
            <a:pPr marL="342900" indent="-342900">
              <a:lnSpc>
                <a:spcPts val="2500"/>
              </a:lnSpc>
              <a:spcBef>
                <a:spcPct val="20000"/>
              </a:spcBef>
            </a:pPr>
            <a:r>
              <a:rPr lang="en-US" b="1" dirty="0">
                <a:latin typeface="Arial Narrow" charset="0"/>
              </a:rPr>
              <a:t>(a)	Elimination of Use of Class I Ozone-Depleting Substances.</a:t>
            </a:r>
          </a:p>
          <a:p>
            <a:pPr marL="342900" indent="-342900">
              <a:lnSpc>
                <a:spcPts val="2500"/>
              </a:lnSpc>
              <a:spcBef>
                <a:spcPct val="20000"/>
              </a:spcBef>
            </a:pPr>
            <a:r>
              <a:rPr lang="en-US" sz="2000" b="1" dirty="0">
                <a:latin typeface="Arial Narrow" charset="0"/>
              </a:rPr>
              <a:t>(1) No Department of Defense contract awarded after June 1, 1993, may include</a:t>
            </a:r>
          </a:p>
          <a:p>
            <a:pPr marL="342900" indent="-342900">
              <a:lnSpc>
                <a:spcPts val="2500"/>
              </a:lnSpc>
              <a:spcBef>
                <a:spcPct val="20000"/>
              </a:spcBef>
            </a:pPr>
            <a:r>
              <a:rPr lang="en-US" sz="2000" b="1" dirty="0">
                <a:latin typeface="Arial Narrow" charset="0"/>
              </a:rPr>
              <a:t>      a specification or standard that requires the use of class I ozone-depleting substance or that can be met only through the use of such a substance unless the inclusion of the specification or standard in the contract is approved by the senior acquisition official for the procurement covered by the contract.  The senior acquisition official may grant the approval only if </a:t>
            </a:r>
          </a:p>
          <a:p>
            <a:pPr marL="342900" indent="-342900">
              <a:lnSpc>
                <a:spcPts val="2500"/>
              </a:lnSpc>
              <a:spcBef>
                <a:spcPct val="20000"/>
              </a:spcBef>
            </a:pPr>
            <a:r>
              <a:rPr lang="en-US" sz="2000" b="1" dirty="0">
                <a:latin typeface="Arial Narrow" charset="0"/>
              </a:rPr>
              <a:t>      the senior acquisition official determines (based upon the certification of an appropriate technical representative of the official) that a suitable substitute for the class I ozone-depleting substance is not currently available.</a:t>
            </a:r>
          </a:p>
        </p:txBody>
      </p:sp>
      <p:sp>
        <p:nvSpPr>
          <p:cNvPr id="103427" name="Rectangle 3"/>
          <p:cNvSpPr>
            <a:spLocks noChangeArrowheads="1"/>
          </p:cNvSpPr>
          <p:nvPr/>
        </p:nvSpPr>
        <p:spPr bwMode="auto">
          <a:xfrm>
            <a:off x="622300" y="1676400"/>
            <a:ext cx="7988300" cy="708528"/>
          </a:xfrm>
          <a:prstGeom prst="rect">
            <a:avLst/>
          </a:prstGeom>
          <a:noFill/>
          <a:ln w="9525">
            <a:noFill/>
            <a:miter lim="800000"/>
            <a:headEnd/>
            <a:tailEnd/>
          </a:ln>
          <a:effectLst/>
        </p:spPr>
        <p:txBody>
          <a:bodyPr wrap="square"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p>
        </p:txBody>
      </p:sp>
      <p:sp>
        <p:nvSpPr>
          <p:cNvPr id="113676"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103431" name="Rectangle 7"/>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bwMode="auto">
          <a:xfrm>
            <a:off x="320812" y="2321630"/>
            <a:ext cx="8626475" cy="4305300"/>
          </a:xfrm>
          <a:noFill/>
          <a:ln>
            <a:miter lim="800000"/>
            <a:headEnd/>
            <a:tailEnd/>
          </a:ln>
        </p:spPr>
        <p:txBody>
          <a:bodyPr wrap="square" lIns="92075" tIns="46038" rIns="92075" bIns="46038" numCol="1" anchor="t" anchorCtr="0" compatLnSpc="1">
            <a:prstTxWarp prst="textNoShape">
              <a:avLst/>
            </a:prstTxWarp>
          </a:bodyPr>
          <a:lstStyle/>
          <a:p>
            <a:pPr marL="822960" indent="-917575">
              <a:lnSpc>
                <a:spcPts val="2400"/>
              </a:lnSpc>
              <a:spcBef>
                <a:spcPts val="0"/>
              </a:spcBef>
              <a:buFontTx/>
              <a:buNone/>
              <a:tabLst>
                <a:tab pos="1252538" algn="l"/>
              </a:tabLst>
            </a:pPr>
            <a:r>
              <a:rPr lang="en-US" sz="2000" b="1" dirty="0">
                <a:latin typeface="Arial Narrow" charset="0"/>
              </a:rPr>
              <a:t>(2)(A)(</a:t>
            </a:r>
            <a:r>
              <a:rPr lang="en-US" sz="2000" b="1" dirty="0" err="1">
                <a:latin typeface="Arial Narrow" charset="0"/>
              </a:rPr>
              <a:t>i</a:t>
            </a:r>
            <a:r>
              <a:rPr lang="en-US" sz="2000" b="1" dirty="0">
                <a:latin typeface="Arial Narrow" charset="0"/>
              </a:rPr>
              <a:t>)	Not later than 60 days after the completion of the first modification, amendment, or extension after June 1, 1993, of a contract referred to in</a:t>
            </a:r>
          </a:p>
          <a:p>
            <a:pPr marL="822960" indent="-917575">
              <a:lnSpc>
                <a:spcPts val="2400"/>
              </a:lnSpc>
              <a:spcBef>
                <a:spcPts val="0"/>
              </a:spcBef>
              <a:buFontTx/>
              <a:buNone/>
              <a:tabLst>
                <a:tab pos="1252538" algn="l"/>
              </a:tabLst>
            </a:pPr>
            <a:r>
              <a:rPr lang="en-US" sz="2000" b="1" dirty="0">
                <a:latin typeface="Arial Narrow" charset="0"/>
              </a:rPr>
              <a:t>               clause (ii), the senior acquisition official (or the designee of that official)</a:t>
            </a:r>
          </a:p>
          <a:p>
            <a:pPr marL="822960" indent="-917575">
              <a:lnSpc>
                <a:spcPts val="2400"/>
              </a:lnSpc>
              <a:spcBef>
                <a:spcPts val="0"/>
              </a:spcBef>
              <a:buFontTx/>
              <a:buNone/>
              <a:tabLst>
                <a:tab pos="1252538" algn="l"/>
              </a:tabLst>
            </a:pPr>
            <a:r>
              <a:rPr lang="en-US" sz="2000" b="1" dirty="0">
                <a:latin typeface="Arial Narrow" charset="0"/>
              </a:rPr>
              <a:t>                shall carry out an evaluation of the contract in order to determine:</a:t>
            </a:r>
            <a:endParaRPr lang="en-US" sz="1000" b="1" dirty="0">
              <a:latin typeface="Arial Narrow" charset="0"/>
            </a:endParaRPr>
          </a:p>
          <a:p>
            <a:pPr marL="822960" indent="-917575">
              <a:lnSpc>
                <a:spcPts val="2400"/>
              </a:lnSpc>
              <a:spcBef>
                <a:spcPts val="600"/>
              </a:spcBef>
              <a:buFontTx/>
              <a:buNone/>
              <a:tabLst>
                <a:tab pos="1252538" algn="l"/>
              </a:tabLst>
            </a:pPr>
            <a:r>
              <a:rPr lang="en-US" sz="2000" b="1" dirty="0">
                <a:latin typeface="Arial Narrow" charset="0"/>
              </a:rPr>
              <a:t>     (I)	whether the contract includes a specification or standard that requires the use of a class I ozone-depleting substance or can be met only through the use of such a substance; and</a:t>
            </a:r>
            <a:endParaRPr lang="en-US" sz="1000" b="1" dirty="0">
              <a:latin typeface="Arial Narrow" charset="0"/>
            </a:endParaRPr>
          </a:p>
          <a:p>
            <a:pPr marL="822960" indent="-917575">
              <a:lnSpc>
                <a:spcPts val="2400"/>
              </a:lnSpc>
              <a:spcBef>
                <a:spcPts val="600"/>
              </a:spcBef>
              <a:buFontTx/>
              <a:buNone/>
              <a:tabLst>
                <a:tab pos="1252538" algn="l"/>
              </a:tabLst>
            </a:pPr>
            <a:r>
              <a:rPr lang="en-US" sz="2000" b="1" dirty="0">
                <a:latin typeface="Arial Narrow" charset="0"/>
              </a:rPr>
              <a:t>     (II)	in the event of a determination that the contract includes such specification or standard, whether the contract can be carried out through the use of an</a:t>
            </a:r>
          </a:p>
          <a:p>
            <a:pPr marL="822960" indent="-917575">
              <a:lnSpc>
                <a:spcPts val="2400"/>
              </a:lnSpc>
              <a:spcBef>
                <a:spcPts val="0"/>
              </a:spcBef>
              <a:buFontTx/>
              <a:buNone/>
              <a:tabLst>
                <a:tab pos="1252538" algn="l"/>
              </a:tabLst>
            </a:pPr>
            <a:r>
              <a:rPr lang="en-US" sz="2000" b="1" dirty="0">
                <a:latin typeface="Arial Narrow" charset="0"/>
              </a:rPr>
              <a:t>              economically feasible substitute for the ozone-depleting substance or through the use of an economically feasible alternative technology for a technology involving the use of the ozone-depleting substance.</a:t>
            </a:r>
          </a:p>
          <a:p>
            <a:pPr marL="822960" indent="-917575">
              <a:lnSpc>
                <a:spcPts val="2400"/>
              </a:lnSpc>
              <a:buFontTx/>
              <a:buNone/>
              <a:tabLst>
                <a:tab pos="1252538" algn="l"/>
              </a:tabLst>
            </a:pPr>
            <a:endParaRPr lang="en-US" sz="2000" b="1" dirty="0">
              <a:latin typeface="Arial Narrow" charset="0"/>
            </a:endParaRPr>
          </a:p>
          <a:p>
            <a:pPr marL="822960" indent="-917575">
              <a:lnSpc>
                <a:spcPts val="2400"/>
              </a:lnSpc>
              <a:buFontTx/>
              <a:buNone/>
              <a:tabLst>
                <a:tab pos="1252538" algn="l"/>
              </a:tabLst>
            </a:pPr>
            <a:endParaRPr lang="en-US" sz="2000" b="1" dirty="0">
              <a:latin typeface="Arial Narrow" charset="0"/>
            </a:endParaRPr>
          </a:p>
        </p:txBody>
      </p:sp>
      <p:sp>
        <p:nvSpPr>
          <p:cNvPr id="104451" name="Rectangle 3"/>
          <p:cNvSpPr>
            <a:spLocks noChangeArrowheads="1"/>
          </p:cNvSpPr>
          <p:nvPr/>
        </p:nvSpPr>
        <p:spPr bwMode="auto">
          <a:xfrm>
            <a:off x="622300" y="1531938"/>
            <a:ext cx="61087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14692"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5F8125A2-FE6A-5044-A996-C4C27080C791}"/>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idx="1"/>
          </p:nvPr>
        </p:nvSpPr>
        <p:spPr bwMode="auto">
          <a:xfrm>
            <a:off x="619125" y="2454275"/>
            <a:ext cx="7823200" cy="3784600"/>
          </a:xfrm>
          <a:noFill/>
          <a:ln>
            <a:miter lim="800000"/>
            <a:headEnd/>
            <a:tailEnd/>
          </a:ln>
        </p:spPr>
        <p:txBody>
          <a:bodyPr wrap="square" lIns="92075" tIns="46038" rIns="92075" bIns="46038" numCol="1" anchor="t" anchorCtr="0" compatLnSpc="1">
            <a:prstTxWarp prst="textNoShape">
              <a:avLst/>
            </a:prstTxWarp>
          </a:bodyPr>
          <a:lstStyle/>
          <a:p>
            <a:pPr marL="917575" indent="-917575">
              <a:lnSpc>
                <a:spcPct val="90000"/>
              </a:lnSpc>
              <a:buFontTx/>
              <a:buNone/>
              <a:tabLst>
                <a:tab pos="458788" algn="l"/>
                <a:tab pos="1252538" algn="l"/>
                <a:tab pos="1604963" algn="l"/>
              </a:tabLst>
            </a:pPr>
            <a:r>
              <a:rPr lang="en-US" sz="2000" b="1">
                <a:latin typeface="Arial Narrow" charset="0"/>
              </a:rPr>
              <a:t>	(ii)	A contract referred to in clause (i) is any contract in an amount in excess of $10,000,000 that--</a:t>
            </a:r>
          </a:p>
          <a:p>
            <a:pPr marL="917575" indent="-917575">
              <a:lnSpc>
                <a:spcPct val="90000"/>
              </a:lnSpc>
              <a:buFontTx/>
              <a:buNone/>
              <a:tabLst>
                <a:tab pos="458788" algn="l"/>
                <a:tab pos="1252538" algn="l"/>
                <a:tab pos="1604963" algn="l"/>
              </a:tabLst>
            </a:pPr>
            <a:endParaRPr lang="en-US" sz="1000" b="1">
              <a:latin typeface="Arial Narrow" charset="0"/>
            </a:endParaRPr>
          </a:p>
          <a:p>
            <a:pPr marL="917575" indent="-917575">
              <a:lnSpc>
                <a:spcPct val="90000"/>
              </a:lnSpc>
              <a:buFontTx/>
              <a:buNone/>
              <a:tabLst>
                <a:tab pos="458788" algn="l"/>
                <a:tab pos="1252538" algn="l"/>
                <a:tab pos="1604963" algn="l"/>
              </a:tabLst>
            </a:pPr>
            <a:r>
              <a:rPr lang="en-US" sz="2000" b="1">
                <a:latin typeface="Arial Narrow" charset="0"/>
              </a:rPr>
              <a:t>		(I)	was awarded before June 1, 1993; and</a:t>
            </a:r>
          </a:p>
          <a:p>
            <a:pPr marL="917575" indent="-917575">
              <a:lnSpc>
                <a:spcPct val="90000"/>
              </a:lnSpc>
              <a:buFontTx/>
              <a:buNone/>
              <a:tabLst>
                <a:tab pos="458788" algn="l"/>
                <a:tab pos="1252538" algn="l"/>
                <a:tab pos="1604963" algn="l"/>
              </a:tabLst>
            </a:pPr>
            <a:r>
              <a:rPr lang="en-US" sz="2000" b="1">
                <a:latin typeface="Arial Narrow" charset="0"/>
              </a:rPr>
              <a:t>		(II)	as a result of the modification, amendment, or extension 	described in clause (i), will expire more than 1 year after the 	effective date of the modification, amendment, or extension.</a:t>
            </a:r>
          </a:p>
          <a:p>
            <a:pPr marL="917575" indent="-917575">
              <a:lnSpc>
                <a:spcPct val="90000"/>
              </a:lnSpc>
              <a:buFontTx/>
              <a:buNone/>
              <a:tabLst>
                <a:tab pos="458788" algn="l"/>
                <a:tab pos="1252538" algn="l"/>
                <a:tab pos="1604963" algn="l"/>
              </a:tabLst>
            </a:pPr>
            <a:endParaRPr lang="en-US" sz="1000" b="1">
              <a:latin typeface="Arial Narrow" charset="0"/>
            </a:endParaRPr>
          </a:p>
          <a:p>
            <a:pPr marL="917575" indent="-917575">
              <a:lnSpc>
                <a:spcPct val="90000"/>
              </a:lnSpc>
              <a:buFontTx/>
              <a:buNone/>
              <a:tabLst>
                <a:tab pos="458788" algn="l"/>
                <a:tab pos="1252538" algn="l"/>
                <a:tab pos="1604963" algn="l"/>
              </a:tabLst>
            </a:pPr>
            <a:r>
              <a:rPr lang="en-US" sz="2000" b="1">
                <a:latin typeface="Arial Narrow" charset="0"/>
              </a:rPr>
              <a:t>	(iii)	A contract under evaluation under clause (i) may not be further modified, amended, or extended until the evaluation described in that clause is complete.</a:t>
            </a:r>
          </a:p>
          <a:p>
            <a:pPr marL="917575" indent="-917575">
              <a:lnSpc>
                <a:spcPct val="90000"/>
              </a:lnSpc>
              <a:buFontTx/>
              <a:buNone/>
              <a:tabLst>
                <a:tab pos="458788" algn="l"/>
                <a:tab pos="1252538" algn="l"/>
                <a:tab pos="1604963" algn="l"/>
              </a:tabLst>
            </a:pPr>
            <a:endParaRPr lang="en-US" sz="2000" b="1">
              <a:latin typeface="Arial Narrow" charset="0"/>
            </a:endParaRPr>
          </a:p>
        </p:txBody>
      </p:sp>
      <p:sp>
        <p:nvSpPr>
          <p:cNvPr id="106499" name="Rectangle 3"/>
          <p:cNvSpPr>
            <a:spLocks noChangeArrowheads="1"/>
          </p:cNvSpPr>
          <p:nvPr/>
        </p:nvSpPr>
        <p:spPr bwMode="auto">
          <a:xfrm>
            <a:off x="622300" y="1531938"/>
            <a:ext cx="62865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16740"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72B0F4F5-51B0-B942-8C94-C5029BA8E890}"/>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92113" y="2689225"/>
            <a:ext cx="8359775" cy="3444875"/>
          </a:xfrm>
          <a:prstGeom prst="rect">
            <a:avLst/>
          </a:prstGeom>
          <a:noFill/>
          <a:ln w="9525">
            <a:noFill/>
            <a:miter lim="800000"/>
            <a:headEnd/>
            <a:tailEnd/>
          </a:ln>
        </p:spPr>
        <p:txBody>
          <a:bodyPr lIns="92075" tIns="46038" rIns="92075" bIns="46038">
            <a:prstTxWarp prst="textNoShape">
              <a:avLst/>
            </a:prstTxWarp>
            <a:spAutoFit/>
          </a:bodyPr>
          <a:lstStyle/>
          <a:p>
            <a:r>
              <a:rPr lang="en-US" sz="2000" b="1">
                <a:latin typeface="Arial Narrow" charset="0"/>
              </a:rPr>
              <a:t>(B)       If the acquisition official (or designee) determines that an economically</a:t>
            </a:r>
          </a:p>
          <a:p>
            <a:r>
              <a:rPr lang="en-US" sz="2000" b="1">
                <a:latin typeface="Arial Narrow" charset="0"/>
              </a:rPr>
              <a:t>            feasible substitute substance or alternative technology is available for </a:t>
            </a:r>
          </a:p>
          <a:p>
            <a:r>
              <a:rPr lang="en-US" sz="2000" b="1">
                <a:latin typeface="Arial Narrow" charset="0"/>
              </a:rPr>
              <a:t>            use in a contract under evaluation, the appropriate contracting officer </a:t>
            </a:r>
          </a:p>
          <a:p>
            <a:r>
              <a:rPr lang="en-US" sz="2000" b="1">
                <a:latin typeface="Arial Narrow" charset="0"/>
              </a:rPr>
              <a:t>            shall enter into negotiations to modify the contract to require the use of </a:t>
            </a:r>
          </a:p>
          <a:p>
            <a:r>
              <a:rPr lang="en-US" sz="2000" b="1">
                <a:latin typeface="Arial Narrow" charset="0"/>
              </a:rPr>
              <a:t>            the substitute substance or alternative technology.</a:t>
            </a:r>
          </a:p>
          <a:p>
            <a:endParaRPr lang="en-US" sz="2000" b="1">
              <a:latin typeface="Arial Narrow" charset="0"/>
            </a:endParaRPr>
          </a:p>
          <a:p>
            <a:r>
              <a:rPr lang="en-US" sz="2000" b="1">
                <a:latin typeface="Arial Narrow" charset="0"/>
              </a:rPr>
              <a:t>(C)       A determination that a substitute substance or technology is not available</a:t>
            </a:r>
          </a:p>
          <a:p>
            <a:r>
              <a:rPr lang="en-US" sz="2000" b="1">
                <a:latin typeface="Arial Narrow" charset="0"/>
              </a:rPr>
              <a:t>            for use in a contract under evaluation shall be made in writing by the</a:t>
            </a:r>
          </a:p>
          <a:p>
            <a:r>
              <a:rPr lang="en-US" sz="2000" b="1">
                <a:latin typeface="Arial Narrow" charset="0"/>
              </a:rPr>
              <a:t>            senior acquisition official (or designee).</a:t>
            </a:r>
          </a:p>
          <a:p>
            <a:endParaRPr lang="en-US" sz="2000" b="1">
              <a:latin typeface="Arial Narrow" charset="0"/>
            </a:endParaRPr>
          </a:p>
          <a:p>
            <a:endParaRPr lang="en-US" sz="2000" b="1">
              <a:latin typeface="Arial Narrow" charset="0"/>
            </a:endParaRPr>
          </a:p>
        </p:txBody>
      </p:sp>
      <p:sp>
        <p:nvSpPr>
          <p:cNvPr id="108547" name="Rectangle 3"/>
          <p:cNvSpPr>
            <a:spLocks noChangeArrowheads="1"/>
          </p:cNvSpPr>
          <p:nvPr/>
        </p:nvSpPr>
        <p:spPr bwMode="auto">
          <a:xfrm>
            <a:off x="622300" y="1531938"/>
            <a:ext cx="63373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18788"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0D73441D-1556-1C44-B6BE-1FB8A0330051}"/>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77863" y="2384425"/>
            <a:ext cx="7767637" cy="4140237"/>
          </a:xfrm>
          <a:prstGeom prst="rect">
            <a:avLst/>
          </a:prstGeom>
          <a:noFill/>
          <a:ln w="9525">
            <a:noFill/>
            <a:miter lim="800000"/>
            <a:headEnd/>
            <a:tailEnd/>
          </a:ln>
        </p:spPr>
        <p:txBody>
          <a:bodyPr lIns="92075" tIns="46038" rIns="92075" bIns="46038">
            <a:prstTxWarp prst="textNoShape">
              <a:avLst/>
            </a:prstTxWarp>
            <a:spAutoFit/>
          </a:bodyPr>
          <a:lstStyle/>
          <a:p>
            <a:pPr>
              <a:lnSpc>
                <a:spcPct val="90000"/>
              </a:lnSpc>
            </a:pPr>
            <a:r>
              <a:rPr lang="en-US" sz="2000" b="1" dirty="0">
                <a:latin typeface="Arial Narrow" charset="0"/>
              </a:rPr>
              <a:t>(D)      The Secretary of Defense may, consistent with the Federal</a:t>
            </a:r>
          </a:p>
          <a:p>
            <a:pPr>
              <a:lnSpc>
                <a:spcPct val="90000"/>
              </a:lnSpc>
            </a:pPr>
            <a:r>
              <a:rPr lang="en-US" sz="2000" b="1" dirty="0">
                <a:latin typeface="Arial Narrow" charset="0"/>
              </a:rPr>
              <a:t>            Acquisition Regulation, adjust the price of a contract modified</a:t>
            </a:r>
          </a:p>
          <a:p>
            <a:pPr>
              <a:lnSpc>
                <a:spcPct val="90000"/>
              </a:lnSpc>
            </a:pPr>
            <a:r>
              <a:rPr lang="en-US" sz="2000" b="1" dirty="0">
                <a:latin typeface="Arial Narrow" charset="0"/>
              </a:rPr>
              <a:t>            under subparagraph (B) to take into account the use by the</a:t>
            </a:r>
          </a:p>
          <a:p>
            <a:pPr>
              <a:lnSpc>
                <a:spcPct val="90000"/>
              </a:lnSpc>
            </a:pPr>
            <a:r>
              <a:rPr lang="en-US" sz="2000" b="1" dirty="0">
                <a:latin typeface="Arial Narrow" charset="0"/>
              </a:rPr>
              <a:t>            contractor of a substitute substance or alternative technology in</a:t>
            </a:r>
          </a:p>
          <a:p>
            <a:pPr>
              <a:lnSpc>
                <a:spcPct val="90000"/>
              </a:lnSpc>
            </a:pPr>
            <a:r>
              <a:rPr lang="en-US" sz="2000" b="1" dirty="0">
                <a:latin typeface="Arial Narrow" charset="0"/>
              </a:rPr>
              <a:t>            the modified contract.</a:t>
            </a:r>
          </a:p>
          <a:p>
            <a:pPr>
              <a:lnSpc>
                <a:spcPct val="90000"/>
              </a:lnSpc>
            </a:pPr>
            <a:endParaRPr lang="en-US" sz="1000" b="1" dirty="0">
              <a:latin typeface="Arial Narrow" charset="0"/>
            </a:endParaRPr>
          </a:p>
          <a:p>
            <a:pPr>
              <a:lnSpc>
                <a:spcPct val="90000"/>
              </a:lnSpc>
            </a:pPr>
            <a:r>
              <a:rPr lang="en-US" sz="2000" b="1" dirty="0">
                <a:latin typeface="Arial Narrow" charset="0"/>
              </a:rPr>
              <a:t>(3)    The senior acquisition official authorized to grant an approval under</a:t>
            </a:r>
          </a:p>
          <a:p>
            <a:pPr>
              <a:lnSpc>
                <a:spcPct val="90000"/>
              </a:lnSpc>
            </a:pPr>
            <a:r>
              <a:rPr lang="en-US" sz="2000" b="1" dirty="0">
                <a:latin typeface="Arial Narrow" charset="0"/>
              </a:rPr>
              <a:t>         paragraph (1) and the senior acquisition official and designees</a:t>
            </a:r>
          </a:p>
          <a:p>
            <a:pPr>
              <a:lnSpc>
                <a:spcPct val="90000"/>
              </a:lnSpc>
            </a:pPr>
            <a:r>
              <a:rPr lang="en-US" sz="2000" b="1" dirty="0">
                <a:latin typeface="Arial Narrow" charset="0"/>
              </a:rPr>
              <a:t>         authorized to carry out an evaluation and make a determination under</a:t>
            </a:r>
          </a:p>
          <a:p>
            <a:pPr>
              <a:lnSpc>
                <a:spcPct val="90000"/>
              </a:lnSpc>
            </a:pPr>
            <a:r>
              <a:rPr lang="en-US" sz="2000" b="1" dirty="0">
                <a:latin typeface="Arial Narrow" charset="0"/>
              </a:rPr>
              <a:t>         paragraph (2) shall be determined under regulations prescribed by the</a:t>
            </a:r>
          </a:p>
          <a:p>
            <a:pPr>
              <a:lnSpc>
                <a:spcPct val="90000"/>
              </a:lnSpc>
            </a:pPr>
            <a:r>
              <a:rPr lang="en-US" sz="2000" b="1" dirty="0">
                <a:latin typeface="Arial Narrow" charset="0"/>
              </a:rPr>
              <a:t>         Secretary of Defense.  A senior acquisition official may not delegate</a:t>
            </a:r>
          </a:p>
          <a:p>
            <a:pPr>
              <a:lnSpc>
                <a:spcPct val="90000"/>
              </a:lnSpc>
            </a:pPr>
            <a:r>
              <a:rPr lang="en-US" sz="2000" b="1" dirty="0">
                <a:latin typeface="Arial Narrow" charset="0"/>
              </a:rPr>
              <a:t>         the authority provided in paragraph (1).</a:t>
            </a:r>
          </a:p>
          <a:p>
            <a:pPr>
              <a:lnSpc>
                <a:spcPct val="90000"/>
              </a:lnSpc>
            </a:pPr>
            <a:endParaRPr lang="en-US" sz="2000" b="1" dirty="0">
              <a:latin typeface="Arial Narrow" charset="0"/>
            </a:endParaRPr>
          </a:p>
          <a:p>
            <a:pPr>
              <a:lnSpc>
                <a:spcPct val="90000"/>
              </a:lnSpc>
            </a:pPr>
            <a:endParaRPr lang="en-US" sz="2000" b="1" dirty="0">
              <a:latin typeface="Arial Narrow" charset="0"/>
            </a:endParaRPr>
          </a:p>
          <a:p>
            <a:endParaRPr lang="en-US" sz="2000" b="1" dirty="0">
              <a:latin typeface="Arial Narrow" charset="0"/>
            </a:endParaRPr>
          </a:p>
        </p:txBody>
      </p:sp>
      <p:sp>
        <p:nvSpPr>
          <p:cNvPr id="110595" name="Rectangle 3"/>
          <p:cNvSpPr>
            <a:spLocks noChangeArrowheads="1"/>
          </p:cNvSpPr>
          <p:nvPr/>
        </p:nvSpPr>
        <p:spPr bwMode="auto">
          <a:xfrm>
            <a:off x="622300" y="1531938"/>
            <a:ext cx="61341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20836"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23900648-0AFC-3644-8D4C-A0881906DF31}"/>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00075" y="2590800"/>
            <a:ext cx="7943850" cy="3225800"/>
          </a:xfrm>
          <a:prstGeom prst="rect">
            <a:avLst/>
          </a:prstGeom>
          <a:noFill/>
          <a:ln w="9525">
            <a:noFill/>
            <a:miter lim="800000"/>
            <a:headEnd/>
            <a:tailEnd/>
          </a:ln>
        </p:spPr>
        <p:txBody>
          <a:bodyPr lIns="92075" tIns="46038" rIns="92075" bIns="46038">
            <a:prstTxWarp prst="textNoShape">
              <a:avLst/>
            </a:prstTxWarp>
          </a:bodyPr>
          <a:lstStyle/>
          <a:p>
            <a:pPr marL="458788" indent="-458788">
              <a:spcBef>
                <a:spcPct val="20000"/>
              </a:spcBef>
              <a:tabLst>
                <a:tab pos="458788" algn="l"/>
                <a:tab pos="917575" algn="l"/>
                <a:tab pos="1252538" algn="l"/>
                <a:tab pos="1604963" algn="l"/>
              </a:tabLst>
            </a:pPr>
            <a:r>
              <a:rPr lang="en-US" sz="2000" b="1" dirty="0">
                <a:latin typeface="Arial Narrow" charset="0"/>
              </a:rPr>
              <a:t>(4)	Each official who grants an approval authorized under paragraph (1) or makes a determination under paragraph (2)(B) shall submit to the Secretary of Defense a report on that approval or determination, as the case may be, as follows:</a:t>
            </a:r>
          </a:p>
          <a:p>
            <a:pPr marL="458788" indent="-458788">
              <a:spcBef>
                <a:spcPct val="20000"/>
              </a:spcBef>
              <a:tabLst>
                <a:tab pos="458788" algn="l"/>
                <a:tab pos="917575" algn="l"/>
                <a:tab pos="1252538" algn="l"/>
                <a:tab pos="1604963" algn="l"/>
              </a:tabLst>
            </a:pPr>
            <a:endParaRPr lang="en-US" sz="1000" b="1" dirty="0">
              <a:latin typeface="Arial Narrow" charset="0"/>
            </a:endParaRPr>
          </a:p>
          <a:p>
            <a:pPr marL="458788" indent="-458788">
              <a:spcBef>
                <a:spcPts val="0"/>
              </a:spcBef>
              <a:tabLst>
                <a:tab pos="458788" algn="l"/>
                <a:tab pos="917575" algn="l"/>
                <a:tab pos="1252538" algn="l"/>
                <a:tab pos="1604963" algn="l"/>
              </a:tabLst>
            </a:pPr>
            <a:r>
              <a:rPr lang="en-US" sz="2000" b="1" dirty="0">
                <a:latin typeface="Arial Narrow" charset="0"/>
              </a:rPr>
              <a:t>        (A)  Beginning on October 1, 1993, and continuing for 8 calendar </a:t>
            </a:r>
          </a:p>
          <a:p>
            <a:pPr marL="458788" indent="-458788">
              <a:spcBef>
                <a:spcPts val="0"/>
              </a:spcBef>
              <a:tabLst>
                <a:tab pos="458788" algn="l"/>
                <a:tab pos="917575" algn="l"/>
                <a:tab pos="1252538" algn="l"/>
                <a:tab pos="1604963" algn="l"/>
              </a:tabLst>
            </a:pPr>
            <a:r>
              <a:rPr lang="en-US" sz="2000" b="1" dirty="0">
                <a:latin typeface="Arial Narrow" charset="0"/>
              </a:rPr>
              <a:t>               quarters thereafter, by submitting a report on the approvals granted</a:t>
            </a:r>
          </a:p>
          <a:p>
            <a:pPr marL="458788" indent="-458788">
              <a:spcBef>
                <a:spcPts val="0"/>
              </a:spcBef>
              <a:tabLst>
                <a:tab pos="458788" algn="l"/>
                <a:tab pos="917575" algn="l"/>
                <a:tab pos="1252538" algn="l"/>
                <a:tab pos="1604963" algn="l"/>
              </a:tabLst>
            </a:pPr>
            <a:r>
              <a:rPr lang="en-US" sz="2000" b="1" dirty="0">
                <a:latin typeface="Arial Narrow" charset="0"/>
              </a:rPr>
              <a:t>               or determinations made under such authority during the preceding</a:t>
            </a:r>
          </a:p>
          <a:p>
            <a:pPr marL="458788" indent="-458788">
              <a:spcBef>
                <a:spcPts val="0"/>
              </a:spcBef>
              <a:tabLst>
                <a:tab pos="458788" algn="l"/>
                <a:tab pos="917575" algn="l"/>
                <a:tab pos="1252538" algn="l"/>
                <a:tab pos="1604963" algn="l"/>
              </a:tabLst>
            </a:pPr>
            <a:r>
              <a:rPr lang="en-US" sz="2000" b="1" dirty="0">
                <a:latin typeface="Arial Narrow" charset="0"/>
              </a:rPr>
              <a:t>               quarter not later than 30 days after the end of such quarter.</a:t>
            </a:r>
          </a:p>
          <a:p>
            <a:pPr marL="458788" indent="-458788">
              <a:spcBef>
                <a:spcPct val="20000"/>
              </a:spcBef>
              <a:tabLst>
                <a:tab pos="458788" algn="l"/>
                <a:tab pos="917575" algn="l"/>
                <a:tab pos="1252538" algn="l"/>
                <a:tab pos="1604963" algn="l"/>
              </a:tabLst>
            </a:pPr>
            <a:endParaRPr lang="en-US" sz="1000" b="1" dirty="0">
              <a:latin typeface="Arial Narrow" charset="0"/>
            </a:endParaRPr>
          </a:p>
          <a:p>
            <a:pPr marL="458788" indent="-458788">
              <a:spcBef>
                <a:spcPct val="20000"/>
              </a:spcBef>
              <a:tabLst>
                <a:tab pos="458788" algn="l"/>
                <a:tab pos="917575" algn="l"/>
                <a:tab pos="1252538" algn="l"/>
                <a:tab pos="1604963" algn="l"/>
              </a:tabLst>
            </a:pPr>
            <a:r>
              <a:rPr lang="en-US" sz="2000" b="1" dirty="0">
                <a:latin typeface="Arial Narrow" charset="0"/>
              </a:rPr>
              <a:t>        </a:t>
            </a:r>
          </a:p>
        </p:txBody>
      </p:sp>
      <p:sp>
        <p:nvSpPr>
          <p:cNvPr id="112643" name="Rectangle 3"/>
          <p:cNvSpPr>
            <a:spLocks noChangeArrowheads="1"/>
          </p:cNvSpPr>
          <p:nvPr/>
        </p:nvSpPr>
        <p:spPr bwMode="auto">
          <a:xfrm>
            <a:off x="622300" y="1531938"/>
            <a:ext cx="62865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22884"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6900ECEC-E5D5-9B48-A214-EFEA3ECF7AF7}"/>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396340" y="2264756"/>
            <a:ext cx="5517536" cy="127118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ts val="3000"/>
              </a:lnSpc>
              <a:buClr>
                <a:srgbClr val="3D7F01"/>
              </a:buClr>
              <a:buFont typeface="Wingdings" charset="2"/>
              <a:buChar char="Ø"/>
              <a:defRPr/>
            </a:pPr>
            <a:r>
              <a:rPr lang="en-US" sz="4000" b="1" dirty="0">
                <a:effectLst>
                  <a:outerShdw blurRad="38100" dist="38100" dir="2700000" algn="tl">
                    <a:srgbClr val="DDDDDD"/>
                  </a:outerShdw>
                </a:effectLst>
              </a:rPr>
              <a:t>Elimination Program</a:t>
            </a:r>
            <a:br>
              <a:rPr lang="en-US" sz="4000" b="1" dirty="0">
                <a:effectLst>
                  <a:outerShdw blurRad="38100" dist="38100" dir="2700000" algn="tl">
                    <a:srgbClr val="DDDDDD"/>
                  </a:outerShdw>
                </a:effectLst>
              </a:rPr>
            </a:br>
            <a:r>
              <a:rPr lang="en-US" sz="2000" b="1" dirty="0">
                <a:effectLst>
                  <a:outerShdw blurRad="38100" dist="38100" dir="2700000" algn="tl">
                    <a:srgbClr val="DDDDDD"/>
                  </a:outerShdw>
                </a:effectLst>
              </a:rPr>
              <a:t>     </a:t>
            </a:r>
          </a:p>
          <a:p>
            <a:pPr lvl="4">
              <a:lnSpc>
                <a:spcPts val="3000"/>
              </a:lnSpc>
              <a:buClr>
                <a:srgbClr val="3D7F01"/>
              </a:buClr>
              <a:buFont typeface="Wingdings" charset="2"/>
              <a:buChar char="Ø"/>
              <a:defRPr/>
            </a:pPr>
            <a:r>
              <a:rPr lang="en-US" sz="4000" b="1" dirty="0">
                <a:effectLst>
                  <a:outerShdw blurRad="38100" dist="38100" dir="2700000" algn="tl">
                    <a:srgbClr val="DDDDDD"/>
                  </a:outerShdw>
                </a:effectLst>
              </a:rPr>
              <a:t>  10 USC 2302</a:t>
            </a:r>
          </a:p>
        </p:txBody>
      </p:sp>
      <p:sp>
        <p:nvSpPr>
          <p:cNvPr id="4101" name="Rectangle 5"/>
          <p:cNvSpPr>
            <a:spLocks noChangeArrowheads="1"/>
          </p:cNvSpPr>
          <p:nvPr/>
        </p:nvSpPr>
        <p:spPr bwMode="auto">
          <a:xfrm>
            <a:off x="4011592" y="3644943"/>
            <a:ext cx="3447932" cy="1274837"/>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80000"/>
              </a:lnSpc>
              <a:buClr>
                <a:srgbClr val="CC3300"/>
              </a:buClr>
              <a:buFontTx/>
              <a:buChar char="•"/>
              <a:defRPr/>
            </a:pPr>
            <a:r>
              <a:rPr lang="en-US" sz="3200" dirty="0">
                <a:effectLst>
                  <a:outerShdw blurRad="38100" dist="38100" dir="2700000" algn="tl">
                    <a:srgbClr val="DDDDDD"/>
                  </a:outerShdw>
                </a:effectLst>
              </a:rPr>
              <a:t>  Contract Review</a:t>
            </a:r>
          </a:p>
          <a:p>
            <a:pPr lvl="1">
              <a:lnSpc>
                <a:spcPct val="80000"/>
              </a:lnSpc>
              <a:buClr>
                <a:srgbClr val="CC3300"/>
              </a:buClr>
              <a:buFontTx/>
              <a:buChar char="•"/>
              <a:defRPr/>
            </a:pPr>
            <a:r>
              <a:rPr lang="en-US" sz="3200" dirty="0">
                <a:effectLst>
                  <a:outerShdw blurRad="38100" dist="38100" dir="2700000" algn="tl">
                    <a:srgbClr val="DDDDDD"/>
                  </a:outerShdw>
                </a:effectLst>
              </a:rPr>
              <a:t>  SAO Approval</a:t>
            </a:r>
          </a:p>
          <a:p>
            <a:pPr lvl="2">
              <a:lnSpc>
                <a:spcPct val="80000"/>
              </a:lnSpc>
              <a:buClr>
                <a:srgbClr val="CC3300"/>
              </a:buClr>
              <a:buFontTx/>
              <a:buChar char="•"/>
              <a:defRPr/>
            </a:pPr>
            <a:r>
              <a:rPr lang="en-US" sz="3200" dirty="0">
                <a:effectLst>
                  <a:outerShdw blurRad="38100" dist="38100" dir="2700000" algn="tl">
                    <a:srgbClr val="DDDDDD"/>
                  </a:outerShdw>
                </a:effectLst>
              </a:rPr>
              <a:t>  FAQs</a:t>
            </a:r>
          </a:p>
        </p:txBody>
      </p:sp>
      <p:sp>
        <p:nvSpPr>
          <p:cNvPr id="22532" name="Line 9"/>
          <p:cNvSpPr>
            <a:spLocks noChangeShapeType="1"/>
          </p:cNvSpPr>
          <p:nvPr/>
        </p:nvSpPr>
        <p:spPr bwMode="auto">
          <a:xfrm>
            <a:off x="542925" y="1339850"/>
            <a:ext cx="2914650" cy="3175"/>
          </a:xfrm>
          <a:prstGeom prst="line">
            <a:avLst/>
          </a:prstGeom>
          <a:noFill/>
          <a:ln w="76200">
            <a:solidFill>
              <a:srgbClr val="0000FF"/>
            </a:solidFill>
            <a:round/>
            <a:headEnd type="none" w="sm" len="sm"/>
            <a:tailEnd type="none" w="sm" len="sm"/>
          </a:ln>
        </p:spPr>
        <p:txBody>
          <a:bodyPr wrap="none" anchor="ctr">
            <a:prstTxWarp prst="textNoShape">
              <a:avLst/>
            </a:prstTxWarp>
          </a:bodyPr>
          <a:lstStyle/>
          <a:p>
            <a:endParaRPr lang="en-US"/>
          </a:p>
        </p:txBody>
      </p:sp>
      <p:sp>
        <p:nvSpPr>
          <p:cNvPr id="4107" name="Rectangle 11"/>
          <p:cNvSpPr>
            <a:spLocks noChangeArrowheads="1"/>
          </p:cNvSpPr>
          <p:nvPr/>
        </p:nvSpPr>
        <p:spPr bwMode="auto">
          <a:xfrm>
            <a:off x="454152" y="446405"/>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defRPr/>
            </a:pPr>
            <a:r>
              <a:rPr lang="en-US" sz="6000" b="1" dirty="0">
                <a:solidFill>
                  <a:srgbClr val="0091F8"/>
                </a:solidFill>
                <a:effectLst>
                  <a:outerShdw blurRad="38100" dist="38100" dir="2700000" algn="tl">
                    <a:srgbClr val="DDDDDD"/>
                  </a:outerShdw>
                </a:effectLst>
                <a:latin typeface="Gill Sans" charset="0"/>
              </a:rPr>
              <a:t>Part 2</a:t>
            </a:r>
          </a:p>
        </p:txBody>
      </p:sp>
      <p:sp>
        <p:nvSpPr>
          <p:cNvPr id="2" name="TextBox 1"/>
          <p:cNvSpPr txBox="1"/>
          <p:nvPr/>
        </p:nvSpPr>
        <p:spPr>
          <a:xfrm>
            <a:off x="1518828" y="5263995"/>
            <a:ext cx="5927841" cy="584775"/>
          </a:xfrm>
          <a:prstGeom prst="rect">
            <a:avLst/>
          </a:prstGeom>
          <a:noFill/>
          <a:ln w="38100">
            <a:solidFill>
              <a:schemeClr val="tx1"/>
            </a:solidFill>
          </a:ln>
        </p:spPr>
        <p:txBody>
          <a:bodyPr wrap="none" rtlCol="0">
            <a:spAutoFit/>
          </a:bodyPr>
          <a:lstStyle/>
          <a:p>
            <a:r>
              <a:rPr lang="en-US" sz="3200" b="1" dirty="0">
                <a:solidFill>
                  <a:srgbClr val="FF0000"/>
                </a:solidFill>
                <a:latin typeface="Cooper Black" charset="0"/>
                <a:ea typeface="Cooper Black" charset="0"/>
                <a:cs typeface="Cooper Black" charset="0"/>
              </a:rPr>
              <a:t>Bonus:  </a:t>
            </a:r>
            <a:r>
              <a:rPr lang="en-US" sz="3200" b="1" dirty="0">
                <a:solidFill>
                  <a:srgbClr val="009900"/>
                </a:solidFill>
                <a:latin typeface="Cooper Black" charset="0"/>
                <a:ea typeface="Cooper Black" charset="0"/>
                <a:cs typeface="Cooper Black" charset="0"/>
              </a:rPr>
              <a:t>CLIMATE CHANGE!</a:t>
            </a:r>
          </a:p>
        </p:txBody>
      </p:sp>
    </p:spTree>
    <p:extLst>
      <p:ext uri="{BB962C8B-B14F-4D97-AF65-F5344CB8AC3E}">
        <p14:creationId xmlns:p14="http://schemas.microsoft.com/office/powerpoint/2010/main" val="38432026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741363" y="2520950"/>
            <a:ext cx="7724775" cy="2647521"/>
          </a:xfrm>
          <a:prstGeom prst="rect">
            <a:avLst/>
          </a:prstGeom>
          <a:noFill/>
          <a:ln w="9525">
            <a:noFill/>
            <a:miter lim="800000"/>
            <a:headEnd/>
            <a:tailEnd/>
          </a:ln>
        </p:spPr>
        <p:txBody>
          <a:bodyPr lIns="92075" tIns="46038" rIns="92075" bIns="46038">
            <a:prstTxWarp prst="textNoShape">
              <a:avLst/>
            </a:prstTxWarp>
            <a:spAutoFit/>
          </a:bodyPr>
          <a:lstStyle/>
          <a:p>
            <a:pPr>
              <a:lnSpc>
                <a:spcPct val="90000"/>
              </a:lnSpc>
              <a:spcBef>
                <a:spcPts val="0"/>
              </a:spcBef>
            </a:pPr>
            <a:r>
              <a:rPr lang="en-US" sz="2000" b="1" dirty="0">
                <a:latin typeface="Arial Narrow" charset="0"/>
              </a:rPr>
              <a:t>     (B)  Beginning on January 1, 1997, and continuing for 4 years thereafter,</a:t>
            </a:r>
          </a:p>
          <a:p>
            <a:pPr>
              <a:lnSpc>
                <a:spcPct val="90000"/>
              </a:lnSpc>
              <a:spcBef>
                <a:spcPts val="0"/>
              </a:spcBef>
            </a:pPr>
            <a:r>
              <a:rPr lang="en-US" sz="2000" b="1" dirty="0">
                <a:latin typeface="Arial Narrow" charset="0"/>
              </a:rPr>
              <a:t>            by submitting a report on the approvals granted or determinations</a:t>
            </a:r>
          </a:p>
          <a:p>
            <a:pPr>
              <a:lnSpc>
                <a:spcPct val="90000"/>
              </a:lnSpc>
              <a:spcBef>
                <a:spcPts val="0"/>
              </a:spcBef>
            </a:pPr>
            <a:r>
              <a:rPr lang="en-US" sz="2000" b="1" dirty="0">
                <a:latin typeface="Arial Narrow" charset="0"/>
              </a:rPr>
              <a:t>            made under such authority during the preceding year not later than</a:t>
            </a:r>
          </a:p>
          <a:p>
            <a:pPr>
              <a:lnSpc>
                <a:spcPct val="90000"/>
              </a:lnSpc>
              <a:spcBef>
                <a:spcPts val="0"/>
              </a:spcBef>
            </a:pPr>
            <a:r>
              <a:rPr lang="en-US" sz="2000" b="1" dirty="0">
                <a:latin typeface="Arial Narrow" charset="0"/>
              </a:rPr>
              <a:t>            30 days after the end of such year.</a:t>
            </a:r>
          </a:p>
          <a:p>
            <a:pPr>
              <a:lnSpc>
                <a:spcPct val="90000"/>
              </a:lnSpc>
              <a:spcBef>
                <a:spcPct val="20000"/>
              </a:spcBef>
            </a:pPr>
            <a:endParaRPr lang="en-US" sz="2000" b="1" dirty="0">
              <a:latin typeface="Arial Narrow" charset="0"/>
            </a:endParaRPr>
          </a:p>
          <a:p>
            <a:pPr>
              <a:lnSpc>
                <a:spcPct val="90000"/>
              </a:lnSpc>
              <a:spcBef>
                <a:spcPts val="0"/>
              </a:spcBef>
            </a:pPr>
            <a:r>
              <a:rPr lang="en-US" sz="2000" b="1" dirty="0">
                <a:latin typeface="Arial Narrow" charset="0"/>
              </a:rPr>
              <a:t>5)   The Secretary shall promptly transmit to the Committees on Armed</a:t>
            </a:r>
          </a:p>
          <a:p>
            <a:pPr>
              <a:lnSpc>
                <a:spcPct val="90000"/>
              </a:lnSpc>
              <a:spcBef>
                <a:spcPts val="0"/>
              </a:spcBef>
            </a:pPr>
            <a:r>
              <a:rPr lang="en-US" sz="2000" b="1" dirty="0">
                <a:latin typeface="Arial Narrow" charset="0"/>
              </a:rPr>
              <a:t>       Services of the Senate and House of Representatives each submitted to</a:t>
            </a:r>
          </a:p>
          <a:p>
            <a:pPr>
              <a:lnSpc>
                <a:spcPct val="90000"/>
              </a:lnSpc>
              <a:spcBef>
                <a:spcPts val="0"/>
              </a:spcBef>
            </a:pPr>
            <a:r>
              <a:rPr lang="en-US" sz="2000" b="1" dirty="0">
                <a:latin typeface="Arial Narrow" charset="0"/>
              </a:rPr>
              <a:t>       the Secretary under paragraph (4).  The Secretary shall transmit the</a:t>
            </a:r>
          </a:p>
          <a:p>
            <a:pPr>
              <a:lnSpc>
                <a:spcPct val="90000"/>
              </a:lnSpc>
              <a:spcBef>
                <a:spcPts val="0"/>
              </a:spcBef>
            </a:pPr>
            <a:r>
              <a:rPr lang="en-US" sz="2000" b="1" dirty="0">
                <a:latin typeface="Arial Narrow" charset="0"/>
              </a:rPr>
              <a:t>       report in classified and unclassified forms.</a:t>
            </a:r>
          </a:p>
        </p:txBody>
      </p:sp>
      <p:sp>
        <p:nvSpPr>
          <p:cNvPr id="113667" name="Rectangle 3"/>
          <p:cNvSpPr>
            <a:spLocks noChangeArrowheads="1"/>
          </p:cNvSpPr>
          <p:nvPr/>
        </p:nvSpPr>
        <p:spPr bwMode="auto">
          <a:xfrm>
            <a:off x="622300" y="1531938"/>
            <a:ext cx="63881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23908"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ACD9F735-F0B0-D844-ABFD-21C1CEBE42A3}"/>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idx="1"/>
          </p:nvPr>
        </p:nvSpPr>
        <p:spPr bwMode="auto">
          <a:xfrm>
            <a:off x="533400" y="2368550"/>
            <a:ext cx="8077200" cy="3162300"/>
          </a:xfrm>
          <a:noFill/>
          <a:ln>
            <a:miter lim="800000"/>
            <a:headEnd/>
            <a:tailEnd/>
          </a:ln>
        </p:spPr>
        <p:txBody>
          <a:bodyPr wrap="square" lIns="92075" tIns="46038" rIns="92075" bIns="46038" numCol="1" anchor="t" anchorCtr="0" compatLnSpc="1">
            <a:prstTxWarp prst="textNoShape">
              <a:avLst/>
            </a:prstTxWarp>
          </a:bodyPr>
          <a:lstStyle/>
          <a:p>
            <a:pPr marL="0" indent="0">
              <a:buFontTx/>
              <a:buNone/>
              <a:tabLst>
                <a:tab pos="565150" algn="l"/>
                <a:tab pos="917575" algn="l"/>
                <a:tab pos="1252538" algn="l"/>
                <a:tab pos="1604963" algn="l"/>
              </a:tabLst>
            </a:pPr>
            <a:endParaRPr lang="en-US" sz="2000" b="1" dirty="0">
              <a:latin typeface="Arial Narrow" charset="0"/>
            </a:endParaRPr>
          </a:p>
          <a:p>
            <a:pPr marL="0" indent="0">
              <a:spcBef>
                <a:spcPts val="0"/>
              </a:spcBef>
              <a:buFontTx/>
              <a:buNone/>
              <a:tabLst>
                <a:tab pos="565150" algn="l"/>
                <a:tab pos="917575" algn="l"/>
                <a:tab pos="1252538" algn="l"/>
                <a:tab pos="1604963" algn="l"/>
              </a:tabLst>
            </a:pPr>
            <a:r>
              <a:rPr lang="en-US" sz="2400" b="1" dirty="0">
                <a:latin typeface="Arial Narrow" charset="0"/>
              </a:rPr>
              <a:t>(b)	Cost Recovery -- </a:t>
            </a:r>
            <a:r>
              <a:rPr lang="en-US" sz="2000" b="1" dirty="0">
                <a:latin typeface="Arial Narrow" charset="0"/>
              </a:rPr>
              <a:t>In any case in which a Department of Defense </a:t>
            </a:r>
          </a:p>
          <a:p>
            <a:pPr marL="0" indent="0">
              <a:spcBef>
                <a:spcPts val="0"/>
              </a:spcBef>
              <a:buFontTx/>
              <a:buNone/>
              <a:tabLst>
                <a:tab pos="565150" algn="l"/>
                <a:tab pos="917575" algn="l"/>
                <a:tab pos="1252538" algn="l"/>
                <a:tab pos="1604963" algn="l"/>
              </a:tabLst>
            </a:pPr>
            <a:r>
              <a:rPr lang="en-US" sz="2000" b="1" dirty="0">
                <a:latin typeface="Arial Narrow" charset="0"/>
              </a:rPr>
              <a:t>          contract is modified or a specification or standard for such a contract is</a:t>
            </a:r>
          </a:p>
          <a:p>
            <a:pPr marL="0" indent="0">
              <a:spcBef>
                <a:spcPts val="0"/>
              </a:spcBef>
              <a:buFontTx/>
              <a:buNone/>
              <a:tabLst>
                <a:tab pos="565150" algn="l"/>
                <a:tab pos="917575" algn="l"/>
                <a:tab pos="1252538" algn="l"/>
                <a:tab pos="1604963" algn="l"/>
              </a:tabLst>
            </a:pPr>
            <a:r>
              <a:rPr lang="en-US" sz="2000" b="1" dirty="0">
                <a:latin typeface="Arial Narrow" charset="0"/>
              </a:rPr>
              <a:t>          waived at the request of a contractor in order to permit the contractor to</a:t>
            </a:r>
          </a:p>
          <a:p>
            <a:pPr marL="0" indent="0">
              <a:spcBef>
                <a:spcPts val="0"/>
              </a:spcBef>
              <a:buFontTx/>
              <a:buNone/>
              <a:tabLst>
                <a:tab pos="565150" algn="l"/>
                <a:tab pos="917575" algn="l"/>
                <a:tab pos="1252538" algn="l"/>
                <a:tab pos="1604963" algn="l"/>
              </a:tabLst>
            </a:pPr>
            <a:r>
              <a:rPr lang="en-US" sz="2000" b="1" dirty="0">
                <a:latin typeface="Arial Narrow" charset="0"/>
              </a:rPr>
              <a:t>          use in the performance of the contract a substitute for a class I ozone-</a:t>
            </a:r>
          </a:p>
          <a:p>
            <a:pPr marL="0" indent="0">
              <a:spcBef>
                <a:spcPts val="0"/>
              </a:spcBef>
              <a:buFontTx/>
              <a:buNone/>
              <a:tabLst>
                <a:tab pos="565150" algn="l"/>
                <a:tab pos="917575" algn="l"/>
                <a:tab pos="1252538" algn="l"/>
                <a:tab pos="1604963" algn="l"/>
              </a:tabLst>
            </a:pPr>
            <a:r>
              <a:rPr lang="en-US" sz="2000" b="1" dirty="0">
                <a:latin typeface="Arial Narrow" charset="0"/>
              </a:rPr>
              <a:t>         depleting substance or an alternative technology for a technology</a:t>
            </a:r>
          </a:p>
          <a:p>
            <a:pPr marL="0" indent="0">
              <a:spcBef>
                <a:spcPts val="0"/>
              </a:spcBef>
              <a:buFontTx/>
              <a:buNone/>
              <a:tabLst>
                <a:tab pos="565150" algn="l"/>
                <a:tab pos="917575" algn="l"/>
                <a:tab pos="1252538" algn="l"/>
                <a:tab pos="1604963" algn="l"/>
              </a:tabLst>
            </a:pPr>
            <a:r>
              <a:rPr lang="en-US" sz="2000" b="1" dirty="0">
                <a:latin typeface="Arial Narrow" charset="0"/>
              </a:rPr>
              <a:t>         involving the use of a class I ozone-depleting substance, the Secretary of</a:t>
            </a:r>
          </a:p>
          <a:p>
            <a:pPr marL="0" indent="0">
              <a:spcBef>
                <a:spcPts val="0"/>
              </a:spcBef>
              <a:buFontTx/>
              <a:buNone/>
              <a:tabLst>
                <a:tab pos="565150" algn="l"/>
                <a:tab pos="917575" algn="l"/>
                <a:tab pos="1252538" algn="l"/>
                <a:tab pos="1604963" algn="l"/>
              </a:tabLst>
            </a:pPr>
            <a:r>
              <a:rPr lang="en-US" sz="2000" b="1" dirty="0">
                <a:latin typeface="Arial Narrow" charset="0"/>
              </a:rPr>
              <a:t>         Defense may adjust the price of the contract in a manner consistent with</a:t>
            </a:r>
          </a:p>
          <a:p>
            <a:pPr marL="0" indent="0">
              <a:spcBef>
                <a:spcPts val="0"/>
              </a:spcBef>
              <a:buFontTx/>
              <a:buNone/>
              <a:tabLst>
                <a:tab pos="565150" algn="l"/>
                <a:tab pos="917575" algn="l"/>
                <a:tab pos="1252538" algn="l"/>
                <a:tab pos="1604963" algn="l"/>
              </a:tabLst>
            </a:pPr>
            <a:r>
              <a:rPr lang="en-US" sz="2000" b="1" dirty="0">
                <a:latin typeface="Arial Narrow" charset="0"/>
              </a:rPr>
              <a:t>         the Federal Acquisition Regulation.</a:t>
            </a:r>
          </a:p>
          <a:p>
            <a:pPr marL="0" indent="0">
              <a:buFontTx/>
              <a:buNone/>
              <a:tabLst>
                <a:tab pos="565150" algn="l"/>
                <a:tab pos="917575" algn="l"/>
                <a:tab pos="1252538" algn="l"/>
                <a:tab pos="1604963" algn="l"/>
              </a:tabLst>
            </a:pPr>
            <a:endParaRPr lang="en-US" sz="2000" b="1" dirty="0">
              <a:latin typeface="Arial Narrow" charset="0"/>
            </a:endParaRPr>
          </a:p>
        </p:txBody>
      </p:sp>
      <p:sp>
        <p:nvSpPr>
          <p:cNvPr id="114691" name="Rectangle 3"/>
          <p:cNvSpPr>
            <a:spLocks noChangeArrowheads="1"/>
          </p:cNvSpPr>
          <p:nvPr/>
        </p:nvSpPr>
        <p:spPr bwMode="auto">
          <a:xfrm>
            <a:off x="622300" y="1531938"/>
            <a:ext cx="65532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24932"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D572FAE5-54C3-E34D-9B16-52DEFFCD15E1}"/>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3400" y="2368550"/>
            <a:ext cx="8077200" cy="3162300"/>
          </a:xfrm>
          <a:prstGeom prst="rect">
            <a:avLst/>
          </a:prstGeom>
          <a:noFill/>
          <a:ln w="9525">
            <a:noFill/>
            <a:miter lim="800000"/>
            <a:headEnd/>
            <a:tailEnd/>
          </a:ln>
        </p:spPr>
        <p:txBody>
          <a:bodyPr lIns="92075" tIns="46038" rIns="92075" bIns="46038">
            <a:prstTxWarp prst="textNoShape">
              <a:avLst/>
            </a:prstTxWarp>
          </a:bodyPr>
          <a:lstStyle/>
          <a:p>
            <a:pPr>
              <a:spcBef>
                <a:spcPct val="20000"/>
              </a:spcBef>
              <a:tabLst>
                <a:tab pos="565150" algn="l"/>
                <a:tab pos="917575" algn="l"/>
                <a:tab pos="1252538" algn="l"/>
                <a:tab pos="1604963" algn="l"/>
              </a:tabLst>
            </a:pPr>
            <a:endParaRPr lang="en-US" sz="2000" b="1" dirty="0">
              <a:latin typeface="Arial Narrow" charset="0"/>
            </a:endParaRPr>
          </a:p>
          <a:p>
            <a:pPr>
              <a:spcBef>
                <a:spcPts val="0"/>
              </a:spcBef>
              <a:tabLst>
                <a:tab pos="565150" algn="l"/>
                <a:tab pos="917575" algn="l"/>
                <a:tab pos="1252538" algn="l"/>
                <a:tab pos="1604963" algn="l"/>
              </a:tabLst>
            </a:pPr>
            <a:r>
              <a:rPr lang="en-US" b="1" dirty="0">
                <a:latin typeface="Arial Narrow" charset="0"/>
              </a:rPr>
              <a:t>(c)	Definitions -- </a:t>
            </a:r>
            <a:r>
              <a:rPr lang="en-US" sz="2000" b="1" dirty="0">
                <a:latin typeface="Arial Narrow" charset="0"/>
              </a:rPr>
              <a:t>In this section:</a:t>
            </a:r>
            <a:br>
              <a:rPr lang="en-US" sz="2000" b="1" dirty="0">
                <a:latin typeface="Arial Narrow" charset="0"/>
              </a:rPr>
            </a:br>
            <a:endParaRPr lang="en-US" sz="2000" b="1" dirty="0">
              <a:latin typeface="Arial Narrow" charset="0"/>
            </a:endParaRPr>
          </a:p>
          <a:p>
            <a:pPr>
              <a:spcBef>
                <a:spcPts val="0"/>
              </a:spcBef>
              <a:tabLst>
                <a:tab pos="565150" algn="l"/>
                <a:tab pos="917575" algn="l"/>
                <a:tab pos="1252538" algn="l"/>
                <a:tab pos="1604963" algn="l"/>
              </a:tabLst>
            </a:pPr>
            <a:r>
              <a:rPr lang="en-US" sz="2000" b="1" dirty="0">
                <a:latin typeface="Arial Narrow" charset="0"/>
              </a:rPr>
              <a:t>          (1)  The tern “class I ozone-depleting substance” means any substance</a:t>
            </a:r>
          </a:p>
          <a:p>
            <a:pPr>
              <a:spcBef>
                <a:spcPts val="0"/>
              </a:spcBef>
              <a:tabLst>
                <a:tab pos="565150" algn="l"/>
                <a:tab pos="917575" algn="l"/>
                <a:tab pos="1252538" algn="l"/>
                <a:tab pos="1604963" algn="l"/>
              </a:tabLst>
            </a:pPr>
            <a:r>
              <a:rPr lang="en-US" sz="2000" b="1" dirty="0">
                <a:latin typeface="Arial Narrow" charset="0"/>
              </a:rPr>
              <a:t>                 listed under section 602(a) of the Clean Air Act (42 U.S.C. 7671a(a)).</a:t>
            </a:r>
            <a:br>
              <a:rPr lang="en-US" sz="2000" b="1" dirty="0">
                <a:latin typeface="Arial Narrow" charset="0"/>
              </a:rPr>
            </a:br>
            <a:endParaRPr lang="en-US" sz="2000" b="1" dirty="0">
              <a:latin typeface="Arial Narrow" charset="0"/>
            </a:endParaRPr>
          </a:p>
          <a:p>
            <a:pPr>
              <a:spcBef>
                <a:spcPts val="0"/>
              </a:spcBef>
              <a:tabLst>
                <a:tab pos="565150" algn="l"/>
                <a:tab pos="917575" algn="l"/>
                <a:tab pos="1252538" algn="l"/>
                <a:tab pos="1604963" algn="l"/>
              </a:tabLst>
            </a:pPr>
            <a:r>
              <a:rPr lang="en-US" sz="2000" b="1" dirty="0">
                <a:latin typeface="Arial Narrow" charset="0"/>
              </a:rPr>
              <a:t>          (2   The term “Federal Acquisition Regulation” means the single</a:t>
            </a:r>
          </a:p>
          <a:p>
            <a:pPr>
              <a:spcBef>
                <a:spcPts val="0"/>
              </a:spcBef>
              <a:tabLst>
                <a:tab pos="565150" algn="l"/>
                <a:tab pos="917575" algn="l"/>
                <a:tab pos="1252538" algn="l"/>
                <a:tab pos="1604963" algn="l"/>
              </a:tabLst>
            </a:pPr>
            <a:r>
              <a:rPr lang="en-US" sz="2000" b="1" dirty="0">
                <a:latin typeface="Arial Narrow" charset="0"/>
              </a:rPr>
              <a:t>                Government-wide procurement regulation issued under section 25 (c)</a:t>
            </a:r>
          </a:p>
          <a:p>
            <a:pPr>
              <a:spcBef>
                <a:spcPts val="0"/>
              </a:spcBef>
              <a:tabLst>
                <a:tab pos="565150" algn="l"/>
                <a:tab pos="917575" algn="l"/>
                <a:tab pos="1252538" algn="l"/>
                <a:tab pos="1604963" algn="l"/>
              </a:tabLst>
            </a:pPr>
            <a:r>
              <a:rPr lang="en-US" sz="2000" b="1" dirty="0">
                <a:latin typeface="Arial Narrow" charset="0"/>
              </a:rPr>
              <a:t>                of the Office of Federal Procurement Policy Act (41 U.S.C. 412 (c)). </a:t>
            </a:r>
          </a:p>
        </p:txBody>
      </p:sp>
      <p:sp>
        <p:nvSpPr>
          <p:cNvPr id="116739" name="Rectangle 3"/>
          <p:cNvSpPr>
            <a:spLocks noChangeArrowheads="1"/>
          </p:cNvSpPr>
          <p:nvPr/>
        </p:nvSpPr>
        <p:spPr bwMode="auto">
          <a:xfrm>
            <a:off x="622300" y="1531938"/>
            <a:ext cx="7188200" cy="7080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 </a:t>
            </a:r>
            <a:r>
              <a:rPr lang="en-US" sz="3200" b="1" dirty="0">
                <a:solidFill>
                  <a:srgbClr val="FF0000"/>
                </a:solidFill>
                <a:effectLst>
                  <a:outerShdw blurRad="38100" dist="38100" dir="2700000" algn="tl">
                    <a:srgbClr val="DDDDDD"/>
                  </a:outerShdw>
                </a:effectLst>
                <a:latin typeface="Gill Sans" charset="0"/>
              </a:rPr>
              <a:t>(continued)</a:t>
            </a:r>
          </a:p>
        </p:txBody>
      </p:sp>
      <p:sp>
        <p:nvSpPr>
          <p:cNvPr id="126980"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D98A60C5-A3DB-E94F-8BDC-B4BDC6C433AB}"/>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bwMode="auto">
          <a:xfrm>
            <a:off x="254000" y="2319338"/>
            <a:ext cx="8375650" cy="2979737"/>
          </a:xfrm>
          <a:ln>
            <a:miter lim="800000"/>
            <a:headEnd/>
            <a:tailEnd/>
          </a:ln>
        </p:spPr>
        <p:txBody>
          <a:bodyPr wrap="square" lIns="92075" tIns="46038" rIns="92075" bIns="46038" numCol="1" anchor="t" anchorCtr="0" compatLnSpc="1">
            <a:prstTxWarp prst="textNoShape">
              <a:avLst/>
            </a:prstTxWarp>
          </a:bodyPr>
          <a:lstStyle/>
          <a:p>
            <a:pPr>
              <a:buClr>
                <a:srgbClr val="CC3300"/>
              </a:buClr>
              <a:buSzPct val="300000"/>
              <a:buFont typeface="Monotype Sorts" charset="2"/>
              <a:buNone/>
              <a:defRPr/>
            </a:pPr>
            <a:r>
              <a:rPr lang="en-US" sz="2600" b="1" dirty="0">
                <a:solidFill>
                  <a:schemeClr val="accent2"/>
                </a:solidFill>
                <a:effectLst>
                  <a:outerShdw blurRad="38100" dist="38100" dir="2700000" algn="tl">
                    <a:srgbClr val="DDDDDD"/>
                  </a:outerShdw>
                </a:effectLst>
                <a:latin typeface="Gill Sans" charset="0"/>
                <a:ea typeface="+mn-ea"/>
                <a:cs typeface="+mn-cs"/>
              </a:rPr>
              <a:t>            </a:t>
            </a:r>
            <a:r>
              <a:rPr lang="en-US" sz="2600" b="1" dirty="0">
                <a:solidFill>
                  <a:srgbClr val="009900"/>
                </a:solidFill>
                <a:effectLst>
                  <a:outerShdw blurRad="38100" dist="38100" dir="2700000" algn="tl">
                    <a:srgbClr val="DDDDDD"/>
                  </a:outerShdw>
                </a:effectLst>
                <a:latin typeface="Gill Sans" charset="0"/>
                <a:ea typeface="+mn-ea"/>
                <a:cs typeface="+mn-cs"/>
              </a:rPr>
              <a:t>BOTTOM LINE: </a:t>
            </a:r>
          </a:p>
          <a:p>
            <a:pPr>
              <a:buClr>
                <a:srgbClr val="009900"/>
              </a:buClr>
              <a:buSzPct val="300000"/>
              <a:buFont typeface="Monotype Sorts" charset="2"/>
              <a:buChar char="F"/>
              <a:defRPr/>
            </a:pPr>
            <a:r>
              <a:rPr lang="en-US" sz="2600" b="1" i="1" dirty="0">
                <a:solidFill>
                  <a:srgbClr val="009900"/>
                </a:solidFill>
                <a:effectLst>
                  <a:outerShdw blurRad="38100" dist="38100" dir="2700000" algn="tl">
                    <a:srgbClr val="DDDDDD"/>
                  </a:outerShdw>
                </a:effectLst>
                <a:latin typeface="Gill Sans" charset="0"/>
                <a:ea typeface="+mn-ea"/>
                <a:cs typeface="+mn-cs"/>
              </a:rPr>
              <a:t> </a:t>
            </a:r>
            <a:r>
              <a:rPr lang="en-US" sz="4400" b="1" i="1" dirty="0">
                <a:solidFill>
                  <a:srgbClr val="0000CC"/>
                </a:solidFill>
                <a:effectLst>
                  <a:outerShdw blurRad="38100" dist="38100" dir="2700000" algn="tl">
                    <a:srgbClr val="DDDDDD"/>
                  </a:outerShdw>
                </a:effectLst>
                <a:latin typeface="Arial Narrow" charset="0"/>
                <a:ea typeface="+mn-ea"/>
                <a:cs typeface="+mn-cs"/>
              </a:rPr>
              <a:t>GET ODS OUT OF CONTRACTS !</a:t>
            </a:r>
          </a:p>
          <a:p>
            <a:pPr>
              <a:buClr>
                <a:srgbClr val="009900"/>
              </a:buClr>
              <a:buSzPct val="300000"/>
              <a:buFont typeface="Monotype Sorts" charset="2"/>
              <a:buNone/>
              <a:defRPr/>
            </a:pPr>
            <a:r>
              <a:rPr lang="en-US" sz="800" b="1" i="1" dirty="0">
                <a:solidFill>
                  <a:srgbClr val="0000CC"/>
                </a:solidFill>
                <a:effectLst>
                  <a:outerShdw blurRad="38100" dist="38100" dir="2700000" algn="tl">
                    <a:srgbClr val="DDDDDD"/>
                  </a:outerShdw>
                </a:effectLst>
                <a:latin typeface="Arial Narrow" charset="0"/>
                <a:ea typeface="+mn-ea"/>
                <a:cs typeface="+mn-cs"/>
              </a:rPr>
              <a:t>   </a:t>
            </a:r>
            <a:endParaRPr lang="en-US" sz="800" b="1" dirty="0">
              <a:solidFill>
                <a:srgbClr val="0000CC"/>
              </a:solidFill>
              <a:effectLst>
                <a:outerShdw blurRad="38100" dist="38100" dir="2700000" algn="tl">
                  <a:srgbClr val="DDDDDD"/>
                </a:outerShdw>
              </a:effectLst>
              <a:latin typeface="Arial Narrow" charset="0"/>
              <a:ea typeface="+mn-ea"/>
              <a:cs typeface="+mn-cs"/>
            </a:endParaRPr>
          </a:p>
          <a:p>
            <a:pPr lvl="1">
              <a:buClr>
                <a:srgbClr val="009900"/>
              </a:buClr>
              <a:buSzPct val="150000"/>
              <a:buFont typeface="Monotype Sorts" charset="2"/>
              <a:buChar char="ü"/>
              <a:defRPr/>
            </a:pPr>
            <a:r>
              <a:rPr lang="en-US" sz="2400" b="1" dirty="0">
                <a:effectLst>
                  <a:outerShdw blurRad="38100" dist="38100" dir="2700000" algn="tl">
                    <a:srgbClr val="DDDDDD"/>
                  </a:outerShdw>
                </a:effectLst>
                <a:latin typeface="Gill Sans" charset="0"/>
              </a:rPr>
              <a:t> </a:t>
            </a:r>
            <a:r>
              <a:rPr lang="en-US" sz="2500" b="1" dirty="0">
                <a:effectLst>
                  <a:outerShdw blurRad="38100" dist="38100" dir="2700000" algn="tl">
                    <a:srgbClr val="DDDDDD"/>
                  </a:outerShdw>
                </a:effectLst>
                <a:latin typeface="Gill Sans" charset="0"/>
              </a:rPr>
              <a:t>Early DoD Policy - 20 May 93 USD(A)</a:t>
            </a:r>
          </a:p>
          <a:p>
            <a:pPr lvl="1">
              <a:buClr>
                <a:srgbClr val="009900"/>
              </a:buClr>
              <a:buSzPct val="150000"/>
              <a:buFont typeface="Monotype Sorts" charset="2"/>
              <a:buChar char="ü"/>
              <a:defRPr/>
            </a:pPr>
            <a:r>
              <a:rPr lang="en-US" sz="2500" b="1" dirty="0">
                <a:effectLst>
                  <a:outerShdw blurRad="38100" dist="38100" dir="2700000" algn="tl">
                    <a:srgbClr val="DDDDDD"/>
                  </a:outerShdw>
                </a:effectLst>
                <a:latin typeface="Gill Sans" charset="0"/>
              </a:rPr>
              <a:t> Early Army Policy - 20 May 93 AAE</a:t>
            </a:r>
          </a:p>
          <a:p>
            <a:pPr lvl="1">
              <a:buClr>
                <a:srgbClr val="009900"/>
              </a:buClr>
              <a:buSzPct val="150000"/>
              <a:buFont typeface="Monotype Sorts" charset="2"/>
              <a:buChar char="ü"/>
              <a:defRPr/>
            </a:pPr>
            <a:r>
              <a:rPr lang="en-US" sz="2500" b="1" dirty="0">
                <a:effectLst>
                  <a:outerShdw blurRad="38100" dist="38100" dir="2700000" algn="tl">
                    <a:srgbClr val="DDDDDD"/>
                  </a:outerShdw>
                </a:effectLst>
                <a:latin typeface="Gill Sans" charset="0"/>
              </a:rPr>
              <a:t> Army Guidance - 9 June 93 SARD</a:t>
            </a:r>
          </a:p>
          <a:p>
            <a:pPr lvl="1">
              <a:buClr>
                <a:srgbClr val="009900"/>
              </a:buClr>
              <a:buSzPct val="150000"/>
              <a:buFont typeface="Monotype Sorts" charset="2"/>
              <a:buChar char="ü"/>
              <a:defRPr/>
            </a:pPr>
            <a:r>
              <a:rPr lang="en-US" sz="2500" b="1" dirty="0">
                <a:effectLst>
                  <a:outerShdw blurRad="38100" dist="38100" dir="2700000" algn="tl">
                    <a:srgbClr val="DDDDDD"/>
                  </a:outerShdw>
                </a:effectLst>
                <a:latin typeface="Gill Sans" charset="0"/>
              </a:rPr>
              <a:t> DFARS Subpart 223.8 – 19 Dec 2006</a:t>
            </a:r>
          </a:p>
          <a:p>
            <a:pPr lvl="1">
              <a:buClr>
                <a:srgbClr val="009900"/>
              </a:buClr>
              <a:buSzPct val="150000"/>
              <a:buFont typeface="Monotype Sorts" charset="2"/>
              <a:buChar char="ü"/>
              <a:defRPr/>
            </a:pPr>
            <a:r>
              <a:rPr lang="en-US" sz="2500" b="1" dirty="0">
                <a:effectLst>
                  <a:outerShdw blurRad="38100" dist="38100" dir="2700000" algn="tl">
                    <a:srgbClr val="DDDDDD"/>
                  </a:outerShdw>
                </a:effectLst>
                <a:latin typeface="Gill Sans" charset="0"/>
              </a:rPr>
              <a:t> Latest Acquisition Policy – 8 May 13 AAE</a:t>
            </a:r>
          </a:p>
          <a:p>
            <a:pPr lvl="1">
              <a:buClr>
                <a:srgbClr val="009900"/>
              </a:buClr>
              <a:buSzPct val="150000"/>
              <a:buFont typeface="Monotype Sorts" charset="2"/>
              <a:buChar char="ü"/>
              <a:defRPr/>
            </a:pPr>
            <a:endParaRPr lang="en-US" sz="2400" b="1" dirty="0">
              <a:effectLst>
                <a:outerShdw blurRad="38100" dist="38100" dir="2700000" algn="tl">
                  <a:srgbClr val="DDDDDD"/>
                </a:outerShdw>
              </a:effectLst>
              <a:latin typeface="Gill Sans" charset="0"/>
            </a:endParaRPr>
          </a:p>
        </p:txBody>
      </p:sp>
      <p:sp>
        <p:nvSpPr>
          <p:cNvPr id="117763" name="Rectangle 3"/>
          <p:cNvSpPr>
            <a:spLocks noChangeArrowheads="1"/>
          </p:cNvSpPr>
          <p:nvPr/>
        </p:nvSpPr>
        <p:spPr bwMode="auto">
          <a:xfrm>
            <a:off x="622300" y="1481138"/>
            <a:ext cx="5557838" cy="70167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20000"/>
              </a:spcBef>
              <a:defRPr/>
            </a:pPr>
            <a:r>
              <a:rPr lang="en-US" sz="4000" b="1" dirty="0">
                <a:solidFill>
                  <a:srgbClr val="FF0000"/>
                </a:solidFill>
                <a:effectLst>
                  <a:outerShdw blurRad="38100" dist="38100" dir="2700000" algn="tl">
                    <a:srgbClr val="DDDDDD"/>
                  </a:outerShdw>
                </a:effectLst>
                <a:latin typeface="Gill Sans" charset="0"/>
              </a:rPr>
              <a:t>Section 326</a:t>
            </a:r>
          </a:p>
        </p:txBody>
      </p:sp>
      <p:sp>
        <p:nvSpPr>
          <p:cNvPr id="128004"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6" name="Rectangle 7">
            <a:extLst>
              <a:ext uri="{FF2B5EF4-FFF2-40B4-BE49-F238E27FC236}">
                <a16:creationId xmlns:a16="http://schemas.microsoft.com/office/drawing/2014/main" id="{92031DB7-94F1-8545-A664-13DDCDD62A96}"/>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bwMode="auto">
          <a:xfrm>
            <a:off x="814523" y="1874141"/>
            <a:ext cx="7620000" cy="4114800"/>
          </a:xfrm>
          <a:ln>
            <a:miter lim="800000"/>
            <a:headEnd/>
            <a:tailEnd/>
          </a:ln>
        </p:spPr>
        <p:txBody>
          <a:bodyPr wrap="square" lIns="92075" tIns="46038" rIns="92075" bIns="46038" numCol="1" anchor="t" anchorCtr="0" compatLnSpc="1">
            <a:prstTxWarp prst="textNoShape">
              <a:avLst/>
            </a:prstTxWarp>
          </a:bodyPr>
          <a:lstStyle/>
          <a:p>
            <a:pPr>
              <a:lnSpc>
                <a:spcPct val="80000"/>
              </a:lnSpc>
              <a:spcBef>
                <a:spcPts val="0"/>
              </a:spcBef>
              <a:buClr>
                <a:srgbClr val="009900"/>
              </a:buClr>
              <a:buFont typeface="Wingdings" charset="2"/>
              <a:buChar char="Ø"/>
              <a:defRPr/>
            </a:pPr>
            <a:r>
              <a:rPr lang="en-US" b="1" dirty="0">
                <a:solidFill>
                  <a:srgbClr val="009900"/>
                </a:solidFill>
                <a:effectLst>
                  <a:outerShdw blurRad="38100" dist="38100" dir="2700000" algn="tl">
                    <a:srgbClr val="DDDDDD"/>
                  </a:outerShdw>
                </a:effectLst>
                <a:latin typeface="Gill Sans" charset="0"/>
                <a:ea typeface="+mn-ea"/>
                <a:cs typeface="+mn-cs"/>
              </a:rPr>
              <a:t> </a:t>
            </a:r>
            <a:r>
              <a:rPr lang="en-US" sz="2800" b="1" dirty="0">
                <a:solidFill>
                  <a:srgbClr val="0000CC"/>
                </a:solidFill>
                <a:effectLst>
                  <a:outerShdw blurRad="38100" dist="38100" dir="2700000" algn="tl">
                    <a:srgbClr val="DDDDDD"/>
                  </a:outerShdw>
                </a:effectLst>
                <a:latin typeface="Gill Sans" charset="0"/>
                <a:ea typeface="+mn-ea"/>
                <a:cs typeface="+mn-cs"/>
              </a:rPr>
              <a:t>Must Review All New Contracts</a:t>
            </a:r>
            <a:endParaRPr lang="en-US" sz="2800" dirty="0">
              <a:solidFill>
                <a:srgbClr val="0000CC"/>
              </a:solidFill>
              <a:latin typeface="Gill Sans" charset="0"/>
              <a:ea typeface="+mn-ea"/>
              <a:cs typeface="+mn-cs"/>
            </a:endParaRP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Implement Alternatives </a:t>
            </a:r>
            <a:r>
              <a:rPr lang="en-US" b="1" i="1" dirty="0">
                <a:solidFill>
                  <a:srgbClr val="FF0000"/>
                </a:solidFill>
                <a:effectLst>
                  <a:outerShdw blurRad="38100" dist="38100" dir="2700000" algn="tl">
                    <a:srgbClr val="DDDDDD"/>
                  </a:outerShdw>
                </a:effectLst>
                <a:latin typeface="Gill Sans" charset="0"/>
              </a:rPr>
              <a:t>NOW</a:t>
            </a:r>
            <a:endParaRPr lang="en-US" sz="2400" b="1" dirty="0">
              <a:solidFill>
                <a:srgbClr val="FF0000"/>
              </a:solidFill>
              <a:effectLst>
                <a:outerShdw blurRad="38100" dist="38100" dir="2700000" algn="tl">
                  <a:srgbClr val="DDDDDD"/>
                </a:outerShdw>
              </a:effectLst>
              <a:latin typeface="Gill Sans" charset="0"/>
            </a:endParaRP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Develop Replacement Plans</a:t>
            </a:r>
            <a:br>
              <a:rPr lang="en-US" sz="2400" b="1" dirty="0">
                <a:effectLst>
                  <a:outerShdw blurRad="38100" dist="38100" dir="2700000" algn="tl">
                    <a:srgbClr val="DDDDDD"/>
                  </a:outerShdw>
                </a:effectLst>
                <a:latin typeface="Gill Sans" charset="0"/>
              </a:rPr>
            </a:br>
            <a:endParaRPr lang="en-US" sz="1000" b="1" dirty="0">
              <a:effectLst>
                <a:outerShdw blurRad="38100" dist="38100" dir="2700000" algn="tl">
                  <a:srgbClr val="DDDDDD"/>
                </a:outerShdw>
              </a:effectLst>
              <a:latin typeface="Gill Sans" charset="0"/>
            </a:endParaRPr>
          </a:p>
          <a:p>
            <a:pPr lvl="1">
              <a:lnSpc>
                <a:spcPct val="80000"/>
              </a:lnSpc>
              <a:spcBef>
                <a:spcPts val="0"/>
              </a:spcBef>
              <a:buClr>
                <a:srgbClr val="0000CC"/>
              </a:buClr>
              <a:buFontTx/>
              <a:buChar char="•"/>
              <a:defRPr/>
            </a:pPr>
            <a:endParaRPr lang="en-US" sz="1000" b="1" dirty="0">
              <a:effectLst>
                <a:outerShdw blurRad="38100" dist="38100" dir="2700000" algn="tl">
                  <a:srgbClr val="DDDDDD"/>
                </a:outerShdw>
              </a:effectLst>
              <a:latin typeface="Gill Sans" charset="0"/>
            </a:endParaRPr>
          </a:p>
          <a:p>
            <a:pPr>
              <a:lnSpc>
                <a:spcPct val="80000"/>
              </a:lnSpc>
              <a:spcBef>
                <a:spcPts val="0"/>
              </a:spcBef>
              <a:buClr>
                <a:srgbClr val="009900"/>
              </a:buClr>
              <a:buFont typeface="Wingdings" charset="2"/>
              <a:buChar char="Ø"/>
              <a:defRPr/>
            </a:pPr>
            <a:r>
              <a:rPr lang="en-US" b="1" dirty="0">
                <a:solidFill>
                  <a:srgbClr val="0000CC"/>
                </a:solidFill>
                <a:effectLst>
                  <a:outerShdw blurRad="38100" dist="38100" dir="2700000" algn="tl">
                    <a:srgbClr val="DDDDDD"/>
                  </a:outerShdw>
                </a:effectLst>
                <a:latin typeface="Gill Sans" charset="0"/>
                <a:ea typeface="+mn-ea"/>
                <a:cs typeface="+mn-cs"/>
              </a:rPr>
              <a:t> </a:t>
            </a:r>
            <a:r>
              <a:rPr lang="en-US" sz="2800" b="1" dirty="0">
                <a:solidFill>
                  <a:srgbClr val="0000CC"/>
                </a:solidFill>
                <a:effectLst>
                  <a:outerShdw blurRad="38100" dist="38100" dir="2700000" algn="tl">
                    <a:srgbClr val="DDDDDD"/>
                  </a:outerShdw>
                </a:effectLst>
                <a:latin typeface="Gill Sans" charset="0"/>
                <a:ea typeface="+mn-ea"/>
                <a:cs typeface="+mn-cs"/>
              </a:rPr>
              <a:t>Senior Approval Official (SAO)</a:t>
            </a:r>
            <a:endParaRPr lang="en-US" sz="2800" b="1" dirty="0">
              <a:solidFill>
                <a:srgbClr val="0000CC"/>
              </a:solidFill>
              <a:latin typeface="Gill Sans" charset="0"/>
              <a:ea typeface="+mn-ea"/>
              <a:cs typeface="+mn-cs"/>
            </a:endParaRP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General, Flag Officer or SES   </a:t>
            </a: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Also PEO or Equivalent</a:t>
            </a:r>
            <a:br>
              <a:rPr lang="en-US" sz="2400" b="1" dirty="0">
                <a:effectLst>
                  <a:outerShdw blurRad="38100" dist="38100" dir="2700000" algn="tl">
                    <a:srgbClr val="DDDDDD"/>
                  </a:outerShdw>
                </a:effectLst>
                <a:latin typeface="Gill Sans" charset="0"/>
              </a:rPr>
            </a:br>
            <a:r>
              <a:rPr lang="en-US" sz="1400" b="1" dirty="0">
                <a:effectLst>
                  <a:outerShdw blurRad="38100" dist="38100" dir="2700000" algn="tl">
                    <a:srgbClr val="DDDDDD"/>
                  </a:outerShdw>
                </a:effectLst>
                <a:latin typeface="Gill Sans" charset="0"/>
              </a:rPr>
              <a:t>   </a:t>
            </a:r>
          </a:p>
          <a:p>
            <a:pPr>
              <a:lnSpc>
                <a:spcPct val="80000"/>
              </a:lnSpc>
              <a:spcBef>
                <a:spcPts val="0"/>
              </a:spcBef>
              <a:buClr>
                <a:srgbClr val="009900"/>
              </a:buClr>
              <a:buFont typeface="Wingdings" charset="2"/>
              <a:buChar char="Ø"/>
              <a:defRPr/>
            </a:pPr>
            <a:r>
              <a:rPr lang="en-US" b="1" dirty="0">
                <a:solidFill>
                  <a:srgbClr val="0000CC"/>
                </a:solidFill>
                <a:effectLst>
                  <a:outerShdw blurRad="38100" dist="38100" dir="2700000" algn="tl">
                    <a:srgbClr val="DDDDDD"/>
                  </a:outerShdw>
                </a:effectLst>
                <a:latin typeface="Gill Sans" charset="0"/>
                <a:ea typeface="+mn-ea"/>
                <a:cs typeface="+mn-cs"/>
              </a:rPr>
              <a:t> </a:t>
            </a:r>
            <a:r>
              <a:rPr lang="en-US" sz="2800" b="1" dirty="0">
                <a:solidFill>
                  <a:srgbClr val="0000CC"/>
                </a:solidFill>
                <a:effectLst>
                  <a:outerShdw blurRad="38100" dist="38100" dir="2700000" algn="tl">
                    <a:srgbClr val="DDDDDD"/>
                  </a:outerShdw>
                </a:effectLst>
                <a:latin typeface="Gill Sans" charset="0"/>
                <a:ea typeface="+mn-ea"/>
                <a:cs typeface="+mn-cs"/>
              </a:rPr>
              <a:t>Approved Technical Representative (ATR) and Lead ATR </a:t>
            </a:r>
            <a:endParaRPr lang="en-US" sz="2800" b="1" dirty="0">
              <a:solidFill>
                <a:srgbClr val="0000CC"/>
              </a:solidFill>
              <a:latin typeface="Gill Sans" charset="0"/>
              <a:ea typeface="+mn-ea"/>
              <a:cs typeface="+mn-cs"/>
            </a:endParaRP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Assigned by Command or PEO/Equivalent</a:t>
            </a: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Approves ODS Alternatives</a:t>
            </a:r>
          </a:p>
          <a:p>
            <a:pPr lvl="1">
              <a:lnSpc>
                <a:spcPct val="80000"/>
              </a:lnSpc>
              <a:spcBef>
                <a:spcPts val="0"/>
              </a:spcBef>
              <a:buClr>
                <a:srgbClr val="0000CC"/>
              </a:buClr>
              <a:buFontTx/>
              <a:buChar char="•"/>
              <a:defRPr/>
            </a:pPr>
            <a:r>
              <a:rPr lang="en-US" sz="2400" b="1" dirty="0">
                <a:effectLst>
                  <a:outerShdw blurRad="38100" dist="38100" dir="2700000" algn="tl">
                    <a:srgbClr val="DDDDDD"/>
                  </a:outerShdw>
                </a:effectLst>
                <a:latin typeface="Gill Sans" charset="0"/>
              </a:rPr>
              <a:t>Certifies No Alternative Exists</a:t>
            </a:r>
          </a:p>
        </p:txBody>
      </p:sp>
      <p:sp>
        <p:nvSpPr>
          <p:cNvPr id="130051" name="Line 6"/>
          <p:cNvSpPr>
            <a:spLocks noChangeShapeType="1"/>
          </p:cNvSpPr>
          <p:nvPr/>
        </p:nvSpPr>
        <p:spPr bwMode="auto">
          <a:xfrm>
            <a:off x="488950" y="1336675"/>
            <a:ext cx="2320925" cy="0"/>
          </a:xfrm>
          <a:prstGeom prst="line">
            <a:avLst/>
          </a:prstGeom>
          <a:noFill/>
          <a:ln w="76200">
            <a:solidFill>
              <a:srgbClr val="0000CC"/>
            </a:solidFill>
            <a:round/>
            <a:headEnd type="none" w="sm" len="sm"/>
            <a:tailEnd type="none" w="sm" len="sm"/>
          </a:ln>
        </p:spPr>
        <p:txBody>
          <a:bodyPr wrap="none" anchor="ctr">
            <a:prstTxWarp prst="textNoShape">
              <a:avLst/>
            </a:prstTxWarp>
          </a:bodyPr>
          <a:lstStyle/>
          <a:p>
            <a:endParaRPr lang="en-US"/>
          </a:p>
        </p:txBody>
      </p:sp>
      <p:sp>
        <p:nvSpPr>
          <p:cNvPr id="5" name="Rectangle 7">
            <a:extLst>
              <a:ext uri="{FF2B5EF4-FFF2-40B4-BE49-F238E27FC236}">
                <a16:creationId xmlns:a16="http://schemas.microsoft.com/office/drawing/2014/main" id="{4258B5FE-A1AD-B54F-8BCC-D827265FB2B1}"/>
              </a:ext>
            </a:extLst>
          </p:cNvPr>
          <p:cNvSpPr>
            <a:spLocks noChangeArrowheads="1"/>
          </p:cNvSpPr>
          <p:nvPr/>
        </p:nvSpPr>
        <p:spPr bwMode="auto">
          <a:xfrm>
            <a:off x="381000" y="203200"/>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Public Law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102-484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884238" y="1471613"/>
            <a:ext cx="3640137" cy="842962"/>
          </a:xfrm>
          <a:ln>
            <a:miter lim="800000"/>
            <a:headEnd/>
            <a:tailEnd/>
          </a:ln>
        </p:spPr>
        <p:txBody>
          <a:bodyPr wrap="square" lIns="92075" tIns="46038" rIns="92075" bIns="46038" numCol="1" anchor="b" anchorCtr="0" compatLnSpc="1">
            <a:prstTxWarp prst="textNoShape">
              <a:avLst/>
            </a:prstTxWarp>
          </a:bodyPr>
          <a:lstStyle/>
          <a:p>
            <a:pPr algn="l">
              <a:defRPr/>
            </a:pPr>
            <a:br>
              <a:rPr lang="en-US" b="1">
                <a:solidFill>
                  <a:srgbClr val="FF0000"/>
                </a:solidFill>
                <a:effectLst>
                  <a:outerShdw blurRad="38100" dist="38100" dir="2700000" algn="tl">
                    <a:srgbClr val="DDDDDD"/>
                  </a:outerShdw>
                </a:effectLst>
                <a:latin typeface="Gill Sans" charset="0"/>
                <a:ea typeface="+mj-ea"/>
                <a:cs typeface="+mj-cs"/>
              </a:rPr>
            </a:br>
            <a:r>
              <a:rPr lang="en-US" b="1">
                <a:solidFill>
                  <a:srgbClr val="FF0000"/>
                </a:solidFill>
                <a:effectLst>
                  <a:outerShdw blurRad="38100" dist="38100" dir="2700000" algn="tl">
                    <a:srgbClr val="DDDDDD"/>
                  </a:outerShdw>
                </a:effectLst>
                <a:latin typeface="Gill Sans" charset="0"/>
                <a:ea typeface="+mj-ea"/>
                <a:cs typeface="+mj-cs"/>
              </a:rPr>
              <a:t>Key Players</a:t>
            </a:r>
          </a:p>
        </p:txBody>
      </p:sp>
      <p:sp>
        <p:nvSpPr>
          <p:cNvPr id="121859" name="Rectangle 3"/>
          <p:cNvSpPr>
            <a:spLocks noGrp="1" noChangeArrowheads="1"/>
          </p:cNvSpPr>
          <p:nvPr>
            <p:ph type="body" idx="1"/>
          </p:nvPr>
        </p:nvSpPr>
        <p:spPr bwMode="auto">
          <a:xfrm>
            <a:off x="869950" y="2496522"/>
            <a:ext cx="7327900" cy="3348038"/>
          </a:xfrm>
          <a:ln>
            <a:miter lim="800000"/>
            <a:headEnd/>
            <a:tailEnd/>
          </a:ln>
        </p:spPr>
        <p:txBody>
          <a:bodyPr wrap="square" lIns="92075" tIns="46038" rIns="92075" bIns="46038" numCol="1" anchor="t" anchorCtr="0" compatLnSpc="1">
            <a:prstTxWarp prst="textNoShape">
              <a:avLst/>
            </a:prstTxWarp>
          </a:bodyPr>
          <a:lstStyle/>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Requirements Generating Activity (RGA)</a:t>
            </a:r>
          </a:p>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Approved Technical Representative (ATR)</a:t>
            </a:r>
          </a:p>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Senior Acquisition Official (SAO)</a:t>
            </a:r>
          </a:p>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Contracting Officer</a:t>
            </a:r>
          </a:p>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Contractor</a:t>
            </a:r>
          </a:p>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ESO</a:t>
            </a:r>
          </a:p>
          <a:p>
            <a:pPr marL="400050" indent="-400050" algn="ctr">
              <a:buFontTx/>
              <a:buNone/>
              <a:defRPr/>
            </a:pPr>
            <a:r>
              <a:rPr lang="en-US" sz="2600" b="1" dirty="0">
                <a:effectLst>
                  <a:outerShdw blurRad="38100" dist="38100" dir="2700000" algn="tl">
                    <a:srgbClr val="DDDDDD"/>
                  </a:outerShdw>
                </a:effectLst>
                <a:latin typeface="Gill Sans" charset="0"/>
                <a:ea typeface="+mn-ea"/>
                <a:cs typeface="+mn-cs"/>
              </a:rPr>
              <a:t>AAE</a:t>
            </a:r>
          </a:p>
        </p:txBody>
      </p:sp>
      <p:sp>
        <p:nvSpPr>
          <p:cNvPr id="121861" name="Rectangle 5"/>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
        <p:nvSpPr>
          <p:cNvPr id="132101" name="Line 6"/>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789113" y="2024063"/>
            <a:ext cx="5554662" cy="1354137"/>
          </a:xfrm>
          <a:prstGeom prst="ellipse">
            <a:avLst/>
          </a:prstGeom>
          <a:solidFill>
            <a:srgbClr val="C3C3C3"/>
          </a:solidFill>
          <a:ln w="50800">
            <a:solidFill>
              <a:schemeClr val="accent2"/>
            </a:solidFill>
            <a:round/>
            <a:headEnd/>
            <a:tailEnd/>
          </a:ln>
        </p:spPr>
        <p:txBody>
          <a:bodyPr wrap="none" anchor="ctr">
            <a:prstTxWarp prst="textNoShape">
              <a:avLst/>
            </a:prstTxWarp>
          </a:bodyPr>
          <a:lstStyle/>
          <a:p>
            <a:endParaRPr lang="en-US"/>
          </a:p>
        </p:txBody>
      </p:sp>
      <p:sp>
        <p:nvSpPr>
          <p:cNvPr id="123907" name="Rectangle 3"/>
          <p:cNvSpPr>
            <a:spLocks noChangeArrowheads="1"/>
          </p:cNvSpPr>
          <p:nvPr/>
        </p:nvSpPr>
        <p:spPr bwMode="auto">
          <a:xfrm>
            <a:off x="1190625" y="3810000"/>
            <a:ext cx="6734175" cy="6413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3600" b="1" i="1">
                <a:solidFill>
                  <a:srgbClr val="FF0000"/>
                </a:solidFill>
                <a:effectLst>
                  <a:outerShdw blurRad="38100" dist="38100" dir="2700000" algn="tl">
                    <a:srgbClr val="DDDDDD"/>
                  </a:outerShdw>
                </a:effectLst>
                <a:latin typeface="Arial Narrow" charset="0"/>
              </a:rPr>
              <a:t>MUST INITIATE CONTRACT REVIEW</a:t>
            </a:r>
          </a:p>
        </p:txBody>
      </p:sp>
      <p:sp>
        <p:nvSpPr>
          <p:cNvPr id="123908" name="Rectangle 4"/>
          <p:cNvSpPr>
            <a:spLocks noChangeArrowheads="1"/>
          </p:cNvSpPr>
          <p:nvPr/>
        </p:nvSpPr>
        <p:spPr bwMode="auto">
          <a:xfrm>
            <a:off x="711200" y="4648200"/>
            <a:ext cx="7715250" cy="1247137"/>
          </a:xfrm>
          <a:prstGeom prst="rect">
            <a:avLst/>
          </a:prstGeom>
          <a:noFill/>
          <a:ln w="9525">
            <a:noFill/>
            <a:miter lim="800000"/>
            <a:headEnd/>
            <a:tailEnd/>
          </a:ln>
          <a:effectLst/>
        </p:spPr>
        <p:txBody>
          <a:bodyPr lIns="92075" tIns="46038" rIns="92075" bIns="46038">
            <a:prstTxWarp prst="textNoShape">
              <a:avLst/>
            </a:prstTxWarp>
            <a:spAutoFit/>
          </a:bodyPr>
          <a:lstStyle/>
          <a:p>
            <a:pPr algn="ctr">
              <a:defRPr/>
            </a:pPr>
            <a:r>
              <a:rPr lang="en-US" sz="2500" b="1" dirty="0">
                <a:effectLst>
                  <a:outerShdw blurRad="38100" dist="38100" dir="2700000" algn="tl">
                    <a:srgbClr val="DDDDDD"/>
                  </a:outerShdw>
                </a:effectLst>
                <a:latin typeface="Gill Sans" charset="0"/>
              </a:rPr>
              <a:t>Generates Need for Contract or</a:t>
            </a:r>
          </a:p>
          <a:p>
            <a:pPr algn="ctr">
              <a:defRPr/>
            </a:pPr>
            <a:r>
              <a:rPr lang="en-US" sz="2500" b="1" dirty="0">
                <a:effectLst>
                  <a:outerShdw blurRad="38100" dist="38100" dir="2700000" algn="tl">
                    <a:srgbClr val="DDDDDD"/>
                  </a:outerShdw>
                </a:effectLst>
                <a:latin typeface="Gill Sans" charset="0"/>
              </a:rPr>
              <a:t>Initiates Mod to Existing Contract</a:t>
            </a:r>
          </a:p>
          <a:p>
            <a:pPr algn="ctr">
              <a:defRPr/>
            </a:pPr>
            <a:r>
              <a:rPr lang="en-US" sz="2500" b="1" dirty="0">
                <a:effectLst>
                  <a:outerShdw blurRad="38100" dist="38100" dir="2700000" algn="tl">
                    <a:srgbClr val="DDDDDD"/>
                  </a:outerShdw>
                </a:effectLst>
                <a:latin typeface="Gill Sans" charset="0"/>
              </a:rPr>
              <a:t>Sets Contract Requirements (TDP, Specs, etc)</a:t>
            </a:r>
          </a:p>
        </p:txBody>
      </p:sp>
      <p:sp>
        <p:nvSpPr>
          <p:cNvPr id="134149" name="Line 5"/>
          <p:cNvSpPr>
            <a:spLocks noChangeShapeType="1"/>
          </p:cNvSpPr>
          <p:nvPr/>
        </p:nvSpPr>
        <p:spPr bwMode="auto">
          <a:xfrm>
            <a:off x="4533900" y="3067050"/>
            <a:ext cx="0" cy="800100"/>
          </a:xfrm>
          <a:prstGeom prst="line">
            <a:avLst/>
          </a:prstGeom>
          <a:noFill/>
          <a:ln w="12700">
            <a:solidFill>
              <a:schemeClr val="tx1"/>
            </a:solidFill>
            <a:prstDash val="sysDot"/>
            <a:round/>
            <a:headEnd type="none" w="sm" len="sm"/>
            <a:tailEnd type="none" w="sm" len="sm"/>
          </a:ln>
        </p:spPr>
        <p:txBody>
          <a:bodyPr wrap="none" anchor="ctr">
            <a:prstTxWarp prst="textNoShape">
              <a:avLst/>
            </a:prstTxWarp>
          </a:bodyPr>
          <a:lstStyle/>
          <a:p>
            <a:endParaRPr lang="en-US"/>
          </a:p>
        </p:txBody>
      </p:sp>
      <p:sp>
        <p:nvSpPr>
          <p:cNvPr id="123910" name="Rectangle 6"/>
          <p:cNvSpPr>
            <a:spLocks noGrp="1" noChangeArrowheads="1"/>
          </p:cNvSpPr>
          <p:nvPr>
            <p:ph type="title"/>
          </p:nvPr>
        </p:nvSpPr>
        <p:spPr bwMode="auto">
          <a:xfrm>
            <a:off x="1682750" y="2238375"/>
            <a:ext cx="5778500" cy="1019175"/>
          </a:xfrm>
          <a:ln>
            <a:miter lim="800000"/>
            <a:headEnd/>
            <a:tailEnd/>
          </a:ln>
          <a:effectLst>
            <a:outerShdw blurRad="63500" dist="38099" dir="2700000" algn="ctr" rotWithShape="0">
              <a:schemeClr val="accent2">
                <a:alpha val="74998"/>
              </a:schemeClr>
            </a:outerShdw>
          </a:effectLst>
        </p:spPr>
        <p:txBody>
          <a:bodyPr wrap="square" lIns="92075" tIns="46038" rIns="92075" bIns="46038" numCol="1" anchor="b" anchorCtr="0" compatLnSpc="1">
            <a:prstTxWarp prst="textNoShape">
              <a:avLst/>
            </a:prstTxWarp>
          </a:bodyPr>
          <a:lstStyle/>
          <a:p>
            <a:pPr>
              <a:lnSpc>
                <a:spcPct val="80000"/>
              </a:lnSpc>
              <a:defRPr/>
            </a:pPr>
            <a:br>
              <a:rPr lang="en-US" sz="3200" b="1">
                <a:solidFill>
                  <a:schemeClr val="bg1"/>
                </a:solidFill>
                <a:latin typeface="Arial" charset="0"/>
                <a:ea typeface="+mj-ea"/>
                <a:cs typeface="+mj-cs"/>
              </a:rPr>
            </a:br>
            <a:r>
              <a:rPr lang="en-US" sz="3200" b="1">
                <a:solidFill>
                  <a:schemeClr val="bg1"/>
                </a:solidFill>
                <a:latin typeface="Arial" charset="0"/>
                <a:ea typeface="+mj-ea"/>
                <a:cs typeface="+mj-cs"/>
              </a:rPr>
              <a:t>Requirement Generating</a:t>
            </a:r>
            <a:br>
              <a:rPr lang="en-US" sz="3200" b="1">
                <a:solidFill>
                  <a:schemeClr val="bg1"/>
                </a:solidFill>
                <a:latin typeface="Arial" charset="0"/>
                <a:ea typeface="+mj-ea"/>
                <a:cs typeface="+mj-cs"/>
              </a:rPr>
            </a:br>
            <a:r>
              <a:rPr lang="en-US" sz="3200" b="1">
                <a:solidFill>
                  <a:schemeClr val="bg1"/>
                </a:solidFill>
                <a:latin typeface="Arial" charset="0"/>
                <a:ea typeface="+mj-ea"/>
                <a:cs typeface="+mj-cs"/>
              </a:rPr>
              <a:t> Activity</a:t>
            </a:r>
          </a:p>
        </p:txBody>
      </p:sp>
      <p:sp>
        <p:nvSpPr>
          <p:cNvPr id="134152" name="Line 11"/>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9" name="Rectangle 5">
            <a:extLst>
              <a:ext uri="{FF2B5EF4-FFF2-40B4-BE49-F238E27FC236}">
                <a16:creationId xmlns:a16="http://schemas.microsoft.com/office/drawing/2014/main" id="{F832CC7E-6C84-4440-88E0-2835F6E342CA}"/>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bwMode="auto">
          <a:xfrm>
            <a:off x="936625" y="3803650"/>
            <a:ext cx="7273925" cy="2133600"/>
          </a:xfrm>
          <a:ln>
            <a:miter lim="800000"/>
            <a:headEnd/>
            <a:tailEnd/>
          </a:ln>
        </p:spPr>
        <p:txBody>
          <a:bodyPr wrap="square" lIns="92075" tIns="46038" rIns="92075" bIns="46038" numCol="1" anchor="t" anchorCtr="0" compatLnSpc="1">
            <a:prstTxWarp prst="textNoShape">
              <a:avLst/>
            </a:prstTxWarp>
          </a:bodyPr>
          <a:lstStyle/>
          <a:p>
            <a:pPr algn="ctr">
              <a:lnSpc>
                <a:spcPct val="90000"/>
              </a:lnSpc>
              <a:spcAft>
                <a:spcPct val="20000"/>
              </a:spcAft>
              <a:buFontTx/>
              <a:buNone/>
              <a:defRPr/>
            </a:pPr>
            <a:r>
              <a:rPr lang="en-US" sz="2500" b="1" dirty="0">
                <a:effectLst>
                  <a:outerShdw blurRad="38100" dist="38100" dir="2700000" algn="tl">
                    <a:srgbClr val="DDDDDD"/>
                  </a:outerShdw>
                </a:effectLst>
                <a:latin typeface="Gill Sans" charset="0"/>
                <a:ea typeface="+mn-ea"/>
                <a:cs typeface="+mn-cs"/>
              </a:rPr>
              <a:t>Provides Findings to SAO</a:t>
            </a:r>
          </a:p>
          <a:p>
            <a:pPr algn="ctr">
              <a:lnSpc>
                <a:spcPct val="90000"/>
              </a:lnSpc>
              <a:spcAft>
                <a:spcPct val="20000"/>
              </a:spcAft>
              <a:buFontTx/>
              <a:buNone/>
              <a:defRPr/>
            </a:pPr>
            <a:r>
              <a:rPr lang="en-US" sz="2500" b="1" dirty="0">
                <a:effectLst>
                  <a:outerShdw blurRad="38100" dist="38100" dir="2700000" algn="tl">
                    <a:srgbClr val="DDDDDD"/>
                  </a:outerShdw>
                </a:effectLst>
                <a:latin typeface="Gill Sans" charset="0"/>
                <a:ea typeface="+mn-ea"/>
                <a:cs typeface="+mn-cs"/>
              </a:rPr>
              <a:t>Certifies When No Substitute or </a:t>
            </a:r>
            <a:br>
              <a:rPr lang="en-US" sz="2500" b="1" dirty="0">
                <a:effectLst>
                  <a:outerShdw blurRad="38100" dist="38100" dir="2700000" algn="tl">
                    <a:srgbClr val="DDDDDD"/>
                  </a:outerShdw>
                </a:effectLst>
                <a:latin typeface="Gill Sans" charset="0"/>
                <a:ea typeface="+mn-ea"/>
                <a:cs typeface="+mn-cs"/>
              </a:rPr>
            </a:br>
            <a:r>
              <a:rPr lang="en-US" sz="2500" b="1" dirty="0">
                <a:effectLst>
                  <a:outerShdw blurRad="38100" dist="38100" dir="2700000" algn="tl">
                    <a:srgbClr val="DDDDDD"/>
                  </a:outerShdw>
                </a:effectLst>
                <a:latin typeface="Gill Sans" charset="0"/>
                <a:ea typeface="+mn-ea"/>
                <a:cs typeface="+mn-cs"/>
              </a:rPr>
              <a:t>Alternative Technology Is Available</a:t>
            </a:r>
          </a:p>
          <a:p>
            <a:pPr algn="ctr">
              <a:lnSpc>
                <a:spcPct val="90000"/>
              </a:lnSpc>
              <a:spcAft>
                <a:spcPct val="20000"/>
              </a:spcAft>
              <a:buFontTx/>
              <a:buNone/>
              <a:defRPr/>
            </a:pPr>
            <a:r>
              <a:rPr lang="en-US" sz="2500" b="1" dirty="0">
                <a:effectLst>
                  <a:outerShdw blurRad="38100" dist="38100" dir="2700000" algn="tl">
                    <a:srgbClr val="DDDDDD"/>
                  </a:outerShdw>
                </a:effectLst>
                <a:latin typeface="Gill Sans" charset="0"/>
                <a:ea typeface="+mn-ea"/>
                <a:cs typeface="+mn-cs"/>
              </a:rPr>
              <a:t>Represents Network of Technical Experts</a:t>
            </a:r>
          </a:p>
        </p:txBody>
      </p:sp>
      <p:sp>
        <p:nvSpPr>
          <p:cNvPr id="136195" name="Oval 3"/>
          <p:cNvSpPr>
            <a:spLocks noChangeArrowheads="1"/>
          </p:cNvSpPr>
          <p:nvPr/>
        </p:nvSpPr>
        <p:spPr bwMode="auto">
          <a:xfrm>
            <a:off x="1776413" y="2068513"/>
            <a:ext cx="5554662" cy="1354137"/>
          </a:xfrm>
          <a:prstGeom prst="ellipse">
            <a:avLst/>
          </a:prstGeom>
          <a:solidFill>
            <a:srgbClr val="C3C3C3"/>
          </a:solidFill>
          <a:ln w="50800">
            <a:solidFill>
              <a:schemeClr val="accent2"/>
            </a:solidFill>
            <a:round/>
            <a:headEnd/>
            <a:tailEnd/>
          </a:ln>
        </p:spPr>
        <p:txBody>
          <a:bodyPr wrap="none" anchor="ctr">
            <a:prstTxWarp prst="textNoShape">
              <a:avLst/>
            </a:prstTxWarp>
          </a:bodyPr>
          <a:lstStyle/>
          <a:p>
            <a:endParaRPr lang="en-US"/>
          </a:p>
        </p:txBody>
      </p:sp>
      <p:sp>
        <p:nvSpPr>
          <p:cNvPr id="125956" name="Rectangle 4"/>
          <p:cNvSpPr>
            <a:spLocks noGrp="1" noChangeArrowheads="1"/>
          </p:cNvSpPr>
          <p:nvPr>
            <p:ph type="title"/>
          </p:nvPr>
        </p:nvSpPr>
        <p:spPr bwMode="auto">
          <a:xfrm>
            <a:off x="1670050" y="2262188"/>
            <a:ext cx="5778500" cy="1019175"/>
          </a:xfrm>
          <a:ln>
            <a:miter lim="800000"/>
            <a:headEnd/>
            <a:tailEnd/>
          </a:ln>
          <a:effectLst>
            <a:outerShdw blurRad="63500" dist="38099" dir="2700000" algn="ctr" rotWithShape="0">
              <a:schemeClr val="accent2">
                <a:alpha val="74998"/>
              </a:schemeClr>
            </a:outerShdw>
          </a:effectLst>
        </p:spPr>
        <p:txBody>
          <a:bodyPr wrap="square" lIns="92075" tIns="46038" rIns="92075" bIns="46038" numCol="1" anchor="b" anchorCtr="0" compatLnSpc="1">
            <a:prstTxWarp prst="textNoShape">
              <a:avLst/>
            </a:prstTxWarp>
          </a:bodyPr>
          <a:lstStyle/>
          <a:p>
            <a:pPr>
              <a:lnSpc>
                <a:spcPct val="80000"/>
              </a:lnSpc>
              <a:defRPr/>
            </a:pPr>
            <a:br>
              <a:rPr lang="en-US" sz="3200" b="1">
                <a:solidFill>
                  <a:schemeClr val="bg1"/>
                </a:solidFill>
                <a:latin typeface="Arial" charset="0"/>
                <a:ea typeface="+mj-ea"/>
                <a:cs typeface="+mj-cs"/>
              </a:rPr>
            </a:br>
            <a:r>
              <a:rPr lang="en-US" sz="3200" b="1">
                <a:solidFill>
                  <a:schemeClr val="bg1"/>
                </a:solidFill>
                <a:latin typeface="Arial" charset="0"/>
                <a:ea typeface="+mj-ea"/>
                <a:cs typeface="+mj-cs"/>
              </a:rPr>
              <a:t>Approved Technical</a:t>
            </a:r>
            <a:br>
              <a:rPr lang="en-US" sz="3200" b="1">
                <a:solidFill>
                  <a:schemeClr val="bg1"/>
                </a:solidFill>
                <a:latin typeface="Arial" charset="0"/>
                <a:ea typeface="+mj-ea"/>
                <a:cs typeface="+mj-cs"/>
              </a:rPr>
            </a:br>
            <a:r>
              <a:rPr lang="en-US" sz="3200" b="1">
                <a:solidFill>
                  <a:schemeClr val="bg1"/>
                </a:solidFill>
                <a:latin typeface="Arial" charset="0"/>
                <a:ea typeface="+mj-ea"/>
                <a:cs typeface="+mj-cs"/>
              </a:rPr>
              <a:t> Representative</a:t>
            </a:r>
          </a:p>
        </p:txBody>
      </p:sp>
      <p:sp>
        <p:nvSpPr>
          <p:cNvPr id="136198" name="Line 9"/>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7" name="Rectangle 5">
            <a:extLst>
              <a:ext uri="{FF2B5EF4-FFF2-40B4-BE49-F238E27FC236}">
                <a16:creationId xmlns:a16="http://schemas.microsoft.com/office/drawing/2014/main" id="{817FDE58-3CA0-3F44-ADC3-6A32A6885644}"/>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Line 8"/>
          <p:cNvSpPr>
            <a:spLocks noChangeShapeType="1"/>
          </p:cNvSpPr>
          <p:nvPr/>
        </p:nvSpPr>
        <p:spPr bwMode="auto">
          <a:xfrm>
            <a:off x="4579938" y="5035550"/>
            <a:ext cx="0" cy="635000"/>
          </a:xfrm>
          <a:prstGeom prst="line">
            <a:avLst/>
          </a:prstGeom>
          <a:noFill/>
          <a:ln w="38100">
            <a:solidFill>
              <a:schemeClr val="tx1"/>
            </a:solidFill>
            <a:prstDash val="sysDot"/>
            <a:round/>
            <a:headEnd type="none" w="sm" len="sm"/>
            <a:tailEnd type="stealth" w="med" len="lg"/>
          </a:ln>
        </p:spPr>
        <p:txBody>
          <a:bodyPr wrap="none" anchor="ctr">
            <a:prstTxWarp prst="textNoShape">
              <a:avLst/>
            </a:prstTxWarp>
          </a:bodyPr>
          <a:lstStyle/>
          <a:p>
            <a:endParaRPr lang="en-US"/>
          </a:p>
        </p:txBody>
      </p:sp>
      <p:sp>
        <p:nvSpPr>
          <p:cNvPr id="146435" name="AutoShape 13"/>
          <p:cNvSpPr>
            <a:spLocks noChangeArrowheads="1"/>
          </p:cNvSpPr>
          <p:nvPr/>
        </p:nvSpPr>
        <p:spPr bwMode="auto">
          <a:xfrm rot="5400000">
            <a:off x="4178300" y="3225800"/>
            <a:ext cx="774700" cy="584200"/>
          </a:xfrm>
          <a:prstGeom prst="rightArrow">
            <a:avLst>
              <a:gd name="adj1" fmla="val 50000"/>
              <a:gd name="adj2" fmla="val 33152"/>
            </a:avLst>
          </a:prstGeom>
          <a:solidFill>
            <a:srgbClr val="800080"/>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grpSp>
        <p:nvGrpSpPr>
          <p:cNvPr id="146436" name="Group 17"/>
          <p:cNvGrpSpPr>
            <a:grpSpLocks/>
          </p:cNvGrpSpPr>
          <p:nvPr/>
        </p:nvGrpSpPr>
        <p:grpSpPr bwMode="auto">
          <a:xfrm>
            <a:off x="1358900" y="3949700"/>
            <a:ext cx="6464300" cy="1238250"/>
            <a:chOff x="2090" y="2488"/>
            <a:chExt cx="2052" cy="780"/>
          </a:xfrm>
        </p:grpSpPr>
        <p:sp>
          <p:nvSpPr>
            <p:cNvPr id="179204" name="AutoShape 4"/>
            <p:cNvSpPr>
              <a:spLocks noChangeArrowheads="1"/>
            </p:cNvSpPr>
            <p:nvPr/>
          </p:nvSpPr>
          <p:spPr bwMode="auto">
            <a:xfrm>
              <a:off x="2152" y="2488"/>
              <a:ext cx="1942" cy="780"/>
            </a:xfrm>
            <a:prstGeom prst="roundRect">
              <a:avLst>
                <a:gd name="adj" fmla="val 12495"/>
              </a:avLst>
            </a:prstGeom>
            <a:solidFill>
              <a:srgbClr val="33CC33"/>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46443" name="Rectangle 5"/>
            <p:cNvSpPr>
              <a:spLocks noChangeArrowheads="1"/>
            </p:cNvSpPr>
            <p:nvPr/>
          </p:nvSpPr>
          <p:spPr bwMode="auto">
            <a:xfrm>
              <a:off x="2090" y="2539"/>
              <a:ext cx="2052" cy="679"/>
            </a:xfrm>
            <a:prstGeom prst="rect">
              <a:avLst/>
            </a:prstGeom>
            <a:noFill/>
            <a:ln w="9525">
              <a:noFill/>
              <a:miter lim="800000"/>
              <a:headEnd/>
              <a:tailEnd/>
            </a:ln>
          </p:spPr>
          <p:txBody>
            <a:bodyPr wrap="square" lIns="92075" tIns="46038" rIns="92075" bIns="46038">
              <a:prstTxWarp prst="textNoShape">
                <a:avLst/>
              </a:prstTxWarp>
              <a:spAutoFit/>
            </a:bodyPr>
            <a:lstStyle/>
            <a:p>
              <a:pPr algn="ctr">
                <a:spcBef>
                  <a:spcPct val="50000"/>
                </a:spcBef>
              </a:pPr>
              <a:r>
                <a:rPr lang="en-US" sz="3200" b="1" dirty="0">
                  <a:solidFill>
                    <a:srgbClr val="0000FF"/>
                  </a:solidFill>
                  <a:latin typeface="Gill Sans" charset="0"/>
                </a:rPr>
                <a:t>General/SES, PEO or Equiv. </a:t>
              </a:r>
              <a:r>
                <a:rPr lang="en-US" sz="3200" b="1" dirty="0">
                  <a:latin typeface="Gill Sans" charset="0"/>
                </a:rPr>
                <a:t>Gives Final Approval</a:t>
              </a:r>
            </a:p>
          </p:txBody>
        </p:sp>
      </p:grpSp>
      <p:sp>
        <p:nvSpPr>
          <p:cNvPr id="179209" name="Rectangle 9"/>
          <p:cNvSpPr>
            <a:spLocks noChangeArrowheads="1"/>
          </p:cNvSpPr>
          <p:nvPr/>
        </p:nvSpPr>
        <p:spPr bwMode="auto">
          <a:xfrm>
            <a:off x="2416175" y="5584825"/>
            <a:ext cx="4924425" cy="523862"/>
          </a:xfrm>
          <a:prstGeom prst="rect">
            <a:avLst/>
          </a:prstGeom>
          <a:noFill/>
          <a:ln w="9525">
            <a:noFill/>
            <a:miter lim="800000"/>
            <a:headEnd/>
            <a:tailEnd/>
          </a:ln>
          <a:effectLst/>
        </p:spPr>
        <p:txBody>
          <a:bodyPr wrap="square" lIns="92075" tIns="46038" rIns="92075" bIns="46038">
            <a:prstTxWarp prst="textNoShape">
              <a:avLst/>
            </a:prstTxWarp>
            <a:spAutoFit/>
          </a:bodyPr>
          <a:lstStyle/>
          <a:p>
            <a:pPr>
              <a:spcBef>
                <a:spcPct val="50000"/>
              </a:spcBef>
              <a:defRPr/>
            </a:pPr>
            <a:r>
              <a:rPr lang="en-US" sz="2800" i="1" dirty="0">
                <a:effectLst>
                  <a:outerShdw blurRad="38100" dist="38100" dir="2700000" algn="tl">
                    <a:srgbClr val="DDDDDD"/>
                  </a:outerShdw>
                </a:effectLst>
                <a:latin typeface="Gill Sans" charset="0"/>
              </a:rPr>
              <a:t>Can kick back for further review</a:t>
            </a:r>
          </a:p>
        </p:txBody>
      </p:sp>
      <p:sp>
        <p:nvSpPr>
          <p:cNvPr id="146438" name="Oval 11"/>
          <p:cNvSpPr>
            <a:spLocks noChangeArrowheads="1"/>
          </p:cNvSpPr>
          <p:nvPr/>
        </p:nvSpPr>
        <p:spPr bwMode="auto">
          <a:xfrm>
            <a:off x="1785938" y="2046288"/>
            <a:ext cx="5554662" cy="1354137"/>
          </a:xfrm>
          <a:prstGeom prst="ellipse">
            <a:avLst/>
          </a:prstGeom>
          <a:solidFill>
            <a:srgbClr val="C3C3C3"/>
          </a:solidFill>
          <a:ln w="50800">
            <a:solidFill>
              <a:schemeClr val="accent2"/>
            </a:solidFill>
            <a:round/>
            <a:headEnd/>
            <a:tailEnd/>
          </a:ln>
        </p:spPr>
        <p:txBody>
          <a:bodyPr wrap="none" anchor="ctr">
            <a:prstTxWarp prst="textNoShape">
              <a:avLst/>
            </a:prstTxWarp>
          </a:bodyPr>
          <a:lstStyle/>
          <a:p>
            <a:endParaRPr lang="en-US"/>
          </a:p>
        </p:txBody>
      </p:sp>
      <p:sp>
        <p:nvSpPr>
          <p:cNvPr id="179212" name="Rectangle 12"/>
          <p:cNvSpPr>
            <a:spLocks noGrp="1" noChangeArrowheads="1"/>
          </p:cNvSpPr>
          <p:nvPr>
            <p:ph type="title"/>
          </p:nvPr>
        </p:nvSpPr>
        <p:spPr bwMode="auto">
          <a:xfrm>
            <a:off x="1679575" y="2301875"/>
            <a:ext cx="5778500" cy="1019175"/>
          </a:xfrm>
          <a:ln>
            <a:miter lim="800000"/>
            <a:headEnd/>
            <a:tailEnd/>
          </a:ln>
          <a:effectLst>
            <a:outerShdw blurRad="63500" dist="38099" dir="2700000" algn="ctr" rotWithShape="0">
              <a:schemeClr val="accent2">
                <a:alpha val="74998"/>
              </a:schemeClr>
            </a:outerShdw>
          </a:effectLst>
        </p:spPr>
        <p:txBody>
          <a:bodyPr wrap="square" lIns="92075" tIns="46038" rIns="92075" bIns="46038" numCol="1" anchor="b" anchorCtr="0" compatLnSpc="1">
            <a:prstTxWarp prst="textNoShape">
              <a:avLst/>
            </a:prstTxWarp>
          </a:bodyPr>
          <a:lstStyle/>
          <a:p>
            <a:pPr>
              <a:lnSpc>
                <a:spcPct val="80000"/>
              </a:lnSpc>
              <a:defRPr/>
            </a:pPr>
            <a:br>
              <a:rPr lang="en-US" sz="8000" b="1" dirty="0">
                <a:solidFill>
                  <a:schemeClr val="bg1"/>
                </a:solidFill>
                <a:latin typeface="Arial" charset="0"/>
                <a:ea typeface="+mj-ea"/>
                <a:cs typeface="+mj-cs"/>
              </a:rPr>
            </a:br>
            <a:r>
              <a:rPr lang="en-US" sz="8000" b="1" dirty="0">
                <a:solidFill>
                  <a:schemeClr val="bg1"/>
                </a:solidFill>
                <a:latin typeface="Arial" charset="0"/>
                <a:ea typeface="+mj-ea"/>
                <a:cs typeface="+mj-cs"/>
              </a:rPr>
              <a:t>SAO</a:t>
            </a:r>
          </a:p>
        </p:txBody>
      </p:sp>
      <p:sp>
        <p:nvSpPr>
          <p:cNvPr id="146441" name="Line 15"/>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12" name="Rectangle 5">
            <a:extLst>
              <a:ext uri="{FF2B5EF4-FFF2-40B4-BE49-F238E27FC236}">
                <a16:creationId xmlns:a16="http://schemas.microsoft.com/office/drawing/2014/main" id="{FD864ABA-EF30-B746-AF3A-3F15402F503D}"/>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bwMode="auto">
          <a:xfrm>
            <a:off x="771525" y="3675063"/>
            <a:ext cx="8093075" cy="2725737"/>
          </a:xfrm>
          <a:ln>
            <a:miter lim="800000"/>
            <a:headEnd/>
            <a:tailEnd/>
          </a:ln>
        </p:spPr>
        <p:txBody>
          <a:bodyPr wrap="square" lIns="92075" tIns="46038" rIns="92075" bIns="46038" numCol="1" anchor="t" anchorCtr="0" compatLnSpc="1">
            <a:prstTxWarp prst="textNoShape">
              <a:avLst/>
            </a:prstTxWarp>
          </a:bodyPr>
          <a:lstStyle/>
          <a:p>
            <a:pPr>
              <a:lnSpc>
                <a:spcPct val="90000"/>
              </a:lnSpc>
              <a:buClr>
                <a:srgbClr val="009900"/>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Proceeds </a:t>
            </a:r>
            <a:r>
              <a:rPr lang="en-US" sz="2800" b="1" u="sng" dirty="0">
                <a:effectLst>
                  <a:outerShdw blurRad="38100" dist="38100" dir="2700000" algn="tl">
                    <a:srgbClr val="DDDDDD"/>
                  </a:outerShdw>
                </a:effectLst>
                <a:latin typeface="Gill Sans" charset="0"/>
                <a:ea typeface="+mn-ea"/>
                <a:cs typeface="+mn-cs"/>
              </a:rPr>
              <a:t>ONLY</a:t>
            </a:r>
            <a:r>
              <a:rPr lang="en-US" sz="2800" b="1" dirty="0">
                <a:effectLst>
                  <a:outerShdw blurRad="38100" dist="38100" dir="2700000" algn="tl">
                    <a:srgbClr val="DDDDDD"/>
                  </a:outerShdw>
                </a:effectLst>
                <a:latin typeface="Gill Sans" charset="0"/>
                <a:ea typeface="+mn-ea"/>
                <a:cs typeface="+mn-cs"/>
              </a:rPr>
              <a:t> w/Written Notification </a:t>
            </a:r>
          </a:p>
          <a:p>
            <a:pPr>
              <a:lnSpc>
                <a:spcPct val="90000"/>
              </a:lnSpc>
              <a:buClr>
                <a:srgbClr val="009900"/>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Findings Included in Contract Package</a:t>
            </a:r>
          </a:p>
          <a:p>
            <a:pPr>
              <a:lnSpc>
                <a:spcPct val="90000"/>
              </a:lnSpc>
              <a:buClr>
                <a:srgbClr val="009900"/>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Cannot Issue Contract w/o Review</a:t>
            </a:r>
            <a:br>
              <a:rPr lang="en-US" sz="2800" b="1" dirty="0">
                <a:effectLst>
                  <a:outerShdw blurRad="38100" dist="38100" dir="2700000" algn="tl">
                    <a:srgbClr val="DDDDDD"/>
                  </a:outerShdw>
                </a:effectLst>
                <a:latin typeface="Gill Sans" charset="0"/>
                <a:ea typeface="+mn-ea"/>
                <a:cs typeface="+mn-cs"/>
              </a:rPr>
            </a:br>
            <a:endParaRPr lang="en-US" sz="1400" b="1" dirty="0">
              <a:effectLst>
                <a:outerShdw blurRad="38100" dist="38100" dir="2700000" algn="tl">
                  <a:srgbClr val="DDDDDD"/>
                </a:outerShdw>
              </a:effectLst>
              <a:latin typeface="Gill Sans" charset="0"/>
              <a:ea typeface="+mn-ea"/>
              <a:cs typeface="+mn-cs"/>
            </a:endParaRPr>
          </a:p>
          <a:p>
            <a:pPr>
              <a:lnSpc>
                <a:spcPct val="90000"/>
              </a:lnSpc>
              <a:buClr>
                <a:srgbClr val="009900"/>
              </a:buClr>
              <a:buFont typeface="Wingdings" charset="2"/>
              <a:buNone/>
              <a:defRPr/>
            </a:pPr>
            <a:r>
              <a:rPr lang="en-US" b="1" i="1" dirty="0">
                <a:solidFill>
                  <a:srgbClr val="FF0000"/>
                </a:solidFill>
                <a:effectLst>
                  <a:outerShdw blurRad="38100" dist="38100" dir="2700000" algn="tl">
                    <a:srgbClr val="DDDDDD"/>
                  </a:outerShdw>
                </a:effectLst>
                <a:latin typeface="Gill Sans" charset="0"/>
                <a:ea typeface="+mn-ea"/>
                <a:cs typeface="+mn-cs"/>
              </a:rPr>
              <a:t>   Not Required to Review Contracts!</a:t>
            </a:r>
          </a:p>
        </p:txBody>
      </p:sp>
      <p:sp>
        <p:nvSpPr>
          <p:cNvPr id="140291" name="Oval 3"/>
          <p:cNvSpPr>
            <a:spLocks noChangeArrowheads="1"/>
          </p:cNvSpPr>
          <p:nvPr/>
        </p:nvSpPr>
        <p:spPr bwMode="auto">
          <a:xfrm>
            <a:off x="1798638" y="1957388"/>
            <a:ext cx="5554662" cy="1354137"/>
          </a:xfrm>
          <a:prstGeom prst="ellipse">
            <a:avLst/>
          </a:prstGeom>
          <a:solidFill>
            <a:srgbClr val="C3C3C3"/>
          </a:solidFill>
          <a:ln w="50800">
            <a:solidFill>
              <a:schemeClr val="accent2"/>
            </a:solidFill>
            <a:round/>
            <a:headEnd/>
            <a:tailEnd/>
          </a:ln>
        </p:spPr>
        <p:txBody>
          <a:bodyPr wrap="none" anchor="ctr">
            <a:prstTxWarp prst="textNoShape">
              <a:avLst/>
            </a:prstTxWarp>
          </a:bodyPr>
          <a:lstStyle/>
          <a:p>
            <a:endParaRPr lang="en-US"/>
          </a:p>
        </p:txBody>
      </p:sp>
      <p:sp>
        <p:nvSpPr>
          <p:cNvPr id="130052" name="Rectangle 4"/>
          <p:cNvSpPr>
            <a:spLocks noGrp="1" noChangeArrowheads="1"/>
          </p:cNvSpPr>
          <p:nvPr>
            <p:ph type="title"/>
          </p:nvPr>
        </p:nvSpPr>
        <p:spPr bwMode="auto">
          <a:xfrm>
            <a:off x="1692275" y="2373313"/>
            <a:ext cx="5778500" cy="604837"/>
          </a:xfrm>
          <a:ln>
            <a:miter lim="800000"/>
            <a:headEnd/>
            <a:tailEnd/>
          </a:ln>
          <a:effectLst>
            <a:outerShdw blurRad="63500" dist="38099" dir="2700000" algn="ctr" rotWithShape="0">
              <a:schemeClr val="accent2">
                <a:alpha val="74998"/>
              </a:schemeClr>
            </a:outerShdw>
          </a:effectLst>
        </p:spPr>
        <p:txBody>
          <a:bodyPr wrap="square" lIns="92075" tIns="46038" rIns="92075" bIns="46038" numCol="1" anchor="b" anchorCtr="0" compatLnSpc="1">
            <a:prstTxWarp prst="textNoShape">
              <a:avLst/>
            </a:prstTxWarp>
          </a:bodyPr>
          <a:lstStyle/>
          <a:p>
            <a:pPr>
              <a:lnSpc>
                <a:spcPct val="80000"/>
              </a:lnSpc>
              <a:defRPr/>
            </a:pPr>
            <a:br>
              <a:rPr lang="en-US" b="1">
                <a:solidFill>
                  <a:schemeClr val="bg1"/>
                </a:solidFill>
                <a:latin typeface="Arial" charset="0"/>
                <a:ea typeface="+mj-ea"/>
                <a:cs typeface="+mj-cs"/>
              </a:rPr>
            </a:br>
            <a:r>
              <a:rPr lang="en-US" b="1">
                <a:solidFill>
                  <a:schemeClr val="bg1"/>
                </a:solidFill>
                <a:latin typeface="Arial" charset="0"/>
                <a:ea typeface="+mj-ea"/>
                <a:cs typeface="+mj-cs"/>
              </a:rPr>
              <a:t>Contracting Officer</a:t>
            </a:r>
          </a:p>
        </p:txBody>
      </p:sp>
      <p:sp>
        <p:nvSpPr>
          <p:cNvPr id="140294" name="Line 9"/>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7" name="Rectangle 5">
            <a:extLst>
              <a:ext uri="{FF2B5EF4-FFF2-40B4-BE49-F238E27FC236}">
                <a16:creationId xmlns:a16="http://schemas.microsoft.com/office/drawing/2014/main" id="{3FCB2664-F2B3-054F-8AE1-614D7E53313C}"/>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41193" y="2006574"/>
            <a:ext cx="7616059" cy="3800144"/>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110000"/>
              </a:lnSpc>
              <a:buClr>
                <a:srgbClr val="3D7F01"/>
              </a:buClr>
              <a:buFont typeface="Wingdings" charset="2"/>
              <a:buChar char="Ø"/>
              <a:defRPr/>
            </a:pPr>
            <a:r>
              <a:rPr lang="en-US" sz="4000" b="1" dirty="0">
                <a:effectLst>
                  <a:outerShdw blurRad="38100" dist="38100" dir="2700000" algn="tl">
                    <a:srgbClr val="DDDDDD"/>
                  </a:outerShdw>
                </a:effectLst>
                <a:latin typeface="Gill Sans" charset="0"/>
                <a:ea typeface="Gill Sans" charset="0"/>
                <a:cs typeface="Gill Sans" charset="0"/>
              </a:rPr>
              <a:t>  Program Management</a:t>
            </a:r>
          </a:p>
          <a:p>
            <a:pPr>
              <a:lnSpc>
                <a:spcPct val="110000"/>
              </a:lnSpc>
              <a:buClr>
                <a:srgbClr val="3D7F01"/>
              </a:buClr>
              <a:buFont typeface="Wingdings" charset="2"/>
              <a:buChar char="Ø"/>
              <a:defRPr/>
            </a:pPr>
            <a:r>
              <a:rPr lang="en-US" sz="4000" b="1" dirty="0">
                <a:effectLst>
                  <a:outerShdw blurRad="38100" dist="38100" dir="2700000" algn="tl">
                    <a:srgbClr val="DDDDDD"/>
                  </a:outerShdw>
                </a:effectLst>
                <a:latin typeface="Gill Sans" charset="0"/>
                <a:ea typeface="Gill Sans" charset="0"/>
                <a:cs typeface="Gill Sans" charset="0"/>
              </a:rPr>
              <a:t>  Readiness Sustainment </a:t>
            </a:r>
          </a:p>
          <a:p>
            <a:pPr>
              <a:lnSpc>
                <a:spcPct val="110000"/>
              </a:lnSpc>
              <a:buClr>
                <a:srgbClr val="3D7F01"/>
              </a:buClr>
              <a:buFont typeface="Wingdings" charset="2"/>
              <a:buChar char="Ø"/>
              <a:defRPr/>
            </a:pPr>
            <a:r>
              <a:rPr lang="en-US" sz="4000" b="1" dirty="0">
                <a:effectLst>
                  <a:outerShdw blurRad="38100" dist="38100" dir="2700000" algn="tl">
                    <a:srgbClr val="DDDDDD"/>
                  </a:outerShdw>
                </a:effectLst>
                <a:latin typeface="Gill Sans" charset="0"/>
                <a:ea typeface="Gill Sans" charset="0"/>
                <a:cs typeface="Gill Sans" charset="0"/>
              </a:rPr>
              <a:t>  Weapon System Retrofits</a:t>
            </a:r>
            <a:br>
              <a:rPr lang="en-US" sz="3600" b="1" dirty="0">
                <a:effectLst>
                  <a:outerShdw blurRad="38100" dist="38100" dir="2700000" algn="tl">
                    <a:srgbClr val="DDDDDD"/>
                  </a:outerShdw>
                </a:effectLst>
                <a:latin typeface="Gill Sans" charset="0"/>
                <a:ea typeface="Gill Sans" charset="0"/>
                <a:cs typeface="Gill Sans" charset="0"/>
              </a:rPr>
            </a:br>
            <a:endParaRPr lang="en-US" sz="300" b="1" dirty="0">
              <a:effectLst>
                <a:outerShdw blurRad="38100" dist="38100" dir="2700000" algn="tl">
                  <a:srgbClr val="DDDDDD"/>
                </a:outerShdw>
              </a:effectLst>
              <a:latin typeface="Gill Sans" charset="0"/>
              <a:ea typeface="Gill Sans" charset="0"/>
              <a:cs typeface="Gill Sans" charset="0"/>
            </a:endParaRPr>
          </a:p>
          <a:p>
            <a:pPr lvl="2">
              <a:lnSpc>
                <a:spcPct val="110000"/>
              </a:lnSpc>
              <a:buClr>
                <a:srgbClr val="0000CC"/>
              </a:buClr>
              <a:buFontTx/>
              <a:buChar char="•"/>
              <a:defRPr/>
            </a:pPr>
            <a:r>
              <a:rPr lang="en-US" sz="3200" b="1" dirty="0">
                <a:effectLst>
                  <a:outerShdw blurRad="38100" dist="38100" dir="2700000" algn="tl">
                    <a:srgbClr val="DDDDDD"/>
                  </a:outerShdw>
                </a:effectLst>
                <a:latin typeface="Gill Sans" charset="0"/>
                <a:ea typeface="Gill Sans" charset="0"/>
                <a:cs typeface="Gill Sans" charset="0"/>
              </a:rPr>
              <a:t>  Commercial Off-the-Shelf</a:t>
            </a:r>
          </a:p>
          <a:p>
            <a:pPr lvl="2">
              <a:lnSpc>
                <a:spcPct val="110000"/>
              </a:lnSpc>
              <a:buClr>
                <a:srgbClr val="0000CC"/>
              </a:buClr>
              <a:buFontTx/>
              <a:buChar char="•"/>
              <a:defRPr/>
            </a:pPr>
            <a:r>
              <a:rPr lang="en-US" sz="3200" b="1" dirty="0">
                <a:effectLst>
                  <a:outerShdw blurRad="38100" dist="38100" dir="2700000" algn="tl">
                    <a:srgbClr val="DDDDDD"/>
                  </a:outerShdw>
                </a:effectLst>
                <a:latin typeface="Gill Sans" charset="0"/>
                <a:ea typeface="Gill Sans" charset="0"/>
                <a:cs typeface="Gill Sans" charset="0"/>
              </a:rPr>
              <a:t>  Test &amp; Evaluation</a:t>
            </a:r>
          </a:p>
          <a:p>
            <a:pPr lvl="2">
              <a:lnSpc>
                <a:spcPct val="110000"/>
              </a:lnSpc>
              <a:buClr>
                <a:srgbClr val="0000CC"/>
              </a:buClr>
              <a:buFontTx/>
              <a:buChar char="•"/>
              <a:defRPr/>
            </a:pPr>
            <a:r>
              <a:rPr lang="en-US" sz="3200" b="1" dirty="0">
                <a:effectLst>
                  <a:outerShdw blurRad="38100" dist="38100" dir="2700000" algn="tl">
                    <a:srgbClr val="DDDDDD"/>
                  </a:outerShdw>
                </a:effectLst>
                <a:latin typeface="Gill Sans" charset="0"/>
                <a:ea typeface="Gill Sans" charset="0"/>
                <a:cs typeface="Gill Sans" charset="0"/>
              </a:rPr>
              <a:t>  Research &amp; Development</a:t>
            </a:r>
          </a:p>
        </p:txBody>
      </p:sp>
      <p:sp>
        <p:nvSpPr>
          <p:cNvPr id="79875" name="Rectangle 3"/>
          <p:cNvSpPr>
            <a:spLocks noChangeArrowheads="1"/>
          </p:cNvSpPr>
          <p:nvPr/>
        </p:nvSpPr>
        <p:spPr bwMode="auto">
          <a:xfrm>
            <a:off x="112776"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ts val="4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ODS Elimination</a:t>
            </a:r>
          </a:p>
          <a:p>
            <a:pPr>
              <a:lnSpc>
                <a:spcPts val="4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Program</a:t>
            </a:r>
          </a:p>
        </p:txBody>
      </p:sp>
      <p:sp>
        <p:nvSpPr>
          <p:cNvPr id="92164" name="Line 4"/>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bwMode="auto">
          <a:xfrm>
            <a:off x="463550" y="3730625"/>
            <a:ext cx="8312150" cy="2882900"/>
          </a:xfrm>
          <a:ln>
            <a:miter lim="800000"/>
            <a:headEnd/>
            <a:tailEnd/>
          </a:ln>
        </p:spPr>
        <p:txBody>
          <a:bodyPr wrap="square" lIns="92075" tIns="46038" rIns="92075" bIns="46038" numCol="1" anchor="t" anchorCtr="0" compatLnSpc="1">
            <a:prstTxWarp prst="textNoShape">
              <a:avLst/>
            </a:prstTxWarp>
          </a:bodyPr>
          <a:lstStyle/>
          <a:p>
            <a:pPr algn="ctr">
              <a:lnSpc>
                <a:spcPct val="80000"/>
              </a:lnSpc>
              <a:buFontTx/>
              <a:buNone/>
              <a:defRPr/>
            </a:pPr>
            <a:r>
              <a:rPr lang="en-US" sz="2800" b="1" dirty="0">
                <a:solidFill>
                  <a:srgbClr val="FF0000"/>
                </a:solidFill>
                <a:effectLst>
                  <a:outerShdw blurRad="38100" dist="38100" dir="2700000" algn="tl">
                    <a:srgbClr val="DDDDDD"/>
                  </a:outerShdw>
                </a:effectLst>
                <a:latin typeface="Gill Sans" charset="0"/>
                <a:ea typeface="+mn-ea"/>
                <a:cs typeface="+mn-cs"/>
              </a:rPr>
              <a:t>NO REQUIREMENTS</a:t>
            </a:r>
            <a:r>
              <a:rPr lang="en-US" sz="2800" b="1" dirty="0">
                <a:effectLst>
                  <a:outerShdw blurRad="38100" dist="38100" dir="2700000" algn="tl">
                    <a:srgbClr val="DDDDDD"/>
                  </a:outerShdw>
                </a:effectLst>
                <a:latin typeface="Gill Sans" charset="0"/>
                <a:ea typeface="+mn-ea"/>
                <a:cs typeface="+mn-cs"/>
              </a:rPr>
              <a:t> -- </a:t>
            </a:r>
            <a:r>
              <a:rPr lang="en-US" sz="2400" b="1" dirty="0">
                <a:solidFill>
                  <a:srgbClr val="009900"/>
                </a:solidFill>
                <a:effectLst>
                  <a:outerShdw blurRad="38100" dist="38100" dir="2700000" algn="tl">
                    <a:srgbClr val="DDDDDD"/>
                  </a:outerShdw>
                </a:effectLst>
                <a:latin typeface="Gill Sans" charset="0"/>
                <a:ea typeface="+mn-ea"/>
                <a:cs typeface="+mn-cs"/>
              </a:rPr>
              <a:t>Works Per Contract</a:t>
            </a:r>
          </a:p>
          <a:p>
            <a:pPr algn="ctr">
              <a:lnSpc>
                <a:spcPct val="80000"/>
              </a:lnSpc>
              <a:buFontTx/>
              <a:buNone/>
              <a:defRPr/>
            </a:pPr>
            <a:endParaRPr lang="en-US" sz="1400" b="1" dirty="0">
              <a:effectLst>
                <a:outerShdw blurRad="38100" dist="38100" dir="2700000" algn="tl">
                  <a:srgbClr val="DDDDDD"/>
                </a:outerShdw>
              </a:effectLst>
              <a:latin typeface="Gill Sans" charset="0"/>
              <a:ea typeface="+mn-ea"/>
              <a:cs typeface="+mn-cs"/>
            </a:endParaRPr>
          </a:p>
          <a:p>
            <a:pPr algn="ctr">
              <a:lnSpc>
                <a:spcPct val="70000"/>
              </a:lnSpc>
              <a:buFontTx/>
              <a:buNone/>
              <a:defRPr/>
            </a:pPr>
            <a:r>
              <a:rPr lang="en-US" sz="2800" b="1" dirty="0">
                <a:effectLst>
                  <a:outerShdw blurRad="38100" dist="38100" dir="2700000" algn="tl">
                    <a:srgbClr val="DDDDDD"/>
                  </a:outerShdw>
                </a:effectLst>
                <a:latin typeface="Gill Sans" charset="0"/>
                <a:ea typeface="+mn-ea"/>
                <a:cs typeface="+mn-cs"/>
              </a:rPr>
              <a:t>May surface issues that the Army misses:</a:t>
            </a:r>
          </a:p>
          <a:p>
            <a:pPr algn="ctr">
              <a:lnSpc>
                <a:spcPct val="70000"/>
              </a:lnSpc>
              <a:buFontTx/>
              <a:buNone/>
              <a:defRPr/>
            </a:pPr>
            <a:r>
              <a:rPr lang="en-US" sz="800" b="1" dirty="0">
                <a:effectLst>
                  <a:outerShdw blurRad="38100" dist="38100" dir="2700000" algn="tl">
                    <a:srgbClr val="DDDDDD"/>
                  </a:outerShdw>
                </a:effectLst>
                <a:latin typeface="Gill Sans" charset="0"/>
                <a:ea typeface="+mn-ea"/>
                <a:cs typeface="+mn-cs"/>
              </a:rPr>
              <a:t>   </a:t>
            </a:r>
          </a:p>
          <a:p>
            <a:pPr algn="ctr">
              <a:lnSpc>
                <a:spcPct val="70000"/>
              </a:lnSpc>
              <a:buFontTx/>
              <a:buNone/>
              <a:defRPr/>
            </a:pPr>
            <a:endParaRPr lang="en-US" sz="800" b="1" dirty="0">
              <a:effectLst>
                <a:outerShdw blurRad="38100" dist="38100" dir="2700000" algn="tl">
                  <a:srgbClr val="DDDDDD"/>
                </a:outerShdw>
              </a:effectLst>
              <a:latin typeface="Gill Sans" charset="0"/>
              <a:ea typeface="+mn-ea"/>
              <a:cs typeface="+mn-cs"/>
            </a:endParaRPr>
          </a:p>
          <a:p>
            <a:pPr algn="ctr">
              <a:lnSpc>
                <a:spcPct val="70000"/>
              </a:lnSpc>
              <a:buFontTx/>
              <a:buNone/>
              <a:defRPr/>
            </a:pPr>
            <a:r>
              <a:rPr lang="en-US" sz="2400" b="1" dirty="0">
                <a:effectLst>
                  <a:outerShdw blurRad="38100" dist="38100" dir="2700000" algn="tl">
                    <a:srgbClr val="DDDDDD"/>
                  </a:outerShdw>
                </a:effectLst>
                <a:latin typeface="Gill Sans" charset="0"/>
                <a:ea typeface="+mn-ea"/>
                <a:cs typeface="+mn-cs"/>
              </a:rPr>
              <a:t>“… recommended that offerors perform their</a:t>
            </a:r>
          </a:p>
          <a:p>
            <a:pPr algn="ctr">
              <a:lnSpc>
                <a:spcPct val="70000"/>
              </a:lnSpc>
              <a:buFontTx/>
              <a:buNone/>
              <a:defRPr/>
            </a:pPr>
            <a:r>
              <a:rPr lang="en-US" sz="2400" b="1" dirty="0">
                <a:effectLst>
                  <a:outerShdw blurRad="38100" dist="38100" dir="2700000" algn="tl">
                    <a:srgbClr val="DDDDDD"/>
                  </a:outerShdw>
                </a:effectLst>
                <a:latin typeface="Gill Sans" charset="0"/>
                <a:ea typeface="+mn-ea"/>
                <a:cs typeface="+mn-cs"/>
              </a:rPr>
              <a:t>own screening of our specifications and standards</a:t>
            </a:r>
          </a:p>
          <a:p>
            <a:pPr algn="ctr">
              <a:lnSpc>
                <a:spcPct val="70000"/>
              </a:lnSpc>
              <a:buFontTx/>
              <a:buNone/>
              <a:defRPr/>
            </a:pPr>
            <a:r>
              <a:rPr lang="en-US" sz="2400" b="1" dirty="0">
                <a:effectLst>
                  <a:outerShdw blurRad="38100" dist="38100" dir="2700000" algn="tl">
                    <a:srgbClr val="DDDDDD"/>
                  </a:outerShdw>
                </a:effectLst>
                <a:latin typeface="Gill Sans" charset="0"/>
                <a:ea typeface="+mn-ea"/>
                <a:cs typeface="+mn-cs"/>
              </a:rPr>
              <a:t>and identify any potential ODS to the Army.”</a:t>
            </a:r>
          </a:p>
        </p:txBody>
      </p:sp>
      <p:sp>
        <p:nvSpPr>
          <p:cNvPr id="142339" name="Oval 3"/>
          <p:cNvSpPr>
            <a:spLocks noChangeArrowheads="1"/>
          </p:cNvSpPr>
          <p:nvPr/>
        </p:nvSpPr>
        <p:spPr bwMode="auto">
          <a:xfrm>
            <a:off x="1787525" y="1981200"/>
            <a:ext cx="5554663" cy="1354138"/>
          </a:xfrm>
          <a:prstGeom prst="ellipse">
            <a:avLst/>
          </a:prstGeom>
          <a:solidFill>
            <a:srgbClr val="C3C3C3"/>
          </a:solidFill>
          <a:ln w="50800">
            <a:solidFill>
              <a:schemeClr val="accent2"/>
            </a:solidFill>
            <a:round/>
            <a:headEnd/>
            <a:tailEnd/>
          </a:ln>
        </p:spPr>
        <p:txBody>
          <a:bodyPr wrap="none" anchor="ctr">
            <a:prstTxWarp prst="textNoShape">
              <a:avLst/>
            </a:prstTxWarp>
          </a:bodyPr>
          <a:lstStyle/>
          <a:p>
            <a:endParaRPr lang="en-US"/>
          </a:p>
        </p:txBody>
      </p:sp>
      <p:sp>
        <p:nvSpPr>
          <p:cNvPr id="132100" name="Rectangle 4"/>
          <p:cNvSpPr>
            <a:spLocks noGrp="1" noChangeArrowheads="1"/>
          </p:cNvSpPr>
          <p:nvPr>
            <p:ph type="title"/>
          </p:nvPr>
        </p:nvSpPr>
        <p:spPr bwMode="auto">
          <a:xfrm>
            <a:off x="1681163" y="2505075"/>
            <a:ext cx="5778500" cy="604838"/>
          </a:xfrm>
          <a:ln>
            <a:miter lim="800000"/>
            <a:headEnd/>
            <a:tailEnd/>
          </a:ln>
          <a:effectLst>
            <a:outerShdw blurRad="63500" dist="38099" dir="2700000" algn="ctr" rotWithShape="0">
              <a:schemeClr val="accent2">
                <a:alpha val="74998"/>
              </a:schemeClr>
            </a:outerShdw>
          </a:effectLst>
        </p:spPr>
        <p:txBody>
          <a:bodyPr wrap="square" lIns="92075" tIns="46038" rIns="92075" bIns="46038" numCol="1" anchor="b" anchorCtr="0" compatLnSpc="1">
            <a:prstTxWarp prst="textNoShape">
              <a:avLst/>
            </a:prstTxWarp>
          </a:bodyPr>
          <a:lstStyle/>
          <a:p>
            <a:pPr>
              <a:lnSpc>
                <a:spcPct val="80000"/>
              </a:lnSpc>
              <a:defRPr/>
            </a:pPr>
            <a:br>
              <a:rPr lang="en-US" sz="5400" b="1">
                <a:solidFill>
                  <a:schemeClr val="bg1"/>
                </a:solidFill>
                <a:latin typeface="Arial" charset="0"/>
                <a:ea typeface="+mj-ea"/>
                <a:cs typeface="+mj-cs"/>
              </a:rPr>
            </a:br>
            <a:r>
              <a:rPr lang="en-US" sz="5400" b="1">
                <a:solidFill>
                  <a:schemeClr val="bg1"/>
                </a:solidFill>
                <a:latin typeface="Arial" charset="0"/>
                <a:ea typeface="+mj-ea"/>
                <a:cs typeface="+mj-cs"/>
              </a:rPr>
              <a:t>Contractor</a:t>
            </a:r>
          </a:p>
        </p:txBody>
      </p:sp>
      <p:sp>
        <p:nvSpPr>
          <p:cNvPr id="142342" name="Line 9"/>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7" name="Rectangle 5">
            <a:extLst>
              <a:ext uri="{FF2B5EF4-FFF2-40B4-BE49-F238E27FC236}">
                <a16:creationId xmlns:a16="http://schemas.microsoft.com/office/drawing/2014/main" id="{5B970D69-A99D-264A-92A1-B019354791E3}"/>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Arc 9"/>
          <p:cNvSpPr>
            <a:spLocks/>
          </p:cNvSpPr>
          <p:nvPr/>
        </p:nvSpPr>
        <p:spPr bwMode="auto">
          <a:xfrm>
            <a:off x="6186488" y="3051175"/>
            <a:ext cx="423862" cy="568325"/>
          </a:xfrm>
          <a:custGeom>
            <a:avLst/>
            <a:gdLst>
              <a:gd name="G0" fmla="+- 81 0 0"/>
              <a:gd name="G1" fmla="+- 21600 0 0"/>
              <a:gd name="G2" fmla="+- 21600 0 0"/>
              <a:gd name="T0" fmla="*/ 0 w 21681"/>
              <a:gd name="T1" fmla="*/ 0 h 21600"/>
              <a:gd name="T2" fmla="*/ 21681 w 21681"/>
              <a:gd name="T3" fmla="*/ 21600 h 21600"/>
              <a:gd name="T4" fmla="*/ 81 w 21681"/>
              <a:gd name="T5" fmla="*/ 21600 h 21600"/>
            </a:gdLst>
            <a:ahLst/>
            <a:cxnLst>
              <a:cxn ang="0">
                <a:pos x="T0" y="T1"/>
              </a:cxn>
              <a:cxn ang="0">
                <a:pos x="T2" y="T3"/>
              </a:cxn>
              <a:cxn ang="0">
                <a:pos x="T4" y="T5"/>
              </a:cxn>
            </a:cxnLst>
            <a:rect l="0" t="0" r="r" b="b"/>
            <a:pathLst>
              <a:path w="21681" h="21600" fill="none" extrusionOk="0">
                <a:moveTo>
                  <a:pt x="0" y="0"/>
                </a:moveTo>
                <a:cubicBezTo>
                  <a:pt x="27" y="0"/>
                  <a:pt x="54" y="-1"/>
                  <a:pt x="81" y="-1"/>
                </a:cubicBezTo>
                <a:cubicBezTo>
                  <a:pt x="12010" y="-1"/>
                  <a:pt x="21681" y="9670"/>
                  <a:pt x="21681" y="21600"/>
                </a:cubicBezTo>
              </a:path>
              <a:path w="21681" h="21600" stroke="0" extrusionOk="0">
                <a:moveTo>
                  <a:pt x="0" y="0"/>
                </a:moveTo>
                <a:cubicBezTo>
                  <a:pt x="27" y="0"/>
                  <a:pt x="54" y="-1"/>
                  <a:pt x="81" y="-1"/>
                </a:cubicBezTo>
                <a:cubicBezTo>
                  <a:pt x="12010" y="-1"/>
                  <a:pt x="21681" y="9670"/>
                  <a:pt x="21681" y="21600"/>
                </a:cubicBezTo>
                <a:lnTo>
                  <a:pt x="81" y="21600"/>
                </a:lnTo>
                <a:close/>
              </a:path>
            </a:pathLst>
          </a:custGeom>
          <a:noFill/>
          <a:ln w="76200" cap="rnd">
            <a:solidFill>
              <a:schemeClr val="accent2"/>
            </a:solidFill>
            <a:round/>
            <a:headEnd type="none" w="sm" len="sm"/>
            <a:tailEnd type="stealth" w="med" len="med"/>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34152" name="Line 8"/>
          <p:cNvSpPr>
            <a:spLocks noChangeShapeType="1"/>
          </p:cNvSpPr>
          <p:nvPr/>
        </p:nvSpPr>
        <p:spPr bwMode="auto">
          <a:xfrm flipH="1">
            <a:off x="2784475" y="3121025"/>
            <a:ext cx="730250" cy="1095375"/>
          </a:xfrm>
          <a:prstGeom prst="line">
            <a:avLst/>
          </a:prstGeom>
          <a:noFill/>
          <a:ln w="127000">
            <a:solidFill>
              <a:schemeClr val="accent2"/>
            </a:solidFill>
            <a:round/>
            <a:headEnd type="none" w="sm" len="sm"/>
            <a:tailEnd type="stealth" w="med" len="lg"/>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grpSp>
        <p:nvGrpSpPr>
          <p:cNvPr id="144388" name="Group 15"/>
          <p:cNvGrpSpPr>
            <a:grpSpLocks/>
          </p:cNvGrpSpPr>
          <p:nvPr/>
        </p:nvGrpSpPr>
        <p:grpSpPr bwMode="auto">
          <a:xfrm>
            <a:off x="3175" y="4279900"/>
            <a:ext cx="5037138" cy="1549400"/>
            <a:chOff x="26" y="2728"/>
            <a:chExt cx="3173" cy="976"/>
          </a:xfrm>
        </p:grpSpPr>
        <p:sp>
          <p:nvSpPr>
            <p:cNvPr id="134146" name="AutoShape 2"/>
            <p:cNvSpPr>
              <a:spLocks noChangeArrowheads="1"/>
            </p:cNvSpPr>
            <p:nvPr/>
          </p:nvSpPr>
          <p:spPr bwMode="auto">
            <a:xfrm>
              <a:off x="311" y="2728"/>
              <a:ext cx="2560" cy="976"/>
            </a:xfrm>
            <a:prstGeom prst="roundRect">
              <a:avLst>
                <a:gd name="adj" fmla="val 12495"/>
              </a:avLst>
            </a:prstGeom>
            <a:solidFill>
              <a:srgbClr val="33CC33"/>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34147" name="Rectangle 3"/>
            <p:cNvSpPr>
              <a:spLocks noChangeArrowheads="1"/>
            </p:cNvSpPr>
            <p:nvPr/>
          </p:nvSpPr>
          <p:spPr bwMode="auto">
            <a:xfrm>
              <a:off x="26" y="2833"/>
              <a:ext cx="3173" cy="791"/>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70000"/>
                </a:lnSpc>
                <a:spcBef>
                  <a:spcPct val="50000"/>
                </a:spcBef>
                <a:defRPr/>
              </a:pPr>
              <a:r>
                <a:rPr lang="en-US" b="1" dirty="0">
                  <a:effectLst>
                    <a:outerShdw blurRad="38100" dist="38100" dir="2700000" algn="tl">
                      <a:srgbClr val="DDDDDD"/>
                    </a:outerShdw>
                  </a:effectLst>
                  <a:latin typeface="Gill Sans" charset="0"/>
                </a:rPr>
                <a:t>Resolves Disputes</a:t>
              </a:r>
            </a:p>
            <a:p>
              <a:pPr algn="ctr">
                <a:lnSpc>
                  <a:spcPct val="70000"/>
                </a:lnSpc>
                <a:spcBef>
                  <a:spcPct val="50000"/>
                </a:spcBef>
                <a:defRPr/>
              </a:pPr>
              <a:r>
                <a:rPr lang="en-US" b="1" dirty="0">
                  <a:effectLst>
                    <a:outerShdw blurRad="38100" dist="38100" dir="2700000" algn="tl">
                      <a:srgbClr val="DDDDDD"/>
                    </a:outerShdw>
                  </a:effectLst>
                  <a:latin typeface="Gill Sans" charset="0"/>
                </a:rPr>
                <a:t>Conducts Training</a:t>
              </a:r>
            </a:p>
            <a:p>
              <a:pPr algn="ctr">
                <a:lnSpc>
                  <a:spcPct val="70000"/>
                </a:lnSpc>
                <a:spcBef>
                  <a:spcPct val="50000"/>
                </a:spcBef>
                <a:defRPr/>
              </a:pPr>
              <a:r>
                <a:rPr lang="en-US" b="1" dirty="0">
                  <a:effectLst>
                    <a:outerShdw blurRad="38100" dist="38100" dir="2700000" algn="tl">
                      <a:srgbClr val="DDDDDD"/>
                    </a:outerShdw>
                  </a:effectLst>
                  <a:latin typeface="Gill Sans" charset="0"/>
                </a:rPr>
                <a:t>Supports SAO Requests</a:t>
              </a:r>
            </a:p>
          </p:txBody>
        </p:sp>
      </p:grpSp>
      <p:sp>
        <p:nvSpPr>
          <p:cNvPr id="134148" name="AutoShape 4"/>
          <p:cNvSpPr>
            <a:spLocks noChangeArrowheads="1"/>
          </p:cNvSpPr>
          <p:nvPr/>
        </p:nvSpPr>
        <p:spPr bwMode="auto">
          <a:xfrm>
            <a:off x="4873625" y="3695700"/>
            <a:ext cx="3730625" cy="1962150"/>
          </a:xfrm>
          <a:prstGeom prst="roundRect">
            <a:avLst>
              <a:gd name="adj" fmla="val 12495"/>
            </a:avLst>
          </a:prstGeom>
          <a:solidFill>
            <a:srgbClr val="FF6600"/>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34149" name="Rectangle 5"/>
          <p:cNvSpPr>
            <a:spLocks noChangeArrowheads="1"/>
          </p:cNvSpPr>
          <p:nvPr/>
        </p:nvSpPr>
        <p:spPr bwMode="auto">
          <a:xfrm>
            <a:off x="4791075" y="3873500"/>
            <a:ext cx="3883025" cy="1700213"/>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70000"/>
              </a:lnSpc>
              <a:spcBef>
                <a:spcPct val="50000"/>
              </a:spcBef>
            </a:pPr>
            <a:r>
              <a:rPr lang="en-US" b="1" dirty="0">
                <a:effectLst>
                  <a:outerShdw blurRad="38100" dist="38100" dir="2700000" algn="tl">
                    <a:srgbClr val="DDDDDD"/>
                  </a:outerShdw>
                </a:effectLst>
                <a:latin typeface="Gill Sans" charset="0"/>
              </a:rPr>
              <a:t>Advisor to the AAE</a:t>
            </a:r>
          </a:p>
          <a:p>
            <a:pPr algn="ctr">
              <a:lnSpc>
                <a:spcPct val="70000"/>
              </a:lnSpc>
              <a:spcBef>
                <a:spcPct val="50000"/>
              </a:spcBef>
            </a:pPr>
            <a:r>
              <a:rPr lang="en-US" b="1" dirty="0">
                <a:effectLst>
                  <a:outerShdw blurRad="38100" dist="38100" dir="2700000" algn="tl">
                    <a:srgbClr val="DDDDDD"/>
                  </a:outerShdw>
                </a:effectLst>
                <a:latin typeface="Gill Sans" charset="0"/>
              </a:rPr>
              <a:t>LATR for HQ AMC</a:t>
            </a:r>
          </a:p>
          <a:p>
            <a:pPr algn="ctr">
              <a:lnSpc>
                <a:spcPct val="70000"/>
              </a:lnSpc>
              <a:spcBef>
                <a:spcPct val="50000"/>
              </a:spcBef>
            </a:pPr>
            <a:r>
              <a:rPr lang="en-US" b="1" dirty="0">
                <a:effectLst>
                  <a:outerShdw blurRad="38100" dist="38100" dir="2700000" algn="tl">
                    <a:srgbClr val="DDDDDD"/>
                  </a:outerShdw>
                </a:effectLst>
                <a:latin typeface="Gill Sans" charset="0"/>
              </a:rPr>
              <a:t>Develops Army Policy</a:t>
            </a:r>
          </a:p>
          <a:p>
            <a:pPr algn="ctr">
              <a:lnSpc>
                <a:spcPct val="70000"/>
              </a:lnSpc>
              <a:spcBef>
                <a:spcPct val="50000"/>
              </a:spcBef>
            </a:pPr>
            <a:r>
              <a:rPr lang="en-US" b="1" dirty="0">
                <a:effectLst>
                  <a:outerShdw blurRad="38100" dist="38100" dir="2700000" algn="tl">
                    <a:srgbClr val="DDDDDD"/>
                  </a:outerShdw>
                </a:effectLst>
                <a:latin typeface="Gill Sans" charset="0"/>
              </a:rPr>
              <a:t>Prepares Guidance </a:t>
            </a:r>
          </a:p>
        </p:txBody>
      </p:sp>
      <p:sp>
        <p:nvSpPr>
          <p:cNvPr id="144391" name="Oval 6"/>
          <p:cNvSpPr>
            <a:spLocks noChangeArrowheads="1"/>
          </p:cNvSpPr>
          <p:nvPr/>
        </p:nvSpPr>
        <p:spPr bwMode="auto">
          <a:xfrm>
            <a:off x="1795463" y="1852613"/>
            <a:ext cx="5554662" cy="1354137"/>
          </a:xfrm>
          <a:prstGeom prst="ellipse">
            <a:avLst/>
          </a:prstGeom>
          <a:solidFill>
            <a:srgbClr val="C3C3C3"/>
          </a:solidFill>
          <a:ln w="50800">
            <a:solidFill>
              <a:schemeClr val="accent2"/>
            </a:solidFill>
            <a:round/>
            <a:headEnd/>
            <a:tailEnd/>
          </a:ln>
        </p:spPr>
        <p:txBody>
          <a:bodyPr wrap="none" anchor="ctr">
            <a:prstTxWarp prst="textNoShape">
              <a:avLst/>
            </a:prstTxWarp>
          </a:bodyPr>
          <a:lstStyle/>
          <a:p>
            <a:endParaRPr lang="en-US"/>
          </a:p>
        </p:txBody>
      </p:sp>
      <p:sp>
        <p:nvSpPr>
          <p:cNvPr id="134151" name="Rectangle 7"/>
          <p:cNvSpPr>
            <a:spLocks noGrp="1" noChangeArrowheads="1"/>
          </p:cNvSpPr>
          <p:nvPr>
            <p:ph type="title"/>
          </p:nvPr>
        </p:nvSpPr>
        <p:spPr bwMode="auto">
          <a:xfrm>
            <a:off x="1689100" y="2541588"/>
            <a:ext cx="5778500" cy="604837"/>
          </a:xfrm>
          <a:ln>
            <a:miter lim="800000"/>
            <a:headEnd/>
            <a:tailEnd/>
          </a:ln>
          <a:effectLst>
            <a:outerShdw blurRad="63500" dist="38099" dir="2700000" algn="ctr" rotWithShape="0">
              <a:schemeClr val="accent2">
                <a:alpha val="74998"/>
              </a:schemeClr>
            </a:outerShdw>
          </a:effectLst>
        </p:spPr>
        <p:txBody>
          <a:bodyPr wrap="square" lIns="92075" tIns="46038" rIns="92075" bIns="46038" numCol="1" anchor="b" anchorCtr="0" compatLnSpc="1">
            <a:prstTxWarp prst="textNoShape">
              <a:avLst/>
            </a:prstTxWarp>
          </a:bodyPr>
          <a:lstStyle/>
          <a:p>
            <a:pPr>
              <a:lnSpc>
                <a:spcPct val="80000"/>
              </a:lnSpc>
              <a:defRPr/>
            </a:pPr>
            <a:br>
              <a:rPr lang="en-US" sz="8000" b="1">
                <a:solidFill>
                  <a:schemeClr val="bg1"/>
                </a:solidFill>
                <a:latin typeface="Arial" charset="0"/>
                <a:ea typeface="+mj-ea"/>
                <a:cs typeface="+mj-cs"/>
              </a:rPr>
            </a:br>
            <a:r>
              <a:rPr lang="en-US" sz="8000" b="1">
                <a:solidFill>
                  <a:schemeClr val="bg1"/>
                </a:solidFill>
                <a:latin typeface="Arial" charset="0"/>
                <a:ea typeface="+mj-ea"/>
                <a:cs typeface="+mj-cs"/>
              </a:rPr>
              <a:t>E S O</a:t>
            </a:r>
          </a:p>
        </p:txBody>
      </p:sp>
      <p:sp>
        <p:nvSpPr>
          <p:cNvPr id="144394" name="Line 14"/>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13" name="Rectangle 5">
            <a:extLst>
              <a:ext uri="{FF2B5EF4-FFF2-40B4-BE49-F238E27FC236}">
                <a16:creationId xmlns:a16="http://schemas.microsoft.com/office/drawing/2014/main" id="{64F18A3E-9B81-BF4E-91FF-DFAB18358100}"/>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bwMode="auto">
          <a:xfrm>
            <a:off x="392113" y="2922588"/>
            <a:ext cx="7942262" cy="1200150"/>
          </a:xfrm>
          <a:ln>
            <a:miter lim="800000"/>
            <a:headEnd/>
            <a:tailEnd/>
          </a:ln>
        </p:spPr>
        <p:txBody>
          <a:bodyPr wrap="square" lIns="92075" tIns="46038" rIns="92075" bIns="46038" numCol="1" anchor="t" anchorCtr="0" compatLnSpc="1">
            <a:prstTxWarp prst="textNoShape">
              <a:avLst/>
            </a:prstTxWarp>
          </a:bodyPr>
          <a:lstStyle/>
          <a:p>
            <a:pPr marL="0" indent="0" algn="ctr">
              <a:buClr>
                <a:srgbClr val="009900"/>
              </a:buClr>
              <a:buFont typeface="Wingdings" charset="2"/>
              <a:buChar char="Ø"/>
              <a:defRPr/>
            </a:pPr>
            <a:r>
              <a:rPr lang="en-US" b="1" dirty="0">
                <a:effectLst>
                  <a:outerShdw blurRad="38100" dist="38100" dir="2700000" algn="tl">
                    <a:srgbClr val="DDDDDD"/>
                  </a:outerShdw>
                </a:effectLst>
                <a:latin typeface="Gill Sans" charset="0"/>
                <a:ea typeface="+mn-ea"/>
                <a:cs typeface="+mn-cs"/>
              </a:rPr>
              <a:t> SECDEF Identified </a:t>
            </a:r>
            <a:r>
              <a:rPr lang="en-US" sz="3600" b="1" i="1" dirty="0">
                <a:solidFill>
                  <a:srgbClr val="FF0000"/>
                </a:solidFill>
                <a:effectLst>
                  <a:outerShdw blurRad="38100" dist="38100" dir="2700000" algn="tl">
                    <a:srgbClr val="DDDDDD"/>
                  </a:outerShdw>
                </a:effectLst>
                <a:latin typeface="Gill Sans" charset="0"/>
                <a:ea typeface="+mn-ea"/>
                <a:cs typeface="+mn-cs"/>
              </a:rPr>
              <a:t>only first 2 tiers</a:t>
            </a:r>
            <a:r>
              <a:rPr lang="en-US" b="1" dirty="0">
                <a:effectLst>
                  <a:outerShdw blurRad="38100" dist="38100" dir="2700000" algn="tl">
                    <a:srgbClr val="DDDDDD"/>
                  </a:outerShdw>
                </a:effectLst>
                <a:latin typeface="Gill Sans" charset="0"/>
                <a:ea typeface="+mn-ea"/>
                <a:cs typeface="+mn-cs"/>
              </a:rPr>
              <a:t> As Contractually Binding</a:t>
            </a:r>
          </a:p>
        </p:txBody>
      </p:sp>
      <p:sp>
        <p:nvSpPr>
          <p:cNvPr id="138243" name="Rectangle 3"/>
          <p:cNvSpPr>
            <a:spLocks noChangeArrowheads="1"/>
          </p:cNvSpPr>
          <p:nvPr/>
        </p:nvSpPr>
        <p:spPr bwMode="auto">
          <a:xfrm>
            <a:off x="533400" y="3921125"/>
            <a:ext cx="7774764" cy="1426674"/>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75000"/>
              </a:lnSpc>
              <a:spcBef>
                <a:spcPct val="20000"/>
              </a:spcBef>
              <a:defRPr/>
            </a:pPr>
            <a:endParaRPr lang="en-US" sz="1200" b="1" dirty="0">
              <a:solidFill>
                <a:schemeClr val="accent2"/>
              </a:solidFill>
              <a:effectLst>
                <a:outerShdw blurRad="38100" dist="38100" dir="2700000" algn="tl">
                  <a:srgbClr val="DDDDDD"/>
                </a:outerShdw>
              </a:effectLst>
              <a:latin typeface="Gill Sans" charset="0"/>
            </a:endParaRPr>
          </a:p>
          <a:p>
            <a:pPr lvl="1">
              <a:lnSpc>
                <a:spcPct val="75000"/>
              </a:lnSpc>
              <a:spcBef>
                <a:spcPct val="20000"/>
              </a:spcBef>
              <a:defRPr/>
            </a:pPr>
            <a:r>
              <a:rPr lang="en-US" sz="3200" b="1" dirty="0">
                <a:solidFill>
                  <a:schemeClr val="accent2"/>
                </a:solidFill>
                <a:effectLst>
                  <a:outerShdw blurRad="38100" dist="38100" dir="2700000" algn="tl">
                    <a:srgbClr val="DDDDDD"/>
                  </a:outerShdw>
                </a:effectLst>
                <a:latin typeface="Gill Sans" charset="0"/>
              </a:rPr>
              <a:t>Tier 0 </a:t>
            </a:r>
            <a:r>
              <a:rPr lang="en-US" sz="4000" b="1" dirty="0">
                <a:solidFill>
                  <a:schemeClr val="accent2"/>
                </a:solidFill>
                <a:effectLst>
                  <a:outerShdw blurRad="38100" dist="38100" dir="2700000" algn="tl">
                    <a:srgbClr val="DDDDDD"/>
                  </a:outerShdw>
                </a:effectLst>
                <a:latin typeface="Gill Sans" charset="0"/>
              </a:rPr>
              <a:t>-</a:t>
            </a:r>
            <a:r>
              <a:rPr lang="en-US" sz="3200" b="1" dirty="0">
                <a:solidFill>
                  <a:schemeClr val="accent2"/>
                </a:solidFill>
                <a:effectLst>
                  <a:outerShdw blurRad="38100" dist="38100" dir="2700000" algn="tl">
                    <a:srgbClr val="DDDDDD"/>
                  </a:outerShdw>
                </a:effectLst>
                <a:latin typeface="Gill Sans" charset="0"/>
              </a:rPr>
              <a:t>&gt;  Specifically Called Out</a:t>
            </a:r>
          </a:p>
          <a:p>
            <a:pPr lvl="1">
              <a:lnSpc>
                <a:spcPct val="75000"/>
              </a:lnSpc>
              <a:spcBef>
                <a:spcPct val="20000"/>
              </a:spcBef>
              <a:defRPr/>
            </a:pPr>
            <a:r>
              <a:rPr lang="en-US" sz="3200" b="1" dirty="0">
                <a:solidFill>
                  <a:schemeClr val="accent2"/>
                </a:solidFill>
                <a:effectLst>
                  <a:outerShdw blurRad="38100" dist="38100" dir="2700000" algn="tl">
                    <a:srgbClr val="DDDDDD"/>
                  </a:outerShdw>
                </a:effectLst>
                <a:latin typeface="Gill Sans" charset="0"/>
              </a:rPr>
              <a:t>Tier 1 </a:t>
            </a:r>
            <a:r>
              <a:rPr lang="en-US" sz="4000" b="1" dirty="0">
                <a:solidFill>
                  <a:schemeClr val="accent2"/>
                </a:solidFill>
                <a:effectLst>
                  <a:outerShdw blurRad="38100" dist="38100" dir="2700000" algn="tl">
                    <a:srgbClr val="DDDDDD"/>
                  </a:outerShdw>
                </a:effectLst>
                <a:latin typeface="Gill Sans" charset="0"/>
              </a:rPr>
              <a:t>-</a:t>
            </a:r>
            <a:r>
              <a:rPr lang="en-US" sz="3200" b="1" dirty="0">
                <a:solidFill>
                  <a:schemeClr val="accent2"/>
                </a:solidFill>
                <a:effectLst>
                  <a:outerShdw blurRad="38100" dist="38100" dir="2700000" algn="tl">
                    <a:srgbClr val="DDDDDD"/>
                  </a:outerShdw>
                </a:effectLst>
                <a:latin typeface="Gill Sans" charset="0"/>
              </a:rPr>
              <a:t>&gt; Referenced within Tier 0</a:t>
            </a:r>
          </a:p>
        </p:txBody>
      </p:sp>
      <p:sp>
        <p:nvSpPr>
          <p:cNvPr id="138244" name="Rectangle 4"/>
          <p:cNvSpPr>
            <a:spLocks noChangeArrowheads="1"/>
          </p:cNvSpPr>
          <p:nvPr/>
        </p:nvSpPr>
        <p:spPr bwMode="auto">
          <a:xfrm>
            <a:off x="401638" y="1755775"/>
            <a:ext cx="6512488" cy="770084"/>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4400" b="1" dirty="0">
                <a:solidFill>
                  <a:srgbClr val="FF0000"/>
                </a:solidFill>
                <a:effectLst>
                  <a:outerShdw blurRad="38100" dist="38100" dir="2700000" algn="tl">
                    <a:srgbClr val="DDDDDD"/>
                  </a:outerShdw>
                </a:effectLst>
                <a:latin typeface="Gill Sans MT" panose="020B0502020104020203" pitchFamily="34" charset="77"/>
              </a:rPr>
              <a:t>ODS Specs &amp; Standards</a:t>
            </a:r>
          </a:p>
        </p:txBody>
      </p:sp>
      <p:sp>
        <p:nvSpPr>
          <p:cNvPr id="147462" name="Line 9"/>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7" name="Rectangle 5">
            <a:extLst>
              <a:ext uri="{FF2B5EF4-FFF2-40B4-BE49-F238E27FC236}">
                <a16:creationId xmlns:a16="http://schemas.microsoft.com/office/drawing/2014/main" id="{F3E5588D-6802-C545-A01E-66EE43F95E72}"/>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bwMode="auto">
          <a:xfrm>
            <a:off x="468313" y="2584450"/>
            <a:ext cx="7939087" cy="3551238"/>
          </a:xfrm>
          <a:ln>
            <a:miter lim="800000"/>
            <a:headEnd/>
            <a:tailEnd/>
          </a:ln>
        </p:spPr>
        <p:txBody>
          <a:bodyPr wrap="square" lIns="92075" tIns="46038" rIns="92075" bIns="46038" numCol="1" anchor="t" anchorCtr="0" compatLnSpc="1">
            <a:prstTxWarp prst="textNoShape">
              <a:avLst/>
            </a:prstTxWarp>
          </a:bodyPr>
          <a:lstStyle/>
          <a:p>
            <a:pPr>
              <a:buFontTx/>
              <a:buNone/>
              <a:tabLst>
                <a:tab pos="2292350" algn="l"/>
              </a:tabLst>
              <a:defRPr/>
            </a:pPr>
            <a:r>
              <a:rPr lang="en-US" sz="3600" b="1" i="1" dirty="0">
                <a:solidFill>
                  <a:srgbClr val="009900"/>
                </a:solidFill>
                <a:effectLst>
                  <a:outerShdw blurRad="38100" dist="38100" dir="2700000" algn="tl">
                    <a:srgbClr val="DDDDDD"/>
                  </a:outerShdw>
                </a:effectLst>
                <a:latin typeface="Gill Sans" charset="0"/>
                <a:ea typeface="+mn-ea"/>
                <a:cs typeface="+mn-cs"/>
              </a:rPr>
              <a:t>   </a:t>
            </a:r>
            <a:r>
              <a:rPr lang="en-US" b="1" i="1" u="sng" dirty="0">
                <a:solidFill>
                  <a:srgbClr val="009900"/>
                </a:solidFill>
                <a:effectLst>
                  <a:outerShdw blurRad="38100" dist="38100" dir="2700000" algn="tl">
                    <a:srgbClr val="DDDDDD"/>
                  </a:outerShdw>
                </a:effectLst>
                <a:latin typeface="Gill Sans" charset="0"/>
                <a:ea typeface="+mn-ea"/>
                <a:cs typeface="+mn-cs"/>
              </a:rPr>
              <a:t>Level of Review Required</a:t>
            </a:r>
            <a:endParaRPr lang="en-US" sz="2400" b="1" u="sng" dirty="0">
              <a:effectLst>
                <a:outerShdw blurRad="38100" dist="38100" dir="2700000" algn="tl">
                  <a:srgbClr val="DDDDDD"/>
                </a:outerShdw>
              </a:effectLst>
              <a:latin typeface="Gill Sans" charset="0"/>
              <a:ea typeface="+mn-ea"/>
              <a:cs typeface="+mn-cs"/>
            </a:endParaRPr>
          </a:p>
          <a:p>
            <a:pPr>
              <a:buFontTx/>
              <a:buNone/>
              <a:tabLst>
                <a:tab pos="2292350" algn="l"/>
              </a:tabLst>
              <a:defRPr/>
            </a:pPr>
            <a:endParaRPr lang="en-US" sz="800" b="1" dirty="0">
              <a:effectLst>
                <a:outerShdw blurRad="38100" dist="38100" dir="2700000" algn="tl">
                  <a:srgbClr val="DDDDDD"/>
                </a:outerShdw>
              </a:effectLst>
              <a:latin typeface="Gill Sans" charset="0"/>
              <a:ea typeface="+mn-ea"/>
              <a:cs typeface="+mn-cs"/>
            </a:endParaRPr>
          </a:p>
          <a:p>
            <a:pPr lvl="1">
              <a:buFontTx/>
              <a:buNone/>
              <a:tabLst>
                <a:tab pos="2292350" algn="l"/>
              </a:tabLst>
              <a:defRPr/>
            </a:pPr>
            <a:r>
              <a:rPr lang="en-US" b="1" dirty="0">
                <a:solidFill>
                  <a:srgbClr val="009900"/>
                </a:solidFill>
                <a:effectLst>
                  <a:outerShdw blurRad="38100" dist="38100" dir="2700000" algn="tl">
                    <a:srgbClr val="DDDDDD"/>
                  </a:outerShdw>
                </a:effectLst>
                <a:latin typeface="Gill Sans" charset="0"/>
              </a:rPr>
              <a:t>Primary</a:t>
            </a:r>
            <a:r>
              <a:rPr lang="en-US" b="1" dirty="0">
                <a:effectLst>
                  <a:outerShdw blurRad="38100" dist="38100" dir="2700000" algn="tl">
                    <a:srgbClr val="DDDDDD"/>
                  </a:outerShdw>
                </a:effectLst>
                <a:latin typeface="Gill Sans" charset="0"/>
              </a:rPr>
              <a:t>	Spec/Std for the ODS Itself</a:t>
            </a:r>
            <a:br>
              <a:rPr lang="en-US" b="1" dirty="0">
                <a:effectLst>
                  <a:outerShdw blurRad="38100" dist="38100" dir="2700000" algn="tl">
                    <a:srgbClr val="DDDDDD"/>
                  </a:outerShdw>
                </a:effectLst>
                <a:latin typeface="Gill Sans" charset="0"/>
              </a:rPr>
            </a:br>
            <a:endParaRPr lang="en-US" sz="1600" b="1" dirty="0">
              <a:effectLst>
                <a:outerShdw blurRad="38100" dist="38100" dir="2700000" algn="tl">
                  <a:srgbClr val="DDDDDD"/>
                </a:outerShdw>
              </a:effectLst>
              <a:latin typeface="Gill Sans" charset="0"/>
            </a:endParaRPr>
          </a:p>
          <a:p>
            <a:pPr lvl="1">
              <a:lnSpc>
                <a:spcPct val="75000"/>
              </a:lnSpc>
              <a:spcBef>
                <a:spcPct val="0"/>
              </a:spcBef>
              <a:buFontTx/>
              <a:buNone/>
              <a:tabLst>
                <a:tab pos="2292350" algn="l"/>
              </a:tabLst>
              <a:defRPr/>
            </a:pPr>
            <a:r>
              <a:rPr lang="en-US" b="1" dirty="0">
                <a:solidFill>
                  <a:srgbClr val="009900"/>
                </a:solidFill>
                <a:effectLst>
                  <a:outerShdw blurRad="38100" dist="38100" dir="2700000" algn="tl">
                    <a:srgbClr val="DDDDDD"/>
                  </a:outerShdw>
                </a:effectLst>
                <a:latin typeface="Gill Sans" charset="0"/>
              </a:rPr>
              <a:t>Level  1	</a:t>
            </a:r>
            <a:r>
              <a:rPr lang="en-US" b="1" dirty="0">
                <a:effectLst>
                  <a:outerShdw blurRad="38100" dist="38100" dir="2700000" algn="tl">
                    <a:srgbClr val="DDDDDD"/>
                  </a:outerShdw>
                </a:effectLst>
                <a:latin typeface="Gill Sans" charset="0"/>
              </a:rPr>
              <a:t>Spec/Std References Primary </a:t>
            </a:r>
            <a:br>
              <a:rPr lang="en-US" b="1" dirty="0">
                <a:effectLst>
                  <a:outerShdw blurRad="38100" dist="38100" dir="2700000" algn="tl">
                    <a:srgbClr val="DDDDDD"/>
                  </a:outerShdw>
                </a:effectLst>
                <a:latin typeface="Gill Sans" charset="0"/>
              </a:rPr>
            </a:br>
            <a:r>
              <a:rPr lang="en-US" b="1" dirty="0">
                <a:effectLst>
                  <a:outerShdw blurRad="38100" dist="38100" dir="2700000" algn="tl">
                    <a:srgbClr val="DDDDDD"/>
                  </a:outerShdw>
                </a:effectLst>
                <a:latin typeface="Gill Sans" charset="0"/>
              </a:rPr>
              <a:t>                                  </a:t>
            </a:r>
            <a:r>
              <a:rPr lang="en-US" b="1" i="1" dirty="0">
                <a:effectLst>
                  <a:outerShdw blurRad="38100" dist="38100" dir="2700000" algn="tl">
                    <a:srgbClr val="DDDDDD"/>
                  </a:outerShdw>
                </a:effectLst>
                <a:latin typeface="Gill Sans" charset="0"/>
              </a:rPr>
              <a:t>and/or</a:t>
            </a:r>
            <a:endParaRPr lang="en-US" b="1" dirty="0">
              <a:effectLst>
                <a:outerShdw blurRad="38100" dist="38100" dir="2700000" algn="tl">
                  <a:srgbClr val="DDDDDD"/>
                </a:outerShdw>
              </a:effectLst>
              <a:latin typeface="Gill Sans" charset="0"/>
            </a:endParaRPr>
          </a:p>
          <a:p>
            <a:pPr lvl="1">
              <a:lnSpc>
                <a:spcPct val="75000"/>
              </a:lnSpc>
              <a:spcBef>
                <a:spcPct val="0"/>
              </a:spcBef>
              <a:buFontTx/>
              <a:buNone/>
              <a:tabLst>
                <a:tab pos="2292350" algn="l"/>
              </a:tabLst>
              <a:defRPr/>
            </a:pPr>
            <a:r>
              <a:rPr lang="en-US" b="1" dirty="0">
                <a:effectLst>
                  <a:outerShdw blurRad="38100" dist="38100" dir="2700000" algn="tl">
                    <a:srgbClr val="DDDDDD"/>
                  </a:outerShdw>
                </a:effectLst>
                <a:latin typeface="Gill Sans" charset="0"/>
              </a:rPr>
              <a:t>		Calls Out the ODS by Name</a:t>
            </a:r>
            <a:br>
              <a:rPr lang="en-US" b="1" dirty="0">
                <a:effectLst>
                  <a:outerShdw blurRad="38100" dist="38100" dir="2700000" algn="tl">
                    <a:srgbClr val="DDDDDD"/>
                  </a:outerShdw>
                </a:effectLst>
                <a:latin typeface="Gill Sans" charset="0"/>
              </a:rPr>
            </a:br>
            <a:endParaRPr lang="en-US" sz="1600" b="1" dirty="0">
              <a:effectLst>
                <a:outerShdw blurRad="38100" dist="38100" dir="2700000" algn="tl">
                  <a:srgbClr val="DDDDDD"/>
                </a:outerShdw>
              </a:effectLst>
              <a:latin typeface="Gill Sans" charset="0"/>
            </a:endParaRPr>
          </a:p>
          <a:p>
            <a:pPr lvl="1">
              <a:buFontTx/>
              <a:buNone/>
              <a:tabLst>
                <a:tab pos="2292350" algn="l"/>
              </a:tabLst>
              <a:defRPr/>
            </a:pPr>
            <a:r>
              <a:rPr lang="en-US" b="1" dirty="0">
                <a:solidFill>
                  <a:srgbClr val="009900"/>
                </a:solidFill>
                <a:effectLst>
                  <a:outerShdw blurRad="38100" dist="38100" dir="2700000" algn="tl">
                    <a:srgbClr val="DDDDDD"/>
                  </a:outerShdw>
                </a:effectLst>
                <a:latin typeface="Gill Sans" charset="0"/>
              </a:rPr>
              <a:t>Level  2</a:t>
            </a:r>
            <a:r>
              <a:rPr lang="en-US" b="1" dirty="0">
                <a:effectLst>
                  <a:outerShdw blurRad="38100" dist="38100" dir="2700000" algn="tl">
                    <a:srgbClr val="DDDDDD"/>
                  </a:outerShdw>
                </a:effectLst>
                <a:latin typeface="Gill Sans" charset="0"/>
              </a:rPr>
              <a:t>	Spec/Std References Level 1</a:t>
            </a:r>
          </a:p>
        </p:txBody>
      </p:sp>
      <p:sp>
        <p:nvSpPr>
          <p:cNvPr id="149508" name="Line 8"/>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140297" name="Rectangle 9"/>
          <p:cNvSpPr>
            <a:spLocks noChangeArrowheads="1"/>
          </p:cNvSpPr>
          <p:nvPr/>
        </p:nvSpPr>
        <p:spPr bwMode="auto">
          <a:xfrm>
            <a:off x="401638" y="1755775"/>
            <a:ext cx="6512488" cy="770084"/>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4400" b="1" dirty="0">
                <a:solidFill>
                  <a:srgbClr val="FF0000"/>
                </a:solidFill>
                <a:effectLst>
                  <a:outerShdw blurRad="38100" dist="38100" dir="2700000" algn="tl">
                    <a:srgbClr val="DDDDDD"/>
                  </a:outerShdw>
                </a:effectLst>
                <a:latin typeface="Gill Sans MT" panose="020B0502020104020203" pitchFamily="34" charset="77"/>
              </a:rPr>
              <a:t>ODS Specs &amp; Standards</a:t>
            </a:r>
          </a:p>
        </p:txBody>
      </p:sp>
      <p:sp>
        <p:nvSpPr>
          <p:cNvPr id="6" name="Rectangle 5">
            <a:extLst>
              <a:ext uri="{FF2B5EF4-FFF2-40B4-BE49-F238E27FC236}">
                <a16:creationId xmlns:a16="http://schemas.microsoft.com/office/drawing/2014/main" id="{2F5E6E34-64DC-DB45-BEB8-61A19EDE47C2}"/>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5138738" y="3205163"/>
            <a:ext cx="2422525" cy="982662"/>
          </a:xfrm>
          <a:prstGeom prst="rect">
            <a:avLst/>
          </a:prstGeom>
          <a:solidFill>
            <a:srgbClr val="33CC33"/>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42339" name="Oval 3"/>
          <p:cNvSpPr>
            <a:spLocks noChangeArrowheads="1"/>
          </p:cNvSpPr>
          <p:nvPr/>
        </p:nvSpPr>
        <p:spPr bwMode="auto">
          <a:xfrm>
            <a:off x="1524000" y="3141663"/>
            <a:ext cx="1892300" cy="1077912"/>
          </a:xfrm>
          <a:prstGeom prst="ellipse">
            <a:avLst/>
          </a:prstGeom>
          <a:solidFill>
            <a:schemeClr val="accent2"/>
          </a:solidFill>
          <a:ln w="12700">
            <a:solidFill>
              <a:schemeClr val="tx1"/>
            </a:solidFill>
            <a:round/>
            <a:headEnd/>
            <a:tailEnd/>
          </a:ln>
          <a:effectLst>
            <a:outerShdw blurRad="63500" dist="57501" dir="1676261" algn="ctr" rotWithShape="0">
              <a:schemeClr val="tx1">
                <a:alpha val="74998"/>
              </a:schemeClr>
            </a:outerShdw>
          </a:effectLst>
        </p:spPr>
        <p:txBody>
          <a:bodyPr wrap="none" anchor="ctr">
            <a:prstTxWarp prst="textNoShape">
              <a:avLst/>
            </a:prstTxWarp>
          </a:bodyPr>
          <a:lstStyle/>
          <a:p>
            <a:pPr>
              <a:defRPr/>
            </a:pPr>
            <a:endParaRPr lang="en-US"/>
          </a:p>
        </p:txBody>
      </p:sp>
      <p:sp>
        <p:nvSpPr>
          <p:cNvPr id="142340" name="Rectangle 4"/>
          <p:cNvSpPr>
            <a:spLocks noChangeArrowheads="1"/>
          </p:cNvSpPr>
          <p:nvPr/>
        </p:nvSpPr>
        <p:spPr bwMode="auto">
          <a:xfrm>
            <a:off x="1585913" y="3417888"/>
            <a:ext cx="1808162" cy="641350"/>
          </a:xfrm>
          <a:prstGeom prst="rect">
            <a:avLst/>
          </a:prstGeom>
          <a:noFill/>
          <a:ln w="9525">
            <a:noFill/>
            <a:miter lim="800000"/>
            <a:headEnd/>
            <a:tailEnd/>
          </a:ln>
          <a:effectLst/>
        </p:spPr>
        <p:txBody>
          <a:bodyPr lIns="92075" tIns="46038" rIns="92075" bIns="46038">
            <a:prstTxWarp prst="textNoShape">
              <a:avLst/>
            </a:prstTxWarp>
            <a:spAutoFit/>
          </a:bodyPr>
          <a:lstStyle/>
          <a:p>
            <a:pPr algn="ctr">
              <a:spcBef>
                <a:spcPct val="50000"/>
              </a:spcBef>
              <a:defRPr/>
            </a:pPr>
            <a:r>
              <a:rPr lang="en-US" sz="3600" b="1">
                <a:solidFill>
                  <a:schemeClr val="bg1"/>
                </a:solidFill>
                <a:effectLst>
                  <a:outerShdw blurRad="38100" dist="38100" dir="2700000" algn="tl">
                    <a:srgbClr val="DDDDDD"/>
                  </a:outerShdw>
                </a:effectLst>
                <a:latin typeface="Gill Sans" charset="0"/>
              </a:rPr>
              <a:t>TIERS</a:t>
            </a:r>
          </a:p>
        </p:txBody>
      </p:sp>
      <p:sp>
        <p:nvSpPr>
          <p:cNvPr id="142341" name="Rectangle 5"/>
          <p:cNvSpPr>
            <a:spLocks noChangeArrowheads="1"/>
          </p:cNvSpPr>
          <p:nvPr/>
        </p:nvSpPr>
        <p:spPr bwMode="auto">
          <a:xfrm>
            <a:off x="5170488" y="3417888"/>
            <a:ext cx="2366962" cy="641350"/>
          </a:xfrm>
          <a:prstGeom prst="rect">
            <a:avLst/>
          </a:prstGeom>
          <a:noFill/>
          <a:ln w="9525">
            <a:noFill/>
            <a:miter lim="800000"/>
            <a:headEnd/>
            <a:tailEnd/>
          </a:ln>
          <a:effectLst/>
        </p:spPr>
        <p:txBody>
          <a:bodyPr lIns="92075" tIns="46038" rIns="92075" bIns="46038">
            <a:prstTxWarp prst="textNoShape">
              <a:avLst/>
            </a:prstTxWarp>
            <a:spAutoFit/>
          </a:bodyPr>
          <a:lstStyle/>
          <a:p>
            <a:pPr algn="ctr">
              <a:spcBef>
                <a:spcPct val="50000"/>
              </a:spcBef>
              <a:defRPr/>
            </a:pPr>
            <a:r>
              <a:rPr lang="en-US" sz="3600" b="1">
                <a:solidFill>
                  <a:schemeClr val="bg1"/>
                </a:solidFill>
                <a:effectLst>
                  <a:outerShdw blurRad="38100" dist="38100" dir="2700000" algn="tl">
                    <a:srgbClr val="DDDDDD"/>
                  </a:outerShdw>
                </a:effectLst>
                <a:latin typeface="Gill Sans" charset="0"/>
              </a:rPr>
              <a:t>LEVELS</a:t>
            </a:r>
          </a:p>
        </p:txBody>
      </p:sp>
      <p:grpSp>
        <p:nvGrpSpPr>
          <p:cNvPr id="151558" name="Group 6"/>
          <p:cNvGrpSpPr>
            <a:grpSpLocks/>
          </p:cNvGrpSpPr>
          <p:nvPr/>
        </p:nvGrpSpPr>
        <p:grpSpPr bwMode="auto">
          <a:xfrm>
            <a:off x="3627438" y="3336925"/>
            <a:ext cx="1190625" cy="822325"/>
            <a:chOff x="2285" y="2102"/>
            <a:chExt cx="750" cy="518"/>
          </a:xfrm>
        </p:grpSpPr>
        <p:sp>
          <p:nvSpPr>
            <p:cNvPr id="151568" name="Line 7"/>
            <p:cNvSpPr>
              <a:spLocks noChangeShapeType="1"/>
            </p:cNvSpPr>
            <p:nvPr/>
          </p:nvSpPr>
          <p:spPr bwMode="auto">
            <a:xfrm>
              <a:off x="2285" y="2275"/>
              <a:ext cx="750" cy="0"/>
            </a:xfrm>
            <a:prstGeom prst="line">
              <a:avLst/>
            </a:prstGeom>
            <a:noFill/>
            <a:ln w="101600">
              <a:solidFill>
                <a:schemeClr val="tx1"/>
              </a:solidFill>
              <a:round/>
              <a:headEnd type="none" w="sm" len="sm"/>
              <a:tailEnd type="none" w="sm" len="sm"/>
            </a:ln>
          </p:spPr>
          <p:txBody>
            <a:bodyPr wrap="none" anchor="ctr">
              <a:prstTxWarp prst="textNoShape">
                <a:avLst/>
              </a:prstTxWarp>
            </a:bodyPr>
            <a:lstStyle/>
            <a:p>
              <a:endParaRPr lang="en-US"/>
            </a:p>
          </p:txBody>
        </p:sp>
        <p:sp>
          <p:nvSpPr>
            <p:cNvPr id="151569" name="Line 8"/>
            <p:cNvSpPr>
              <a:spLocks noChangeShapeType="1"/>
            </p:cNvSpPr>
            <p:nvPr/>
          </p:nvSpPr>
          <p:spPr bwMode="auto">
            <a:xfrm>
              <a:off x="2285" y="2447"/>
              <a:ext cx="750" cy="0"/>
            </a:xfrm>
            <a:prstGeom prst="line">
              <a:avLst/>
            </a:prstGeom>
            <a:noFill/>
            <a:ln w="101600">
              <a:solidFill>
                <a:schemeClr val="tx1"/>
              </a:solidFill>
              <a:round/>
              <a:headEnd type="none" w="sm" len="sm"/>
              <a:tailEnd type="none" w="sm" len="sm"/>
            </a:ln>
          </p:spPr>
          <p:txBody>
            <a:bodyPr wrap="none" anchor="ctr">
              <a:prstTxWarp prst="textNoShape">
                <a:avLst/>
              </a:prstTxWarp>
            </a:bodyPr>
            <a:lstStyle/>
            <a:p>
              <a:endParaRPr lang="en-US"/>
            </a:p>
          </p:txBody>
        </p:sp>
        <p:sp>
          <p:nvSpPr>
            <p:cNvPr id="151570" name="Line 9"/>
            <p:cNvSpPr>
              <a:spLocks noChangeShapeType="1"/>
            </p:cNvSpPr>
            <p:nvPr/>
          </p:nvSpPr>
          <p:spPr bwMode="auto">
            <a:xfrm flipH="1">
              <a:off x="2400" y="2102"/>
              <a:ext cx="519" cy="518"/>
            </a:xfrm>
            <a:prstGeom prst="line">
              <a:avLst/>
            </a:prstGeom>
            <a:noFill/>
            <a:ln w="1016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51559" name="Rectangle 10"/>
          <p:cNvSpPr>
            <a:spLocks noChangeArrowheads="1"/>
          </p:cNvSpPr>
          <p:nvPr/>
        </p:nvSpPr>
        <p:spPr bwMode="auto">
          <a:xfrm>
            <a:off x="854075" y="5213350"/>
            <a:ext cx="3667125" cy="579438"/>
          </a:xfrm>
          <a:prstGeom prst="rect">
            <a:avLst/>
          </a:prstGeom>
          <a:noFill/>
          <a:ln w="9525">
            <a:noFill/>
            <a:miter lim="800000"/>
            <a:headEnd/>
            <a:tailEnd/>
          </a:ln>
        </p:spPr>
        <p:txBody>
          <a:bodyPr lIns="92075" tIns="46038" rIns="92075" bIns="46038">
            <a:prstTxWarp prst="textNoShape">
              <a:avLst/>
            </a:prstTxWarp>
            <a:spAutoFit/>
          </a:bodyPr>
          <a:lstStyle/>
          <a:p>
            <a:pPr>
              <a:spcBef>
                <a:spcPct val="50000"/>
              </a:spcBef>
            </a:pPr>
            <a:r>
              <a:rPr lang="en-US" sz="3200" b="1" i="1">
                <a:latin typeface="Arial Narrow" charset="0"/>
              </a:rPr>
              <a:t>Contract Dependent</a:t>
            </a:r>
          </a:p>
        </p:txBody>
      </p:sp>
      <p:sp>
        <p:nvSpPr>
          <p:cNvPr id="142347" name="Line 11"/>
          <p:cNvSpPr>
            <a:spLocks noChangeShapeType="1"/>
          </p:cNvSpPr>
          <p:nvPr/>
        </p:nvSpPr>
        <p:spPr bwMode="auto">
          <a:xfrm>
            <a:off x="2476500" y="4387850"/>
            <a:ext cx="0" cy="838200"/>
          </a:xfrm>
          <a:prstGeom prst="line">
            <a:avLst/>
          </a:prstGeom>
          <a:noFill/>
          <a:ln w="127000">
            <a:solidFill>
              <a:srgbClr val="CC3300"/>
            </a:solidFill>
            <a:round/>
            <a:headEnd type="none" w="sm" len="sm"/>
            <a:tailEnd type="stealth" w="med" len="lg"/>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1561" name="Rectangle 12"/>
          <p:cNvSpPr>
            <a:spLocks noChangeArrowheads="1"/>
          </p:cNvSpPr>
          <p:nvPr/>
        </p:nvSpPr>
        <p:spPr bwMode="auto">
          <a:xfrm>
            <a:off x="4724400" y="5230813"/>
            <a:ext cx="3581400" cy="579437"/>
          </a:xfrm>
          <a:prstGeom prst="rect">
            <a:avLst/>
          </a:prstGeom>
          <a:noFill/>
          <a:ln w="9525">
            <a:noFill/>
            <a:miter lim="800000"/>
            <a:headEnd/>
            <a:tailEnd/>
          </a:ln>
        </p:spPr>
        <p:txBody>
          <a:bodyPr lIns="92075" tIns="46038" rIns="92075" bIns="46038">
            <a:prstTxWarp prst="textNoShape">
              <a:avLst/>
            </a:prstTxWarp>
            <a:spAutoFit/>
          </a:bodyPr>
          <a:lstStyle/>
          <a:p>
            <a:pPr>
              <a:spcBef>
                <a:spcPct val="50000"/>
              </a:spcBef>
            </a:pPr>
            <a:r>
              <a:rPr lang="en-US" sz="3200" b="1" i="1">
                <a:latin typeface="Arial Narrow" charset="0"/>
              </a:rPr>
              <a:t>ODS Spec/Std List</a:t>
            </a:r>
          </a:p>
        </p:txBody>
      </p:sp>
      <p:sp>
        <p:nvSpPr>
          <p:cNvPr id="142349" name="Line 13"/>
          <p:cNvSpPr>
            <a:spLocks noChangeShapeType="1"/>
          </p:cNvSpPr>
          <p:nvPr/>
        </p:nvSpPr>
        <p:spPr bwMode="auto">
          <a:xfrm>
            <a:off x="6337300" y="4416425"/>
            <a:ext cx="0" cy="838200"/>
          </a:xfrm>
          <a:prstGeom prst="line">
            <a:avLst/>
          </a:prstGeom>
          <a:noFill/>
          <a:ln w="127000">
            <a:solidFill>
              <a:srgbClr val="CC3300"/>
            </a:solidFill>
            <a:round/>
            <a:headEnd type="none" w="sm" len="sm"/>
            <a:tailEnd type="stealth" w="med" len="lg"/>
          </a:ln>
          <a:effectLst>
            <a:outerShdw blurRad="63500" dist="38099"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1563" name="Line 15"/>
          <p:cNvSpPr>
            <a:spLocks noChangeShapeType="1"/>
          </p:cNvSpPr>
          <p:nvPr/>
        </p:nvSpPr>
        <p:spPr bwMode="auto">
          <a:xfrm>
            <a:off x="927100" y="5791200"/>
            <a:ext cx="3276600" cy="0"/>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151564" name="Line 16"/>
          <p:cNvSpPr>
            <a:spLocks noChangeShapeType="1"/>
          </p:cNvSpPr>
          <p:nvPr/>
        </p:nvSpPr>
        <p:spPr bwMode="auto">
          <a:xfrm>
            <a:off x="4686300" y="5791200"/>
            <a:ext cx="3276600" cy="0"/>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151566" name="Line 21"/>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142358" name="Rectangle 22"/>
          <p:cNvSpPr>
            <a:spLocks noChangeArrowheads="1"/>
          </p:cNvSpPr>
          <p:nvPr/>
        </p:nvSpPr>
        <p:spPr bwMode="auto">
          <a:xfrm>
            <a:off x="401638" y="1755775"/>
            <a:ext cx="6512488" cy="770084"/>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4400" b="1" dirty="0">
                <a:solidFill>
                  <a:srgbClr val="FF0000"/>
                </a:solidFill>
                <a:effectLst>
                  <a:outerShdw blurRad="38100" dist="38100" dir="2700000" algn="tl">
                    <a:srgbClr val="DDDDDD"/>
                  </a:outerShdw>
                </a:effectLst>
                <a:latin typeface="Gill Sans MT" panose="020B0502020104020203" pitchFamily="34" charset="77"/>
              </a:rPr>
              <a:t>ODS Specs &amp; Standards</a:t>
            </a:r>
          </a:p>
        </p:txBody>
      </p:sp>
      <p:sp>
        <p:nvSpPr>
          <p:cNvPr id="19" name="Rectangle 5">
            <a:extLst>
              <a:ext uri="{FF2B5EF4-FFF2-40B4-BE49-F238E27FC236}">
                <a16:creationId xmlns:a16="http://schemas.microsoft.com/office/drawing/2014/main" id="{35F4E96F-8A73-B94D-8D98-B8A3C3729E3E}"/>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2"/>
          <p:cNvGrpSpPr>
            <a:grpSpLocks/>
          </p:cNvGrpSpPr>
          <p:nvPr/>
        </p:nvGrpSpPr>
        <p:grpSpPr bwMode="auto">
          <a:xfrm>
            <a:off x="431800" y="2443163"/>
            <a:ext cx="7404100" cy="965200"/>
            <a:chOff x="370" y="1699"/>
            <a:chExt cx="4395" cy="608"/>
          </a:xfrm>
        </p:grpSpPr>
        <p:sp>
          <p:nvSpPr>
            <p:cNvPr id="148483" name="Rectangle 3"/>
            <p:cNvSpPr>
              <a:spLocks noChangeArrowheads="1"/>
            </p:cNvSpPr>
            <p:nvPr/>
          </p:nvSpPr>
          <p:spPr bwMode="auto">
            <a:xfrm>
              <a:off x="370" y="1699"/>
              <a:ext cx="4312" cy="608"/>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5662" name="Rectangle 4"/>
            <p:cNvSpPr>
              <a:spLocks noChangeArrowheads="1"/>
            </p:cNvSpPr>
            <p:nvPr/>
          </p:nvSpPr>
          <p:spPr bwMode="auto">
            <a:xfrm>
              <a:off x="390" y="1765"/>
              <a:ext cx="4375" cy="463"/>
            </a:xfrm>
            <a:prstGeom prst="rect">
              <a:avLst/>
            </a:prstGeom>
            <a:noFill/>
            <a:ln w="9525">
              <a:noFill/>
              <a:miter lim="800000"/>
              <a:headEnd/>
              <a:tailEnd/>
            </a:ln>
          </p:spPr>
          <p:txBody>
            <a:bodyPr lIns="92075" tIns="46038" rIns="92075" bIns="46038">
              <a:prstTxWarp prst="textNoShape">
                <a:avLst/>
              </a:prstTxWarp>
              <a:spAutoFit/>
            </a:bodyPr>
            <a:lstStyle/>
            <a:p>
              <a:pPr algn="ctr">
                <a:lnSpc>
                  <a:spcPct val="90000"/>
                </a:lnSpc>
                <a:spcBef>
                  <a:spcPct val="50000"/>
                </a:spcBef>
              </a:pPr>
              <a:r>
                <a:rPr lang="en-US" sz="1800" b="1" i="1">
                  <a:solidFill>
                    <a:schemeClr val="accent2"/>
                  </a:solidFill>
                  <a:latin typeface="Gill Sans" charset="0"/>
                </a:rPr>
                <a:t>Contract states:</a:t>
              </a:r>
            </a:p>
            <a:p>
              <a:pPr>
                <a:lnSpc>
                  <a:spcPct val="90000"/>
                </a:lnSpc>
                <a:spcBef>
                  <a:spcPct val="50000"/>
                </a:spcBef>
              </a:pPr>
              <a:r>
                <a:rPr lang="en-US" sz="1800" b="1">
                  <a:latin typeface="Gill Sans" charset="0"/>
                </a:rPr>
                <a:t>“… prepare solution for test in accordance with MIL-C-450”</a:t>
              </a:r>
            </a:p>
          </p:txBody>
        </p:sp>
      </p:grpSp>
      <p:sp>
        <p:nvSpPr>
          <p:cNvPr id="148486" name="Rectangle 6"/>
          <p:cNvSpPr>
            <a:spLocks noChangeArrowheads="1"/>
          </p:cNvSpPr>
          <p:nvPr/>
        </p:nvSpPr>
        <p:spPr bwMode="auto">
          <a:xfrm>
            <a:off x="1244600" y="3916363"/>
            <a:ext cx="5697538" cy="977900"/>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5652" name="Rectangle 7"/>
          <p:cNvSpPr>
            <a:spLocks noChangeArrowheads="1"/>
          </p:cNvSpPr>
          <p:nvPr/>
        </p:nvSpPr>
        <p:spPr bwMode="auto">
          <a:xfrm>
            <a:off x="1266825" y="4041775"/>
            <a:ext cx="5711825" cy="735013"/>
          </a:xfrm>
          <a:prstGeom prst="rect">
            <a:avLst/>
          </a:prstGeom>
          <a:noFill/>
          <a:ln w="9525">
            <a:noFill/>
            <a:miter lim="800000"/>
            <a:headEnd/>
            <a:tailEnd/>
          </a:ln>
        </p:spPr>
        <p:txBody>
          <a:bodyPr lIns="92075" tIns="46038" rIns="92075" bIns="46038">
            <a:prstTxWarp prst="textNoShape">
              <a:avLst/>
            </a:prstTxWarp>
            <a:spAutoFit/>
          </a:bodyPr>
          <a:lstStyle/>
          <a:p>
            <a:pPr algn="ctr">
              <a:lnSpc>
                <a:spcPct val="90000"/>
              </a:lnSpc>
              <a:spcBef>
                <a:spcPct val="50000"/>
              </a:spcBef>
            </a:pPr>
            <a:r>
              <a:rPr lang="en-US" sz="1800" b="1" i="1">
                <a:solidFill>
                  <a:schemeClr val="accent2"/>
                </a:solidFill>
                <a:latin typeface="Gill Sans" charset="0"/>
              </a:rPr>
              <a:t>MIL-C-450 states:</a:t>
            </a:r>
          </a:p>
          <a:p>
            <a:pPr>
              <a:lnSpc>
                <a:spcPct val="90000"/>
              </a:lnSpc>
              <a:spcBef>
                <a:spcPct val="50000"/>
              </a:spcBef>
            </a:pPr>
            <a:r>
              <a:rPr lang="en-US" sz="1800" b="1">
                <a:latin typeface="Gill Sans" charset="0"/>
              </a:rPr>
              <a:t>“… dissolve in 1 mL of Carbon Tetrachloride”</a:t>
            </a:r>
          </a:p>
        </p:txBody>
      </p:sp>
      <p:sp>
        <p:nvSpPr>
          <p:cNvPr id="148488" name="Line 8"/>
          <p:cNvSpPr>
            <a:spLocks noChangeShapeType="1"/>
          </p:cNvSpPr>
          <p:nvPr/>
        </p:nvSpPr>
        <p:spPr bwMode="auto">
          <a:xfrm>
            <a:off x="4222750" y="4908550"/>
            <a:ext cx="0" cy="457200"/>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48489" name="Rectangle 9"/>
          <p:cNvSpPr>
            <a:spLocks noChangeArrowheads="1"/>
          </p:cNvSpPr>
          <p:nvPr/>
        </p:nvSpPr>
        <p:spPr bwMode="auto">
          <a:xfrm>
            <a:off x="1031875" y="5394325"/>
            <a:ext cx="6705600" cy="88582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600" b="1" i="1" dirty="0">
                <a:solidFill>
                  <a:srgbClr val="009900"/>
                </a:solidFill>
                <a:effectLst>
                  <a:outerShdw blurRad="38100" dist="38100" dir="2700000" algn="tl">
                    <a:srgbClr val="DDDDDD"/>
                  </a:outerShdw>
                </a:effectLst>
                <a:latin typeface="Gill Sans" charset="0"/>
              </a:rPr>
              <a:t>  ELIMINATE the TEST, REPLACE the SOLVENT or PREPARE a CERTIFICATION</a:t>
            </a:r>
          </a:p>
        </p:txBody>
      </p:sp>
      <p:sp>
        <p:nvSpPr>
          <p:cNvPr id="148490" name="Rectangle 10"/>
          <p:cNvSpPr>
            <a:spLocks noChangeArrowheads="1"/>
          </p:cNvSpPr>
          <p:nvPr/>
        </p:nvSpPr>
        <p:spPr bwMode="auto">
          <a:xfrm>
            <a:off x="7680325" y="2724150"/>
            <a:ext cx="1044575" cy="39687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000" b="1">
                <a:solidFill>
                  <a:srgbClr val="FF0000"/>
                </a:solidFill>
                <a:effectLst>
                  <a:outerShdw blurRad="38100" dist="38100" dir="2700000" algn="tl">
                    <a:srgbClr val="DDDDDD"/>
                  </a:outerShdw>
                </a:effectLst>
                <a:latin typeface="Gill Sans" charset="0"/>
              </a:rPr>
              <a:t>Tier 0</a:t>
            </a:r>
          </a:p>
        </p:txBody>
      </p:sp>
      <p:sp>
        <p:nvSpPr>
          <p:cNvPr id="148491" name="Rectangle 11"/>
          <p:cNvSpPr>
            <a:spLocks noChangeArrowheads="1"/>
          </p:cNvSpPr>
          <p:nvPr/>
        </p:nvSpPr>
        <p:spPr bwMode="auto">
          <a:xfrm>
            <a:off x="7048500" y="3733800"/>
            <a:ext cx="1828800" cy="1924246"/>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85000"/>
              </a:lnSpc>
              <a:defRPr/>
            </a:pPr>
            <a:r>
              <a:rPr lang="en-US" sz="2000" b="1" dirty="0">
                <a:solidFill>
                  <a:srgbClr val="FF0000"/>
                </a:solidFill>
                <a:effectLst>
                  <a:outerShdw blurRad="38100" dist="38100" dir="2700000" algn="tl">
                    <a:srgbClr val="DDDDDD"/>
                  </a:outerShdw>
                </a:effectLst>
                <a:latin typeface="Gill Sans" charset="0"/>
              </a:rPr>
              <a:t>MIL-C-450 </a:t>
            </a:r>
          </a:p>
          <a:p>
            <a:pPr algn="ctr">
              <a:lnSpc>
                <a:spcPct val="85000"/>
              </a:lnSpc>
              <a:defRPr/>
            </a:pPr>
            <a:r>
              <a:rPr lang="en-US" sz="2000" b="1" dirty="0">
                <a:solidFill>
                  <a:srgbClr val="FF0000"/>
                </a:solidFill>
                <a:effectLst>
                  <a:outerShdw blurRad="38100" dist="38100" dir="2700000" algn="tl">
                    <a:srgbClr val="DDDDDD"/>
                  </a:outerShdw>
                </a:effectLst>
                <a:latin typeface="Gill Sans" charset="0"/>
              </a:rPr>
              <a:t>is a Level 1 specification that calls out a Class I ODS by name</a:t>
            </a:r>
          </a:p>
        </p:txBody>
      </p:sp>
      <p:sp>
        <p:nvSpPr>
          <p:cNvPr id="148492" name="Rectangle 12"/>
          <p:cNvSpPr>
            <a:spLocks noChangeArrowheads="1"/>
          </p:cNvSpPr>
          <p:nvPr/>
        </p:nvSpPr>
        <p:spPr bwMode="auto">
          <a:xfrm>
            <a:off x="377825" y="1484313"/>
            <a:ext cx="7054850" cy="641350"/>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3600" b="1" i="1">
                <a:solidFill>
                  <a:srgbClr val="FF0000"/>
                </a:solidFill>
                <a:effectLst>
                  <a:outerShdw blurRad="38100" dist="38100" dir="2700000" algn="tl">
                    <a:srgbClr val="DDDDDD"/>
                  </a:outerShdw>
                </a:effectLst>
              </a:rPr>
              <a:t>Example 1: ODS Specs &amp; Standards</a:t>
            </a:r>
          </a:p>
        </p:txBody>
      </p:sp>
      <p:sp>
        <p:nvSpPr>
          <p:cNvPr id="148493" name="Line 13"/>
          <p:cNvSpPr>
            <a:spLocks noChangeShapeType="1"/>
          </p:cNvSpPr>
          <p:nvPr/>
        </p:nvSpPr>
        <p:spPr bwMode="auto">
          <a:xfrm>
            <a:off x="4222750" y="3413125"/>
            <a:ext cx="0" cy="457200"/>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5660" name="Line 18"/>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15" name="Rectangle 5">
            <a:extLst>
              <a:ext uri="{FF2B5EF4-FFF2-40B4-BE49-F238E27FC236}">
                <a16:creationId xmlns:a16="http://schemas.microsoft.com/office/drawing/2014/main" id="{F15B95CD-939F-ED43-A884-722858C30832}"/>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46" name="Line 18"/>
          <p:cNvSpPr>
            <a:spLocks noChangeShapeType="1"/>
          </p:cNvSpPr>
          <p:nvPr/>
        </p:nvSpPr>
        <p:spPr bwMode="auto">
          <a:xfrm flipH="1">
            <a:off x="3992563" y="5432425"/>
            <a:ext cx="7937" cy="409575"/>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grpSp>
        <p:nvGrpSpPr>
          <p:cNvPr id="157699" name="Group 2"/>
          <p:cNvGrpSpPr>
            <a:grpSpLocks/>
          </p:cNvGrpSpPr>
          <p:nvPr/>
        </p:nvGrpSpPr>
        <p:grpSpPr bwMode="auto">
          <a:xfrm>
            <a:off x="304800" y="2336800"/>
            <a:ext cx="7324725" cy="873125"/>
            <a:chOff x="351" y="1543"/>
            <a:chExt cx="4383" cy="550"/>
          </a:xfrm>
        </p:grpSpPr>
        <p:sp>
          <p:nvSpPr>
            <p:cNvPr id="150531" name="Rectangle 3"/>
            <p:cNvSpPr>
              <a:spLocks noChangeArrowheads="1"/>
            </p:cNvSpPr>
            <p:nvPr/>
          </p:nvSpPr>
          <p:spPr bwMode="auto">
            <a:xfrm>
              <a:off x="370" y="1543"/>
              <a:ext cx="4312" cy="550"/>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7717" name="Rectangle 4"/>
            <p:cNvSpPr>
              <a:spLocks noChangeArrowheads="1"/>
            </p:cNvSpPr>
            <p:nvPr/>
          </p:nvSpPr>
          <p:spPr bwMode="auto">
            <a:xfrm>
              <a:off x="351" y="1596"/>
              <a:ext cx="4383" cy="431"/>
            </a:xfrm>
            <a:prstGeom prst="rect">
              <a:avLst/>
            </a:prstGeom>
            <a:noFill/>
            <a:ln w="9525">
              <a:noFill/>
              <a:miter lim="800000"/>
              <a:headEnd/>
              <a:tailEnd/>
            </a:ln>
          </p:spPr>
          <p:txBody>
            <a:bodyPr lIns="92075" tIns="46038" rIns="92075" bIns="46038">
              <a:prstTxWarp prst="textNoShape">
                <a:avLst/>
              </a:prstTxWarp>
              <a:spAutoFit/>
            </a:bodyPr>
            <a:lstStyle/>
            <a:p>
              <a:pPr algn="ctr">
                <a:lnSpc>
                  <a:spcPct val="80000"/>
                </a:lnSpc>
                <a:spcBef>
                  <a:spcPct val="50000"/>
                </a:spcBef>
              </a:pPr>
              <a:r>
                <a:rPr lang="en-US" sz="1800" b="1" i="1">
                  <a:solidFill>
                    <a:schemeClr val="accent2"/>
                  </a:solidFill>
                  <a:latin typeface="Gill Sans" charset="0"/>
                </a:rPr>
                <a:t>Contract states:</a:t>
              </a:r>
            </a:p>
            <a:p>
              <a:pPr>
                <a:lnSpc>
                  <a:spcPct val="80000"/>
                </a:lnSpc>
                <a:spcBef>
                  <a:spcPct val="50000"/>
                </a:spcBef>
              </a:pPr>
              <a:r>
                <a:rPr lang="en-US" sz="1800" b="1">
                  <a:latin typeface="Gill Sans" charset="0"/>
                </a:rPr>
                <a:t>“… air conditioning system shall conform to MIL-A-11210 ...”</a:t>
              </a:r>
            </a:p>
          </p:txBody>
        </p:sp>
      </p:grpSp>
      <p:sp>
        <p:nvSpPr>
          <p:cNvPr id="150536" name="Line 8"/>
          <p:cNvSpPr>
            <a:spLocks noChangeShapeType="1"/>
          </p:cNvSpPr>
          <p:nvPr/>
        </p:nvSpPr>
        <p:spPr bwMode="auto">
          <a:xfrm flipH="1">
            <a:off x="3984625" y="4470400"/>
            <a:ext cx="7938" cy="409575"/>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0537" name="Rectangle 9"/>
          <p:cNvSpPr>
            <a:spLocks noChangeArrowheads="1"/>
          </p:cNvSpPr>
          <p:nvPr/>
        </p:nvSpPr>
        <p:spPr bwMode="auto">
          <a:xfrm>
            <a:off x="782638" y="5849938"/>
            <a:ext cx="6705600" cy="4889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600" b="1" i="1" dirty="0">
                <a:solidFill>
                  <a:srgbClr val="009900"/>
                </a:solidFill>
                <a:effectLst>
                  <a:outerShdw blurRad="38100" dist="38100" dir="2700000" algn="tl">
                    <a:srgbClr val="DDDDDD"/>
                  </a:outerShdw>
                </a:effectLst>
                <a:latin typeface="Gill Sans" charset="0"/>
              </a:rPr>
              <a:t>REPLACE or PREPARE a CERTIFICATION</a:t>
            </a:r>
          </a:p>
        </p:txBody>
      </p:sp>
      <p:sp>
        <p:nvSpPr>
          <p:cNvPr id="150538" name="Rectangle 10"/>
          <p:cNvSpPr>
            <a:spLocks noChangeArrowheads="1"/>
          </p:cNvSpPr>
          <p:nvPr/>
        </p:nvSpPr>
        <p:spPr bwMode="auto">
          <a:xfrm>
            <a:off x="7726363" y="2589213"/>
            <a:ext cx="1044575" cy="39687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000" b="1">
                <a:solidFill>
                  <a:srgbClr val="FF0000"/>
                </a:solidFill>
                <a:effectLst>
                  <a:outerShdw blurRad="38100" dist="38100" dir="2700000" algn="tl">
                    <a:srgbClr val="DDDDDD"/>
                  </a:outerShdw>
                </a:effectLst>
                <a:latin typeface="Gill Sans" charset="0"/>
              </a:rPr>
              <a:t>Tier 0</a:t>
            </a:r>
          </a:p>
        </p:txBody>
      </p:sp>
      <p:sp>
        <p:nvSpPr>
          <p:cNvPr id="150539" name="Rectangle 11"/>
          <p:cNvSpPr>
            <a:spLocks noChangeArrowheads="1"/>
          </p:cNvSpPr>
          <p:nvPr/>
        </p:nvSpPr>
        <p:spPr bwMode="auto">
          <a:xfrm>
            <a:off x="415925" y="1535113"/>
            <a:ext cx="7054850" cy="641350"/>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3600" b="1" i="1">
                <a:solidFill>
                  <a:srgbClr val="FF0000"/>
                </a:solidFill>
                <a:effectLst>
                  <a:outerShdw blurRad="38100" dist="38100" dir="2700000" algn="tl">
                    <a:srgbClr val="DDDDDD"/>
                  </a:outerShdw>
                </a:effectLst>
              </a:rPr>
              <a:t>Example 2: ODS Specs &amp; Standards</a:t>
            </a:r>
          </a:p>
        </p:txBody>
      </p:sp>
      <p:sp>
        <p:nvSpPr>
          <p:cNvPr id="150540" name="Line 12"/>
          <p:cNvSpPr>
            <a:spLocks noChangeShapeType="1"/>
          </p:cNvSpPr>
          <p:nvPr/>
        </p:nvSpPr>
        <p:spPr bwMode="auto">
          <a:xfrm flipH="1">
            <a:off x="4003675" y="3214688"/>
            <a:ext cx="15875" cy="366712"/>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grpSp>
        <p:nvGrpSpPr>
          <p:cNvPr id="157705" name="Group 26"/>
          <p:cNvGrpSpPr>
            <a:grpSpLocks/>
          </p:cNvGrpSpPr>
          <p:nvPr/>
        </p:nvGrpSpPr>
        <p:grpSpPr bwMode="auto">
          <a:xfrm>
            <a:off x="936625" y="4903788"/>
            <a:ext cx="6096000" cy="541337"/>
            <a:chOff x="590" y="3113"/>
            <a:chExt cx="3840" cy="341"/>
          </a:xfrm>
        </p:grpSpPr>
        <p:sp>
          <p:nvSpPr>
            <p:cNvPr id="150542" name="Rectangle 14"/>
            <p:cNvSpPr>
              <a:spLocks noChangeArrowheads="1"/>
            </p:cNvSpPr>
            <p:nvPr/>
          </p:nvSpPr>
          <p:spPr bwMode="auto">
            <a:xfrm>
              <a:off x="590" y="3113"/>
              <a:ext cx="3723" cy="341"/>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7715" name="Rectangle 15"/>
            <p:cNvSpPr>
              <a:spLocks noChangeArrowheads="1"/>
            </p:cNvSpPr>
            <p:nvPr/>
          </p:nvSpPr>
          <p:spPr bwMode="auto">
            <a:xfrm>
              <a:off x="626" y="3193"/>
              <a:ext cx="3804" cy="204"/>
            </a:xfrm>
            <a:prstGeom prst="rect">
              <a:avLst/>
            </a:prstGeom>
            <a:noFill/>
            <a:ln w="9525">
              <a:noFill/>
              <a:miter lim="800000"/>
              <a:headEnd/>
              <a:tailEnd/>
            </a:ln>
          </p:spPr>
          <p:txBody>
            <a:bodyPr lIns="92075" tIns="46038" rIns="92075" bIns="46038">
              <a:prstTxWarp prst="textNoShape">
                <a:avLst/>
              </a:prstTxWarp>
              <a:spAutoFit/>
            </a:bodyPr>
            <a:lstStyle/>
            <a:p>
              <a:pPr>
                <a:lnSpc>
                  <a:spcPct val="80000"/>
                </a:lnSpc>
                <a:spcBef>
                  <a:spcPct val="50000"/>
                </a:spcBef>
              </a:pPr>
              <a:r>
                <a:rPr lang="en-US" sz="1800" b="1">
                  <a:latin typeface="Gill Sans" charset="0"/>
                </a:rPr>
                <a:t>BB-F-1421 is a spec for fluorocarbon refrigerant</a:t>
              </a:r>
            </a:p>
          </p:txBody>
        </p:sp>
      </p:grpSp>
      <p:grpSp>
        <p:nvGrpSpPr>
          <p:cNvPr id="157706" name="Group 25"/>
          <p:cNvGrpSpPr>
            <a:grpSpLocks/>
          </p:cNvGrpSpPr>
          <p:nvPr/>
        </p:nvGrpSpPr>
        <p:grpSpPr bwMode="auto">
          <a:xfrm>
            <a:off x="1154113" y="3603625"/>
            <a:ext cx="6702425" cy="887413"/>
            <a:chOff x="727" y="2294"/>
            <a:chExt cx="4222" cy="559"/>
          </a:xfrm>
        </p:grpSpPr>
        <p:grpSp>
          <p:nvGrpSpPr>
            <p:cNvPr id="157710" name="Group 24"/>
            <p:cNvGrpSpPr>
              <a:grpSpLocks/>
            </p:cNvGrpSpPr>
            <p:nvPr/>
          </p:nvGrpSpPr>
          <p:grpSpPr bwMode="auto">
            <a:xfrm>
              <a:off x="727" y="2294"/>
              <a:ext cx="3625" cy="559"/>
              <a:chOff x="727" y="2294"/>
              <a:chExt cx="3625" cy="559"/>
            </a:xfrm>
          </p:grpSpPr>
          <p:sp>
            <p:nvSpPr>
              <p:cNvPr id="150534" name="Rectangle 6"/>
              <p:cNvSpPr>
                <a:spLocks noChangeArrowheads="1"/>
              </p:cNvSpPr>
              <p:nvPr/>
            </p:nvSpPr>
            <p:spPr bwMode="auto">
              <a:xfrm>
                <a:off x="728" y="2294"/>
                <a:ext cx="3494" cy="559"/>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7713" name="Rectangle 7"/>
              <p:cNvSpPr>
                <a:spLocks noChangeArrowheads="1"/>
              </p:cNvSpPr>
              <p:nvPr/>
            </p:nvSpPr>
            <p:spPr bwMode="auto">
              <a:xfrm>
                <a:off x="727" y="2365"/>
                <a:ext cx="3625" cy="431"/>
              </a:xfrm>
              <a:prstGeom prst="rect">
                <a:avLst/>
              </a:prstGeom>
              <a:noFill/>
              <a:ln w="9525">
                <a:noFill/>
                <a:miter lim="800000"/>
                <a:headEnd/>
                <a:tailEnd/>
              </a:ln>
            </p:spPr>
            <p:txBody>
              <a:bodyPr lIns="92075" tIns="46038" rIns="92075" bIns="46038">
                <a:prstTxWarp prst="textNoShape">
                  <a:avLst/>
                </a:prstTxWarp>
                <a:spAutoFit/>
              </a:bodyPr>
              <a:lstStyle/>
              <a:p>
                <a:pPr algn="ctr">
                  <a:lnSpc>
                    <a:spcPct val="80000"/>
                  </a:lnSpc>
                  <a:spcBef>
                    <a:spcPct val="50000"/>
                  </a:spcBef>
                </a:pPr>
                <a:r>
                  <a:rPr lang="en-US" sz="1800" b="1" i="1">
                    <a:solidFill>
                      <a:schemeClr val="accent2"/>
                    </a:solidFill>
                    <a:latin typeface="Gill Sans" charset="0"/>
                  </a:rPr>
                  <a:t>MIL-A-11210 states:</a:t>
                </a:r>
              </a:p>
              <a:p>
                <a:pPr>
                  <a:lnSpc>
                    <a:spcPct val="80000"/>
                  </a:lnSpc>
                  <a:spcBef>
                    <a:spcPct val="50000"/>
                  </a:spcBef>
                </a:pPr>
                <a:r>
                  <a:rPr lang="en-US" sz="1800" b="1">
                    <a:latin typeface="Gill Sans" charset="0"/>
                  </a:rPr>
                  <a:t>“… vapor cycle conforming to BB-F-1421 ...”</a:t>
                </a:r>
              </a:p>
            </p:txBody>
          </p:sp>
        </p:grpSp>
        <p:sp>
          <p:nvSpPr>
            <p:cNvPr id="150544" name="Rectangle 16"/>
            <p:cNvSpPr>
              <a:spLocks noChangeArrowheads="1"/>
            </p:cNvSpPr>
            <p:nvPr/>
          </p:nvSpPr>
          <p:spPr bwMode="auto">
            <a:xfrm>
              <a:off x="4291" y="2484"/>
              <a:ext cx="658" cy="2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000" b="1">
                  <a:solidFill>
                    <a:srgbClr val="FF0000"/>
                  </a:solidFill>
                  <a:effectLst>
                    <a:outerShdw blurRad="38100" dist="38100" dir="2700000" algn="tl">
                      <a:srgbClr val="DDDDDD"/>
                    </a:outerShdw>
                  </a:effectLst>
                  <a:latin typeface="Gill Sans" charset="0"/>
                </a:rPr>
                <a:t>Tier 1</a:t>
              </a:r>
            </a:p>
          </p:txBody>
        </p:sp>
      </p:grpSp>
      <p:sp>
        <p:nvSpPr>
          <p:cNvPr id="150545" name="Rectangle 17"/>
          <p:cNvSpPr>
            <a:spLocks noChangeArrowheads="1"/>
          </p:cNvSpPr>
          <p:nvPr/>
        </p:nvSpPr>
        <p:spPr bwMode="auto">
          <a:xfrm>
            <a:off x="7024688" y="4660900"/>
            <a:ext cx="1839912" cy="1139415"/>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ctr">
              <a:lnSpc>
                <a:spcPct val="85000"/>
              </a:lnSpc>
              <a:spcBef>
                <a:spcPct val="50000"/>
              </a:spcBef>
              <a:defRPr/>
            </a:pPr>
            <a:r>
              <a:rPr lang="en-US" sz="2000" b="1" dirty="0">
                <a:solidFill>
                  <a:srgbClr val="FF0000"/>
                </a:solidFill>
                <a:effectLst>
                  <a:outerShdw blurRad="38100" dist="38100" dir="2700000" algn="tl">
                    <a:srgbClr val="DDDDDD"/>
                  </a:outerShdw>
                </a:effectLst>
                <a:latin typeface="Gill Sans" charset="0"/>
              </a:rPr>
              <a:t>BB-F-1421 is a Primary Level ODS specification</a:t>
            </a:r>
          </a:p>
        </p:txBody>
      </p:sp>
      <p:sp>
        <p:nvSpPr>
          <p:cNvPr id="157709" name="Line 23"/>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22" name="Rectangle 5">
            <a:extLst>
              <a:ext uri="{FF2B5EF4-FFF2-40B4-BE49-F238E27FC236}">
                <a16:creationId xmlns:a16="http://schemas.microsoft.com/office/drawing/2014/main" id="{B0C93EE8-33FA-3D49-AFE7-7AA9E56CA8A2}"/>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1" name="Line 7"/>
          <p:cNvSpPr>
            <a:spLocks noChangeShapeType="1"/>
          </p:cNvSpPr>
          <p:nvPr/>
        </p:nvSpPr>
        <p:spPr bwMode="auto">
          <a:xfrm flipH="1">
            <a:off x="4013200" y="4067175"/>
            <a:ext cx="7938" cy="409575"/>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grpSp>
        <p:nvGrpSpPr>
          <p:cNvPr id="161795" name="Group 26"/>
          <p:cNvGrpSpPr>
            <a:grpSpLocks/>
          </p:cNvGrpSpPr>
          <p:nvPr/>
        </p:nvGrpSpPr>
        <p:grpSpPr bwMode="auto">
          <a:xfrm>
            <a:off x="460375" y="2298700"/>
            <a:ext cx="7715250" cy="825500"/>
            <a:chOff x="338" y="1448"/>
            <a:chExt cx="4860" cy="520"/>
          </a:xfrm>
        </p:grpSpPr>
        <p:grpSp>
          <p:nvGrpSpPr>
            <p:cNvPr id="161815" name="Group 25"/>
            <p:cNvGrpSpPr>
              <a:grpSpLocks/>
            </p:cNvGrpSpPr>
            <p:nvPr/>
          </p:nvGrpSpPr>
          <p:grpSpPr bwMode="auto">
            <a:xfrm>
              <a:off x="338" y="1448"/>
              <a:ext cx="4277" cy="520"/>
              <a:chOff x="338" y="1448"/>
              <a:chExt cx="4277" cy="520"/>
            </a:xfrm>
          </p:grpSpPr>
          <p:sp>
            <p:nvSpPr>
              <p:cNvPr id="154626" name="Rectangle 2"/>
              <p:cNvSpPr>
                <a:spLocks noChangeArrowheads="1"/>
              </p:cNvSpPr>
              <p:nvPr/>
            </p:nvSpPr>
            <p:spPr bwMode="auto">
              <a:xfrm>
                <a:off x="338" y="1448"/>
                <a:ext cx="4126" cy="520"/>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61818" name="Rectangle 3"/>
              <p:cNvSpPr>
                <a:spLocks noChangeArrowheads="1"/>
              </p:cNvSpPr>
              <p:nvPr/>
            </p:nvSpPr>
            <p:spPr bwMode="auto">
              <a:xfrm>
                <a:off x="338" y="1501"/>
                <a:ext cx="4277" cy="415"/>
              </a:xfrm>
              <a:prstGeom prst="rect">
                <a:avLst/>
              </a:prstGeom>
              <a:noFill/>
              <a:ln w="9525">
                <a:noFill/>
                <a:miter lim="800000"/>
                <a:headEnd/>
                <a:tailEnd/>
              </a:ln>
            </p:spPr>
            <p:txBody>
              <a:bodyPr lIns="92075" tIns="46038" rIns="92075" bIns="46038">
                <a:prstTxWarp prst="textNoShape">
                  <a:avLst/>
                </a:prstTxWarp>
                <a:spAutoFit/>
              </a:bodyPr>
              <a:lstStyle/>
              <a:p>
                <a:pPr algn="ctr">
                  <a:lnSpc>
                    <a:spcPct val="75000"/>
                  </a:lnSpc>
                  <a:spcBef>
                    <a:spcPct val="50000"/>
                  </a:spcBef>
                </a:pPr>
                <a:r>
                  <a:rPr lang="en-US" sz="1800" b="1">
                    <a:solidFill>
                      <a:schemeClr val="accent2"/>
                    </a:solidFill>
                    <a:latin typeface="Gill Sans" charset="0"/>
                  </a:rPr>
                  <a:t>Contract states:</a:t>
                </a:r>
              </a:p>
              <a:p>
                <a:pPr>
                  <a:lnSpc>
                    <a:spcPct val="75000"/>
                  </a:lnSpc>
                  <a:spcBef>
                    <a:spcPct val="50000"/>
                  </a:spcBef>
                </a:pPr>
                <a:r>
                  <a:rPr lang="en-US" sz="1800" b="1">
                    <a:latin typeface="Gill Sans" charset="0"/>
                  </a:rPr>
                  <a:t>“… use compound in accordance with DoD-V-24657...”</a:t>
                </a:r>
              </a:p>
            </p:txBody>
          </p:sp>
        </p:grpSp>
        <p:sp>
          <p:nvSpPr>
            <p:cNvPr id="154632" name="Rectangle 8"/>
            <p:cNvSpPr>
              <a:spLocks noChangeArrowheads="1"/>
            </p:cNvSpPr>
            <p:nvPr/>
          </p:nvSpPr>
          <p:spPr bwMode="auto">
            <a:xfrm>
              <a:off x="4540" y="1607"/>
              <a:ext cx="658" cy="2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000" b="1">
                  <a:solidFill>
                    <a:srgbClr val="FF0000"/>
                  </a:solidFill>
                  <a:effectLst>
                    <a:outerShdw blurRad="38100" dist="38100" dir="2700000" algn="tl">
                      <a:srgbClr val="DDDDDD"/>
                    </a:outerShdw>
                  </a:effectLst>
                  <a:latin typeface="Gill Sans" charset="0"/>
                </a:rPr>
                <a:t>Tier 0</a:t>
              </a:r>
            </a:p>
          </p:txBody>
        </p:sp>
      </p:grpSp>
      <p:sp>
        <p:nvSpPr>
          <p:cNvPr id="154633" name="Rectangle 9"/>
          <p:cNvSpPr>
            <a:spLocks noChangeArrowheads="1"/>
          </p:cNvSpPr>
          <p:nvPr/>
        </p:nvSpPr>
        <p:spPr bwMode="auto">
          <a:xfrm>
            <a:off x="403225" y="1446213"/>
            <a:ext cx="7054850" cy="641350"/>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3600" b="1" i="1">
                <a:solidFill>
                  <a:srgbClr val="FF0000"/>
                </a:solidFill>
                <a:effectLst>
                  <a:outerShdw blurRad="38100" dist="38100" dir="2700000" algn="tl">
                    <a:srgbClr val="DDDDDD"/>
                  </a:outerShdw>
                </a:effectLst>
              </a:rPr>
              <a:t>Example 4: ODS Specs &amp; Standards</a:t>
            </a:r>
          </a:p>
        </p:txBody>
      </p:sp>
      <p:sp>
        <p:nvSpPr>
          <p:cNvPr id="154634" name="Line 10"/>
          <p:cNvSpPr>
            <a:spLocks noChangeShapeType="1"/>
          </p:cNvSpPr>
          <p:nvPr/>
        </p:nvSpPr>
        <p:spPr bwMode="auto">
          <a:xfrm flipH="1">
            <a:off x="3994150" y="3144838"/>
            <a:ext cx="15875" cy="366712"/>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grpSp>
        <p:nvGrpSpPr>
          <p:cNvPr id="161798" name="Group 27"/>
          <p:cNvGrpSpPr>
            <a:grpSpLocks/>
          </p:cNvGrpSpPr>
          <p:nvPr/>
        </p:nvGrpSpPr>
        <p:grpSpPr bwMode="auto">
          <a:xfrm>
            <a:off x="1292225" y="3546475"/>
            <a:ext cx="6043613" cy="534988"/>
            <a:chOff x="814" y="2242"/>
            <a:chExt cx="3807" cy="337"/>
          </a:xfrm>
        </p:grpSpPr>
        <p:grpSp>
          <p:nvGrpSpPr>
            <p:cNvPr id="161811" name="Group 4"/>
            <p:cNvGrpSpPr>
              <a:grpSpLocks/>
            </p:cNvGrpSpPr>
            <p:nvPr/>
          </p:nvGrpSpPr>
          <p:grpSpPr bwMode="auto">
            <a:xfrm>
              <a:off x="814" y="2242"/>
              <a:ext cx="3408" cy="337"/>
              <a:chOff x="859" y="2314"/>
              <a:chExt cx="3408" cy="337"/>
            </a:xfrm>
          </p:grpSpPr>
          <p:sp>
            <p:nvSpPr>
              <p:cNvPr id="154629" name="Rectangle 5"/>
              <p:cNvSpPr>
                <a:spLocks noChangeArrowheads="1"/>
              </p:cNvSpPr>
              <p:nvPr/>
            </p:nvSpPr>
            <p:spPr bwMode="auto">
              <a:xfrm>
                <a:off x="1140" y="2314"/>
                <a:ext cx="2792" cy="337"/>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61814" name="Rectangle 6"/>
              <p:cNvSpPr>
                <a:spLocks noChangeArrowheads="1"/>
              </p:cNvSpPr>
              <p:nvPr/>
            </p:nvSpPr>
            <p:spPr bwMode="auto">
              <a:xfrm>
                <a:off x="859" y="2393"/>
                <a:ext cx="3408" cy="212"/>
              </a:xfrm>
              <a:prstGeom prst="rect">
                <a:avLst/>
              </a:prstGeom>
              <a:noFill/>
              <a:ln w="9525">
                <a:noFill/>
                <a:miter lim="800000"/>
                <a:headEnd/>
                <a:tailEnd/>
              </a:ln>
            </p:spPr>
            <p:txBody>
              <a:bodyPr lIns="92075" tIns="46038" rIns="92075" bIns="46038">
                <a:prstTxWarp prst="textNoShape">
                  <a:avLst/>
                </a:prstTxWarp>
                <a:spAutoFit/>
              </a:bodyPr>
              <a:lstStyle/>
              <a:p>
                <a:pPr algn="ctr">
                  <a:lnSpc>
                    <a:spcPct val="80000"/>
                  </a:lnSpc>
                  <a:spcBef>
                    <a:spcPct val="50000"/>
                  </a:spcBef>
                </a:pPr>
                <a:r>
                  <a:rPr lang="en-US" sz="1800" b="1">
                    <a:latin typeface="Gill Sans" charset="0"/>
                  </a:rPr>
                  <a:t>DoD-V-24657 calls out MIL-L-17331</a:t>
                </a:r>
              </a:p>
            </p:txBody>
          </p:sp>
        </p:grpSp>
        <p:sp>
          <p:nvSpPr>
            <p:cNvPr id="154635" name="Rectangle 11"/>
            <p:cNvSpPr>
              <a:spLocks noChangeArrowheads="1"/>
            </p:cNvSpPr>
            <p:nvPr/>
          </p:nvSpPr>
          <p:spPr bwMode="auto">
            <a:xfrm>
              <a:off x="3963" y="2284"/>
              <a:ext cx="658" cy="2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000" b="1">
                  <a:solidFill>
                    <a:srgbClr val="FF0000"/>
                  </a:solidFill>
                  <a:effectLst>
                    <a:outerShdw blurRad="38100" dist="38100" dir="2700000" algn="tl">
                      <a:srgbClr val="DDDDDD"/>
                    </a:outerShdw>
                  </a:effectLst>
                  <a:latin typeface="Gill Sans" charset="0"/>
                </a:rPr>
                <a:t>Tier 1</a:t>
              </a:r>
            </a:p>
          </p:txBody>
        </p:sp>
      </p:grpSp>
      <p:grpSp>
        <p:nvGrpSpPr>
          <p:cNvPr id="161808" name="Group 28"/>
          <p:cNvGrpSpPr>
            <a:grpSpLocks/>
          </p:cNvGrpSpPr>
          <p:nvPr/>
        </p:nvGrpSpPr>
        <p:grpSpPr bwMode="auto">
          <a:xfrm>
            <a:off x="1689100" y="4513262"/>
            <a:ext cx="5016500" cy="884237"/>
            <a:chOff x="872" y="2883"/>
            <a:chExt cx="3160" cy="337"/>
          </a:xfrm>
        </p:grpSpPr>
        <p:sp>
          <p:nvSpPr>
            <p:cNvPr id="154637" name="Rectangle 13"/>
            <p:cNvSpPr>
              <a:spLocks noChangeArrowheads="1"/>
            </p:cNvSpPr>
            <p:nvPr/>
          </p:nvSpPr>
          <p:spPr bwMode="auto">
            <a:xfrm>
              <a:off x="872" y="2883"/>
              <a:ext cx="2832" cy="337"/>
            </a:xfrm>
            <a:prstGeom prst="rect">
              <a:avLst/>
            </a:prstGeom>
            <a:solidFill>
              <a:srgbClr val="DADADA"/>
            </a:solidFill>
            <a:ln w="12700">
              <a:solidFill>
                <a:schemeClr val="tx1"/>
              </a:solidFill>
              <a:miter lim="800000"/>
              <a:headEnd/>
              <a:tailEn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61810" name="Rectangle 14"/>
            <p:cNvSpPr>
              <a:spLocks noChangeArrowheads="1"/>
            </p:cNvSpPr>
            <p:nvPr/>
          </p:nvSpPr>
          <p:spPr bwMode="auto">
            <a:xfrm>
              <a:off x="927" y="2950"/>
              <a:ext cx="3105" cy="227"/>
            </a:xfrm>
            <a:prstGeom prst="rect">
              <a:avLst/>
            </a:prstGeom>
            <a:noFill/>
            <a:ln w="9525">
              <a:noFill/>
              <a:miter lim="800000"/>
              <a:headEnd/>
              <a:tailEnd/>
            </a:ln>
          </p:spPr>
          <p:txBody>
            <a:bodyPr wrap="square" lIns="92075" tIns="46038" rIns="92075" bIns="46038">
              <a:prstTxWarp prst="textNoShape">
                <a:avLst/>
              </a:prstTxWarp>
              <a:spAutoFit/>
            </a:bodyPr>
            <a:lstStyle/>
            <a:p>
              <a:pPr>
                <a:lnSpc>
                  <a:spcPct val="90000"/>
                </a:lnSpc>
                <a:spcBef>
                  <a:spcPts val="0"/>
                </a:spcBef>
              </a:pPr>
              <a:r>
                <a:rPr lang="en-US" sz="1800" b="1" dirty="0">
                  <a:latin typeface="Gill Sans" charset="0"/>
                </a:rPr>
                <a:t>MIL-L-17331 calls out MIL-C-81302</a:t>
              </a:r>
            </a:p>
            <a:p>
              <a:pPr>
                <a:lnSpc>
                  <a:spcPct val="90000"/>
                </a:lnSpc>
                <a:spcBef>
                  <a:spcPts val="0"/>
                </a:spcBef>
              </a:pPr>
              <a:r>
                <a:rPr lang="en-US" sz="1800" b="1" dirty="0">
                  <a:latin typeface="Gill Sans" charset="0"/>
                </a:rPr>
                <a:t>(specification for solvent CFC-1113)</a:t>
              </a:r>
            </a:p>
          </p:txBody>
        </p:sp>
      </p:grpSp>
      <p:sp>
        <p:nvSpPr>
          <p:cNvPr id="154639" name="Line 15"/>
          <p:cNvSpPr>
            <a:spLocks noChangeShapeType="1"/>
          </p:cNvSpPr>
          <p:nvPr/>
        </p:nvSpPr>
        <p:spPr bwMode="auto">
          <a:xfrm flipH="1">
            <a:off x="4029075" y="5402263"/>
            <a:ext cx="7938" cy="409575"/>
          </a:xfrm>
          <a:prstGeom prst="line">
            <a:avLst/>
          </a:prstGeom>
          <a:noFill/>
          <a:ln w="127000">
            <a:solidFill>
              <a:srgbClr val="0000CC"/>
            </a:solidFill>
            <a:round/>
            <a:headEnd type="none" w="sm" len="sm"/>
            <a:tailEnd type="stealth" w="med" len="med"/>
          </a:ln>
          <a:effectLst>
            <a:outerShdw blurRad="63500" dist="53882" dir="2700000" algn="ctr" rotWithShape="0">
              <a:schemeClr val="tx1">
                <a:alpha val="74998"/>
              </a:schemeClr>
            </a:outerShdw>
          </a:effectLst>
        </p:spPr>
        <p:txBody>
          <a:bodyPr wrap="none" anchor="ctr">
            <a:prstTxWarp prst="textNoShape">
              <a:avLst/>
            </a:prstTxWarp>
          </a:bodyPr>
          <a:lstStyle/>
          <a:p>
            <a:pPr>
              <a:defRPr/>
            </a:pPr>
            <a:endParaRPr lang="en-US"/>
          </a:p>
        </p:txBody>
      </p:sp>
      <p:sp>
        <p:nvSpPr>
          <p:cNvPr id="154643" name="Rectangle 19"/>
          <p:cNvSpPr>
            <a:spLocks noChangeArrowheads="1"/>
          </p:cNvSpPr>
          <p:nvPr/>
        </p:nvSpPr>
        <p:spPr bwMode="auto">
          <a:xfrm>
            <a:off x="6415088" y="4565650"/>
            <a:ext cx="2185987" cy="1016305"/>
          </a:xfrm>
          <a:prstGeom prst="rect">
            <a:avLst/>
          </a:prstGeom>
          <a:noFill/>
          <a:ln w="9525">
            <a:noFill/>
            <a:miter lim="800000"/>
            <a:headEnd/>
            <a:tailEnd/>
          </a:ln>
          <a:effectLst/>
        </p:spPr>
        <p:txBody>
          <a:bodyPr lIns="92075" tIns="46038" rIns="92075" bIns="46038">
            <a:prstTxWarp prst="textNoShape">
              <a:avLst/>
            </a:prstTxWarp>
            <a:spAutoFit/>
          </a:bodyPr>
          <a:lstStyle/>
          <a:p>
            <a:pPr algn="ctr">
              <a:spcBef>
                <a:spcPct val="50000"/>
              </a:spcBef>
              <a:defRPr/>
            </a:pPr>
            <a:r>
              <a:rPr lang="en-US" sz="2000" b="1" dirty="0">
                <a:solidFill>
                  <a:srgbClr val="FF0000"/>
                </a:solidFill>
                <a:effectLst>
                  <a:outerShdw blurRad="38100" dist="38100" dir="2700000" algn="tl">
                    <a:srgbClr val="DDDDDD"/>
                  </a:outerShdw>
                </a:effectLst>
                <a:latin typeface="Arial"/>
                <a:cs typeface="Arial"/>
              </a:rPr>
              <a:t>MIL-C-81302 is a Primary ODS specification</a:t>
            </a:r>
          </a:p>
        </p:txBody>
      </p:sp>
      <p:sp>
        <p:nvSpPr>
          <p:cNvPr id="161804" name="Line 24"/>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27" name="Rectangle 5"/>
          <p:cNvSpPr>
            <a:spLocks noChangeArrowheads="1"/>
          </p:cNvSpPr>
          <p:nvPr/>
        </p:nvSpPr>
        <p:spPr bwMode="auto">
          <a:xfrm>
            <a:off x="519380" y="5784850"/>
            <a:ext cx="7958192" cy="493085"/>
          </a:xfrm>
          <a:prstGeom prst="rect">
            <a:avLst/>
          </a:prstGeom>
          <a:noFill/>
          <a:ln w="9525">
            <a:noFill/>
            <a:miter lim="800000"/>
            <a:headEnd/>
            <a:tailEnd/>
          </a:ln>
          <a:effectLst/>
        </p:spPr>
        <p:txBody>
          <a:bodyPr wrap="square" lIns="92075" tIns="46038" rIns="92075" bIns="46038">
            <a:prstTxWarp prst="textNoShape">
              <a:avLst/>
            </a:prstTxWarp>
            <a:spAutoFit/>
          </a:bodyPr>
          <a:lstStyle/>
          <a:p>
            <a:pPr>
              <a:spcBef>
                <a:spcPct val="50000"/>
              </a:spcBef>
              <a:defRPr/>
            </a:pPr>
            <a:r>
              <a:rPr lang="en-US" sz="2600" b="1" i="1" dirty="0">
                <a:solidFill>
                  <a:srgbClr val="009900"/>
                </a:solidFill>
                <a:effectLst>
                  <a:outerShdw blurRad="38100" dist="38100" dir="2700000" algn="tl">
                    <a:srgbClr val="DDDDDD"/>
                  </a:outerShdw>
                </a:effectLst>
                <a:latin typeface="Gill Sans" charset="0"/>
              </a:rPr>
              <a:t>TIER 2 - BEYOND SCOPE OF SECDEF GUIDANCE</a:t>
            </a:r>
          </a:p>
        </p:txBody>
      </p:sp>
      <p:sp>
        <p:nvSpPr>
          <p:cNvPr id="23" name="Rectangle 5">
            <a:extLst>
              <a:ext uri="{FF2B5EF4-FFF2-40B4-BE49-F238E27FC236}">
                <a16:creationId xmlns:a16="http://schemas.microsoft.com/office/drawing/2014/main" id="{05EC0216-CF0C-BC40-ABC7-D2F4EE06DF8F}"/>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3" name="Group 16"/>
          <p:cNvGrpSpPr>
            <a:grpSpLocks/>
          </p:cNvGrpSpPr>
          <p:nvPr/>
        </p:nvGrpSpPr>
        <p:grpSpPr bwMode="auto">
          <a:xfrm>
            <a:off x="5168900" y="3216275"/>
            <a:ext cx="3403600" cy="2155825"/>
            <a:chOff x="3064" y="2082"/>
            <a:chExt cx="2144" cy="1264"/>
          </a:xfrm>
        </p:grpSpPr>
        <p:sp>
          <p:nvSpPr>
            <p:cNvPr id="156674" name="AutoShape 2"/>
            <p:cNvSpPr>
              <a:spLocks noChangeArrowheads="1"/>
            </p:cNvSpPr>
            <p:nvPr/>
          </p:nvSpPr>
          <p:spPr bwMode="auto">
            <a:xfrm>
              <a:off x="3064" y="2082"/>
              <a:ext cx="2144" cy="1264"/>
            </a:xfrm>
            <a:prstGeom prst="roundRect">
              <a:avLst>
                <a:gd name="adj" fmla="val 12495"/>
              </a:avLst>
            </a:prstGeom>
            <a:solidFill>
              <a:srgbClr val="3366FF"/>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6675" name="Rectangle 3"/>
            <p:cNvSpPr>
              <a:spLocks noChangeArrowheads="1"/>
            </p:cNvSpPr>
            <p:nvPr/>
          </p:nvSpPr>
          <p:spPr bwMode="auto">
            <a:xfrm>
              <a:off x="3083" y="2181"/>
              <a:ext cx="2084" cy="1086"/>
            </a:xfrm>
            <a:prstGeom prst="rect">
              <a:avLst/>
            </a:prstGeom>
            <a:noFill/>
            <a:ln w="9525">
              <a:noFill/>
              <a:miter lim="800000"/>
              <a:headEnd/>
              <a:tailEnd/>
            </a:ln>
            <a:effectLst/>
          </p:spPr>
          <p:txBody>
            <a:bodyPr lIns="92075" tIns="46038" rIns="92075" bIns="46038">
              <a:prstTxWarp prst="textNoShape">
                <a:avLst/>
              </a:prstTxWarp>
              <a:spAutoFit/>
            </a:bodyPr>
            <a:lstStyle/>
            <a:p>
              <a:pPr algn="r">
                <a:lnSpc>
                  <a:spcPct val="85000"/>
                </a:lnSpc>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SAO</a:t>
              </a:r>
              <a:r>
                <a:rPr 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       </a:t>
              </a:r>
              <a:r>
                <a:rPr lang="en-US" sz="1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a:t>
              </a:r>
              <a:r>
                <a:rPr 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 </a:t>
              </a:r>
            </a:p>
            <a:p>
              <a:pPr algn="ctr">
                <a:lnSpc>
                  <a:spcPct val="50000"/>
                </a:lnSpc>
                <a:spcBef>
                  <a:spcPct val="50000"/>
                </a:spcBef>
                <a:defRPr/>
              </a:pPr>
              <a:r>
                <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   </a:t>
              </a:r>
            </a:p>
            <a:p>
              <a:pPr algn="ctr">
                <a:lnSpc>
                  <a:spcPct val="50000"/>
                </a:lnSpc>
                <a:spcBef>
                  <a:spcPct val="50000"/>
                </a:spcBef>
                <a:defRPr/>
              </a:pPr>
              <a:endPar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a:p>
              <a:pPr algn="ctr">
                <a:lnSpc>
                  <a:spcPct val="50000"/>
                </a:lnSpc>
                <a:spcBef>
                  <a:spcPct val="50000"/>
                </a:spcBef>
                <a:defRPr/>
              </a:pPr>
              <a:endPar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a:p>
              <a:pPr algn="ctr">
                <a:lnSpc>
                  <a:spcPct val="50000"/>
                </a:lnSpc>
                <a:spcBef>
                  <a:spcPct val="50000"/>
                </a:spcBef>
                <a:defRPr/>
              </a:pPr>
              <a:endPar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a:p>
              <a:pPr algn="ctr">
                <a:lnSpc>
                  <a:spcPct val="50000"/>
                </a:lnSpc>
                <a:spcBef>
                  <a:spcPct val="50000"/>
                </a:spcBef>
                <a:defRPr/>
              </a:pPr>
              <a:endPar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a:p>
              <a:pPr algn="ctr">
                <a:lnSpc>
                  <a:spcPct val="50000"/>
                </a:lnSpc>
                <a:spcBef>
                  <a:spcPct val="50000"/>
                </a:spcBef>
                <a:defRPr/>
              </a:pPr>
              <a:endPar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a:p>
              <a:pPr algn="ctr">
                <a:lnSpc>
                  <a:spcPct val="50000"/>
                </a:lnSpc>
                <a:spcBef>
                  <a:spcPct val="50000"/>
                </a:spcBef>
                <a:defRPr/>
              </a:pPr>
              <a:endParaRPr lang="en-US" sz="7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Reviews ATR Cert</a:t>
              </a: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Approves SAO Request</a:t>
              </a:r>
            </a:p>
          </p:txBody>
        </p:sp>
      </p:grpSp>
      <p:grpSp>
        <p:nvGrpSpPr>
          <p:cNvPr id="163844" name="Group 14"/>
          <p:cNvGrpSpPr>
            <a:grpSpLocks/>
          </p:cNvGrpSpPr>
          <p:nvPr/>
        </p:nvGrpSpPr>
        <p:grpSpPr bwMode="auto">
          <a:xfrm>
            <a:off x="527050" y="2198688"/>
            <a:ext cx="6121400" cy="2098675"/>
            <a:chOff x="452" y="1857"/>
            <a:chExt cx="3856" cy="1267"/>
          </a:xfrm>
        </p:grpSpPr>
        <p:sp>
          <p:nvSpPr>
            <p:cNvPr id="156676" name="AutoShape 4"/>
            <p:cNvSpPr>
              <a:spLocks noChangeArrowheads="1"/>
            </p:cNvSpPr>
            <p:nvPr/>
          </p:nvSpPr>
          <p:spPr bwMode="auto">
            <a:xfrm>
              <a:off x="596" y="1857"/>
              <a:ext cx="3580" cy="1267"/>
            </a:xfrm>
            <a:prstGeom prst="roundRect">
              <a:avLst>
                <a:gd name="adj" fmla="val 12495"/>
              </a:avLst>
            </a:prstGeom>
            <a:solidFill>
              <a:srgbClr val="009900"/>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6680" name="Rectangle 8"/>
            <p:cNvSpPr>
              <a:spLocks noChangeArrowheads="1"/>
            </p:cNvSpPr>
            <p:nvPr/>
          </p:nvSpPr>
          <p:spPr bwMode="auto">
            <a:xfrm>
              <a:off x="452" y="2012"/>
              <a:ext cx="3856" cy="1018"/>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50000"/>
                </a:lnSpc>
                <a:spcBef>
                  <a:spcPct val="50000"/>
                </a:spcBef>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ATR</a:t>
              </a:r>
            </a:p>
            <a:p>
              <a:pPr algn="ctr">
                <a:lnSpc>
                  <a:spcPct val="50000"/>
                </a:lnSpc>
                <a:spcBef>
                  <a:spcPct val="50000"/>
                </a:spcBef>
                <a:defRPr/>
              </a:pPr>
              <a:r>
                <a:rPr lang="en-US" sz="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   </a:t>
              </a: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Investigates Suitable Alternatives</a:t>
              </a: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Prepares Technical Certification</a:t>
              </a: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Does Economic Analysis (if required)</a:t>
              </a: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Prepares Certification for Local Approval</a:t>
              </a:r>
            </a:p>
          </p:txBody>
        </p:sp>
      </p:grpSp>
      <p:sp>
        <p:nvSpPr>
          <p:cNvPr id="156677" name="Rectangle 5"/>
          <p:cNvSpPr>
            <a:spLocks noGrp="1" noChangeArrowheads="1"/>
          </p:cNvSpPr>
          <p:nvPr>
            <p:ph type="title"/>
          </p:nvPr>
        </p:nvSpPr>
        <p:spPr bwMode="auto">
          <a:xfrm>
            <a:off x="5370513" y="1377950"/>
            <a:ext cx="3327400" cy="779463"/>
          </a:xfrm>
          <a:ln>
            <a:miter lim="800000"/>
            <a:headEnd/>
            <a:tailEnd/>
          </a:ln>
        </p:spPr>
        <p:txBody>
          <a:bodyPr wrap="square" lIns="92075" tIns="46038" rIns="92075" bIns="46038" numCol="1" anchor="b" anchorCtr="0" compatLnSpc="1">
            <a:prstTxWarp prst="textNoShape">
              <a:avLst/>
            </a:prstTxWarp>
          </a:bodyPr>
          <a:lstStyle/>
          <a:p>
            <a:pPr algn="l">
              <a:defRPr/>
            </a:pPr>
            <a:r>
              <a:rPr lang="en-US" sz="4800" b="1">
                <a:solidFill>
                  <a:srgbClr val="CC3300"/>
                </a:solidFill>
                <a:effectLst>
                  <a:outerShdw blurRad="38100" dist="38100" dir="2700000" algn="tl">
                    <a:srgbClr val="DDDDDD"/>
                  </a:outerShdw>
                </a:effectLst>
                <a:latin typeface="Gill Sans" charset="0"/>
                <a:ea typeface="+mj-ea"/>
                <a:cs typeface="+mj-cs"/>
              </a:rPr>
              <a:t>Summary</a:t>
            </a:r>
          </a:p>
        </p:txBody>
      </p:sp>
      <p:grpSp>
        <p:nvGrpSpPr>
          <p:cNvPr id="163846" name="Group 23"/>
          <p:cNvGrpSpPr>
            <a:grpSpLocks/>
          </p:cNvGrpSpPr>
          <p:nvPr/>
        </p:nvGrpSpPr>
        <p:grpSpPr bwMode="auto">
          <a:xfrm>
            <a:off x="295275" y="1719263"/>
            <a:ext cx="2484438" cy="1022350"/>
            <a:chOff x="250" y="1123"/>
            <a:chExt cx="1565" cy="644"/>
          </a:xfrm>
        </p:grpSpPr>
        <p:sp>
          <p:nvSpPr>
            <p:cNvPr id="156678" name="AutoShape 6"/>
            <p:cNvSpPr>
              <a:spLocks noChangeArrowheads="1"/>
            </p:cNvSpPr>
            <p:nvPr/>
          </p:nvSpPr>
          <p:spPr bwMode="auto">
            <a:xfrm>
              <a:off x="319" y="1123"/>
              <a:ext cx="1429" cy="644"/>
            </a:xfrm>
            <a:prstGeom prst="roundRect">
              <a:avLst>
                <a:gd name="adj" fmla="val 12495"/>
              </a:avLst>
            </a:prstGeom>
            <a:solidFill>
              <a:srgbClr val="CC3300"/>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6679" name="Rectangle 7"/>
            <p:cNvSpPr>
              <a:spLocks noChangeArrowheads="1"/>
            </p:cNvSpPr>
            <p:nvPr/>
          </p:nvSpPr>
          <p:spPr bwMode="auto">
            <a:xfrm>
              <a:off x="250" y="1226"/>
              <a:ext cx="1565" cy="481"/>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50000"/>
                </a:lnSpc>
                <a:spcBef>
                  <a:spcPct val="50000"/>
                </a:spcBef>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RGA</a:t>
              </a:r>
            </a:p>
            <a:p>
              <a:pPr algn="ctr">
                <a:lnSpc>
                  <a:spcPct val="50000"/>
                </a:lnSpc>
                <a:spcBef>
                  <a:spcPct val="50000"/>
                </a:spcBef>
                <a:defRPr/>
              </a:pPr>
              <a:r>
                <a:rPr lang="en-US" sz="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   </a:t>
              </a:r>
            </a:p>
            <a:p>
              <a:pPr algn="ctr">
                <a:lnSpc>
                  <a:spcPct val="50000"/>
                </a:lnSpc>
                <a:spcBef>
                  <a:spcPct val="50000"/>
                </a:spcBef>
                <a:defRPr/>
              </a:pPr>
              <a:r>
                <a:rPr lang="en-US" sz="2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Initiates Review</a:t>
              </a:r>
            </a:p>
          </p:txBody>
        </p:sp>
      </p:grpSp>
      <p:sp>
        <p:nvSpPr>
          <p:cNvPr id="163848" name="Line 13"/>
          <p:cNvSpPr>
            <a:spLocks noChangeShapeType="1"/>
          </p:cNvSpPr>
          <p:nvPr/>
        </p:nvSpPr>
        <p:spPr bwMode="auto">
          <a:xfrm>
            <a:off x="488950" y="1336675"/>
            <a:ext cx="232092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grpSp>
        <p:nvGrpSpPr>
          <p:cNvPr id="163849" name="Group 24"/>
          <p:cNvGrpSpPr>
            <a:grpSpLocks/>
          </p:cNvGrpSpPr>
          <p:nvPr/>
        </p:nvGrpSpPr>
        <p:grpSpPr bwMode="auto">
          <a:xfrm>
            <a:off x="1308100" y="4627561"/>
            <a:ext cx="3314700" cy="1433478"/>
            <a:chOff x="282" y="2867"/>
            <a:chExt cx="1782" cy="668"/>
          </a:xfrm>
        </p:grpSpPr>
        <p:sp>
          <p:nvSpPr>
            <p:cNvPr id="156689" name="AutoShape 17"/>
            <p:cNvSpPr>
              <a:spLocks noChangeArrowheads="1"/>
            </p:cNvSpPr>
            <p:nvPr/>
          </p:nvSpPr>
          <p:spPr bwMode="auto">
            <a:xfrm>
              <a:off x="319" y="2867"/>
              <a:ext cx="1645" cy="668"/>
            </a:xfrm>
            <a:prstGeom prst="roundRect">
              <a:avLst>
                <a:gd name="adj" fmla="val 12495"/>
              </a:avLst>
            </a:prstGeom>
            <a:solidFill>
              <a:srgbClr val="FF6600"/>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6690" name="Rectangle 18"/>
            <p:cNvSpPr>
              <a:spLocks noChangeArrowheads="1"/>
            </p:cNvSpPr>
            <p:nvPr/>
          </p:nvSpPr>
          <p:spPr bwMode="auto">
            <a:xfrm>
              <a:off x="282" y="2970"/>
              <a:ext cx="1782" cy="537"/>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ctr">
                <a:lnSpc>
                  <a:spcPct val="50000"/>
                </a:lnSpc>
                <a:spcBef>
                  <a:spcPct val="50000"/>
                </a:spcBef>
                <a:defRPr/>
              </a:pPr>
              <a:r>
                <a:rPr lang="en-US" sz="28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ESO</a:t>
              </a:r>
            </a:p>
            <a:p>
              <a:pPr algn="ctr">
                <a:lnSpc>
                  <a:spcPct val="50000"/>
                </a:lnSpc>
                <a:spcBef>
                  <a:spcPct val="50000"/>
                </a:spcBef>
                <a:defRPr/>
              </a:pPr>
              <a:r>
                <a:rPr lang="en-US" sz="9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   </a:t>
              </a:r>
            </a:p>
            <a:p>
              <a:pPr algn="ctr">
                <a:lnSpc>
                  <a:spcPct val="50000"/>
                </a:lnSpc>
                <a:spcBef>
                  <a:spcPct val="50000"/>
                </a:spcBef>
                <a:defRPr/>
              </a:pPr>
              <a:r>
                <a:rPr lang="en-US" sz="2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Supports Request</a:t>
              </a:r>
            </a:p>
            <a:p>
              <a:pPr algn="ctr">
                <a:lnSpc>
                  <a:spcPct val="50000"/>
                </a:lnSpc>
                <a:spcBef>
                  <a:spcPct val="50000"/>
                </a:spcBef>
                <a:defRPr/>
              </a:pPr>
              <a:r>
                <a:rPr lang="en-US" sz="2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rPr>
                <a:t>Records Approvals</a:t>
              </a:r>
              <a:endParaRPr 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Gill Sans" charset="0"/>
              </a:endParaRPr>
            </a:p>
          </p:txBody>
        </p:sp>
      </p:grpSp>
      <p:sp>
        <p:nvSpPr>
          <p:cNvPr id="17" name="Rectangle 5">
            <a:extLst>
              <a:ext uri="{FF2B5EF4-FFF2-40B4-BE49-F238E27FC236}">
                <a16:creationId xmlns:a16="http://schemas.microsoft.com/office/drawing/2014/main" id="{0BD4855B-FE6B-3646-925B-C4FF46D875C7}"/>
              </a:ext>
            </a:extLst>
          </p:cNvPr>
          <p:cNvSpPr>
            <a:spLocks noChangeArrowheads="1"/>
          </p:cNvSpPr>
          <p:nvPr/>
        </p:nvSpPr>
        <p:spPr bwMode="auto">
          <a:xfrm>
            <a:off x="428625" y="1873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Contract </a:t>
            </a:r>
            <a:br>
              <a:rPr lang="en-US" sz="4400" b="1" dirty="0">
                <a:solidFill>
                  <a:srgbClr val="0091F8"/>
                </a:solidFill>
                <a:effectLst>
                  <a:outerShdw blurRad="38100" dist="38100" dir="2700000" algn="tl">
                    <a:srgbClr val="DDDDDD"/>
                  </a:outerShdw>
                </a:effectLst>
                <a:latin typeface="Gill Sans MT" panose="020B0502020104020203" pitchFamily="34" charset="77"/>
              </a:rPr>
            </a:br>
            <a:r>
              <a:rPr lang="en-US" sz="4400" b="1" dirty="0">
                <a:solidFill>
                  <a:srgbClr val="0091F8"/>
                </a:solidFill>
                <a:effectLst>
                  <a:outerShdw blurRad="38100" dist="38100" dir="2700000" algn="tl">
                    <a:srgbClr val="DDDDDD"/>
                  </a:outerShdw>
                </a:effectLst>
                <a:latin typeface="Gill Sans MT" panose="020B0502020104020203" pitchFamily="34" charset="77"/>
              </a:rPr>
              <a:t>Review</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406400" y="55880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charset="0"/>
              </a:rPr>
              <a:t>Questions </a:t>
            </a:r>
          </a:p>
          <a:p>
            <a:pPr>
              <a:lnSpc>
                <a:spcPct val="85000"/>
              </a:lnSpc>
              <a:defRPr/>
            </a:pPr>
            <a:r>
              <a:rPr lang="en-US" sz="4400" b="1" dirty="0">
                <a:solidFill>
                  <a:srgbClr val="0091F8"/>
                </a:solidFill>
                <a:effectLst>
                  <a:outerShdw blurRad="38100" dist="38100" dir="2700000" algn="tl">
                    <a:srgbClr val="DDDDDD"/>
                  </a:outerShdw>
                </a:effectLst>
                <a:latin typeface="Gill Sans" charset="0"/>
              </a:rPr>
              <a:t>&amp; Answers</a:t>
            </a:r>
          </a:p>
        </p:txBody>
      </p:sp>
      <p:sp>
        <p:nvSpPr>
          <p:cNvPr id="165891" name="Line 3"/>
          <p:cNvSpPr>
            <a:spLocks noChangeShapeType="1"/>
          </p:cNvSpPr>
          <p:nvPr/>
        </p:nvSpPr>
        <p:spPr bwMode="auto">
          <a:xfrm>
            <a:off x="546100" y="1339850"/>
            <a:ext cx="261937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159748" name="Rectangle 4"/>
          <p:cNvSpPr>
            <a:spLocks noChangeArrowheads="1"/>
          </p:cNvSpPr>
          <p:nvPr/>
        </p:nvSpPr>
        <p:spPr bwMode="auto">
          <a:xfrm>
            <a:off x="901700" y="2620963"/>
            <a:ext cx="6594475" cy="1920875"/>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defRPr/>
            </a:pPr>
            <a:r>
              <a:rPr lang="en-US" sz="4000" b="1">
                <a:solidFill>
                  <a:srgbClr val="CC3300"/>
                </a:solidFill>
                <a:effectLst>
                  <a:outerShdw blurRad="38100" dist="38100" dir="2700000" algn="tl">
                    <a:srgbClr val="DDDDDD"/>
                  </a:outerShdw>
                </a:effectLst>
              </a:rPr>
              <a:t>  Frequently Asked Questions</a:t>
            </a:r>
            <a:br>
              <a:rPr lang="en-US" sz="4000" b="1">
                <a:solidFill>
                  <a:srgbClr val="CC3300"/>
                </a:solidFill>
                <a:effectLst>
                  <a:outerShdw blurRad="38100" dist="38100" dir="2700000" algn="tl">
                    <a:srgbClr val="DDDDDD"/>
                  </a:outerShdw>
                </a:effectLst>
              </a:rPr>
            </a:br>
            <a:endParaRPr lang="en-US" sz="4000" b="1">
              <a:solidFill>
                <a:srgbClr val="CC3300"/>
              </a:solidFill>
              <a:effectLst>
                <a:outerShdw blurRad="38100" dist="38100" dir="2700000" algn="tl">
                  <a:srgbClr val="DDDDDD"/>
                </a:outerShdw>
              </a:effectLst>
            </a:endParaRPr>
          </a:p>
          <a:p>
            <a:pPr algn="ctr">
              <a:defRPr/>
            </a:pPr>
            <a:r>
              <a:rPr lang="en-US" sz="4000" b="1">
                <a:solidFill>
                  <a:srgbClr val="CC3300"/>
                </a:solidFill>
                <a:effectLst>
                  <a:outerShdw blurRad="38100" dist="38100" dir="2700000" algn="tl">
                    <a:srgbClr val="DDDDDD"/>
                  </a:outerShdw>
                </a:effectLst>
              </a:rPr>
              <a:t>  Student Questions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val 2"/>
          <p:cNvSpPr>
            <a:spLocks noChangeArrowheads="1"/>
          </p:cNvSpPr>
          <p:nvPr/>
        </p:nvSpPr>
        <p:spPr bwMode="auto">
          <a:xfrm>
            <a:off x="3270250" y="2705237"/>
            <a:ext cx="2565400" cy="965200"/>
          </a:xfrm>
          <a:prstGeom prst="ellipse">
            <a:avLst/>
          </a:prstGeom>
          <a:solidFill>
            <a:srgbClr val="0000CC"/>
          </a:solidFill>
          <a:ln w="38100">
            <a:solidFill>
              <a:srgbClr val="FF3300"/>
            </a:solidFill>
            <a:round/>
            <a:headEnd/>
            <a:tailEnd/>
          </a:ln>
          <a:effectLst>
            <a:outerShdw blurRad="63500" dist="80822" dir="4231758" algn="ctr" rotWithShape="0">
              <a:schemeClr val="bg2">
                <a:alpha val="74998"/>
              </a:schemeClr>
            </a:outerShdw>
          </a:effectLst>
        </p:spPr>
        <p:txBody>
          <a:bodyPr wrap="none" anchor="ctr">
            <a:prstTxWarp prst="textNoShape">
              <a:avLst/>
            </a:prstTxWarp>
          </a:bodyPr>
          <a:lstStyle/>
          <a:p>
            <a:pPr>
              <a:defRPr/>
            </a:pPr>
            <a:endParaRPr lang="en-US"/>
          </a:p>
        </p:txBody>
      </p:sp>
      <p:sp>
        <p:nvSpPr>
          <p:cNvPr id="83971" name="Rectangle 3"/>
          <p:cNvSpPr>
            <a:spLocks noChangeArrowheads="1"/>
          </p:cNvSpPr>
          <p:nvPr/>
        </p:nvSpPr>
        <p:spPr bwMode="auto">
          <a:xfrm>
            <a:off x="3663950" y="2730637"/>
            <a:ext cx="1758950" cy="923925"/>
          </a:xfrm>
          <a:prstGeom prst="rect">
            <a:avLst/>
          </a:prstGeom>
          <a:noFill/>
          <a:ln w="9525">
            <a:noFill/>
            <a:miter lim="800000"/>
            <a:headEnd/>
            <a:tailEnd/>
          </a:ln>
          <a:effectLst/>
        </p:spPr>
        <p:txBody>
          <a:bodyPr lIns="92075" tIns="46038" rIns="92075" bIns="46038">
            <a:prstTxWarp prst="textNoShape">
              <a:avLst/>
            </a:prstTxWarp>
            <a:spAutoFit/>
          </a:bodyPr>
          <a:lstStyle/>
          <a:p>
            <a:pPr algn="ctr">
              <a:spcBef>
                <a:spcPct val="50000"/>
              </a:spcBef>
              <a:defRPr/>
            </a:pPr>
            <a:r>
              <a:rPr lang="en-US" sz="5400" b="1" dirty="0">
                <a:solidFill>
                  <a:schemeClr val="bg1"/>
                </a:solidFill>
                <a:effectLst>
                  <a:outerShdw blurRad="38100" dist="38100" dir="2700000" algn="tl">
                    <a:srgbClr val="DDDDDD"/>
                  </a:outerShdw>
                </a:effectLst>
                <a:latin typeface="Gill Sans" charset="0"/>
              </a:rPr>
              <a:t>ESO</a:t>
            </a:r>
          </a:p>
        </p:txBody>
      </p:sp>
      <p:sp>
        <p:nvSpPr>
          <p:cNvPr id="83972" name="Freeform 4"/>
          <p:cNvSpPr>
            <a:spLocks/>
          </p:cNvSpPr>
          <p:nvPr/>
        </p:nvSpPr>
        <p:spPr bwMode="auto">
          <a:xfrm>
            <a:off x="1819275" y="2495550"/>
            <a:ext cx="1236663" cy="1152525"/>
          </a:xfrm>
          <a:custGeom>
            <a:avLst/>
            <a:gdLst/>
            <a:ahLst/>
            <a:cxnLst>
              <a:cxn ang="0">
                <a:pos x="526" y="133"/>
              </a:cxn>
              <a:cxn ang="0">
                <a:pos x="526" y="281"/>
              </a:cxn>
              <a:cxn ang="0">
                <a:pos x="197" y="281"/>
              </a:cxn>
              <a:cxn ang="0">
                <a:pos x="177" y="279"/>
              </a:cxn>
              <a:cxn ang="0">
                <a:pos x="161" y="275"/>
              </a:cxn>
              <a:cxn ang="0">
                <a:pos x="146" y="267"/>
              </a:cxn>
              <a:cxn ang="0">
                <a:pos x="130" y="258"/>
              </a:cxn>
              <a:cxn ang="0">
                <a:pos x="116" y="244"/>
              </a:cxn>
              <a:cxn ang="0">
                <a:pos x="101" y="229"/>
              </a:cxn>
              <a:cxn ang="0">
                <a:pos x="86" y="211"/>
              </a:cxn>
              <a:cxn ang="0">
                <a:pos x="76" y="193"/>
              </a:cxn>
              <a:cxn ang="0">
                <a:pos x="66" y="174"/>
              </a:cxn>
              <a:cxn ang="0">
                <a:pos x="58" y="155"/>
              </a:cxn>
              <a:cxn ang="0">
                <a:pos x="49" y="135"/>
              </a:cxn>
              <a:cxn ang="0">
                <a:pos x="42" y="115"/>
              </a:cxn>
              <a:cxn ang="0">
                <a:pos x="34" y="94"/>
              </a:cxn>
              <a:cxn ang="0">
                <a:pos x="28" y="71"/>
              </a:cxn>
              <a:cxn ang="0">
                <a:pos x="22" y="49"/>
              </a:cxn>
              <a:cxn ang="0">
                <a:pos x="18" y="29"/>
              </a:cxn>
              <a:cxn ang="0">
                <a:pos x="12" y="0"/>
              </a:cxn>
              <a:cxn ang="0">
                <a:pos x="7" y="26"/>
              </a:cxn>
              <a:cxn ang="0">
                <a:pos x="3" y="47"/>
              </a:cxn>
              <a:cxn ang="0">
                <a:pos x="0" y="73"/>
              </a:cxn>
              <a:cxn ang="0">
                <a:pos x="0" y="101"/>
              </a:cxn>
              <a:cxn ang="0">
                <a:pos x="0" y="127"/>
              </a:cxn>
              <a:cxn ang="0">
                <a:pos x="0" y="159"/>
              </a:cxn>
              <a:cxn ang="0">
                <a:pos x="2" y="193"/>
              </a:cxn>
              <a:cxn ang="0">
                <a:pos x="3" y="225"/>
              </a:cxn>
              <a:cxn ang="0">
                <a:pos x="7" y="257"/>
              </a:cxn>
              <a:cxn ang="0">
                <a:pos x="13" y="291"/>
              </a:cxn>
              <a:cxn ang="0">
                <a:pos x="19" y="322"/>
              </a:cxn>
              <a:cxn ang="0">
                <a:pos x="28" y="351"/>
              </a:cxn>
              <a:cxn ang="0">
                <a:pos x="40" y="386"/>
              </a:cxn>
              <a:cxn ang="0">
                <a:pos x="50" y="412"/>
              </a:cxn>
              <a:cxn ang="0">
                <a:pos x="63" y="444"/>
              </a:cxn>
              <a:cxn ang="0">
                <a:pos x="81" y="476"/>
              </a:cxn>
              <a:cxn ang="0">
                <a:pos x="95" y="499"/>
              </a:cxn>
              <a:cxn ang="0">
                <a:pos x="114" y="525"/>
              </a:cxn>
              <a:cxn ang="0">
                <a:pos x="133" y="544"/>
              </a:cxn>
              <a:cxn ang="0">
                <a:pos x="152" y="559"/>
              </a:cxn>
              <a:cxn ang="0">
                <a:pos x="179" y="568"/>
              </a:cxn>
              <a:cxn ang="0">
                <a:pos x="200" y="571"/>
              </a:cxn>
              <a:cxn ang="0">
                <a:pos x="222" y="571"/>
              </a:cxn>
              <a:cxn ang="0">
                <a:pos x="526" y="571"/>
              </a:cxn>
              <a:cxn ang="0">
                <a:pos x="526" y="725"/>
              </a:cxn>
              <a:cxn ang="0">
                <a:pos x="778" y="430"/>
              </a:cxn>
              <a:cxn ang="0">
                <a:pos x="526" y="133"/>
              </a:cxn>
            </a:cxnLst>
            <a:rect l="0" t="0" r="r" b="b"/>
            <a:pathLst>
              <a:path w="779" h="726">
                <a:moveTo>
                  <a:pt x="526" y="133"/>
                </a:moveTo>
                <a:lnTo>
                  <a:pt x="526" y="281"/>
                </a:lnTo>
                <a:lnTo>
                  <a:pt x="197" y="281"/>
                </a:lnTo>
                <a:lnTo>
                  <a:pt x="177" y="279"/>
                </a:lnTo>
                <a:lnTo>
                  <a:pt x="161" y="275"/>
                </a:lnTo>
                <a:lnTo>
                  <a:pt x="146" y="267"/>
                </a:lnTo>
                <a:lnTo>
                  <a:pt x="130" y="258"/>
                </a:lnTo>
                <a:lnTo>
                  <a:pt x="116" y="244"/>
                </a:lnTo>
                <a:lnTo>
                  <a:pt x="101" y="229"/>
                </a:lnTo>
                <a:lnTo>
                  <a:pt x="86" y="211"/>
                </a:lnTo>
                <a:lnTo>
                  <a:pt x="76" y="193"/>
                </a:lnTo>
                <a:lnTo>
                  <a:pt x="66" y="174"/>
                </a:lnTo>
                <a:lnTo>
                  <a:pt x="58" y="155"/>
                </a:lnTo>
                <a:lnTo>
                  <a:pt x="49" y="135"/>
                </a:lnTo>
                <a:lnTo>
                  <a:pt x="42" y="115"/>
                </a:lnTo>
                <a:lnTo>
                  <a:pt x="34" y="94"/>
                </a:lnTo>
                <a:lnTo>
                  <a:pt x="28" y="71"/>
                </a:lnTo>
                <a:lnTo>
                  <a:pt x="22" y="49"/>
                </a:lnTo>
                <a:lnTo>
                  <a:pt x="18" y="29"/>
                </a:lnTo>
                <a:lnTo>
                  <a:pt x="12" y="0"/>
                </a:lnTo>
                <a:lnTo>
                  <a:pt x="7" y="26"/>
                </a:lnTo>
                <a:lnTo>
                  <a:pt x="3" y="47"/>
                </a:lnTo>
                <a:lnTo>
                  <a:pt x="0" y="73"/>
                </a:lnTo>
                <a:lnTo>
                  <a:pt x="0" y="101"/>
                </a:lnTo>
                <a:lnTo>
                  <a:pt x="0" y="127"/>
                </a:lnTo>
                <a:lnTo>
                  <a:pt x="0" y="159"/>
                </a:lnTo>
                <a:lnTo>
                  <a:pt x="2" y="193"/>
                </a:lnTo>
                <a:lnTo>
                  <a:pt x="3" y="225"/>
                </a:lnTo>
                <a:lnTo>
                  <a:pt x="7" y="257"/>
                </a:lnTo>
                <a:lnTo>
                  <a:pt x="13" y="291"/>
                </a:lnTo>
                <a:lnTo>
                  <a:pt x="19" y="322"/>
                </a:lnTo>
                <a:lnTo>
                  <a:pt x="28" y="351"/>
                </a:lnTo>
                <a:lnTo>
                  <a:pt x="40" y="386"/>
                </a:lnTo>
                <a:lnTo>
                  <a:pt x="50" y="412"/>
                </a:lnTo>
                <a:lnTo>
                  <a:pt x="63" y="444"/>
                </a:lnTo>
                <a:lnTo>
                  <a:pt x="81" y="476"/>
                </a:lnTo>
                <a:lnTo>
                  <a:pt x="95" y="499"/>
                </a:lnTo>
                <a:lnTo>
                  <a:pt x="114" y="525"/>
                </a:lnTo>
                <a:lnTo>
                  <a:pt x="133" y="544"/>
                </a:lnTo>
                <a:lnTo>
                  <a:pt x="152" y="559"/>
                </a:lnTo>
                <a:lnTo>
                  <a:pt x="179" y="568"/>
                </a:lnTo>
                <a:lnTo>
                  <a:pt x="200" y="571"/>
                </a:lnTo>
                <a:lnTo>
                  <a:pt x="222" y="571"/>
                </a:lnTo>
                <a:lnTo>
                  <a:pt x="526" y="571"/>
                </a:lnTo>
                <a:lnTo>
                  <a:pt x="526" y="725"/>
                </a:lnTo>
                <a:lnTo>
                  <a:pt x="778" y="430"/>
                </a:lnTo>
                <a:lnTo>
                  <a:pt x="526" y="133"/>
                </a:lnTo>
              </a:path>
            </a:pathLst>
          </a:custGeom>
          <a:solidFill>
            <a:srgbClr val="3D7F01"/>
          </a:solidFill>
          <a:ln w="12700" cap="rnd" cmpd="sng">
            <a:solidFill>
              <a:srgbClr val="000000"/>
            </a:solidFill>
            <a:prstDash val="solid"/>
            <a:round/>
            <a:headEnd/>
            <a:tailEnd/>
          </a:ln>
          <a:effectLst>
            <a:outerShdw blurRad="63500" dist="35921" dir="2700000" algn="ctr" rotWithShape="0">
              <a:schemeClr val="bg2"/>
            </a:outerShdw>
          </a:effectLst>
        </p:spPr>
        <p:txBody>
          <a:bodyPr>
            <a:prstTxWarp prst="textNoShape">
              <a:avLst/>
            </a:prstTxWarp>
          </a:bodyPr>
          <a:lstStyle/>
          <a:p>
            <a:pPr>
              <a:defRPr/>
            </a:pPr>
            <a:endParaRPr lang="en-US"/>
          </a:p>
        </p:txBody>
      </p:sp>
      <p:sp>
        <p:nvSpPr>
          <p:cNvPr id="83973" name="Freeform 5"/>
          <p:cNvSpPr>
            <a:spLocks/>
          </p:cNvSpPr>
          <p:nvPr/>
        </p:nvSpPr>
        <p:spPr bwMode="auto">
          <a:xfrm>
            <a:off x="6037263" y="2498725"/>
            <a:ext cx="1325562" cy="1152525"/>
          </a:xfrm>
          <a:custGeom>
            <a:avLst/>
            <a:gdLst/>
            <a:ahLst/>
            <a:cxnLst>
              <a:cxn ang="0">
                <a:pos x="269" y="133"/>
              </a:cxn>
              <a:cxn ang="0">
                <a:pos x="269" y="281"/>
              </a:cxn>
              <a:cxn ang="0">
                <a:pos x="622" y="281"/>
              </a:cxn>
              <a:cxn ang="0">
                <a:pos x="643" y="279"/>
              </a:cxn>
              <a:cxn ang="0">
                <a:pos x="660" y="275"/>
              </a:cxn>
              <a:cxn ang="0">
                <a:pos x="676" y="267"/>
              </a:cxn>
              <a:cxn ang="0">
                <a:pos x="693" y="258"/>
              </a:cxn>
              <a:cxn ang="0">
                <a:pos x="709" y="244"/>
              </a:cxn>
              <a:cxn ang="0">
                <a:pos x="724" y="229"/>
              </a:cxn>
              <a:cxn ang="0">
                <a:pos x="741" y="211"/>
              </a:cxn>
              <a:cxn ang="0">
                <a:pos x="751" y="193"/>
              </a:cxn>
              <a:cxn ang="0">
                <a:pos x="762" y="174"/>
              </a:cxn>
              <a:cxn ang="0">
                <a:pos x="771" y="155"/>
              </a:cxn>
              <a:cxn ang="0">
                <a:pos x="781" y="135"/>
              </a:cxn>
              <a:cxn ang="0">
                <a:pos x="788" y="115"/>
              </a:cxn>
              <a:cxn ang="0">
                <a:pos x="796" y="94"/>
              </a:cxn>
              <a:cxn ang="0">
                <a:pos x="803" y="71"/>
              </a:cxn>
              <a:cxn ang="0">
                <a:pos x="809" y="49"/>
              </a:cxn>
              <a:cxn ang="0">
                <a:pos x="814" y="29"/>
              </a:cxn>
              <a:cxn ang="0">
                <a:pos x="820" y="0"/>
              </a:cxn>
              <a:cxn ang="0">
                <a:pos x="825" y="26"/>
              </a:cxn>
              <a:cxn ang="0">
                <a:pos x="829" y="47"/>
              </a:cxn>
              <a:cxn ang="0">
                <a:pos x="833" y="73"/>
              </a:cxn>
              <a:cxn ang="0">
                <a:pos x="834" y="101"/>
              </a:cxn>
              <a:cxn ang="0">
                <a:pos x="834" y="127"/>
              </a:cxn>
              <a:cxn ang="0">
                <a:pos x="834" y="159"/>
              </a:cxn>
              <a:cxn ang="0">
                <a:pos x="831" y="193"/>
              </a:cxn>
              <a:cxn ang="0">
                <a:pos x="829" y="225"/>
              </a:cxn>
              <a:cxn ang="0">
                <a:pos x="825" y="257"/>
              </a:cxn>
              <a:cxn ang="0">
                <a:pos x="819" y="291"/>
              </a:cxn>
              <a:cxn ang="0">
                <a:pos x="812" y="322"/>
              </a:cxn>
              <a:cxn ang="0">
                <a:pos x="803" y="351"/>
              </a:cxn>
              <a:cxn ang="0">
                <a:pos x="790" y="386"/>
              </a:cxn>
              <a:cxn ang="0">
                <a:pos x="779" y="412"/>
              </a:cxn>
              <a:cxn ang="0">
                <a:pos x="765" y="444"/>
              </a:cxn>
              <a:cxn ang="0">
                <a:pos x="746" y="476"/>
              </a:cxn>
              <a:cxn ang="0">
                <a:pos x="731" y="499"/>
              </a:cxn>
              <a:cxn ang="0">
                <a:pos x="711" y="525"/>
              </a:cxn>
              <a:cxn ang="0">
                <a:pos x="690" y="544"/>
              </a:cxn>
              <a:cxn ang="0">
                <a:pos x="670" y="559"/>
              </a:cxn>
              <a:cxn ang="0">
                <a:pos x="641" y="568"/>
              </a:cxn>
              <a:cxn ang="0">
                <a:pos x="618" y="571"/>
              </a:cxn>
              <a:cxn ang="0">
                <a:pos x="595" y="571"/>
              </a:cxn>
              <a:cxn ang="0">
                <a:pos x="269" y="571"/>
              </a:cxn>
              <a:cxn ang="0">
                <a:pos x="269" y="725"/>
              </a:cxn>
              <a:cxn ang="0">
                <a:pos x="0" y="430"/>
              </a:cxn>
              <a:cxn ang="0">
                <a:pos x="269" y="133"/>
              </a:cxn>
            </a:cxnLst>
            <a:rect l="0" t="0" r="r" b="b"/>
            <a:pathLst>
              <a:path w="835" h="726">
                <a:moveTo>
                  <a:pt x="269" y="133"/>
                </a:moveTo>
                <a:lnTo>
                  <a:pt x="269" y="281"/>
                </a:lnTo>
                <a:lnTo>
                  <a:pt x="622" y="281"/>
                </a:lnTo>
                <a:lnTo>
                  <a:pt x="643" y="279"/>
                </a:lnTo>
                <a:lnTo>
                  <a:pt x="660" y="275"/>
                </a:lnTo>
                <a:lnTo>
                  <a:pt x="676" y="267"/>
                </a:lnTo>
                <a:lnTo>
                  <a:pt x="693" y="258"/>
                </a:lnTo>
                <a:lnTo>
                  <a:pt x="709" y="244"/>
                </a:lnTo>
                <a:lnTo>
                  <a:pt x="724" y="229"/>
                </a:lnTo>
                <a:lnTo>
                  <a:pt x="741" y="211"/>
                </a:lnTo>
                <a:lnTo>
                  <a:pt x="751" y="193"/>
                </a:lnTo>
                <a:lnTo>
                  <a:pt x="762" y="174"/>
                </a:lnTo>
                <a:lnTo>
                  <a:pt x="771" y="155"/>
                </a:lnTo>
                <a:lnTo>
                  <a:pt x="781" y="135"/>
                </a:lnTo>
                <a:lnTo>
                  <a:pt x="788" y="115"/>
                </a:lnTo>
                <a:lnTo>
                  <a:pt x="796" y="94"/>
                </a:lnTo>
                <a:lnTo>
                  <a:pt x="803" y="71"/>
                </a:lnTo>
                <a:lnTo>
                  <a:pt x="809" y="49"/>
                </a:lnTo>
                <a:lnTo>
                  <a:pt x="814" y="29"/>
                </a:lnTo>
                <a:lnTo>
                  <a:pt x="820" y="0"/>
                </a:lnTo>
                <a:lnTo>
                  <a:pt x="825" y="26"/>
                </a:lnTo>
                <a:lnTo>
                  <a:pt x="829" y="47"/>
                </a:lnTo>
                <a:lnTo>
                  <a:pt x="833" y="73"/>
                </a:lnTo>
                <a:lnTo>
                  <a:pt x="834" y="101"/>
                </a:lnTo>
                <a:lnTo>
                  <a:pt x="834" y="127"/>
                </a:lnTo>
                <a:lnTo>
                  <a:pt x="834" y="159"/>
                </a:lnTo>
                <a:lnTo>
                  <a:pt x="831" y="193"/>
                </a:lnTo>
                <a:lnTo>
                  <a:pt x="829" y="225"/>
                </a:lnTo>
                <a:lnTo>
                  <a:pt x="825" y="257"/>
                </a:lnTo>
                <a:lnTo>
                  <a:pt x="819" y="291"/>
                </a:lnTo>
                <a:lnTo>
                  <a:pt x="812" y="322"/>
                </a:lnTo>
                <a:lnTo>
                  <a:pt x="803" y="351"/>
                </a:lnTo>
                <a:lnTo>
                  <a:pt x="790" y="386"/>
                </a:lnTo>
                <a:lnTo>
                  <a:pt x="779" y="412"/>
                </a:lnTo>
                <a:lnTo>
                  <a:pt x="765" y="444"/>
                </a:lnTo>
                <a:lnTo>
                  <a:pt x="746" y="476"/>
                </a:lnTo>
                <a:lnTo>
                  <a:pt x="731" y="499"/>
                </a:lnTo>
                <a:lnTo>
                  <a:pt x="711" y="525"/>
                </a:lnTo>
                <a:lnTo>
                  <a:pt x="690" y="544"/>
                </a:lnTo>
                <a:lnTo>
                  <a:pt x="670" y="559"/>
                </a:lnTo>
                <a:lnTo>
                  <a:pt x="641" y="568"/>
                </a:lnTo>
                <a:lnTo>
                  <a:pt x="618" y="571"/>
                </a:lnTo>
                <a:lnTo>
                  <a:pt x="595" y="571"/>
                </a:lnTo>
                <a:lnTo>
                  <a:pt x="269" y="571"/>
                </a:lnTo>
                <a:lnTo>
                  <a:pt x="269" y="725"/>
                </a:lnTo>
                <a:lnTo>
                  <a:pt x="0" y="430"/>
                </a:lnTo>
                <a:lnTo>
                  <a:pt x="269" y="133"/>
                </a:lnTo>
              </a:path>
            </a:pathLst>
          </a:custGeom>
          <a:solidFill>
            <a:srgbClr val="3D7F01"/>
          </a:solidFill>
          <a:ln w="12700" cap="rnd" cmpd="sng">
            <a:solidFill>
              <a:srgbClr val="000000"/>
            </a:solidFill>
            <a:prstDash val="solid"/>
            <a:round/>
            <a:headEnd/>
            <a:tailEnd/>
          </a:ln>
          <a:effectLst>
            <a:outerShdw blurRad="63500" dist="35921" dir="2700000" algn="ctr" rotWithShape="0">
              <a:schemeClr val="bg2"/>
            </a:outerShdw>
          </a:effectLst>
        </p:spPr>
        <p:txBody>
          <a:bodyPr>
            <a:prstTxWarp prst="textNoShape">
              <a:avLst/>
            </a:prstTxWarp>
          </a:bodyPr>
          <a:lstStyle/>
          <a:p>
            <a:pPr>
              <a:defRPr/>
            </a:pPr>
            <a:endParaRPr lang="en-US"/>
          </a:p>
        </p:txBody>
      </p:sp>
      <p:sp>
        <p:nvSpPr>
          <p:cNvPr id="83974" name="Rectangle 6"/>
          <p:cNvSpPr>
            <a:spLocks noChangeArrowheads="1"/>
          </p:cNvSpPr>
          <p:nvPr/>
        </p:nvSpPr>
        <p:spPr bwMode="auto">
          <a:xfrm>
            <a:off x="181389" y="1558925"/>
            <a:ext cx="3635581" cy="954750"/>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ctr">
              <a:spcBef>
                <a:spcPct val="50000"/>
              </a:spcBef>
            </a:pPr>
            <a:r>
              <a:rPr lang="en-US" sz="2800" b="1" dirty="0">
                <a:effectLst>
                  <a:outerShdw blurRad="38100" dist="38100" dir="2700000" algn="tl">
                    <a:srgbClr val="DDDDDD"/>
                  </a:outerShdw>
                </a:effectLst>
                <a:latin typeface="Gill Sans" charset="0"/>
              </a:rPr>
              <a:t>Hon. Dr. B. </a:t>
            </a:r>
            <a:r>
              <a:rPr lang="en-US" sz="2800" b="1" dirty="0" err="1">
                <a:effectLst>
                  <a:outerShdw blurRad="38100" dist="38100" dir="2700000" algn="tl">
                    <a:srgbClr val="DDDDDD"/>
                  </a:outerShdw>
                </a:effectLst>
                <a:latin typeface="Gill Sans" charset="0"/>
              </a:rPr>
              <a:t>Jette</a:t>
            </a:r>
            <a:r>
              <a:rPr lang="en-US" sz="2800" b="1" dirty="0">
                <a:effectLst>
                  <a:outerShdw blurRad="38100" dist="38100" dir="2700000" algn="tl">
                    <a:srgbClr val="DDDDDD"/>
                  </a:outerShdw>
                </a:effectLst>
                <a:latin typeface="Gill Sans" charset="0"/>
              </a:rPr>
              <a:t> ASA(ALT)/AAE</a:t>
            </a:r>
          </a:p>
        </p:txBody>
      </p:sp>
      <p:sp>
        <p:nvSpPr>
          <p:cNvPr id="83975" name="Rectangle 7"/>
          <p:cNvSpPr>
            <a:spLocks noChangeArrowheads="1"/>
          </p:cNvSpPr>
          <p:nvPr/>
        </p:nvSpPr>
        <p:spPr bwMode="auto">
          <a:xfrm>
            <a:off x="5632174" y="1554163"/>
            <a:ext cx="3192670" cy="954750"/>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ctr">
              <a:spcBef>
                <a:spcPts val="0"/>
              </a:spcBef>
            </a:pPr>
            <a:r>
              <a:rPr lang="en-US" sz="2800" b="1" dirty="0">
                <a:effectLst>
                  <a:outerShdw blurRad="38100" dist="38100" dir="2700000" algn="tl">
                    <a:srgbClr val="DDDDDD"/>
                  </a:outerShdw>
                </a:effectLst>
                <a:latin typeface="Gill Sans" charset="0"/>
              </a:rPr>
              <a:t>Hon. A. </a:t>
            </a:r>
            <a:r>
              <a:rPr lang="en-US" sz="2800" b="1" dirty="0" err="1">
                <a:effectLst>
                  <a:outerShdw blurRad="38100" dist="38100" dir="2700000" algn="tl">
                    <a:srgbClr val="DDDDDD"/>
                  </a:outerShdw>
                </a:effectLst>
                <a:latin typeface="Gill Sans" charset="0"/>
              </a:rPr>
              <a:t>Beehler</a:t>
            </a:r>
            <a:r>
              <a:rPr lang="en-US" sz="2800" b="1" dirty="0">
                <a:effectLst>
                  <a:outerShdw blurRad="38100" dist="38100" dir="2700000" algn="tl">
                    <a:srgbClr val="DDDDDD"/>
                  </a:outerShdw>
                </a:effectLst>
                <a:latin typeface="Gill Sans" charset="0"/>
              </a:rPr>
              <a:t> ASA(IE&amp;E)</a:t>
            </a:r>
          </a:p>
        </p:txBody>
      </p:sp>
      <p:sp>
        <p:nvSpPr>
          <p:cNvPr id="83976" name="Rectangle 8"/>
          <p:cNvSpPr>
            <a:spLocks noChangeArrowheads="1"/>
          </p:cNvSpPr>
          <p:nvPr/>
        </p:nvSpPr>
        <p:spPr bwMode="auto">
          <a:xfrm>
            <a:off x="381000" y="5716588"/>
            <a:ext cx="8483600" cy="523862"/>
          </a:xfrm>
          <a:prstGeom prst="rect">
            <a:avLst/>
          </a:prstGeom>
          <a:noFill/>
          <a:ln w="9525">
            <a:noFill/>
            <a:miter lim="800000"/>
            <a:headEnd/>
            <a:tailEnd/>
          </a:ln>
          <a:effectLst/>
        </p:spPr>
        <p:txBody>
          <a:bodyPr wrap="square" lIns="92075" tIns="46038" rIns="92075" bIns="46038">
            <a:prstTxWarp prst="textNoShape">
              <a:avLst/>
            </a:prstTxWarp>
            <a:spAutoFit/>
          </a:bodyPr>
          <a:lstStyle/>
          <a:p>
            <a:r>
              <a:rPr lang="en-US" sz="2800" b="1" dirty="0">
                <a:effectLst>
                  <a:outerShdw blurRad="38100" dist="38100" dir="2700000" algn="tl">
                    <a:srgbClr val="DDDDDD"/>
                  </a:outerShdw>
                </a:effectLst>
                <a:latin typeface="Gill Sans" charset="0"/>
              </a:rPr>
              <a:t>PEOs/PMs           AMC/AFC      Depots/Plants</a:t>
            </a:r>
          </a:p>
        </p:txBody>
      </p:sp>
      <p:grpSp>
        <p:nvGrpSpPr>
          <p:cNvPr id="94217" name="Group 9"/>
          <p:cNvGrpSpPr>
            <a:grpSpLocks/>
          </p:cNvGrpSpPr>
          <p:nvPr/>
        </p:nvGrpSpPr>
        <p:grpSpPr bwMode="auto">
          <a:xfrm>
            <a:off x="4092575" y="3714750"/>
            <a:ext cx="933450" cy="1371600"/>
            <a:chOff x="2468" y="2580"/>
            <a:chExt cx="588" cy="672"/>
          </a:xfrm>
        </p:grpSpPr>
        <p:sp>
          <p:nvSpPr>
            <p:cNvPr id="94226" name="AutoShape 10"/>
            <p:cNvSpPr>
              <a:spLocks noChangeArrowheads="1"/>
            </p:cNvSpPr>
            <p:nvPr/>
          </p:nvSpPr>
          <p:spPr bwMode="auto">
            <a:xfrm>
              <a:off x="2468" y="2910"/>
              <a:ext cx="588" cy="342"/>
            </a:xfrm>
            <a:prstGeom prst="downArrow">
              <a:avLst>
                <a:gd name="adj1" fmla="val 50000"/>
                <a:gd name="adj2" fmla="val 50005"/>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94227" name="AutoShape 11"/>
            <p:cNvSpPr>
              <a:spLocks noChangeArrowheads="1"/>
            </p:cNvSpPr>
            <p:nvPr/>
          </p:nvSpPr>
          <p:spPr bwMode="auto">
            <a:xfrm>
              <a:off x="2468" y="2580"/>
              <a:ext cx="588" cy="342"/>
            </a:xfrm>
            <a:prstGeom prst="upArrow">
              <a:avLst>
                <a:gd name="adj1" fmla="val 50000"/>
                <a:gd name="adj2" fmla="val 49995"/>
              </a:avLst>
            </a:prstGeom>
            <a:solidFill>
              <a:srgbClr val="FFFF00"/>
            </a:solidFill>
            <a:ln w="9525">
              <a:noFill/>
              <a:miter lim="800000"/>
              <a:headEnd/>
              <a:tailEnd/>
            </a:ln>
          </p:spPr>
          <p:txBody>
            <a:bodyPr wrap="none" anchor="ctr">
              <a:prstTxWarp prst="textNoShape">
                <a:avLst/>
              </a:prstTxWarp>
            </a:bodyPr>
            <a:lstStyle/>
            <a:p>
              <a:endParaRPr lang="en-US"/>
            </a:p>
          </p:txBody>
        </p:sp>
      </p:grpSp>
      <p:grpSp>
        <p:nvGrpSpPr>
          <p:cNvPr id="94218" name="Group 12"/>
          <p:cNvGrpSpPr>
            <a:grpSpLocks/>
          </p:cNvGrpSpPr>
          <p:nvPr/>
        </p:nvGrpSpPr>
        <p:grpSpPr bwMode="auto">
          <a:xfrm>
            <a:off x="1314450" y="5264150"/>
            <a:ext cx="6521450" cy="452438"/>
            <a:chOff x="1024" y="3134"/>
            <a:chExt cx="3468" cy="144"/>
          </a:xfrm>
        </p:grpSpPr>
        <p:sp>
          <p:nvSpPr>
            <p:cNvPr id="94222" name="Line 13"/>
            <p:cNvSpPr>
              <a:spLocks noChangeShapeType="1"/>
            </p:cNvSpPr>
            <p:nvPr/>
          </p:nvSpPr>
          <p:spPr bwMode="auto">
            <a:xfrm>
              <a:off x="1024" y="3134"/>
              <a:ext cx="3468" cy="0"/>
            </a:xfrm>
            <a:prstGeom prst="line">
              <a:avLst/>
            </a:prstGeom>
            <a:noFill/>
            <a:ln w="203200">
              <a:solidFill>
                <a:srgbClr val="3D7F01"/>
              </a:solidFill>
              <a:round/>
              <a:headEnd type="none" w="sm" len="sm"/>
              <a:tailEnd type="none" w="sm" len="sm"/>
            </a:ln>
          </p:spPr>
          <p:txBody>
            <a:bodyPr wrap="none" anchor="ctr">
              <a:prstTxWarp prst="textNoShape">
                <a:avLst/>
              </a:prstTxWarp>
            </a:bodyPr>
            <a:lstStyle/>
            <a:p>
              <a:endParaRPr lang="en-US"/>
            </a:p>
          </p:txBody>
        </p:sp>
        <p:sp>
          <p:nvSpPr>
            <p:cNvPr id="94223" name="Line 14"/>
            <p:cNvSpPr>
              <a:spLocks noChangeShapeType="1"/>
            </p:cNvSpPr>
            <p:nvPr/>
          </p:nvSpPr>
          <p:spPr bwMode="auto">
            <a:xfrm>
              <a:off x="1072" y="3146"/>
              <a:ext cx="0" cy="132"/>
            </a:xfrm>
            <a:prstGeom prst="line">
              <a:avLst/>
            </a:prstGeom>
            <a:noFill/>
            <a:ln w="203200">
              <a:solidFill>
                <a:srgbClr val="3D7F01"/>
              </a:solidFill>
              <a:round/>
              <a:headEnd type="none" w="sm" len="sm"/>
              <a:tailEnd type="none" w="sm" len="sm"/>
            </a:ln>
          </p:spPr>
          <p:txBody>
            <a:bodyPr wrap="none" anchor="ctr">
              <a:prstTxWarp prst="textNoShape">
                <a:avLst/>
              </a:prstTxWarp>
            </a:bodyPr>
            <a:lstStyle/>
            <a:p>
              <a:endParaRPr lang="en-US"/>
            </a:p>
          </p:txBody>
        </p:sp>
        <p:sp>
          <p:nvSpPr>
            <p:cNvPr id="94224" name="Line 15"/>
            <p:cNvSpPr>
              <a:spLocks noChangeShapeType="1"/>
            </p:cNvSpPr>
            <p:nvPr/>
          </p:nvSpPr>
          <p:spPr bwMode="auto">
            <a:xfrm>
              <a:off x="2754" y="3146"/>
              <a:ext cx="0" cy="132"/>
            </a:xfrm>
            <a:prstGeom prst="line">
              <a:avLst/>
            </a:prstGeom>
            <a:noFill/>
            <a:ln w="203200">
              <a:solidFill>
                <a:srgbClr val="3D7F01"/>
              </a:solidFill>
              <a:round/>
              <a:headEnd type="none" w="sm" len="sm"/>
              <a:tailEnd type="none" w="sm" len="sm"/>
            </a:ln>
          </p:spPr>
          <p:txBody>
            <a:bodyPr wrap="none" anchor="ctr">
              <a:prstTxWarp prst="textNoShape">
                <a:avLst/>
              </a:prstTxWarp>
            </a:bodyPr>
            <a:lstStyle/>
            <a:p>
              <a:endParaRPr lang="en-US"/>
            </a:p>
          </p:txBody>
        </p:sp>
        <p:sp>
          <p:nvSpPr>
            <p:cNvPr id="94225" name="Line 16"/>
            <p:cNvSpPr>
              <a:spLocks noChangeShapeType="1"/>
            </p:cNvSpPr>
            <p:nvPr/>
          </p:nvSpPr>
          <p:spPr bwMode="auto">
            <a:xfrm>
              <a:off x="4444" y="3146"/>
              <a:ext cx="0" cy="132"/>
            </a:xfrm>
            <a:prstGeom prst="line">
              <a:avLst/>
            </a:prstGeom>
            <a:noFill/>
            <a:ln w="203200">
              <a:solidFill>
                <a:srgbClr val="3D7F01"/>
              </a:solidFill>
              <a:round/>
              <a:headEnd type="none" w="sm" len="sm"/>
              <a:tailEnd type="none" w="sm" len="sm"/>
            </a:ln>
          </p:spPr>
          <p:txBody>
            <a:bodyPr wrap="none" anchor="ctr">
              <a:prstTxWarp prst="textNoShape">
                <a:avLst/>
              </a:prstTxWarp>
            </a:bodyPr>
            <a:lstStyle/>
            <a:p>
              <a:endParaRPr lang="en-US"/>
            </a:p>
          </p:txBody>
        </p:sp>
      </p:grpSp>
      <p:sp>
        <p:nvSpPr>
          <p:cNvPr id="83985" name="Rectangle 17"/>
          <p:cNvSpPr>
            <a:spLocks noChangeArrowheads="1"/>
          </p:cNvSpPr>
          <p:nvPr/>
        </p:nvSpPr>
        <p:spPr bwMode="auto">
          <a:xfrm>
            <a:off x="2908301" y="3857762"/>
            <a:ext cx="3327400" cy="1200971"/>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ctr">
              <a:spcBef>
                <a:spcPct val="50000"/>
              </a:spcBef>
              <a:defRPr/>
            </a:pPr>
            <a:r>
              <a:rPr lang="en-US" sz="3600" b="1" i="1" dirty="0">
                <a:solidFill>
                  <a:srgbClr val="FF3300"/>
                </a:solidFill>
                <a:effectLst>
                  <a:outerShdw blurRad="38100" dist="38100" dir="2700000" algn="tl">
                    <a:srgbClr val="DDDDDD"/>
                  </a:outerShdw>
                </a:effectLst>
                <a:latin typeface="Gill Sans" charset="0"/>
              </a:rPr>
              <a:t>Decentralized Execution</a:t>
            </a:r>
          </a:p>
        </p:txBody>
      </p:sp>
      <p:sp>
        <p:nvSpPr>
          <p:cNvPr id="83988" name="Rectangle 20"/>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Program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Management</a:t>
            </a:r>
          </a:p>
        </p:txBody>
      </p:sp>
      <p:sp>
        <p:nvSpPr>
          <p:cNvPr id="94221" name="Line 21"/>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bwMode="auto">
          <a:xfrm>
            <a:off x="450096" y="1700350"/>
            <a:ext cx="8216900" cy="4405985"/>
          </a:xfrm>
          <a:solidFill>
            <a:schemeClr val="bg1"/>
          </a:solidFill>
          <a:ln w="38100">
            <a:solidFill>
              <a:schemeClr val="tx1"/>
            </a:solidFill>
            <a:miter lim="800000"/>
            <a:headEnd/>
            <a:tailEnd/>
          </a:ln>
        </p:spPr>
        <p:txBody>
          <a:bodyPr wrap="square" lIns="92075" tIns="46038" rIns="92075" bIns="46038" numCol="1" anchor="t" anchorCtr="0" compatLnSpc="1">
            <a:prstTxWarp prst="textNoShape">
              <a:avLst/>
            </a:prstTxWarp>
          </a:bodyPr>
          <a:lstStyle/>
          <a:p>
            <a:pPr>
              <a:lnSpc>
                <a:spcPct val="75000"/>
              </a:lnSpc>
              <a:spcBef>
                <a:spcPct val="30000"/>
              </a:spcBef>
              <a:buClr>
                <a:srgbClr val="009900"/>
              </a:buClr>
              <a:buFont typeface="Wingdings" charset="2"/>
              <a:buChar char="Ø"/>
              <a:defRPr/>
            </a:pPr>
            <a:r>
              <a:rPr lang="en-US" sz="2000" b="1" dirty="0">
                <a:effectLst>
                  <a:outerShdw blurRad="38100" dist="38100" dir="2700000" algn="tl">
                    <a:srgbClr val="DDDDDD"/>
                  </a:outerShdw>
                </a:effectLst>
                <a:latin typeface="Gill Sans" charset="0"/>
                <a:ea typeface="+mn-ea"/>
                <a:cs typeface="+mn-cs"/>
              </a:rPr>
              <a:t>Someone has asked me to review a solicitation package </a:t>
            </a:r>
            <a:br>
              <a:rPr lang="en-US" sz="2000" b="1" dirty="0">
                <a:effectLst>
                  <a:outerShdw blurRad="38100" dist="38100" dir="2700000" algn="tl">
                    <a:srgbClr val="DDDDDD"/>
                  </a:outerShdw>
                </a:effectLst>
                <a:latin typeface="Gill Sans" charset="0"/>
                <a:ea typeface="+mn-ea"/>
                <a:cs typeface="+mn-cs"/>
              </a:rPr>
            </a:br>
            <a:r>
              <a:rPr lang="en-US" sz="2000" b="1" dirty="0">
                <a:effectLst>
                  <a:outerShdw blurRad="38100" dist="38100" dir="2700000" algn="tl">
                    <a:srgbClr val="DDDDDD"/>
                  </a:outerShdw>
                </a:effectLst>
                <a:latin typeface="Gill Sans" charset="0"/>
                <a:ea typeface="+mn-ea"/>
                <a:cs typeface="+mn-cs"/>
              </a:rPr>
              <a:t>for ODS.   Am I an ATR?  Am I the right person?  Where can I get help?  </a:t>
            </a:r>
          </a:p>
          <a:p>
            <a:pPr>
              <a:lnSpc>
                <a:spcPct val="75000"/>
              </a:lnSpc>
              <a:spcBef>
                <a:spcPct val="30000"/>
              </a:spcBef>
              <a:buClr>
                <a:srgbClr val="CC3300"/>
              </a:buClr>
              <a:buSzPct val="105000"/>
              <a:buFont typeface="Monotype Sorts" charset="2"/>
              <a:buNone/>
              <a:defRPr/>
            </a:pPr>
            <a:r>
              <a:rPr lang="en-US" sz="2800" b="1" dirty="0">
                <a:effectLst>
                  <a:outerShdw blurRad="38100" dist="38100" dir="2700000" algn="tl">
                    <a:srgbClr val="DDDDDD"/>
                  </a:outerShdw>
                </a:effectLst>
                <a:latin typeface="Gill Sans" charset="0"/>
                <a:ea typeface="+mn-ea"/>
                <a:cs typeface="+mn-cs"/>
              </a:rPr>
              <a:t> </a:t>
            </a:r>
            <a:r>
              <a:rPr lang="en-US" sz="2400" b="1" dirty="0">
                <a:solidFill>
                  <a:srgbClr val="CC3300"/>
                </a:solidFill>
                <a:effectLst>
                  <a:outerShdw blurRad="38100" dist="38100" dir="2700000" algn="tl">
                    <a:srgbClr val="DDDDDD"/>
                  </a:outerShdw>
                </a:effectLst>
                <a:latin typeface="Gill Sans" charset="0"/>
                <a:ea typeface="+mn-ea"/>
                <a:cs typeface="+mn-cs"/>
              </a:rPr>
              <a:t>If you’re asking the question, you’re not an ATR. Find out who your ATRs are, and who your Lead ATR (LATR) is, and ask for their assistance.</a:t>
            </a:r>
          </a:p>
          <a:p>
            <a:pPr>
              <a:lnSpc>
                <a:spcPct val="75000"/>
              </a:lnSpc>
              <a:spcBef>
                <a:spcPct val="30000"/>
              </a:spcBef>
              <a:buClr>
                <a:srgbClr val="CC3300"/>
              </a:buClr>
              <a:buSzPct val="105000"/>
              <a:buFont typeface="Monotype Sorts" charset="2"/>
              <a:buNone/>
              <a:defRPr/>
            </a:pPr>
            <a:r>
              <a:rPr lang="en-US" sz="1200" b="1" dirty="0">
                <a:solidFill>
                  <a:srgbClr val="CC3300"/>
                </a:solidFill>
                <a:effectLst>
                  <a:outerShdw blurRad="38100" dist="38100" dir="2700000" algn="tl">
                    <a:srgbClr val="DDDDDD"/>
                  </a:outerShdw>
                </a:effectLst>
                <a:latin typeface="Gill Sans" charset="0"/>
                <a:ea typeface="+mn-ea"/>
                <a:cs typeface="+mn-cs"/>
              </a:rPr>
              <a:t>   </a:t>
            </a:r>
            <a:endParaRPr lang="en-US" sz="2000" b="1" dirty="0">
              <a:effectLst>
                <a:outerShdw blurRad="38100" dist="38100" dir="2700000" algn="tl">
                  <a:srgbClr val="DDDDDD"/>
                </a:outerShdw>
              </a:effectLst>
              <a:latin typeface="Gill Sans" charset="0"/>
            </a:endParaRPr>
          </a:p>
          <a:p>
            <a:pPr lvl="1">
              <a:lnSpc>
                <a:spcPct val="85000"/>
              </a:lnSpc>
              <a:spcBef>
                <a:spcPct val="30000"/>
              </a:spcBef>
              <a:buClr>
                <a:srgbClr val="CC3300"/>
              </a:buClr>
              <a:defRPr/>
            </a:pPr>
            <a:r>
              <a:rPr lang="en-US" sz="1000" b="1" dirty="0">
                <a:effectLst>
                  <a:outerShdw blurRad="38100" dist="38100" dir="2700000" algn="tl">
                    <a:srgbClr val="DDDDDD"/>
                  </a:outerShdw>
                </a:effectLst>
                <a:latin typeface="Gill Sans" charset="0"/>
              </a:rPr>
              <a:t>  </a:t>
            </a:r>
          </a:p>
          <a:p>
            <a:pPr marL="123825" indent="-123825">
              <a:lnSpc>
                <a:spcPct val="75000"/>
              </a:lnSpc>
              <a:spcBef>
                <a:spcPct val="30000"/>
              </a:spcBef>
              <a:buClr>
                <a:srgbClr val="009900"/>
              </a:buClr>
              <a:buFont typeface="Wingdings" charset="2"/>
              <a:buChar char="Ø"/>
              <a:defRPr/>
            </a:pPr>
            <a:r>
              <a:rPr lang="en-US" sz="2000" b="1" dirty="0">
                <a:effectLst>
                  <a:outerShdw blurRad="38100" dist="38100" dir="2700000" algn="tl">
                    <a:srgbClr val="DDDDDD"/>
                  </a:outerShdw>
                </a:effectLst>
                <a:latin typeface="Gill Sans" charset="0"/>
                <a:ea typeface="+mn-ea"/>
                <a:cs typeface="+mn-cs"/>
              </a:rPr>
              <a:t>  If a contract calls for the use of R-22, a Class II ODS, do I </a:t>
            </a:r>
            <a:br>
              <a:rPr lang="en-US" sz="2000" b="1" dirty="0">
                <a:effectLst>
                  <a:outerShdw blurRad="38100" dist="38100" dir="2700000" algn="tl">
                    <a:srgbClr val="DDDDDD"/>
                  </a:outerShdw>
                </a:effectLst>
                <a:latin typeface="Gill Sans" charset="0"/>
                <a:ea typeface="+mn-ea"/>
                <a:cs typeface="+mn-cs"/>
              </a:rPr>
            </a:br>
            <a:r>
              <a:rPr lang="en-US" sz="2000" b="1" dirty="0">
                <a:effectLst>
                  <a:outerShdw blurRad="38100" dist="38100" dir="2700000" algn="tl">
                    <a:srgbClr val="DDDDDD"/>
                  </a:outerShdw>
                </a:effectLst>
                <a:latin typeface="Gill Sans" charset="0"/>
                <a:ea typeface="+mn-ea"/>
                <a:cs typeface="+mn-cs"/>
              </a:rPr>
              <a:t>   have to flag it and identify an alternative or get an SAO </a:t>
            </a:r>
            <a:br>
              <a:rPr lang="en-US" sz="2000" b="1" dirty="0">
                <a:effectLst>
                  <a:outerShdw blurRad="38100" dist="38100" dir="2700000" algn="tl">
                    <a:srgbClr val="DDDDDD"/>
                  </a:outerShdw>
                </a:effectLst>
                <a:latin typeface="Gill Sans" charset="0"/>
                <a:ea typeface="+mn-ea"/>
                <a:cs typeface="+mn-cs"/>
              </a:rPr>
            </a:br>
            <a:r>
              <a:rPr lang="en-US" sz="2000" b="1" dirty="0">
                <a:effectLst>
                  <a:outerShdw blurRad="38100" dist="38100" dir="2700000" algn="tl">
                    <a:srgbClr val="DDDDDD"/>
                  </a:outerShdw>
                </a:effectLst>
                <a:latin typeface="Gill Sans" charset="0"/>
                <a:ea typeface="+mn-ea"/>
                <a:cs typeface="+mn-cs"/>
              </a:rPr>
              <a:t>   approval?</a:t>
            </a:r>
            <a:br>
              <a:rPr lang="en-US" sz="2000" b="1" dirty="0">
                <a:effectLst>
                  <a:outerShdw blurRad="38100" dist="38100" dir="2700000" algn="tl">
                    <a:srgbClr val="DDDDDD"/>
                  </a:outerShdw>
                </a:effectLst>
                <a:latin typeface="Gill Sans" charset="0"/>
                <a:ea typeface="+mn-ea"/>
                <a:cs typeface="+mn-cs"/>
              </a:rPr>
            </a:br>
            <a:br>
              <a:rPr lang="en-US" sz="2000" b="1" dirty="0">
                <a:effectLst>
                  <a:outerShdw blurRad="38100" dist="38100" dir="2700000" algn="tl">
                    <a:srgbClr val="DDDDDD"/>
                  </a:outerShdw>
                </a:effectLst>
                <a:latin typeface="Gill Sans" charset="0"/>
                <a:ea typeface="+mn-ea"/>
                <a:cs typeface="+mn-cs"/>
              </a:rPr>
            </a:br>
            <a:r>
              <a:rPr lang="en-US" sz="2400" b="1" dirty="0">
                <a:solidFill>
                  <a:srgbClr val="CC3300"/>
                </a:solidFill>
                <a:effectLst>
                  <a:outerShdw blurRad="38100" dist="38100" dir="2700000" algn="tl">
                    <a:srgbClr val="DDDDDD"/>
                  </a:outerShdw>
                </a:effectLst>
                <a:latin typeface="Gill Sans" charset="0"/>
                <a:ea typeface="+mn-ea"/>
                <a:cs typeface="+mn-cs"/>
              </a:rPr>
              <a:t>Maybe </a:t>
            </a:r>
            <a:r>
              <a:rPr lang="is-IS" sz="2400" b="1" dirty="0">
                <a:solidFill>
                  <a:srgbClr val="CC3300"/>
                </a:solidFill>
                <a:effectLst>
                  <a:outerShdw blurRad="38100" dist="38100" dir="2700000" algn="tl">
                    <a:srgbClr val="DDDDDD"/>
                  </a:outerShdw>
                </a:effectLst>
                <a:latin typeface="Gill Sans" charset="0"/>
                <a:ea typeface="+mn-ea"/>
                <a:cs typeface="+mn-cs"/>
              </a:rPr>
              <a:t>… and No</a:t>
            </a:r>
            <a:r>
              <a:rPr lang="en-US" sz="2400" b="1" dirty="0">
                <a:solidFill>
                  <a:srgbClr val="CC3300"/>
                </a:solidFill>
                <a:effectLst>
                  <a:outerShdw blurRad="38100" dist="38100" dir="2700000" algn="tl">
                    <a:srgbClr val="DDDDDD"/>
                  </a:outerShdw>
                </a:effectLst>
                <a:latin typeface="Gill Sans" charset="0"/>
                <a:ea typeface="+mn-ea"/>
                <a:cs typeface="+mn-cs"/>
              </a:rPr>
              <a:t>.  Policy prohibits using Class II </a:t>
            </a:r>
            <a:br>
              <a:rPr lang="en-US" sz="2400" b="1" dirty="0">
                <a:solidFill>
                  <a:srgbClr val="CC3300"/>
                </a:solidFill>
                <a:effectLst>
                  <a:outerShdw blurRad="38100" dist="38100" dir="2700000" algn="tl">
                    <a:srgbClr val="DDDDDD"/>
                  </a:outerShdw>
                </a:effectLst>
                <a:latin typeface="Gill Sans" charset="0"/>
                <a:ea typeface="+mn-ea"/>
                <a:cs typeface="+mn-cs"/>
              </a:rPr>
            </a:br>
            <a:r>
              <a:rPr lang="en-US" sz="2400" b="1" dirty="0">
                <a:solidFill>
                  <a:srgbClr val="CC3300"/>
                </a:solidFill>
                <a:effectLst>
                  <a:outerShdw blurRad="38100" dist="38100" dir="2700000" algn="tl">
                    <a:srgbClr val="DDDDDD"/>
                  </a:outerShdw>
                </a:effectLst>
                <a:latin typeface="Gill Sans" charset="0"/>
                <a:ea typeface="+mn-ea"/>
                <a:cs typeface="+mn-cs"/>
              </a:rPr>
              <a:t>  ODS in new systems, but this may be for an old </a:t>
            </a:r>
            <a:br>
              <a:rPr lang="en-US" sz="2400" b="1" dirty="0">
                <a:solidFill>
                  <a:srgbClr val="CC3300"/>
                </a:solidFill>
                <a:effectLst>
                  <a:outerShdw blurRad="38100" dist="38100" dir="2700000" algn="tl">
                    <a:srgbClr val="DDDDDD"/>
                  </a:outerShdw>
                </a:effectLst>
                <a:latin typeface="Gill Sans" charset="0"/>
                <a:ea typeface="+mn-ea"/>
                <a:cs typeface="+mn-cs"/>
              </a:rPr>
            </a:br>
            <a:r>
              <a:rPr lang="en-US" sz="2400" b="1" dirty="0">
                <a:solidFill>
                  <a:srgbClr val="CC3300"/>
                </a:solidFill>
                <a:effectLst>
                  <a:outerShdw blurRad="38100" dist="38100" dir="2700000" algn="tl">
                    <a:srgbClr val="DDDDDD"/>
                  </a:outerShdw>
                </a:effectLst>
                <a:latin typeface="Gill Sans" charset="0"/>
                <a:ea typeface="+mn-ea"/>
                <a:cs typeface="+mn-cs"/>
              </a:rPr>
              <a:t>  system, or already have a waiver. In any event, </a:t>
            </a:r>
            <a:br>
              <a:rPr lang="en-US" sz="2400" b="1" dirty="0">
                <a:solidFill>
                  <a:srgbClr val="CC3300"/>
                </a:solidFill>
                <a:effectLst>
                  <a:outerShdw blurRad="38100" dist="38100" dir="2700000" algn="tl">
                    <a:srgbClr val="DDDDDD"/>
                  </a:outerShdw>
                </a:effectLst>
                <a:latin typeface="Gill Sans" charset="0"/>
                <a:ea typeface="+mn-ea"/>
                <a:cs typeface="+mn-cs"/>
              </a:rPr>
            </a:br>
            <a:r>
              <a:rPr lang="en-US" sz="2400" b="1" dirty="0">
                <a:solidFill>
                  <a:srgbClr val="CC3300"/>
                </a:solidFill>
                <a:effectLst>
                  <a:outerShdw blurRad="38100" dist="38100" dir="2700000" algn="tl">
                    <a:srgbClr val="DDDDDD"/>
                  </a:outerShdw>
                </a:effectLst>
                <a:latin typeface="Gill Sans" charset="0"/>
                <a:ea typeface="+mn-ea"/>
                <a:cs typeface="+mn-cs"/>
              </a:rPr>
              <a:t>  the SAO requirement only applies to Class I ODS.</a:t>
            </a:r>
          </a:p>
          <a:p>
            <a:pPr>
              <a:lnSpc>
                <a:spcPct val="85000"/>
              </a:lnSpc>
              <a:spcBef>
                <a:spcPct val="30000"/>
              </a:spcBef>
              <a:buClr>
                <a:srgbClr val="CC3300"/>
              </a:buClr>
              <a:defRPr/>
            </a:pPr>
            <a:endParaRPr lang="en-US" sz="2000" b="1" dirty="0">
              <a:solidFill>
                <a:schemeClr val="accent1"/>
              </a:solidFill>
              <a:effectLst>
                <a:outerShdw blurRad="38100" dist="38100" dir="2700000" algn="tl">
                  <a:srgbClr val="DDDDDD"/>
                </a:outerShdw>
              </a:effectLst>
              <a:latin typeface="Gill Sans" charset="0"/>
              <a:ea typeface="+mn-ea"/>
              <a:cs typeface="+mn-cs"/>
            </a:endParaRPr>
          </a:p>
        </p:txBody>
      </p:sp>
      <p:sp>
        <p:nvSpPr>
          <p:cNvPr id="167939" name="Rectangle 3"/>
          <p:cNvSpPr>
            <a:spLocks noChangeArrowheads="1"/>
          </p:cNvSpPr>
          <p:nvPr/>
        </p:nvSpPr>
        <p:spPr bwMode="auto">
          <a:xfrm>
            <a:off x="450096" y="3595614"/>
            <a:ext cx="8216900" cy="202234"/>
          </a:xfrm>
          <a:prstGeom prst="rect">
            <a:avLst/>
          </a:prstGeom>
          <a:solidFill>
            <a:schemeClr val="bg1"/>
          </a:solidFill>
          <a:ln w="38100">
            <a:solidFill>
              <a:srgbClr val="000000"/>
            </a:solidFill>
            <a:miter lim="800000"/>
            <a:headEnd/>
            <a:tailEnd/>
          </a:ln>
        </p:spPr>
        <p:txBody>
          <a:bodyPr wrap="none" anchor="ctr">
            <a:prstTxWarp prst="textNoShape">
              <a:avLst/>
            </a:prstTxWarp>
          </a:bodyPr>
          <a:lstStyle/>
          <a:p>
            <a:endParaRPr lang="en-US"/>
          </a:p>
        </p:txBody>
      </p:sp>
      <p:sp>
        <p:nvSpPr>
          <p:cNvPr id="167940" name="Rectangle 6"/>
          <p:cNvSpPr>
            <a:spLocks noChangeArrowheads="1"/>
          </p:cNvSpPr>
          <p:nvPr/>
        </p:nvSpPr>
        <p:spPr bwMode="auto">
          <a:xfrm>
            <a:off x="8597146" y="3604547"/>
            <a:ext cx="152400" cy="177800"/>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
        <p:nvSpPr>
          <p:cNvPr id="167941" name="Rectangle 7"/>
          <p:cNvSpPr>
            <a:spLocks noChangeArrowheads="1"/>
          </p:cNvSpPr>
          <p:nvPr/>
        </p:nvSpPr>
        <p:spPr bwMode="auto">
          <a:xfrm>
            <a:off x="386596" y="3604549"/>
            <a:ext cx="152400" cy="177800"/>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
        <p:nvSpPr>
          <p:cNvPr id="167943" name="Line 9"/>
          <p:cNvSpPr>
            <a:spLocks noChangeShapeType="1"/>
          </p:cNvSpPr>
          <p:nvPr/>
        </p:nvSpPr>
        <p:spPr bwMode="auto">
          <a:xfrm>
            <a:off x="546100" y="1339850"/>
            <a:ext cx="261937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8" name="Rectangle 2">
            <a:extLst>
              <a:ext uri="{FF2B5EF4-FFF2-40B4-BE49-F238E27FC236}">
                <a16:creationId xmlns:a16="http://schemas.microsoft.com/office/drawing/2014/main" id="{E52A1BB3-0550-1345-A9D7-7CC164E431B6}"/>
              </a:ext>
            </a:extLst>
          </p:cNvPr>
          <p:cNvSpPr>
            <a:spLocks noChangeArrowheads="1"/>
          </p:cNvSpPr>
          <p:nvPr/>
        </p:nvSpPr>
        <p:spPr bwMode="auto">
          <a:xfrm>
            <a:off x="406400" y="55880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charset="0"/>
              </a:rPr>
              <a:t>Questions </a:t>
            </a:r>
          </a:p>
          <a:p>
            <a:pPr>
              <a:lnSpc>
                <a:spcPct val="85000"/>
              </a:lnSpc>
              <a:defRPr/>
            </a:pPr>
            <a:r>
              <a:rPr lang="en-US" sz="4400" b="1" dirty="0">
                <a:solidFill>
                  <a:srgbClr val="0091F8"/>
                </a:solidFill>
                <a:effectLst>
                  <a:outerShdw blurRad="38100" dist="38100" dir="2700000" algn="tl">
                    <a:srgbClr val="DDDDDD"/>
                  </a:outerShdw>
                </a:effectLst>
                <a:latin typeface="Gill Sans" charset="0"/>
              </a:rPr>
              <a:t>&amp; Answers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bwMode="auto">
          <a:xfrm>
            <a:off x="476250" y="1704974"/>
            <a:ext cx="8013700" cy="4416425"/>
          </a:xfrm>
          <a:solidFill>
            <a:schemeClr val="bg1"/>
          </a:solidFill>
          <a:ln w="38100">
            <a:solidFill>
              <a:schemeClr val="tx1"/>
            </a:solidFill>
            <a:miter lim="800000"/>
            <a:headEnd/>
            <a:tailEnd/>
          </a:ln>
        </p:spPr>
        <p:txBody>
          <a:bodyPr wrap="square" lIns="92075" tIns="46038" rIns="92075" bIns="46038" numCol="1" anchor="t" anchorCtr="0" compatLnSpc="1">
            <a:prstTxWarp prst="textNoShape">
              <a:avLst/>
            </a:prstTxWarp>
          </a:bodyPr>
          <a:lstStyle/>
          <a:p>
            <a:pPr>
              <a:lnSpc>
                <a:spcPct val="75000"/>
              </a:lnSpc>
              <a:spcBef>
                <a:spcPct val="30000"/>
              </a:spcBef>
              <a:buClr>
                <a:srgbClr val="009900"/>
              </a:buClr>
              <a:buFont typeface="Wingdings" charset="2"/>
              <a:buChar char="Ø"/>
              <a:defRPr/>
            </a:pPr>
            <a:r>
              <a:rPr lang="en-US" sz="2200" b="1" dirty="0">
                <a:effectLst>
                  <a:outerShdw blurRad="38100" dist="38100" dir="2700000" algn="tl">
                    <a:srgbClr val="DDDDDD"/>
                  </a:outerShdw>
                </a:effectLst>
                <a:latin typeface="Gill Sans" charset="0"/>
                <a:ea typeface="+mn-ea"/>
                <a:cs typeface="+mn-cs"/>
              </a:rPr>
              <a:t>Should I consider the expected life of the equipment when I’m reviewing a contract?  Is it possible that an ODS approval could be the soundest way to go? </a:t>
            </a:r>
          </a:p>
          <a:p>
            <a:pPr>
              <a:lnSpc>
                <a:spcPct val="75000"/>
              </a:lnSpc>
              <a:spcBef>
                <a:spcPct val="30000"/>
              </a:spcBef>
              <a:buClr>
                <a:srgbClr val="009900"/>
              </a:buClr>
              <a:buFont typeface="Wingdings" charset="2"/>
              <a:buChar char="Ø"/>
              <a:defRPr/>
            </a:pPr>
            <a:endParaRPr lang="en-US" sz="1600" b="1" dirty="0">
              <a:solidFill>
                <a:schemeClr val="accent1"/>
              </a:solidFill>
              <a:effectLst>
                <a:outerShdw blurRad="38100" dist="38100" dir="2700000" algn="tl">
                  <a:srgbClr val="DDDDDD"/>
                </a:outerShdw>
              </a:effectLst>
              <a:latin typeface="Gill Sans" charset="0"/>
              <a:ea typeface="+mn-ea"/>
              <a:cs typeface="+mn-cs"/>
            </a:endParaRPr>
          </a:p>
          <a:p>
            <a:pPr>
              <a:lnSpc>
                <a:spcPct val="75000"/>
              </a:lnSpc>
              <a:spcBef>
                <a:spcPct val="30000"/>
              </a:spcBef>
              <a:buClr>
                <a:srgbClr val="CC3300"/>
              </a:buClr>
              <a:buSzPct val="105000"/>
              <a:buFont typeface="Monotype Sorts" charset="2"/>
              <a:buNone/>
              <a:defRPr/>
            </a:pPr>
            <a:r>
              <a:rPr lang="en-US" sz="2400" b="1" dirty="0">
                <a:solidFill>
                  <a:srgbClr val="CC3300"/>
                </a:solidFill>
                <a:effectLst>
                  <a:outerShdw blurRad="38100" dist="38100" dir="2700000" algn="tl">
                    <a:srgbClr val="DDDDDD"/>
                  </a:outerShdw>
                </a:effectLst>
                <a:latin typeface="Gill Sans" charset="0"/>
                <a:ea typeface="+mn-ea"/>
                <a:cs typeface="+mn-cs"/>
              </a:rPr>
              <a:t>Yes, it’s important to consider the current plans for that equipment.  If you’re looking at a piece of R-22 equipment that’s scheduled for replacement in a year or two, there’s little need to sweat over a service contract for next year.</a:t>
            </a:r>
          </a:p>
          <a:p>
            <a:pPr>
              <a:lnSpc>
                <a:spcPct val="75000"/>
              </a:lnSpc>
              <a:spcBef>
                <a:spcPct val="30000"/>
              </a:spcBef>
              <a:buClr>
                <a:srgbClr val="CC3300"/>
              </a:buClr>
              <a:buSzPct val="105000"/>
              <a:buFont typeface="Monotype Sorts" charset="2"/>
              <a:buNone/>
              <a:defRPr/>
            </a:pPr>
            <a:r>
              <a:rPr lang="en-US" sz="2400" b="1" dirty="0">
                <a:solidFill>
                  <a:srgbClr val="CC3300"/>
                </a:solidFill>
                <a:effectLst>
                  <a:outerShdw blurRad="38100" dist="38100" dir="2700000" algn="tl">
                    <a:srgbClr val="DDDDDD"/>
                  </a:outerShdw>
                </a:effectLst>
                <a:latin typeface="Gill Sans" charset="0"/>
                <a:ea typeface="+mn-ea"/>
                <a:cs typeface="+mn-cs"/>
              </a:rPr>
              <a:t>It’s also important to consider the type and use of the equipment. The ODS involved may not be available for all of its service life if it’s not mission critical.  But the R-22 and Halon 1301 in the Army ODS Reserve is projected to be around through 2030 and 2050, respectively.</a:t>
            </a:r>
          </a:p>
        </p:txBody>
      </p:sp>
      <p:sp>
        <p:nvSpPr>
          <p:cNvPr id="169988" name="Line 6"/>
          <p:cNvSpPr>
            <a:spLocks noChangeShapeType="1"/>
          </p:cNvSpPr>
          <p:nvPr/>
        </p:nvSpPr>
        <p:spPr bwMode="auto">
          <a:xfrm>
            <a:off x="546100" y="1339850"/>
            <a:ext cx="261937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5" name="Rectangle 2">
            <a:extLst>
              <a:ext uri="{FF2B5EF4-FFF2-40B4-BE49-F238E27FC236}">
                <a16:creationId xmlns:a16="http://schemas.microsoft.com/office/drawing/2014/main" id="{02278E8A-8698-0447-9EDE-3BE6CA5DE9F3}"/>
              </a:ext>
            </a:extLst>
          </p:cNvPr>
          <p:cNvSpPr>
            <a:spLocks noChangeArrowheads="1"/>
          </p:cNvSpPr>
          <p:nvPr/>
        </p:nvSpPr>
        <p:spPr bwMode="auto">
          <a:xfrm>
            <a:off x="406400" y="55880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charset="0"/>
              </a:rPr>
              <a:t>Questions </a:t>
            </a:r>
          </a:p>
          <a:p>
            <a:pPr>
              <a:lnSpc>
                <a:spcPct val="85000"/>
              </a:lnSpc>
              <a:defRPr/>
            </a:pPr>
            <a:r>
              <a:rPr lang="en-US" sz="4400" b="1" dirty="0">
                <a:solidFill>
                  <a:srgbClr val="0091F8"/>
                </a:solidFill>
                <a:effectLst>
                  <a:outerShdw blurRad="38100" dist="38100" dir="2700000" algn="tl">
                    <a:srgbClr val="DDDDDD"/>
                  </a:outerShdw>
                </a:effectLst>
                <a:latin typeface="Gill Sans" charset="0"/>
              </a:rPr>
              <a:t>&amp; Answers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ChangeArrowheads="1"/>
          </p:cNvSpPr>
          <p:nvPr/>
        </p:nvSpPr>
        <p:spPr bwMode="auto">
          <a:xfrm>
            <a:off x="546099" y="1682750"/>
            <a:ext cx="8013701" cy="4131004"/>
          </a:xfrm>
          <a:prstGeom prst="rect">
            <a:avLst/>
          </a:prstGeom>
          <a:solidFill>
            <a:schemeClr val="bg1"/>
          </a:solidFill>
          <a:ln w="38100">
            <a:solidFill>
              <a:schemeClr val="tx1"/>
            </a:solidFill>
            <a:miter lim="800000"/>
            <a:headEnd/>
            <a:tailEnd/>
          </a:ln>
          <a:effectLst/>
        </p:spPr>
        <p:txBody>
          <a:bodyPr wrap="square" lIns="92075" tIns="46038" rIns="92075" bIns="46038">
            <a:prstTxWarp prst="textNoShape">
              <a:avLst/>
            </a:prstTxWarp>
            <a:spAutoFit/>
          </a:bodyPr>
          <a:lstStyle/>
          <a:p>
            <a:pPr>
              <a:lnSpc>
                <a:spcPct val="80000"/>
              </a:lnSpc>
              <a:spcBef>
                <a:spcPct val="30000"/>
              </a:spcBef>
              <a:buClr>
                <a:srgbClr val="009900"/>
              </a:buClr>
              <a:buSzPct val="110000"/>
              <a:buFont typeface="Wingdings" charset="2"/>
              <a:buChar char="Ø"/>
            </a:pPr>
            <a:r>
              <a:rPr lang="en-US" dirty="0">
                <a:latin typeface="Gill Sans" charset="0"/>
              </a:rPr>
              <a:t> </a:t>
            </a:r>
            <a:r>
              <a:rPr lang="en-US" b="1" dirty="0">
                <a:effectLst>
                  <a:outerShdw blurRad="38100" dist="38100" dir="2700000" algn="tl">
                    <a:srgbClr val="DDDDDD"/>
                  </a:outerShdw>
                </a:effectLst>
                <a:latin typeface="Gill Sans" charset="0"/>
              </a:rPr>
              <a:t>Is this law actually being enforced?  Why do I </a:t>
            </a:r>
            <a:br>
              <a:rPr lang="en-US" b="1" dirty="0">
                <a:effectLst>
                  <a:outerShdw blurRad="38100" dist="38100" dir="2700000" algn="tl">
                    <a:srgbClr val="DDDDDD"/>
                  </a:outerShdw>
                </a:effectLst>
                <a:latin typeface="Gill Sans" charset="0"/>
              </a:rPr>
            </a:br>
            <a:r>
              <a:rPr lang="en-US" b="1" dirty="0">
                <a:effectLst>
                  <a:outerShdw blurRad="38100" dist="38100" dir="2700000" algn="tl">
                    <a:srgbClr val="DDDDDD"/>
                  </a:outerShdw>
                </a:effectLst>
                <a:latin typeface="Gill Sans" charset="0"/>
              </a:rPr>
              <a:t>    have to do this?  What impact does all this </a:t>
            </a:r>
            <a:br>
              <a:rPr lang="en-US" b="1" dirty="0">
                <a:effectLst>
                  <a:outerShdw blurRad="38100" dist="38100" dir="2700000" algn="tl">
                    <a:srgbClr val="DDDDDD"/>
                  </a:outerShdw>
                </a:effectLst>
                <a:latin typeface="Gill Sans" charset="0"/>
              </a:rPr>
            </a:br>
            <a:r>
              <a:rPr lang="en-US" b="1" dirty="0">
                <a:effectLst>
                  <a:outerShdw blurRad="38100" dist="38100" dir="2700000" algn="tl">
                    <a:srgbClr val="DDDDDD"/>
                  </a:outerShdw>
                </a:effectLst>
                <a:latin typeface="Gill Sans" charset="0"/>
              </a:rPr>
              <a:t>    work really have on anything?</a:t>
            </a:r>
            <a:br>
              <a:rPr lang="en-US" b="1" dirty="0">
                <a:effectLst>
                  <a:outerShdw blurRad="38100" dist="38100" dir="2700000" algn="tl">
                    <a:srgbClr val="DDDDDD"/>
                  </a:outerShdw>
                </a:effectLst>
                <a:latin typeface="Gill Sans" charset="0"/>
              </a:rPr>
            </a:br>
            <a:endParaRPr lang="en-US" b="1" dirty="0">
              <a:effectLst>
                <a:outerShdw blurRad="38100" dist="38100" dir="2700000" algn="tl">
                  <a:srgbClr val="DDDDDD"/>
                </a:outerShdw>
              </a:effectLst>
              <a:latin typeface="Gill Sans" charset="0"/>
            </a:endParaRPr>
          </a:p>
          <a:p>
            <a:pPr>
              <a:lnSpc>
                <a:spcPct val="80000"/>
              </a:lnSpc>
              <a:spcBef>
                <a:spcPct val="30000"/>
              </a:spcBef>
              <a:buClr>
                <a:srgbClr val="CC3300"/>
              </a:buClr>
              <a:buSzPct val="150000"/>
              <a:buFont typeface="Monotype Sorts" charset="2"/>
              <a:buNone/>
            </a:pPr>
            <a:r>
              <a:rPr lang="en-US" b="1" dirty="0">
                <a:effectLst>
                  <a:outerShdw blurRad="38100" dist="38100" dir="2700000" algn="tl">
                    <a:srgbClr val="DDDDDD"/>
                  </a:outerShdw>
                </a:effectLst>
                <a:latin typeface="Gill Sans" charset="0"/>
              </a:rPr>
              <a:t> </a:t>
            </a:r>
            <a:r>
              <a:rPr lang="en-US" b="1" dirty="0">
                <a:solidFill>
                  <a:srgbClr val="CC3300"/>
                </a:solidFill>
                <a:effectLst>
                  <a:outerShdw blurRad="38100" dist="38100" dir="2700000" algn="tl">
                    <a:srgbClr val="DDDDDD"/>
                  </a:outerShdw>
                </a:effectLst>
                <a:latin typeface="Gill Sans" charset="0"/>
              </a:rPr>
              <a:t>To answer that, you have to remind yourself </a:t>
            </a:r>
            <a:br>
              <a:rPr lang="en-US" b="1" dirty="0">
                <a:solidFill>
                  <a:srgbClr val="CC3300"/>
                </a:solidFill>
                <a:effectLst>
                  <a:outerShdw blurRad="38100" dist="38100" dir="2700000" algn="tl">
                    <a:srgbClr val="DDDDDD"/>
                  </a:outerShdw>
                </a:effectLst>
                <a:latin typeface="Gill Sans" charset="0"/>
              </a:rPr>
            </a:br>
            <a:r>
              <a:rPr lang="en-US" b="1" dirty="0">
                <a:solidFill>
                  <a:srgbClr val="CC3300"/>
                </a:solidFill>
                <a:effectLst>
                  <a:outerShdw blurRad="38100" dist="38100" dir="2700000" algn="tl">
                    <a:srgbClr val="DDDDDD"/>
                  </a:outerShdw>
                </a:effectLst>
                <a:latin typeface="Gill Sans" charset="0"/>
              </a:rPr>
              <a:t>    what ODS elimination is all about. It’s about </a:t>
            </a:r>
            <a:br>
              <a:rPr lang="en-US" b="1" dirty="0">
                <a:solidFill>
                  <a:srgbClr val="CC3300"/>
                </a:solidFill>
                <a:effectLst>
                  <a:outerShdw blurRad="38100" dist="38100" dir="2700000" algn="tl">
                    <a:srgbClr val="DDDDDD"/>
                  </a:outerShdw>
                </a:effectLst>
                <a:latin typeface="Gill Sans" charset="0"/>
              </a:rPr>
            </a:br>
            <a:r>
              <a:rPr lang="en-US" b="1" dirty="0">
                <a:solidFill>
                  <a:srgbClr val="CC3300"/>
                </a:solidFill>
                <a:effectLst>
                  <a:outerShdw blurRad="38100" dist="38100" dir="2700000" algn="tl">
                    <a:srgbClr val="DDDDDD"/>
                  </a:outerShdw>
                </a:effectLst>
                <a:latin typeface="Gill Sans" charset="0"/>
              </a:rPr>
              <a:t>    shortages and not providing the warfighter </a:t>
            </a:r>
            <a:br>
              <a:rPr lang="en-US" b="1" dirty="0">
                <a:solidFill>
                  <a:srgbClr val="CC3300"/>
                </a:solidFill>
                <a:effectLst>
                  <a:outerShdw blurRad="38100" dist="38100" dir="2700000" algn="tl">
                    <a:srgbClr val="DDDDDD"/>
                  </a:outerShdw>
                </a:effectLst>
                <a:latin typeface="Gill Sans" charset="0"/>
              </a:rPr>
            </a:br>
            <a:r>
              <a:rPr lang="en-US" b="1" dirty="0">
                <a:solidFill>
                  <a:srgbClr val="CC3300"/>
                </a:solidFill>
                <a:effectLst>
                  <a:outerShdw blurRad="38100" dist="38100" dir="2700000" algn="tl">
                    <a:srgbClr val="DDDDDD"/>
                  </a:outerShdw>
                </a:effectLst>
                <a:latin typeface="Gill Sans" charset="0"/>
              </a:rPr>
              <a:t>    the support and services when they’re really </a:t>
            </a:r>
            <a:br>
              <a:rPr lang="en-US" b="1" dirty="0">
                <a:solidFill>
                  <a:srgbClr val="CC3300"/>
                </a:solidFill>
                <a:effectLst>
                  <a:outerShdw blurRad="38100" dist="38100" dir="2700000" algn="tl">
                    <a:srgbClr val="DDDDDD"/>
                  </a:outerShdw>
                </a:effectLst>
                <a:latin typeface="Gill Sans" charset="0"/>
              </a:rPr>
            </a:br>
            <a:r>
              <a:rPr lang="en-US" b="1" dirty="0">
                <a:solidFill>
                  <a:srgbClr val="CC3300"/>
                </a:solidFill>
                <a:effectLst>
                  <a:outerShdw blurRad="38100" dist="38100" dir="2700000" algn="tl">
                    <a:srgbClr val="DDDDDD"/>
                  </a:outerShdw>
                </a:effectLst>
                <a:latin typeface="Gill Sans" charset="0"/>
              </a:rPr>
              <a:t>    needed.  It’s not just another environmental </a:t>
            </a:r>
            <a:br>
              <a:rPr lang="en-US" b="1" dirty="0">
                <a:solidFill>
                  <a:srgbClr val="CC3300"/>
                </a:solidFill>
                <a:effectLst>
                  <a:outerShdw blurRad="38100" dist="38100" dir="2700000" algn="tl">
                    <a:srgbClr val="DDDDDD"/>
                  </a:outerShdw>
                </a:effectLst>
                <a:latin typeface="Gill Sans" charset="0"/>
              </a:rPr>
            </a:br>
            <a:r>
              <a:rPr lang="en-US" b="1" dirty="0">
                <a:solidFill>
                  <a:srgbClr val="CC3300"/>
                </a:solidFill>
                <a:effectLst>
                  <a:outerShdw blurRad="38100" dist="38100" dir="2700000" algn="tl">
                    <a:srgbClr val="DDDDDD"/>
                  </a:outerShdw>
                </a:effectLst>
                <a:latin typeface="Gill Sans" charset="0"/>
              </a:rPr>
              <a:t>    issue.  It’s all about --</a:t>
            </a:r>
            <a:br>
              <a:rPr lang="en-US" sz="2800" b="1" dirty="0">
                <a:solidFill>
                  <a:srgbClr val="CC3300"/>
                </a:solidFill>
                <a:effectLst>
                  <a:outerShdw blurRad="38100" dist="38100" dir="2700000" algn="tl">
                    <a:srgbClr val="DDDDDD"/>
                  </a:outerShdw>
                </a:effectLst>
                <a:latin typeface="Gill Sans" charset="0"/>
              </a:rPr>
            </a:br>
            <a:br>
              <a:rPr lang="en-US" sz="2000" b="1" dirty="0">
                <a:solidFill>
                  <a:srgbClr val="CC3300"/>
                </a:solidFill>
                <a:effectLst>
                  <a:outerShdw blurRad="38100" dist="38100" dir="2700000" algn="tl">
                    <a:srgbClr val="DDDDDD"/>
                  </a:outerShdw>
                </a:effectLst>
                <a:latin typeface="Gill Sans" charset="0"/>
              </a:rPr>
            </a:br>
            <a:r>
              <a:rPr lang="en-US" sz="2800" b="1" dirty="0">
                <a:solidFill>
                  <a:srgbClr val="CC3300"/>
                </a:solidFill>
                <a:effectLst>
                  <a:outerShdw blurRad="38100" dist="38100" dir="2700000" algn="tl">
                    <a:srgbClr val="DDDDDD"/>
                  </a:outerShdw>
                </a:effectLst>
                <a:latin typeface="Gill Sans" charset="0"/>
              </a:rPr>
              <a:t>                     </a:t>
            </a:r>
            <a:r>
              <a:rPr lang="en-US" sz="4800" b="1" i="1" dirty="0">
                <a:solidFill>
                  <a:srgbClr val="009900"/>
                </a:solidFill>
                <a:effectLst>
                  <a:outerShdw blurRad="38100" dist="38100" dir="2700000" algn="tl">
                    <a:srgbClr val="DDDDDD"/>
                  </a:outerShdw>
                </a:effectLst>
                <a:latin typeface="Gill Sans" charset="0"/>
              </a:rPr>
              <a:t>READINESS</a:t>
            </a:r>
          </a:p>
          <a:p>
            <a:pPr>
              <a:lnSpc>
                <a:spcPct val="80000"/>
              </a:lnSpc>
              <a:spcBef>
                <a:spcPct val="30000"/>
              </a:spcBef>
              <a:buClr>
                <a:srgbClr val="CC3300"/>
              </a:buClr>
              <a:buSzPct val="150000"/>
              <a:buFont typeface="Monotype Sorts" charset="2"/>
              <a:buNone/>
            </a:pPr>
            <a:r>
              <a:rPr lang="en-US" sz="800" b="1" i="1" dirty="0">
                <a:solidFill>
                  <a:srgbClr val="CC3300"/>
                </a:solidFill>
                <a:effectLst>
                  <a:outerShdw blurRad="38100" dist="38100" dir="2700000" algn="tl">
                    <a:srgbClr val="DDDDDD"/>
                  </a:outerShdw>
                </a:effectLst>
                <a:latin typeface="Gill Sans" charset="0"/>
              </a:rPr>
              <a:t>    </a:t>
            </a:r>
            <a:r>
              <a:rPr lang="en-US" sz="800" b="1" dirty="0">
                <a:solidFill>
                  <a:srgbClr val="CC3300"/>
                </a:solidFill>
                <a:effectLst>
                  <a:outerShdw blurRad="38100" dist="38100" dir="2700000" algn="tl">
                    <a:srgbClr val="DDDDDD"/>
                  </a:outerShdw>
                </a:effectLst>
                <a:latin typeface="Gill Sans" charset="0"/>
              </a:rPr>
              <a:t>	</a:t>
            </a:r>
            <a:endParaRPr lang="en-US" sz="800" b="1" dirty="0">
              <a:effectLst>
                <a:outerShdw blurRad="38100" dist="38100" dir="2700000" algn="tl">
                  <a:srgbClr val="DDDDDD"/>
                </a:outerShdw>
              </a:effectLst>
              <a:latin typeface="Gill Sans" charset="0"/>
            </a:endParaRPr>
          </a:p>
        </p:txBody>
      </p:sp>
      <p:sp>
        <p:nvSpPr>
          <p:cNvPr id="172036" name="Line 7"/>
          <p:cNvSpPr>
            <a:spLocks noChangeShapeType="1"/>
          </p:cNvSpPr>
          <p:nvPr/>
        </p:nvSpPr>
        <p:spPr bwMode="auto">
          <a:xfrm>
            <a:off x="546100" y="1339850"/>
            <a:ext cx="2619375"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
        <p:nvSpPr>
          <p:cNvPr id="5" name="Rectangle 2">
            <a:extLst>
              <a:ext uri="{FF2B5EF4-FFF2-40B4-BE49-F238E27FC236}">
                <a16:creationId xmlns:a16="http://schemas.microsoft.com/office/drawing/2014/main" id="{5DDEC6B6-DB8E-0D4C-B5D7-0EB77540F22D}"/>
              </a:ext>
            </a:extLst>
          </p:cNvPr>
          <p:cNvSpPr>
            <a:spLocks noChangeArrowheads="1"/>
          </p:cNvSpPr>
          <p:nvPr/>
        </p:nvSpPr>
        <p:spPr bwMode="auto">
          <a:xfrm>
            <a:off x="406400" y="55880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charset="0"/>
              </a:rPr>
              <a:t>Questions </a:t>
            </a:r>
          </a:p>
          <a:p>
            <a:pPr>
              <a:lnSpc>
                <a:spcPct val="85000"/>
              </a:lnSpc>
              <a:defRPr/>
            </a:pPr>
            <a:r>
              <a:rPr lang="en-US" sz="4400" b="1" dirty="0">
                <a:solidFill>
                  <a:srgbClr val="0091F8"/>
                </a:solidFill>
                <a:effectLst>
                  <a:outerShdw blurRad="38100" dist="38100" dir="2700000" algn="tl">
                    <a:srgbClr val="DDDDDD"/>
                  </a:outerShdw>
                </a:effectLst>
                <a:latin typeface="Gill Sans" charset="0"/>
              </a:rPr>
              <a:t>&amp; Answers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2447925" y="1728788"/>
            <a:ext cx="6061075" cy="1104900"/>
          </a:xfrm>
          <a:ln>
            <a:miter lim="800000"/>
            <a:headEnd/>
            <a:tailEnd/>
          </a:ln>
        </p:spPr>
        <p:txBody>
          <a:bodyPr wrap="square" lIns="92075" tIns="46038" rIns="92075" bIns="46038" numCol="1" anchor="b" anchorCtr="0" compatLnSpc="1">
            <a:prstTxWarp prst="textNoShape">
              <a:avLst/>
            </a:prstTxWarp>
          </a:bodyPr>
          <a:lstStyle/>
          <a:p>
            <a:pPr algn="l">
              <a:defRPr/>
            </a:pPr>
            <a:r>
              <a:rPr lang="en-US" sz="4000" b="1" dirty="0">
                <a:solidFill>
                  <a:schemeClr val="accent2"/>
                </a:solidFill>
                <a:effectLst>
                  <a:outerShdw blurRad="38100" dist="38100" dir="2700000" algn="tl">
                    <a:srgbClr val="DDDDDD"/>
                  </a:outerShdw>
                </a:effectLst>
                <a:latin typeface="Gill Sans" charset="0"/>
                <a:ea typeface="+mj-ea"/>
                <a:cs typeface="+mj-cs"/>
              </a:rPr>
              <a:t>Paris Agreement</a:t>
            </a:r>
            <a:br>
              <a:rPr lang="en-US" sz="4000" b="1" dirty="0">
                <a:solidFill>
                  <a:schemeClr val="accent2"/>
                </a:solidFill>
                <a:effectLst>
                  <a:outerShdw blurRad="38100" dist="38100" dir="2700000" algn="tl">
                    <a:srgbClr val="DDDDDD"/>
                  </a:outerShdw>
                </a:effectLst>
                <a:latin typeface="Gill Sans" charset="0"/>
                <a:ea typeface="+mj-ea"/>
                <a:cs typeface="+mj-cs"/>
              </a:rPr>
            </a:br>
            <a:r>
              <a:rPr lang="en-US" sz="2800" b="1" dirty="0">
                <a:solidFill>
                  <a:schemeClr val="accent2"/>
                </a:solidFill>
                <a:effectLst>
                  <a:outerShdw blurRad="38100" dist="38100" dir="2700000" algn="tl">
                    <a:srgbClr val="DDDDDD"/>
                  </a:outerShdw>
                </a:effectLst>
                <a:latin typeface="Gill Sans" charset="0"/>
                <a:ea typeface="+mj-ea"/>
                <a:cs typeface="+mj-cs"/>
              </a:rPr>
              <a:t>December 2015</a:t>
            </a:r>
          </a:p>
        </p:txBody>
      </p:sp>
      <p:sp>
        <p:nvSpPr>
          <p:cNvPr id="20483" name="Rectangle 3"/>
          <p:cNvSpPr>
            <a:spLocks noGrp="1" noChangeArrowheads="1"/>
          </p:cNvSpPr>
          <p:nvPr>
            <p:ph type="body" idx="1"/>
          </p:nvPr>
        </p:nvSpPr>
        <p:spPr bwMode="auto">
          <a:xfrm>
            <a:off x="728308" y="2992358"/>
            <a:ext cx="8167717" cy="3300413"/>
          </a:xfrm>
          <a:ln>
            <a:miter lim="800000"/>
            <a:headEnd/>
            <a:tailEnd/>
          </a:ln>
        </p:spPr>
        <p:txBody>
          <a:bodyPr wrap="square" lIns="92075" tIns="46038" rIns="92075" bIns="46038" numCol="1" anchor="t" anchorCtr="0" compatLnSpc="1">
            <a:prstTxWarp prst="textNoShape">
              <a:avLst/>
            </a:prstTxWarp>
          </a:bodyPr>
          <a:lstStyle/>
          <a:p>
            <a:pPr>
              <a:lnSpc>
                <a:spcPct val="9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 21</a:t>
            </a:r>
            <a:r>
              <a:rPr lang="en-US" sz="2800" b="1" baseline="30000" dirty="0">
                <a:effectLst>
                  <a:outerShdw blurRad="38100" dist="38100" dir="2700000" algn="tl">
                    <a:srgbClr val="DDDDDD"/>
                  </a:outerShdw>
                </a:effectLst>
                <a:latin typeface="Gill Sans" charset="0"/>
                <a:ea typeface="+mn-ea"/>
                <a:cs typeface="+mn-cs"/>
              </a:rPr>
              <a:t>st</a:t>
            </a:r>
            <a:r>
              <a:rPr lang="en-US" sz="2800" b="1" dirty="0">
                <a:effectLst>
                  <a:outerShdw blurRad="38100" dist="38100" dir="2700000" algn="tl">
                    <a:srgbClr val="DDDDDD"/>
                  </a:outerShdw>
                </a:effectLst>
                <a:latin typeface="Gill Sans" charset="0"/>
                <a:ea typeface="+mn-ea"/>
                <a:cs typeface="+mn-cs"/>
              </a:rPr>
              <a:t> Conference of Parties UNFCCC</a:t>
            </a:r>
          </a:p>
          <a:p>
            <a:pPr>
              <a:lnSpc>
                <a:spcPct val="9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 Targets temperature rise to &lt; 2.7</a:t>
            </a:r>
            <a:r>
              <a:rPr lang="en-US" sz="2800" b="1" baseline="30000" dirty="0">
                <a:effectLst>
                  <a:outerShdw blurRad="38100" dist="38100" dir="2700000" algn="tl">
                    <a:srgbClr val="DDDDDD"/>
                  </a:outerShdw>
                </a:effectLst>
                <a:latin typeface="Gill Sans" charset="0"/>
                <a:ea typeface="+mn-ea"/>
                <a:cs typeface="+mn-cs"/>
              </a:rPr>
              <a:t>o</a:t>
            </a:r>
            <a:r>
              <a:rPr lang="en-US" sz="2800" b="1" dirty="0">
                <a:effectLst>
                  <a:outerShdw blurRad="38100" dist="38100" dir="2700000" algn="tl">
                    <a:srgbClr val="DDDDDD"/>
                  </a:outerShdw>
                </a:effectLst>
                <a:latin typeface="Gill Sans" charset="0"/>
                <a:ea typeface="+mn-ea"/>
                <a:cs typeface="+mn-cs"/>
              </a:rPr>
              <a:t>F</a:t>
            </a:r>
          </a:p>
          <a:p>
            <a:pPr>
              <a:lnSpc>
                <a:spcPct val="9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 Achieve through 20/20/20 framework</a:t>
            </a:r>
          </a:p>
          <a:p>
            <a:pPr>
              <a:lnSpc>
                <a:spcPct val="9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 No timetables or national goals set</a:t>
            </a:r>
          </a:p>
          <a:p>
            <a:pPr>
              <a:lnSpc>
                <a:spcPct val="9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 States self-regulating, no penalties</a:t>
            </a:r>
          </a:p>
          <a:p>
            <a:pPr>
              <a:lnSpc>
                <a:spcPct val="90000"/>
              </a:lnSpc>
              <a:buClr>
                <a:srgbClr val="3D7F01"/>
              </a:buClr>
              <a:buFont typeface="Wingdings" charset="2"/>
              <a:buChar char="Ø"/>
              <a:defRPr/>
            </a:pPr>
            <a:r>
              <a:rPr lang="en-US" sz="2800" b="1" dirty="0">
                <a:effectLst>
                  <a:outerShdw blurRad="38100" dist="38100" dir="2700000" algn="tl">
                    <a:srgbClr val="DDDDDD"/>
                  </a:outerShdw>
                </a:effectLst>
                <a:latin typeface="Gill Sans" charset="0"/>
                <a:ea typeface="+mn-ea"/>
                <a:cs typeface="+mn-cs"/>
              </a:rPr>
              <a:t> U.S. announced withdrawal June 2017</a:t>
            </a:r>
            <a:br>
              <a:rPr lang="en-US" sz="2800" b="1" dirty="0">
                <a:effectLst>
                  <a:outerShdw blurRad="38100" dist="38100" dir="2700000" algn="tl">
                    <a:srgbClr val="DDDDDD"/>
                  </a:outerShdw>
                </a:effectLst>
                <a:latin typeface="Gill Sans" charset="0"/>
                <a:ea typeface="+mn-ea"/>
                <a:cs typeface="+mn-cs"/>
              </a:rPr>
            </a:br>
            <a:r>
              <a:rPr lang="en-US" sz="2800" b="1" dirty="0">
                <a:effectLst>
                  <a:outerShdw blurRad="38100" dist="38100" dir="2700000" algn="tl">
                    <a:srgbClr val="DDDDDD"/>
                  </a:outerShdw>
                </a:effectLst>
                <a:latin typeface="Gill Sans" charset="0"/>
                <a:ea typeface="+mn-ea"/>
                <a:cs typeface="+mn-cs"/>
              </a:rPr>
              <a:t> o Becomes effective November 2020</a:t>
            </a:r>
            <a:endParaRPr lang="en-US" sz="2400" b="1" dirty="0">
              <a:effectLst>
                <a:outerShdw blurRad="38100" dist="38100" dir="2700000" algn="tl">
                  <a:srgbClr val="DDDDDD"/>
                </a:outerShdw>
              </a:effectLst>
              <a:latin typeface="Gill Sans" charset="0"/>
              <a:ea typeface="+mn-ea"/>
              <a:cs typeface="+mn-cs"/>
            </a:endParaRPr>
          </a:p>
        </p:txBody>
      </p:sp>
      <p:sp>
        <p:nvSpPr>
          <p:cNvPr id="20490" name="Rectangle 10"/>
          <p:cNvSpPr>
            <a:spLocks noChangeArrowheads="1"/>
          </p:cNvSpPr>
          <p:nvPr/>
        </p:nvSpPr>
        <p:spPr bwMode="auto">
          <a:xfrm>
            <a:off x="282575" y="2127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FF3300"/>
                </a:solidFill>
                <a:effectLst>
                  <a:outerShdw blurRad="38100" dist="38100" dir="2700000" algn="tl">
                    <a:srgbClr val="DDDDDD"/>
                  </a:outerShdw>
                </a:effectLst>
                <a:latin typeface="Gill Sans" charset="0"/>
              </a:rPr>
              <a:t>Climate</a:t>
            </a:r>
            <a:br>
              <a:rPr lang="en-US" sz="4400" b="1" dirty="0">
                <a:solidFill>
                  <a:srgbClr val="FF3300"/>
                </a:solidFill>
                <a:effectLst>
                  <a:outerShdw blurRad="38100" dist="38100" dir="2700000" algn="tl">
                    <a:srgbClr val="DDDDDD"/>
                  </a:outerShdw>
                </a:effectLst>
                <a:latin typeface="Gill Sans" charset="0"/>
              </a:rPr>
            </a:br>
            <a:r>
              <a:rPr lang="en-US" sz="4400" b="1" dirty="0">
                <a:solidFill>
                  <a:srgbClr val="FF3300"/>
                </a:solidFill>
                <a:effectLst>
                  <a:outerShdw blurRad="38100" dist="38100" dir="2700000" algn="tl">
                    <a:srgbClr val="DDDDDD"/>
                  </a:outerShdw>
                </a:effectLst>
                <a:latin typeface="Gill Sans" charset="0"/>
              </a:rPr>
              <a:t>Change</a:t>
            </a:r>
          </a:p>
        </p:txBody>
      </p:sp>
      <p:sp>
        <p:nvSpPr>
          <p:cNvPr id="39943" name="Line 13"/>
          <p:cNvSpPr>
            <a:spLocks noChangeShapeType="1"/>
          </p:cNvSpPr>
          <p:nvPr/>
        </p:nvSpPr>
        <p:spPr bwMode="auto">
          <a:xfrm flipV="1">
            <a:off x="387350" y="1327150"/>
            <a:ext cx="3386138"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87" y="1817688"/>
            <a:ext cx="1616075" cy="1016000"/>
          </a:xfrm>
          <a:prstGeom prst="rect">
            <a:avLst/>
          </a:prstGeom>
        </p:spPr>
      </p:pic>
      <p:sp>
        <p:nvSpPr>
          <p:cNvPr id="3" name="Rectangle 2"/>
          <p:cNvSpPr/>
          <p:nvPr/>
        </p:nvSpPr>
        <p:spPr bwMode="auto">
          <a:xfrm>
            <a:off x="542441" y="1775282"/>
            <a:ext cx="1673352" cy="109728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7175698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95837" y="1861308"/>
            <a:ext cx="8013164" cy="1104900"/>
          </a:xfrm>
          <a:ln>
            <a:miter lim="800000"/>
            <a:headEnd/>
            <a:tailEnd/>
          </a:ln>
        </p:spPr>
        <p:txBody>
          <a:bodyPr wrap="square" lIns="92075" tIns="46038" rIns="92075" bIns="46038" numCol="1" anchor="b" anchorCtr="0" compatLnSpc="1">
            <a:prstTxWarp prst="textNoShape">
              <a:avLst/>
            </a:prstTxWarp>
          </a:bodyPr>
          <a:lstStyle/>
          <a:p>
            <a:pPr>
              <a:lnSpc>
                <a:spcPts val="4200"/>
              </a:lnSpc>
              <a:defRPr/>
            </a:pPr>
            <a:r>
              <a:rPr lang="en-US" sz="4000" b="1" dirty="0">
                <a:solidFill>
                  <a:schemeClr val="accent2"/>
                </a:solidFill>
                <a:effectLst>
                  <a:outerShdw blurRad="38100" dist="38100" dir="2700000" algn="tl">
                    <a:srgbClr val="DDDDDD"/>
                  </a:outerShdw>
                </a:effectLst>
                <a:latin typeface="Gill Sans" charset="0"/>
                <a:ea typeface="+mj-ea"/>
                <a:cs typeface="+mj-cs"/>
              </a:rPr>
              <a:t>Kigali Amendment to the Montreal Protocol (2016)</a:t>
            </a:r>
            <a:endParaRPr lang="en-US" sz="2800" b="1" dirty="0">
              <a:solidFill>
                <a:schemeClr val="accent2"/>
              </a:solidFill>
              <a:effectLst>
                <a:outerShdw blurRad="38100" dist="38100" dir="2700000" algn="tl">
                  <a:srgbClr val="DDDDDD"/>
                </a:outerShdw>
              </a:effectLst>
              <a:latin typeface="Gill Sans" charset="0"/>
              <a:ea typeface="+mj-ea"/>
              <a:cs typeface="+mj-cs"/>
            </a:endParaRPr>
          </a:p>
        </p:txBody>
      </p:sp>
      <p:sp>
        <p:nvSpPr>
          <p:cNvPr id="20483" name="Rectangle 3"/>
          <p:cNvSpPr>
            <a:spLocks noGrp="1" noChangeArrowheads="1"/>
          </p:cNvSpPr>
          <p:nvPr>
            <p:ph type="body" idx="1"/>
          </p:nvPr>
        </p:nvSpPr>
        <p:spPr bwMode="auto">
          <a:xfrm>
            <a:off x="759306" y="3204391"/>
            <a:ext cx="7408300" cy="2321764"/>
          </a:xfrm>
          <a:ln>
            <a:miter lim="800000"/>
            <a:headEnd/>
            <a:tailEnd/>
          </a:ln>
        </p:spPr>
        <p:txBody>
          <a:bodyPr wrap="square" lIns="92075" tIns="46038" rIns="92075" bIns="46038" numCol="1" anchor="t" anchorCtr="0" compatLnSpc="1">
            <a:prstTxWarp prst="textNoShape">
              <a:avLst/>
            </a:prstTxWarp>
          </a:bodyPr>
          <a:lstStyle/>
          <a:p>
            <a:pPr>
              <a:lnSpc>
                <a:spcPct val="90000"/>
              </a:lnSpc>
              <a:buClr>
                <a:srgbClr val="3D7F01"/>
              </a:buClr>
              <a:buFont typeface="Wingdings" charset="2"/>
              <a:buChar char="Ø"/>
              <a:defRPr/>
            </a:pPr>
            <a:r>
              <a:rPr lang="en-US" sz="3000" b="1" dirty="0">
                <a:effectLst>
                  <a:outerShdw blurRad="38100" dist="38100" dir="2700000" algn="tl">
                    <a:srgbClr val="DDDDDD"/>
                  </a:outerShdw>
                </a:effectLst>
                <a:latin typeface="Gill Sans" charset="0"/>
                <a:ea typeface="+mn-ea"/>
                <a:cs typeface="+mn-cs"/>
              </a:rPr>
              <a:t> </a:t>
            </a:r>
            <a:r>
              <a:rPr lang="en-US" b="1" dirty="0">
                <a:effectLst>
                  <a:outerShdw blurRad="38100" dist="38100" dir="2700000" algn="tl">
                    <a:srgbClr val="DDDDDD"/>
                  </a:outerShdw>
                </a:effectLst>
                <a:latin typeface="Gill Sans" charset="0"/>
                <a:ea typeface="+mn-ea"/>
                <a:cs typeface="+mn-cs"/>
              </a:rPr>
              <a:t>US-Canada-Mexico amendment</a:t>
            </a:r>
          </a:p>
          <a:p>
            <a:pPr>
              <a:lnSpc>
                <a:spcPct val="90000"/>
              </a:lnSpc>
              <a:buClr>
                <a:srgbClr val="3D7F01"/>
              </a:buClr>
              <a:buFont typeface="Wingdings" charset="2"/>
              <a:buChar char="Ø"/>
              <a:defRPr/>
            </a:pPr>
            <a:r>
              <a:rPr lang="en-US" b="1" dirty="0">
                <a:effectLst>
                  <a:outerShdw blurRad="38100" dist="38100" dir="2700000" algn="tl">
                    <a:srgbClr val="DDDDDD"/>
                  </a:outerShdw>
                </a:effectLst>
                <a:latin typeface="Gill Sans" charset="0"/>
                <a:ea typeface="+mn-ea"/>
                <a:cs typeface="+mn-cs"/>
              </a:rPr>
              <a:t> Phase down production of HFCs</a:t>
            </a:r>
          </a:p>
          <a:p>
            <a:pPr>
              <a:lnSpc>
                <a:spcPct val="90000"/>
              </a:lnSpc>
              <a:buClr>
                <a:srgbClr val="3D7F01"/>
              </a:buClr>
              <a:buFont typeface="Wingdings" charset="2"/>
              <a:buChar char="Ø"/>
              <a:defRPr/>
            </a:pPr>
            <a:r>
              <a:rPr lang="en-US" b="1" dirty="0">
                <a:effectLst>
                  <a:outerShdw blurRad="38100" dist="38100" dir="2700000" algn="tl">
                    <a:srgbClr val="DDDDDD"/>
                  </a:outerShdw>
                </a:effectLst>
                <a:latin typeface="Gill Sans" charset="0"/>
                <a:ea typeface="+mn-ea"/>
                <a:cs typeface="+mn-cs"/>
              </a:rPr>
              <a:t> HFCs in MP as ODS alternatives</a:t>
            </a:r>
          </a:p>
          <a:p>
            <a:pPr>
              <a:lnSpc>
                <a:spcPct val="90000"/>
              </a:lnSpc>
              <a:buClr>
                <a:srgbClr val="3D7F01"/>
              </a:buClr>
              <a:buFont typeface="Wingdings" charset="2"/>
              <a:buChar char="Ø"/>
              <a:defRPr/>
            </a:pPr>
            <a:r>
              <a:rPr lang="en-US" b="1" dirty="0">
                <a:effectLst>
                  <a:outerShdw blurRad="38100" dist="38100" dir="2700000" algn="tl">
                    <a:srgbClr val="DDDDDD"/>
                  </a:outerShdw>
                </a:effectLst>
                <a:latin typeface="Gill Sans" charset="0"/>
                <a:ea typeface="+mn-ea"/>
                <a:cs typeface="+mn-cs"/>
              </a:rPr>
              <a:t> </a:t>
            </a:r>
            <a:r>
              <a:rPr lang="en-US" b="1" dirty="0">
                <a:effectLst>
                  <a:outerShdw blurRad="38100" dist="38100" dir="2700000" algn="tl">
                    <a:srgbClr val="DDDDDD"/>
                  </a:outerShdw>
                </a:effectLst>
                <a:latin typeface="Gill Sans" charset="0"/>
              </a:rPr>
              <a:t>Proposed every year since 2011</a:t>
            </a:r>
            <a:endParaRPr lang="en-US" b="1" dirty="0">
              <a:effectLst>
                <a:outerShdw blurRad="38100" dist="38100" dir="2700000" algn="tl">
                  <a:srgbClr val="DDDDDD"/>
                </a:outerShdw>
              </a:effectLst>
              <a:latin typeface="Gill Sans" charset="0"/>
              <a:ea typeface="+mn-ea"/>
              <a:cs typeface="+mn-cs"/>
            </a:endParaRPr>
          </a:p>
        </p:txBody>
      </p:sp>
      <p:sp>
        <p:nvSpPr>
          <p:cNvPr id="20490" name="Rectangle 10"/>
          <p:cNvSpPr>
            <a:spLocks noChangeArrowheads="1"/>
          </p:cNvSpPr>
          <p:nvPr/>
        </p:nvSpPr>
        <p:spPr bwMode="auto">
          <a:xfrm>
            <a:off x="282575" y="2127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FF3300"/>
                </a:solidFill>
                <a:effectLst>
                  <a:outerShdw blurRad="38100" dist="38100" dir="2700000" algn="tl">
                    <a:srgbClr val="DDDDDD"/>
                  </a:outerShdw>
                </a:effectLst>
                <a:latin typeface="Gill Sans" charset="0"/>
              </a:rPr>
              <a:t>Climate</a:t>
            </a:r>
            <a:br>
              <a:rPr lang="en-US" sz="4400" b="1" dirty="0">
                <a:solidFill>
                  <a:srgbClr val="FF3300"/>
                </a:solidFill>
                <a:effectLst>
                  <a:outerShdw blurRad="38100" dist="38100" dir="2700000" algn="tl">
                    <a:srgbClr val="DDDDDD"/>
                  </a:outerShdw>
                </a:effectLst>
                <a:latin typeface="Gill Sans" charset="0"/>
              </a:rPr>
            </a:br>
            <a:r>
              <a:rPr lang="en-US" sz="4400" b="1" dirty="0">
                <a:solidFill>
                  <a:srgbClr val="FF3300"/>
                </a:solidFill>
                <a:effectLst>
                  <a:outerShdw blurRad="38100" dist="38100" dir="2700000" algn="tl">
                    <a:srgbClr val="DDDDDD"/>
                  </a:outerShdw>
                </a:effectLst>
                <a:latin typeface="Gill Sans" charset="0"/>
              </a:rPr>
              <a:t>Change</a:t>
            </a:r>
          </a:p>
        </p:txBody>
      </p:sp>
      <p:sp>
        <p:nvSpPr>
          <p:cNvPr id="39943" name="Line 13"/>
          <p:cNvSpPr>
            <a:spLocks noChangeShapeType="1"/>
          </p:cNvSpPr>
          <p:nvPr/>
        </p:nvSpPr>
        <p:spPr bwMode="auto">
          <a:xfrm flipV="1">
            <a:off x="387350" y="1327150"/>
            <a:ext cx="3386138" cy="0"/>
          </a:xfrm>
          <a:prstGeom prst="line">
            <a:avLst/>
          </a:prstGeom>
          <a:noFill/>
          <a:ln w="76200">
            <a:solidFill>
              <a:srgbClr val="FF0000"/>
            </a:solidFill>
            <a:round/>
            <a:headEnd type="none" w="sm" len="sm"/>
            <a:tailEnd type="none" w="sm" len="sm"/>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43768867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9"/>
          <p:cNvSpPr txBox="1">
            <a:spLocks noChangeArrowheads="1"/>
          </p:cNvSpPr>
          <p:nvPr/>
        </p:nvSpPr>
        <p:spPr bwMode="auto">
          <a:xfrm>
            <a:off x="341126" y="3717475"/>
            <a:ext cx="8370818" cy="2616101"/>
          </a:xfrm>
          <a:prstGeom prst="rect">
            <a:avLst/>
          </a:prstGeom>
          <a:noFill/>
          <a:ln w="9525">
            <a:noFill/>
            <a:miter lim="800000"/>
            <a:headEnd/>
            <a:tailEnd/>
          </a:ln>
        </p:spPr>
        <p:txBody>
          <a:bodyPr wrap="none">
            <a:prstTxWarp prst="textNoShape">
              <a:avLst/>
            </a:prstTxWarp>
            <a:spAutoFit/>
          </a:bodyPr>
          <a:lstStyle/>
          <a:p>
            <a:r>
              <a:rPr lang="en-US" sz="3600" dirty="0">
                <a:solidFill>
                  <a:srgbClr val="262699"/>
                </a:solidFill>
                <a:latin typeface="Arial Black" charset="0"/>
              </a:rPr>
              <a:t>Dave </a:t>
            </a:r>
          </a:p>
          <a:p>
            <a:r>
              <a:rPr lang="en-US" sz="3600" dirty="0">
                <a:solidFill>
                  <a:srgbClr val="262699"/>
                </a:solidFill>
                <a:latin typeface="Arial Black" charset="0"/>
              </a:rPr>
              <a:t>Koehler</a:t>
            </a:r>
          </a:p>
          <a:p>
            <a:r>
              <a:rPr lang="en-US" sz="3600" dirty="0">
                <a:solidFill>
                  <a:srgbClr val="262699"/>
                </a:solidFill>
                <a:latin typeface="Arial Black" charset="0"/>
              </a:rPr>
              <a:t>Lead ATR</a:t>
            </a:r>
          </a:p>
          <a:p>
            <a:r>
              <a:rPr lang="en-US" sz="2800" dirty="0">
                <a:solidFill>
                  <a:srgbClr val="262699"/>
                </a:solidFill>
                <a:latin typeface="Arial Black" charset="0"/>
              </a:rPr>
              <a:t>703-304-1680 (cell)</a:t>
            </a:r>
          </a:p>
          <a:p>
            <a:r>
              <a:rPr lang="en-US" sz="2800" dirty="0" err="1">
                <a:solidFill>
                  <a:srgbClr val="262699"/>
                </a:solidFill>
                <a:latin typeface="Arial Black" charset="0"/>
              </a:rPr>
              <a:t>koehlerdavid@prospectivetechnology.com</a:t>
            </a:r>
            <a:endParaRPr lang="en-US" sz="2800" dirty="0">
              <a:solidFill>
                <a:srgbClr val="262699"/>
              </a:solidFill>
              <a:latin typeface="Arial Black" charset="0"/>
            </a:endParaRPr>
          </a:p>
        </p:txBody>
      </p:sp>
      <p:grpSp>
        <p:nvGrpSpPr>
          <p:cNvPr id="2" name="Group 1">
            <a:extLst>
              <a:ext uri="{FF2B5EF4-FFF2-40B4-BE49-F238E27FC236}">
                <a16:creationId xmlns:a16="http://schemas.microsoft.com/office/drawing/2014/main" id="{A0876EDF-27AC-5C46-86C2-D43CD836A89F}"/>
              </a:ext>
            </a:extLst>
          </p:cNvPr>
          <p:cNvGrpSpPr/>
          <p:nvPr/>
        </p:nvGrpSpPr>
        <p:grpSpPr>
          <a:xfrm>
            <a:off x="2698750" y="1568700"/>
            <a:ext cx="3924300" cy="3644900"/>
            <a:chOff x="2228850" y="1727200"/>
            <a:chExt cx="3924300" cy="3644900"/>
          </a:xfrm>
        </p:grpSpPr>
        <p:sp>
          <p:nvSpPr>
            <p:cNvPr id="174084" name="Oval 336"/>
            <p:cNvSpPr>
              <a:spLocks noChangeArrowheads="1"/>
            </p:cNvSpPr>
            <p:nvPr/>
          </p:nvSpPr>
          <p:spPr bwMode="auto">
            <a:xfrm>
              <a:off x="2245060" y="1740851"/>
              <a:ext cx="3904580" cy="3608497"/>
            </a:xfrm>
            <a:prstGeom prst="ellipse">
              <a:avLst/>
            </a:prstGeom>
            <a:solidFill>
              <a:schemeClr val="bg1"/>
            </a:solidFill>
            <a:ln w="9525">
              <a:noFill/>
              <a:round/>
              <a:headEnd/>
              <a:tailEnd/>
            </a:ln>
          </p:spPr>
          <p:txBody>
            <a:bodyPr wrap="none" anchor="ctr">
              <a:prstTxWarp prst="textNoShape">
                <a:avLst/>
              </a:prstTxWarp>
            </a:bodyPr>
            <a:lstStyle/>
            <a:p>
              <a:endParaRPr lang="en-US"/>
            </a:p>
          </p:txBody>
        </p:sp>
        <p:grpSp>
          <p:nvGrpSpPr>
            <p:cNvPr id="174085" name="Group 337"/>
            <p:cNvGrpSpPr>
              <a:grpSpLocks/>
            </p:cNvGrpSpPr>
            <p:nvPr/>
          </p:nvGrpSpPr>
          <p:grpSpPr bwMode="auto">
            <a:xfrm>
              <a:off x="2846523" y="2459820"/>
              <a:ext cx="2716444" cy="2115953"/>
              <a:chOff x="1469" y="997"/>
              <a:chExt cx="2735" cy="2318"/>
            </a:xfrm>
          </p:grpSpPr>
          <p:pic>
            <p:nvPicPr>
              <p:cNvPr id="174199" name="Picture 338" descr="BLOS3"/>
              <p:cNvPicPr>
                <a:picLocks noChangeAspect="1" noChangeArrowheads="1"/>
              </p:cNvPicPr>
              <p:nvPr/>
            </p:nvPicPr>
            <p:blipFill>
              <a:blip r:embed="rId2">
                <a:lum bright="-12000" contrast="36000"/>
                <a:grayscl/>
              </a:blip>
              <a:srcRect/>
              <a:stretch>
                <a:fillRect/>
              </a:stretch>
            </p:blipFill>
            <p:spPr bwMode="auto">
              <a:xfrm>
                <a:off x="1469" y="997"/>
                <a:ext cx="2735" cy="2318"/>
              </a:xfrm>
              <a:prstGeom prst="rect">
                <a:avLst/>
              </a:prstGeom>
              <a:noFill/>
              <a:ln w="9525">
                <a:noFill/>
                <a:miter lim="800000"/>
                <a:headEnd/>
                <a:tailEnd/>
              </a:ln>
            </p:spPr>
          </p:pic>
          <p:sp>
            <p:nvSpPr>
              <p:cNvPr id="174200" name="Rectangle 339"/>
              <p:cNvSpPr>
                <a:spLocks noChangeArrowheads="1"/>
              </p:cNvSpPr>
              <p:nvPr/>
            </p:nvSpPr>
            <p:spPr bwMode="auto">
              <a:xfrm rot="-674897">
                <a:off x="1703" y="1934"/>
                <a:ext cx="817" cy="83"/>
              </a:xfrm>
              <a:prstGeom prst="rect">
                <a:avLst/>
              </a:prstGeom>
              <a:solidFill>
                <a:schemeClr val="bg2"/>
              </a:solidFill>
              <a:ln w="9525">
                <a:noFill/>
                <a:miter lim="800000"/>
                <a:headEnd/>
                <a:tailEnd/>
              </a:ln>
            </p:spPr>
            <p:txBody>
              <a:bodyPr wrap="none" anchor="ctr">
                <a:prstTxWarp prst="textNoShape">
                  <a:avLst/>
                </a:prstTxWarp>
              </a:bodyPr>
              <a:lstStyle/>
              <a:p>
                <a:endParaRPr lang="en-US"/>
              </a:p>
            </p:txBody>
          </p:sp>
          <p:sp>
            <p:nvSpPr>
              <p:cNvPr id="174201" name="Rectangle 340"/>
              <p:cNvSpPr>
                <a:spLocks noChangeArrowheads="1"/>
              </p:cNvSpPr>
              <p:nvPr/>
            </p:nvSpPr>
            <p:spPr bwMode="auto">
              <a:xfrm rot="-5993062">
                <a:off x="1666" y="2026"/>
                <a:ext cx="92" cy="27"/>
              </a:xfrm>
              <a:prstGeom prst="rect">
                <a:avLst/>
              </a:prstGeom>
              <a:solidFill>
                <a:srgbClr val="1C1C1C"/>
              </a:solidFill>
              <a:ln w="9525">
                <a:solidFill>
                  <a:schemeClr val="bg2"/>
                </a:solidFill>
                <a:miter lim="800000"/>
                <a:headEnd/>
                <a:tailEnd/>
              </a:ln>
            </p:spPr>
            <p:txBody>
              <a:bodyPr wrap="none" anchor="ctr">
                <a:prstTxWarp prst="textNoShape">
                  <a:avLst/>
                </a:prstTxWarp>
              </a:bodyPr>
              <a:lstStyle/>
              <a:p>
                <a:endParaRPr lang="en-US"/>
              </a:p>
            </p:txBody>
          </p:sp>
          <p:sp>
            <p:nvSpPr>
              <p:cNvPr id="174202" name="Rectangle 341"/>
              <p:cNvSpPr>
                <a:spLocks noChangeArrowheads="1"/>
              </p:cNvSpPr>
              <p:nvPr/>
            </p:nvSpPr>
            <p:spPr bwMode="auto">
              <a:xfrm rot="-749675">
                <a:off x="1728" y="1965"/>
                <a:ext cx="155" cy="109"/>
              </a:xfrm>
              <a:prstGeom prst="rect">
                <a:avLst/>
              </a:prstGeom>
              <a:solidFill>
                <a:srgbClr val="333333">
                  <a:alpha val="59999"/>
                </a:srgbClr>
              </a:solidFill>
              <a:ln w="9525">
                <a:noFill/>
                <a:miter lim="800000"/>
                <a:headEnd/>
                <a:tailEnd/>
              </a:ln>
            </p:spPr>
            <p:txBody>
              <a:bodyPr wrap="none" anchor="ctr">
                <a:prstTxWarp prst="textNoShape">
                  <a:avLst/>
                </a:prstTxWarp>
              </a:bodyPr>
              <a:lstStyle/>
              <a:p>
                <a:endParaRPr lang="en-US"/>
              </a:p>
            </p:txBody>
          </p:sp>
          <p:sp>
            <p:nvSpPr>
              <p:cNvPr id="174203" name="Freeform 342"/>
              <p:cNvSpPr>
                <a:spLocks/>
              </p:cNvSpPr>
              <p:nvPr/>
            </p:nvSpPr>
            <p:spPr bwMode="auto">
              <a:xfrm>
                <a:off x="2673" y="1746"/>
                <a:ext cx="309" cy="288"/>
              </a:xfrm>
              <a:custGeom>
                <a:avLst/>
                <a:gdLst>
                  <a:gd name="T0" fmla="*/ 51 w 309"/>
                  <a:gd name="T1" fmla="*/ 0 h 288"/>
                  <a:gd name="T2" fmla="*/ 195 w 309"/>
                  <a:gd name="T3" fmla="*/ 3 h 288"/>
                  <a:gd name="T4" fmla="*/ 309 w 309"/>
                  <a:gd name="T5" fmla="*/ 39 h 288"/>
                  <a:gd name="T6" fmla="*/ 303 w 309"/>
                  <a:gd name="T7" fmla="*/ 288 h 288"/>
                  <a:gd name="T8" fmla="*/ 0 w 309"/>
                  <a:gd name="T9" fmla="*/ 264 h 288"/>
                  <a:gd name="T10" fmla="*/ 51 w 309"/>
                  <a:gd name="T11" fmla="*/ 0 h 288"/>
                  <a:gd name="T12" fmla="*/ 0 60000 65536"/>
                  <a:gd name="T13" fmla="*/ 0 60000 65536"/>
                  <a:gd name="T14" fmla="*/ 0 60000 65536"/>
                  <a:gd name="T15" fmla="*/ 0 60000 65536"/>
                  <a:gd name="T16" fmla="*/ 0 60000 65536"/>
                  <a:gd name="T17" fmla="*/ 0 60000 65536"/>
                  <a:gd name="T18" fmla="*/ 0 w 309"/>
                  <a:gd name="T19" fmla="*/ 0 h 288"/>
                  <a:gd name="T20" fmla="*/ 309 w 309"/>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309" h="288">
                    <a:moveTo>
                      <a:pt x="51" y="0"/>
                    </a:moveTo>
                    <a:lnTo>
                      <a:pt x="195" y="3"/>
                    </a:lnTo>
                    <a:lnTo>
                      <a:pt x="309" y="39"/>
                    </a:lnTo>
                    <a:lnTo>
                      <a:pt x="303" y="288"/>
                    </a:lnTo>
                    <a:lnTo>
                      <a:pt x="0" y="264"/>
                    </a:lnTo>
                    <a:lnTo>
                      <a:pt x="51" y="0"/>
                    </a:lnTo>
                    <a:close/>
                  </a:path>
                </a:pathLst>
              </a:custGeom>
              <a:solidFill>
                <a:schemeClr val="tx1">
                  <a:alpha val="14902"/>
                </a:schemeClr>
              </a:solidFill>
              <a:ln w="9525">
                <a:noFill/>
                <a:round/>
                <a:headEnd/>
                <a:tailEnd/>
              </a:ln>
            </p:spPr>
            <p:txBody>
              <a:bodyPr>
                <a:prstTxWarp prst="textNoShape">
                  <a:avLst/>
                </a:prstTxWarp>
              </a:bodyPr>
              <a:lstStyle/>
              <a:p>
                <a:endParaRPr lang="en-US"/>
              </a:p>
            </p:txBody>
          </p:sp>
          <p:sp>
            <p:nvSpPr>
              <p:cNvPr id="174204" name="Oval 343"/>
              <p:cNvSpPr>
                <a:spLocks noChangeArrowheads="1"/>
              </p:cNvSpPr>
              <p:nvPr/>
            </p:nvSpPr>
            <p:spPr bwMode="auto">
              <a:xfrm>
                <a:off x="3396" y="1086"/>
                <a:ext cx="162" cy="32"/>
              </a:xfrm>
              <a:prstGeom prst="ellipse">
                <a:avLst/>
              </a:prstGeom>
              <a:gradFill rotWithShape="1">
                <a:gsLst>
                  <a:gs pos="0">
                    <a:srgbClr val="969696">
                      <a:alpha val="35001"/>
                    </a:srgbClr>
                  </a:gs>
                  <a:gs pos="100000">
                    <a:srgbClr val="454545"/>
                  </a:gs>
                </a:gsLst>
                <a:lin ang="0" scaled="1"/>
              </a:gradFill>
              <a:ln w="9525">
                <a:noFill/>
                <a:round/>
                <a:headEnd/>
                <a:tailEnd/>
              </a:ln>
            </p:spPr>
            <p:txBody>
              <a:bodyPr wrap="none" anchor="ctr">
                <a:prstTxWarp prst="textNoShape">
                  <a:avLst/>
                </a:prstTxWarp>
              </a:bodyPr>
              <a:lstStyle/>
              <a:p>
                <a:endParaRPr lang="en-US"/>
              </a:p>
            </p:txBody>
          </p:sp>
          <p:sp>
            <p:nvSpPr>
              <p:cNvPr id="174205" name="Oval 344"/>
              <p:cNvSpPr>
                <a:spLocks noChangeArrowheads="1"/>
              </p:cNvSpPr>
              <p:nvPr/>
            </p:nvSpPr>
            <p:spPr bwMode="auto">
              <a:xfrm>
                <a:off x="3570" y="1086"/>
                <a:ext cx="162" cy="32"/>
              </a:xfrm>
              <a:prstGeom prst="ellipse">
                <a:avLst/>
              </a:prstGeom>
              <a:gradFill rotWithShape="1">
                <a:gsLst>
                  <a:gs pos="0">
                    <a:srgbClr val="969696">
                      <a:alpha val="35001"/>
                    </a:srgbClr>
                  </a:gs>
                  <a:gs pos="100000">
                    <a:srgbClr val="454545"/>
                  </a:gs>
                </a:gsLst>
                <a:lin ang="0" scaled="1"/>
              </a:gradFill>
              <a:ln w="9525">
                <a:noFill/>
                <a:round/>
                <a:headEnd/>
                <a:tailEnd/>
              </a:ln>
            </p:spPr>
            <p:txBody>
              <a:bodyPr wrap="none" anchor="ctr">
                <a:prstTxWarp prst="textNoShape">
                  <a:avLst/>
                </a:prstTxWarp>
              </a:bodyPr>
              <a:lstStyle/>
              <a:p>
                <a:endParaRPr lang="en-US"/>
              </a:p>
            </p:txBody>
          </p:sp>
          <p:sp>
            <p:nvSpPr>
              <p:cNvPr id="174206" name="Freeform 345"/>
              <p:cNvSpPr>
                <a:spLocks/>
              </p:cNvSpPr>
              <p:nvPr/>
            </p:nvSpPr>
            <p:spPr bwMode="auto">
              <a:xfrm>
                <a:off x="3462" y="1326"/>
                <a:ext cx="87" cy="171"/>
              </a:xfrm>
              <a:custGeom>
                <a:avLst/>
                <a:gdLst>
                  <a:gd name="T0" fmla="*/ 0 w 87"/>
                  <a:gd name="T1" fmla="*/ 114 h 171"/>
                  <a:gd name="T2" fmla="*/ 0 w 87"/>
                  <a:gd name="T3" fmla="*/ 165 h 171"/>
                  <a:gd name="T4" fmla="*/ 75 w 87"/>
                  <a:gd name="T5" fmla="*/ 171 h 171"/>
                  <a:gd name="T6" fmla="*/ 81 w 87"/>
                  <a:gd name="T7" fmla="*/ 129 h 171"/>
                  <a:gd name="T8" fmla="*/ 87 w 87"/>
                  <a:gd name="T9" fmla="*/ 108 h 171"/>
                  <a:gd name="T10" fmla="*/ 87 w 87"/>
                  <a:gd name="T11" fmla="*/ 0 h 171"/>
                  <a:gd name="T12" fmla="*/ 0 w 87"/>
                  <a:gd name="T13" fmla="*/ 114 h 171"/>
                  <a:gd name="T14" fmla="*/ 0 60000 65536"/>
                  <a:gd name="T15" fmla="*/ 0 60000 65536"/>
                  <a:gd name="T16" fmla="*/ 0 60000 65536"/>
                  <a:gd name="T17" fmla="*/ 0 60000 65536"/>
                  <a:gd name="T18" fmla="*/ 0 60000 65536"/>
                  <a:gd name="T19" fmla="*/ 0 60000 65536"/>
                  <a:gd name="T20" fmla="*/ 0 60000 65536"/>
                  <a:gd name="T21" fmla="*/ 0 w 87"/>
                  <a:gd name="T22" fmla="*/ 0 h 171"/>
                  <a:gd name="T23" fmla="*/ 87 w 87"/>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71">
                    <a:moveTo>
                      <a:pt x="0" y="114"/>
                    </a:moveTo>
                    <a:lnTo>
                      <a:pt x="0" y="165"/>
                    </a:lnTo>
                    <a:lnTo>
                      <a:pt x="75" y="171"/>
                    </a:lnTo>
                    <a:lnTo>
                      <a:pt x="81" y="129"/>
                    </a:lnTo>
                    <a:lnTo>
                      <a:pt x="87" y="108"/>
                    </a:lnTo>
                    <a:lnTo>
                      <a:pt x="87" y="0"/>
                    </a:lnTo>
                    <a:lnTo>
                      <a:pt x="0" y="114"/>
                    </a:lnTo>
                    <a:close/>
                  </a:path>
                </a:pathLst>
              </a:custGeom>
              <a:solidFill>
                <a:schemeClr val="tx1">
                  <a:alpha val="30196"/>
                </a:schemeClr>
              </a:solidFill>
              <a:ln w="9525">
                <a:noFill/>
                <a:round/>
                <a:headEnd/>
                <a:tailEnd/>
              </a:ln>
            </p:spPr>
            <p:txBody>
              <a:bodyPr>
                <a:prstTxWarp prst="textNoShape">
                  <a:avLst/>
                </a:prstTxWarp>
              </a:bodyPr>
              <a:lstStyle/>
              <a:p>
                <a:endParaRPr lang="en-US"/>
              </a:p>
            </p:txBody>
          </p:sp>
          <p:sp>
            <p:nvSpPr>
              <p:cNvPr id="174207" name="Freeform 346"/>
              <p:cNvSpPr>
                <a:spLocks/>
              </p:cNvSpPr>
              <p:nvPr/>
            </p:nvSpPr>
            <p:spPr bwMode="auto">
              <a:xfrm>
                <a:off x="3669" y="1260"/>
                <a:ext cx="78" cy="153"/>
              </a:xfrm>
              <a:custGeom>
                <a:avLst/>
                <a:gdLst>
                  <a:gd name="T0" fmla="*/ 6 w 78"/>
                  <a:gd name="T1" fmla="*/ 0 h 153"/>
                  <a:gd name="T2" fmla="*/ 0 w 78"/>
                  <a:gd name="T3" fmla="*/ 18 h 153"/>
                  <a:gd name="T4" fmla="*/ 0 w 78"/>
                  <a:gd name="T5" fmla="*/ 153 h 153"/>
                  <a:gd name="T6" fmla="*/ 75 w 78"/>
                  <a:gd name="T7" fmla="*/ 105 h 153"/>
                  <a:gd name="T8" fmla="*/ 78 w 78"/>
                  <a:gd name="T9" fmla="*/ 12 h 153"/>
                  <a:gd name="T10" fmla="*/ 6 w 78"/>
                  <a:gd name="T11" fmla="*/ 0 h 153"/>
                  <a:gd name="T12" fmla="*/ 0 60000 65536"/>
                  <a:gd name="T13" fmla="*/ 0 60000 65536"/>
                  <a:gd name="T14" fmla="*/ 0 60000 65536"/>
                  <a:gd name="T15" fmla="*/ 0 60000 65536"/>
                  <a:gd name="T16" fmla="*/ 0 60000 65536"/>
                  <a:gd name="T17" fmla="*/ 0 60000 65536"/>
                  <a:gd name="T18" fmla="*/ 0 w 78"/>
                  <a:gd name="T19" fmla="*/ 0 h 153"/>
                  <a:gd name="T20" fmla="*/ 78 w 78"/>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78" h="153">
                    <a:moveTo>
                      <a:pt x="6" y="0"/>
                    </a:moveTo>
                    <a:lnTo>
                      <a:pt x="0" y="18"/>
                    </a:lnTo>
                    <a:lnTo>
                      <a:pt x="0" y="153"/>
                    </a:lnTo>
                    <a:lnTo>
                      <a:pt x="75" y="105"/>
                    </a:lnTo>
                    <a:lnTo>
                      <a:pt x="78" y="12"/>
                    </a:lnTo>
                    <a:lnTo>
                      <a:pt x="6" y="0"/>
                    </a:lnTo>
                    <a:close/>
                  </a:path>
                </a:pathLst>
              </a:custGeom>
              <a:solidFill>
                <a:schemeClr val="tx1">
                  <a:alpha val="20000"/>
                </a:schemeClr>
              </a:solidFill>
              <a:ln w="9525">
                <a:noFill/>
                <a:round/>
                <a:headEnd/>
                <a:tailEnd/>
              </a:ln>
            </p:spPr>
            <p:txBody>
              <a:bodyPr>
                <a:prstTxWarp prst="textNoShape">
                  <a:avLst/>
                </a:prstTxWarp>
              </a:bodyPr>
              <a:lstStyle/>
              <a:p>
                <a:endParaRPr lang="en-US"/>
              </a:p>
            </p:txBody>
          </p:sp>
          <p:sp>
            <p:nvSpPr>
              <p:cNvPr id="174208" name="Freeform 347"/>
              <p:cNvSpPr>
                <a:spLocks/>
              </p:cNvSpPr>
              <p:nvPr/>
            </p:nvSpPr>
            <p:spPr bwMode="auto">
              <a:xfrm>
                <a:off x="1542" y="1539"/>
                <a:ext cx="2493" cy="1581"/>
              </a:xfrm>
              <a:custGeom>
                <a:avLst/>
                <a:gdLst>
                  <a:gd name="T0" fmla="*/ 195 w 2493"/>
                  <a:gd name="T1" fmla="*/ 549 h 1581"/>
                  <a:gd name="T2" fmla="*/ 738 w 2493"/>
                  <a:gd name="T3" fmla="*/ 576 h 1581"/>
                  <a:gd name="T4" fmla="*/ 537 w 2493"/>
                  <a:gd name="T5" fmla="*/ 657 h 1581"/>
                  <a:gd name="T6" fmla="*/ 0 w 2493"/>
                  <a:gd name="T7" fmla="*/ 1020 h 1581"/>
                  <a:gd name="T8" fmla="*/ 117 w 2493"/>
                  <a:gd name="T9" fmla="*/ 1221 h 1581"/>
                  <a:gd name="T10" fmla="*/ 297 w 2493"/>
                  <a:gd name="T11" fmla="*/ 1293 h 1581"/>
                  <a:gd name="T12" fmla="*/ 846 w 2493"/>
                  <a:gd name="T13" fmla="*/ 1410 h 1581"/>
                  <a:gd name="T14" fmla="*/ 1005 w 2493"/>
                  <a:gd name="T15" fmla="*/ 1440 h 1581"/>
                  <a:gd name="T16" fmla="*/ 1035 w 2493"/>
                  <a:gd name="T17" fmla="*/ 1551 h 1581"/>
                  <a:gd name="T18" fmla="*/ 1116 w 2493"/>
                  <a:gd name="T19" fmla="*/ 1578 h 1581"/>
                  <a:gd name="T20" fmla="*/ 1185 w 2493"/>
                  <a:gd name="T21" fmla="*/ 1488 h 1581"/>
                  <a:gd name="T22" fmla="*/ 1200 w 2493"/>
                  <a:gd name="T23" fmla="*/ 1347 h 1581"/>
                  <a:gd name="T24" fmla="*/ 1179 w 2493"/>
                  <a:gd name="T25" fmla="*/ 1275 h 1581"/>
                  <a:gd name="T26" fmla="*/ 1425 w 2493"/>
                  <a:gd name="T27" fmla="*/ 1188 h 1581"/>
                  <a:gd name="T28" fmla="*/ 1407 w 2493"/>
                  <a:gd name="T29" fmla="*/ 1266 h 1581"/>
                  <a:gd name="T30" fmla="*/ 1419 w 2493"/>
                  <a:gd name="T31" fmla="*/ 1359 h 1581"/>
                  <a:gd name="T32" fmla="*/ 1488 w 2493"/>
                  <a:gd name="T33" fmla="*/ 1407 h 1581"/>
                  <a:gd name="T34" fmla="*/ 1560 w 2493"/>
                  <a:gd name="T35" fmla="*/ 1329 h 1581"/>
                  <a:gd name="T36" fmla="*/ 1578 w 2493"/>
                  <a:gd name="T37" fmla="*/ 1218 h 1581"/>
                  <a:gd name="T38" fmla="*/ 1626 w 2493"/>
                  <a:gd name="T39" fmla="*/ 1080 h 1581"/>
                  <a:gd name="T40" fmla="*/ 1686 w 2493"/>
                  <a:gd name="T41" fmla="*/ 1146 h 1581"/>
                  <a:gd name="T42" fmla="*/ 1932 w 2493"/>
                  <a:gd name="T43" fmla="*/ 1062 h 1581"/>
                  <a:gd name="T44" fmla="*/ 1932 w 2493"/>
                  <a:gd name="T45" fmla="*/ 1140 h 1581"/>
                  <a:gd name="T46" fmla="*/ 1983 w 2493"/>
                  <a:gd name="T47" fmla="*/ 1185 h 1581"/>
                  <a:gd name="T48" fmla="*/ 2043 w 2493"/>
                  <a:gd name="T49" fmla="*/ 1125 h 1581"/>
                  <a:gd name="T50" fmla="*/ 2064 w 2493"/>
                  <a:gd name="T51" fmla="*/ 1017 h 1581"/>
                  <a:gd name="T52" fmla="*/ 2049 w 2493"/>
                  <a:gd name="T53" fmla="*/ 933 h 1581"/>
                  <a:gd name="T54" fmla="*/ 2214 w 2493"/>
                  <a:gd name="T55" fmla="*/ 876 h 1581"/>
                  <a:gd name="T56" fmla="*/ 2199 w 2493"/>
                  <a:gd name="T57" fmla="*/ 981 h 1581"/>
                  <a:gd name="T58" fmla="*/ 2262 w 2493"/>
                  <a:gd name="T59" fmla="*/ 1059 h 1581"/>
                  <a:gd name="T60" fmla="*/ 2310 w 2493"/>
                  <a:gd name="T61" fmla="*/ 978 h 1581"/>
                  <a:gd name="T62" fmla="*/ 2319 w 2493"/>
                  <a:gd name="T63" fmla="*/ 900 h 1581"/>
                  <a:gd name="T64" fmla="*/ 2361 w 2493"/>
                  <a:gd name="T65" fmla="*/ 825 h 1581"/>
                  <a:gd name="T66" fmla="*/ 2373 w 2493"/>
                  <a:gd name="T67" fmla="*/ 891 h 1581"/>
                  <a:gd name="T68" fmla="*/ 2421 w 2493"/>
                  <a:gd name="T69" fmla="*/ 813 h 1581"/>
                  <a:gd name="T70" fmla="*/ 2484 w 2493"/>
                  <a:gd name="T71" fmla="*/ 633 h 1581"/>
                  <a:gd name="T72" fmla="*/ 2475 w 2493"/>
                  <a:gd name="T73" fmla="*/ 267 h 1581"/>
                  <a:gd name="T74" fmla="*/ 2001 w 2493"/>
                  <a:gd name="T75" fmla="*/ 207 h 1581"/>
                  <a:gd name="T76" fmla="*/ 1698 w 2493"/>
                  <a:gd name="T77" fmla="*/ 78 h 1581"/>
                  <a:gd name="T78" fmla="*/ 1644 w 2493"/>
                  <a:gd name="T79" fmla="*/ 15 h 1581"/>
                  <a:gd name="T80" fmla="*/ 1551 w 2493"/>
                  <a:gd name="T81" fmla="*/ 3 h 1581"/>
                  <a:gd name="T82" fmla="*/ 1482 w 2493"/>
                  <a:gd name="T83" fmla="*/ 39 h 1581"/>
                  <a:gd name="T84" fmla="*/ 1446 w 2493"/>
                  <a:gd name="T85" fmla="*/ 99 h 1581"/>
                  <a:gd name="T86" fmla="*/ 1287 w 2493"/>
                  <a:gd name="T87" fmla="*/ 111 h 1581"/>
                  <a:gd name="T88" fmla="*/ 1137 w 2493"/>
                  <a:gd name="T89" fmla="*/ 129 h 1581"/>
                  <a:gd name="T90" fmla="*/ 933 w 2493"/>
                  <a:gd name="T91" fmla="*/ 177 h 1581"/>
                  <a:gd name="T92" fmla="*/ 291 w 2493"/>
                  <a:gd name="T93" fmla="*/ 414 h 15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3"/>
                  <a:gd name="T142" fmla="*/ 0 h 1581"/>
                  <a:gd name="T143" fmla="*/ 2493 w 2493"/>
                  <a:gd name="T144" fmla="*/ 1581 h 15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3" h="1581">
                    <a:moveTo>
                      <a:pt x="141" y="450"/>
                    </a:moveTo>
                    <a:lnTo>
                      <a:pt x="165" y="555"/>
                    </a:lnTo>
                    <a:lnTo>
                      <a:pt x="195" y="549"/>
                    </a:lnTo>
                    <a:lnTo>
                      <a:pt x="837" y="426"/>
                    </a:lnTo>
                    <a:lnTo>
                      <a:pt x="732" y="531"/>
                    </a:lnTo>
                    <a:lnTo>
                      <a:pt x="738" y="576"/>
                    </a:lnTo>
                    <a:lnTo>
                      <a:pt x="654" y="591"/>
                    </a:lnTo>
                    <a:lnTo>
                      <a:pt x="615" y="600"/>
                    </a:lnTo>
                    <a:lnTo>
                      <a:pt x="537" y="657"/>
                    </a:lnTo>
                    <a:lnTo>
                      <a:pt x="249" y="726"/>
                    </a:lnTo>
                    <a:lnTo>
                      <a:pt x="12" y="957"/>
                    </a:lnTo>
                    <a:lnTo>
                      <a:pt x="0" y="1020"/>
                    </a:lnTo>
                    <a:lnTo>
                      <a:pt x="30" y="1176"/>
                    </a:lnTo>
                    <a:lnTo>
                      <a:pt x="75" y="1206"/>
                    </a:lnTo>
                    <a:lnTo>
                      <a:pt x="117" y="1221"/>
                    </a:lnTo>
                    <a:lnTo>
                      <a:pt x="270" y="1251"/>
                    </a:lnTo>
                    <a:lnTo>
                      <a:pt x="297" y="1272"/>
                    </a:lnTo>
                    <a:lnTo>
                      <a:pt x="297" y="1293"/>
                    </a:lnTo>
                    <a:lnTo>
                      <a:pt x="792" y="1422"/>
                    </a:lnTo>
                    <a:lnTo>
                      <a:pt x="810" y="1404"/>
                    </a:lnTo>
                    <a:lnTo>
                      <a:pt x="846" y="1410"/>
                    </a:lnTo>
                    <a:lnTo>
                      <a:pt x="894" y="1434"/>
                    </a:lnTo>
                    <a:lnTo>
                      <a:pt x="882" y="1368"/>
                    </a:lnTo>
                    <a:lnTo>
                      <a:pt x="1005" y="1440"/>
                    </a:lnTo>
                    <a:lnTo>
                      <a:pt x="1005" y="1476"/>
                    </a:lnTo>
                    <a:lnTo>
                      <a:pt x="1011" y="1512"/>
                    </a:lnTo>
                    <a:lnTo>
                      <a:pt x="1035" y="1551"/>
                    </a:lnTo>
                    <a:lnTo>
                      <a:pt x="1068" y="1575"/>
                    </a:lnTo>
                    <a:lnTo>
                      <a:pt x="1092" y="1581"/>
                    </a:lnTo>
                    <a:lnTo>
                      <a:pt x="1116" y="1578"/>
                    </a:lnTo>
                    <a:lnTo>
                      <a:pt x="1137" y="1560"/>
                    </a:lnTo>
                    <a:lnTo>
                      <a:pt x="1161" y="1533"/>
                    </a:lnTo>
                    <a:lnTo>
                      <a:pt x="1185" y="1488"/>
                    </a:lnTo>
                    <a:lnTo>
                      <a:pt x="1197" y="1443"/>
                    </a:lnTo>
                    <a:lnTo>
                      <a:pt x="1203" y="1389"/>
                    </a:lnTo>
                    <a:lnTo>
                      <a:pt x="1200" y="1347"/>
                    </a:lnTo>
                    <a:lnTo>
                      <a:pt x="1194" y="1314"/>
                    </a:lnTo>
                    <a:lnTo>
                      <a:pt x="1185" y="1296"/>
                    </a:lnTo>
                    <a:lnTo>
                      <a:pt x="1179" y="1275"/>
                    </a:lnTo>
                    <a:lnTo>
                      <a:pt x="1290" y="1344"/>
                    </a:lnTo>
                    <a:lnTo>
                      <a:pt x="1407" y="1164"/>
                    </a:lnTo>
                    <a:lnTo>
                      <a:pt x="1425" y="1188"/>
                    </a:lnTo>
                    <a:lnTo>
                      <a:pt x="1416" y="1212"/>
                    </a:lnTo>
                    <a:lnTo>
                      <a:pt x="1410" y="1233"/>
                    </a:lnTo>
                    <a:lnTo>
                      <a:pt x="1407" y="1266"/>
                    </a:lnTo>
                    <a:lnTo>
                      <a:pt x="1407" y="1296"/>
                    </a:lnTo>
                    <a:lnTo>
                      <a:pt x="1410" y="1329"/>
                    </a:lnTo>
                    <a:lnTo>
                      <a:pt x="1419" y="1359"/>
                    </a:lnTo>
                    <a:lnTo>
                      <a:pt x="1437" y="1383"/>
                    </a:lnTo>
                    <a:lnTo>
                      <a:pt x="1458" y="1401"/>
                    </a:lnTo>
                    <a:lnTo>
                      <a:pt x="1488" y="1407"/>
                    </a:lnTo>
                    <a:lnTo>
                      <a:pt x="1515" y="1395"/>
                    </a:lnTo>
                    <a:lnTo>
                      <a:pt x="1542" y="1368"/>
                    </a:lnTo>
                    <a:lnTo>
                      <a:pt x="1560" y="1329"/>
                    </a:lnTo>
                    <a:lnTo>
                      <a:pt x="1569" y="1293"/>
                    </a:lnTo>
                    <a:lnTo>
                      <a:pt x="1578" y="1248"/>
                    </a:lnTo>
                    <a:lnTo>
                      <a:pt x="1578" y="1218"/>
                    </a:lnTo>
                    <a:lnTo>
                      <a:pt x="1578" y="1182"/>
                    </a:lnTo>
                    <a:lnTo>
                      <a:pt x="1575" y="1164"/>
                    </a:lnTo>
                    <a:lnTo>
                      <a:pt x="1626" y="1080"/>
                    </a:lnTo>
                    <a:lnTo>
                      <a:pt x="1632" y="1131"/>
                    </a:lnTo>
                    <a:lnTo>
                      <a:pt x="1668" y="1149"/>
                    </a:lnTo>
                    <a:lnTo>
                      <a:pt x="1686" y="1146"/>
                    </a:lnTo>
                    <a:lnTo>
                      <a:pt x="1845" y="1068"/>
                    </a:lnTo>
                    <a:lnTo>
                      <a:pt x="1845" y="996"/>
                    </a:lnTo>
                    <a:lnTo>
                      <a:pt x="1932" y="1062"/>
                    </a:lnTo>
                    <a:lnTo>
                      <a:pt x="1926" y="1092"/>
                    </a:lnTo>
                    <a:lnTo>
                      <a:pt x="1926" y="1116"/>
                    </a:lnTo>
                    <a:lnTo>
                      <a:pt x="1932" y="1140"/>
                    </a:lnTo>
                    <a:lnTo>
                      <a:pt x="1944" y="1158"/>
                    </a:lnTo>
                    <a:lnTo>
                      <a:pt x="1962" y="1173"/>
                    </a:lnTo>
                    <a:lnTo>
                      <a:pt x="1983" y="1185"/>
                    </a:lnTo>
                    <a:lnTo>
                      <a:pt x="2004" y="1179"/>
                    </a:lnTo>
                    <a:lnTo>
                      <a:pt x="2028" y="1158"/>
                    </a:lnTo>
                    <a:lnTo>
                      <a:pt x="2043" y="1125"/>
                    </a:lnTo>
                    <a:lnTo>
                      <a:pt x="2055" y="1089"/>
                    </a:lnTo>
                    <a:lnTo>
                      <a:pt x="2061" y="1053"/>
                    </a:lnTo>
                    <a:lnTo>
                      <a:pt x="2064" y="1017"/>
                    </a:lnTo>
                    <a:lnTo>
                      <a:pt x="2058" y="987"/>
                    </a:lnTo>
                    <a:lnTo>
                      <a:pt x="2055" y="957"/>
                    </a:lnTo>
                    <a:lnTo>
                      <a:pt x="2049" y="933"/>
                    </a:lnTo>
                    <a:lnTo>
                      <a:pt x="2118" y="993"/>
                    </a:lnTo>
                    <a:lnTo>
                      <a:pt x="2196" y="855"/>
                    </a:lnTo>
                    <a:lnTo>
                      <a:pt x="2214" y="876"/>
                    </a:lnTo>
                    <a:lnTo>
                      <a:pt x="2205" y="909"/>
                    </a:lnTo>
                    <a:lnTo>
                      <a:pt x="2199" y="942"/>
                    </a:lnTo>
                    <a:lnTo>
                      <a:pt x="2199" y="981"/>
                    </a:lnTo>
                    <a:lnTo>
                      <a:pt x="2208" y="1020"/>
                    </a:lnTo>
                    <a:lnTo>
                      <a:pt x="2232" y="1047"/>
                    </a:lnTo>
                    <a:cubicBezTo>
                      <a:pt x="2253" y="1061"/>
                      <a:pt x="2243" y="1059"/>
                      <a:pt x="2262" y="1059"/>
                    </a:cubicBezTo>
                    <a:lnTo>
                      <a:pt x="2289" y="1038"/>
                    </a:lnTo>
                    <a:lnTo>
                      <a:pt x="2301" y="1005"/>
                    </a:lnTo>
                    <a:lnTo>
                      <a:pt x="2310" y="978"/>
                    </a:lnTo>
                    <a:lnTo>
                      <a:pt x="2316" y="960"/>
                    </a:lnTo>
                    <a:lnTo>
                      <a:pt x="2322" y="924"/>
                    </a:lnTo>
                    <a:lnTo>
                      <a:pt x="2319" y="900"/>
                    </a:lnTo>
                    <a:lnTo>
                      <a:pt x="2316" y="879"/>
                    </a:lnTo>
                    <a:lnTo>
                      <a:pt x="2358" y="798"/>
                    </a:lnTo>
                    <a:lnTo>
                      <a:pt x="2361" y="825"/>
                    </a:lnTo>
                    <a:lnTo>
                      <a:pt x="2355" y="861"/>
                    </a:lnTo>
                    <a:lnTo>
                      <a:pt x="2355" y="885"/>
                    </a:lnTo>
                    <a:lnTo>
                      <a:pt x="2373" y="891"/>
                    </a:lnTo>
                    <a:lnTo>
                      <a:pt x="2400" y="864"/>
                    </a:lnTo>
                    <a:lnTo>
                      <a:pt x="2415" y="834"/>
                    </a:lnTo>
                    <a:lnTo>
                      <a:pt x="2421" y="813"/>
                    </a:lnTo>
                    <a:lnTo>
                      <a:pt x="2433" y="771"/>
                    </a:lnTo>
                    <a:lnTo>
                      <a:pt x="2457" y="699"/>
                    </a:lnTo>
                    <a:lnTo>
                      <a:pt x="2484" y="633"/>
                    </a:lnTo>
                    <a:lnTo>
                      <a:pt x="2493" y="609"/>
                    </a:lnTo>
                    <a:lnTo>
                      <a:pt x="2493" y="423"/>
                    </a:lnTo>
                    <a:lnTo>
                      <a:pt x="2475" y="267"/>
                    </a:lnTo>
                    <a:lnTo>
                      <a:pt x="2295" y="243"/>
                    </a:lnTo>
                    <a:lnTo>
                      <a:pt x="2085" y="219"/>
                    </a:lnTo>
                    <a:lnTo>
                      <a:pt x="2001" y="207"/>
                    </a:lnTo>
                    <a:lnTo>
                      <a:pt x="1995" y="108"/>
                    </a:lnTo>
                    <a:lnTo>
                      <a:pt x="1872" y="96"/>
                    </a:lnTo>
                    <a:lnTo>
                      <a:pt x="1698" y="78"/>
                    </a:lnTo>
                    <a:lnTo>
                      <a:pt x="1662" y="72"/>
                    </a:lnTo>
                    <a:lnTo>
                      <a:pt x="1659" y="39"/>
                    </a:lnTo>
                    <a:lnTo>
                      <a:pt x="1644" y="15"/>
                    </a:lnTo>
                    <a:lnTo>
                      <a:pt x="1620" y="6"/>
                    </a:lnTo>
                    <a:lnTo>
                      <a:pt x="1590" y="0"/>
                    </a:lnTo>
                    <a:lnTo>
                      <a:pt x="1551" y="3"/>
                    </a:lnTo>
                    <a:lnTo>
                      <a:pt x="1521" y="9"/>
                    </a:lnTo>
                    <a:lnTo>
                      <a:pt x="1500" y="24"/>
                    </a:lnTo>
                    <a:lnTo>
                      <a:pt x="1482" y="39"/>
                    </a:lnTo>
                    <a:lnTo>
                      <a:pt x="1470" y="63"/>
                    </a:lnTo>
                    <a:lnTo>
                      <a:pt x="1458" y="78"/>
                    </a:lnTo>
                    <a:lnTo>
                      <a:pt x="1446" y="99"/>
                    </a:lnTo>
                    <a:lnTo>
                      <a:pt x="1335" y="93"/>
                    </a:lnTo>
                    <a:lnTo>
                      <a:pt x="1305" y="99"/>
                    </a:lnTo>
                    <a:lnTo>
                      <a:pt x="1287" y="111"/>
                    </a:lnTo>
                    <a:lnTo>
                      <a:pt x="1191" y="123"/>
                    </a:lnTo>
                    <a:lnTo>
                      <a:pt x="1164" y="123"/>
                    </a:lnTo>
                    <a:lnTo>
                      <a:pt x="1137" y="129"/>
                    </a:lnTo>
                    <a:lnTo>
                      <a:pt x="1113" y="138"/>
                    </a:lnTo>
                    <a:lnTo>
                      <a:pt x="954" y="159"/>
                    </a:lnTo>
                    <a:lnTo>
                      <a:pt x="933" y="177"/>
                    </a:lnTo>
                    <a:lnTo>
                      <a:pt x="876" y="183"/>
                    </a:lnTo>
                    <a:lnTo>
                      <a:pt x="855" y="237"/>
                    </a:lnTo>
                    <a:lnTo>
                      <a:pt x="291" y="414"/>
                    </a:lnTo>
                    <a:lnTo>
                      <a:pt x="168" y="444"/>
                    </a:lnTo>
                    <a:lnTo>
                      <a:pt x="141" y="450"/>
                    </a:lnTo>
                    <a:close/>
                  </a:path>
                </a:pathLst>
              </a:custGeom>
              <a:solidFill>
                <a:srgbClr val="009900">
                  <a:alpha val="50195"/>
                </a:srgbClr>
              </a:solidFill>
              <a:ln w="9525">
                <a:noFill/>
                <a:round/>
                <a:headEnd/>
                <a:tailEnd/>
              </a:ln>
            </p:spPr>
            <p:txBody>
              <a:bodyPr>
                <a:prstTxWarp prst="textNoShape">
                  <a:avLst/>
                </a:prstTxWarp>
              </a:bodyPr>
              <a:lstStyle/>
              <a:p>
                <a:endParaRPr lang="en-US"/>
              </a:p>
            </p:txBody>
          </p:sp>
          <p:sp>
            <p:nvSpPr>
              <p:cNvPr id="174209" name="Freeform 348"/>
              <p:cNvSpPr>
                <a:spLocks/>
              </p:cNvSpPr>
              <p:nvPr/>
            </p:nvSpPr>
            <p:spPr bwMode="auto">
              <a:xfrm>
                <a:off x="3318" y="1056"/>
                <a:ext cx="428" cy="442"/>
              </a:xfrm>
              <a:custGeom>
                <a:avLst/>
                <a:gdLst>
                  <a:gd name="T0" fmla="*/ 220 w 428"/>
                  <a:gd name="T1" fmla="*/ 442 h 442"/>
                  <a:gd name="T2" fmla="*/ 230 w 428"/>
                  <a:gd name="T3" fmla="*/ 392 h 442"/>
                  <a:gd name="T4" fmla="*/ 242 w 428"/>
                  <a:gd name="T5" fmla="*/ 384 h 442"/>
                  <a:gd name="T6" fmla="*/ 302 w 428"/>
                  <a:gd name="T7" fmla="*/ 420 h 442"/>
                  <a:gd name="T8" fmla="*/ 310 w 428"/>
                  <a:gd name="T9" fmla="*/ 430 h 442"/>
                  <a:gd name="T10" fmla="*/ 322 w 428"/>
                  <a:gd name="T11" fmla="*/ 420 h 442"/>
                  <a:gd name="T12" fmla="*/ 360 w 428"/>
                  <a:gd name="T13" fmla="*/ 392 h 442"/>
                  <a:gd name="T14" fmla="*/ 364 w 428"/>
                  <a:gd name="T15" fmla="*/ 360 h 442"/>
                  <a:gd name="T16" fmla="*/ 426 w 428"/>
                  <a:gd name="T17" fmla="*/ 306 h 442"/>
                  <a:gd name="T18" fmla="*/ 428 w 428"/>
                  <a:gd name="T19" fmla="*/ 212 h 442"/>
                  <a:gd name="T20" fmla="*/ 358 w 428"/>
                  <a:gd name="T21" fmla="*/ 200 h 442"/>
                  <a:gd name="T22" fmla="*/ 300 w 428"/>
                  <a:gd name="T23" fmla="*/ 154 h 442"/>
                  <a:gd name="T24" fmla="*/ 300 w 428"/>
                  <a:gd name="T25" fmla="*/ 100 h 442"/>
                  <a:gd name="T26" fmla="*/ 298 w 428"/>
                  <a:gd name="T27" fmla="*/ 86 h 442"/>
                  <a:gd name="T28" fmla="*/ 252 w 428"/>
                  <a:gd name="T29" fmla="*/ 0 h 442"/>
                  <a:gd name="T30" fmla="*/ 228 w 428"/>
                  <a:gd name="T31" fmla="*/ 36 h 442"/>
                  <a:gd name="T32" fmla="*/ 238 w 428"/>
                  <a:gd name="T33" fmla="*/ 44 h 442"/>
                  <a:gd name="T34" fmla="*/ 222 w 428"/>
                  <a:gd name="T35" fmla="*/ 56 h 442"/>
                  <a:gd name="T36" fmla="*/ 200 w 428"/>
                  <a:gd name="T37" fmla="*/ 86 h 442"/>
                  <a:gd name="T38" fmla="*/ 196 w 428"/>
                  <a:gd name="T39" fmla="*/ 152 h 442"/>
                  <a:gd name="T40" fmla="*/ 134 w 428"/>
                  <a:gd name="T41" fmla="*/ 192 h 442"/>
                  <a:gd name="T42" fmla="*/ 0 w 428"/>
                  <a:gd name="T43" fmla="*/ 192 h 442"/>
                  <a:gd name="T44" fmla="*/ 0 w 428"/>
                  <a:gd name="T45" fmla="*/ 282 h 442"/>
                  <a:gd name="T46" fmla="*/ 132 w 428"/>
                  <a:gd name="T47" fmla="*/ 338 h 442"/>
                  <a:gd name="T48" fmla="*/ 138 w 428"/>
                  <a:gd name="T49" fmla="*/ 348 h 442"/>
                  <a:gd name="T50" fmla="*/ 138 w 428"/>
                  <a:gd name="T51" fmla="*/ 370 h 442"/>
                  <a:gd name="T52" fmla="*/ 130 w 428"/>
                  <a:gd name="T53" fmla="*/ 384 h 442"/>
                  <a:gd name="T54" fmla="*/ 130 w 428"/>
                  <a:gd name="T55" fmla="*/ 436 h 442"/>
                  <a:gd name="T56" fmla="*/ 144 w 428"/>
                  <a:gd name="T57" fmla="*/ 442 h 442"/>
                  <a:gd name="T58" fmla="*/ 220 w 428"/>
                  <a:gd name="T59" fmla="*/ 442 h 4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8"/>
                  <a:gd name="T91" fmla="*/ 0 h 442"/>
                  <a:gd name="T92" fmla="*/ 428 w 428"/>
                  <a:gd name="T93" fmla="*/ 442 h 4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8" h="442">
                    <a:moveTo>
                      <a:pt x="220" y="442"/>
                    </a:moveTo>
                    <a:lnTo>
                      <a:pt x="230" y="392"/>
                    </a:lnTo>
                    <a:lnTo>
                      <a:pt x="242" y="384"/>
                    </a:lnTo>
                    <a:lnTo>
                      <a:pt x="302" y="420"/>
                    </a:lnTo>
                    <a:lnTo>
                      <a:pt x="310" y="430"/>
                    </a:lnTo>
                    <a:lnTo>
                      <a:pt x="322" y="420"/>
                    </a:lnTo>
                    <a:lnTo>
                      <a:pt x="360" y="392"/>
                    </a:lnTo>
                    <a:lnTo>
                      <a:pt x="364" y="360"/>
                    </a:lnTo>
                    <a:lnTo>
                      <a:pt x="426" y="306"/>
                    </a:lnTo>
                    <a:lnTo>
                      <a:pt x="428" y="212"/>
                    </a:lnTo>
                    <a:lnTo>
                      <a:pt x="358" y="200"/>
                    </a:lnTo>
                    <a:lnTo>
                      <a:pt x="300" y="154"/>
                    </a:lnTo>
                    <a:lnTo>
                      <a:pt x="300" y="100"/>
                    </a:lnTo>
                    <a:lnTo>
                      <a:pt x="298" y="86"/>
                    </a:lnTo>
                    <a:lnTo>
                      <a:pt x="252" y="0"/>
                    </a:lnTo>
                    <a:lnTo>
                      <a:pt x="228" y="36"/>
                    </a:lnTo>
                    <a:lnTo>
                      <a:pt x="238" y="44"/>
                    </a:lnTo>
                    <a:lnTo>
                      <a:pt x="222" y="56"/>
                    </a:lnTo>
                    <a:lnTo>
                      <a:pt x="200" y="86"/>
                    </a:lnTo>
                    <a:lnTo>
                      <a:pt x="196" y="152"/>
                    </a:lnTo>
                    <a:lnTo>
                      <a:pt x="134" y="192"/>
                    </a:lnTo>
                    <a:lnTo>
                      <a:pt x="0" y="192"/>
                    </a:lnTo>
                    <a:lnTo>
                      <a:pt x="0" y="282"/>
                    </a:lnTo>
                    <a:lnTo>
                      <a:pt x="132" y="338"/>
                    </a:lnTo>
                    <a:lnTo>
                      <a:pt x="138" y="348"/>
                    </a:lnTo>
                    <a:lnTo>
                      <a:pt x="138" y="370"/>
                    </a:lnTo>
                    <a:lnTo>
                      <a:pt x="130" y="384"/>
                    </a:lnTo>
                    <a:lnTo>
                      <a:pt x="130" y="436"/>
                    </a:lnTo>
                    <a:lnTo>
                      <a:pt x="144" y="442"/>
                    </a:lnTo>
                    <a:lnTo>
                      <a:pt x="220" y="442"/>
                    </a:lnTo>
                    <a:close/>
                  </a:path>
                </a:pathLst>
              </a:custGeom>
              <a:solidFill>
                <a:srgbClr val="009900">
                  <a:alpha val="50195"/>
                </a:srgbClr>
              </a:solidFill>
              <a:ln w="9525">
                <a:noFill/>
                <a:round/>
                <a:headEnd/>
                <a:tailEnd/>
              </a:ln>
            </p:spPr>
            <p:txBody>
              <a:bodyPr>
                <a:prstTxWarp prst="textNoShape">
                  <a:avLst/>
                </a:prstTxWarp>
              </a:bodyPr>
              <a:lstStyle/>
              <a:p>
                <a:endParaRPr lang="en-US"/>
              </a:p>
            </p:txBody>
          </p:sp>
        </p:grpSp>
        <p:sp>
          <p:nvSpPr>
            <p:cNvPr id="174086" name="Oval 349"/>
            <p:cNvSpPr>
              <a:spLocks noChangeAspect="1" noChangeArrowheads="1"/>
            </p:cNvSpPr>
            <p:nvPr/>
          </p:nvSpPr>
          <p:spPr bwMode="auto">
            <a:xfrm>
              <a:off x="2471841" y="1941071"/>
              <a:ext cx="3431297" cy="3189856"/>
            </a:xfrm>
            <a:prstGeom prst="ellipse">
              <a:avLst/>
            </a:prstGeom>
            <a:noFill/>
            <a:ln w="422275">
              <a:solidFill>
                <a:srgbClr val="0000FF"/>
              </a:solidFill>
              <a:round/>
              <a:headEnd/>
              <a:tailEnd/>
            </a:ln>
          </p:spPr>
          <p:txBody>
            <a:bodyPr wrap="none" anchor="ctr">
              <a:prstTxWarp prst="textNoShape">
                <a:avLst/>
              </a:prstTxWarp>
            </a:bodyPr>
            <a:lstStyle/>
            <a:p>
              <a:endParaRPr lang="en-US"/>
            </a:p>
          </p:txBody>
        </p:sp>
        <p:sp>
          <p:nvSpPr>
            <p:cNvPr id="174087" name="Oval 350"/>
            <p:cNvSpPr>
              <a:spLocks noChangeAspect="1" noChangeArrowheads="1"/>
            </p:cNvSpPr>
            <p:nvPr/>
          </p:nvSpPr>
          <p:spPr bwMode="auto">
            <a:xfrm>
              <a:off x="2228850" y="1727200"/>
              <a:ext cx="3924300" cy="3644900"/>
            </a:xfrm>
            <a:prstGeom prst="ellipse">
              <a:avLst/>
            </a:prstGeom>
            <a:noFill/>
            <a:ln w="63500">
              <a:solidFill>
                <a:srgbClr val="FF0000"/>
              </a:solidFill>
              <a:round/>
              <a:headEnd/>
              <a:tailEnd/>
            </a:ln>
          </p:spPr>
          <p:txBody>
            <a:bodyPr wrap="none" anchor="ctr">
              <a:prstTxWarp prst="textNoShape">
                <a:avLst/>
              </a:prstTxWarp>
            </a:bodyPr>
            <a:lstStyle/>
            <a:p>
              <a:endParaRPr lang="en-US"/>
            </a:p>
          </p:txBody>
        </p:sp>
        <p:sp>
          <p:nvSpPr>
            <p:cNvPr id="174088" name="Freeform 351"/>
            <p:cNvSpPr>
              <a:spLocks noChangeAspect="1"/>
            </p:cNvSpPr>
            <p:nvPr/>
          </p:nvSpPr>
          <p:spPr bwMode="auto">
            <a:xfrm>
              <a:off x="2836663" y="2437068"/>
              <a:ext cx="236641" cy="213871"/>
            </a:xfrm>
            <a:custGeom>
              <a:avLst/>
              <a:gdLst>
                <a:gd name="T0" fmla="*/ 255 w 256"/>
                <a:gd name="T1" fmla="*/ 84 h 250"/>
                <a:gd name="T2" fmla="*/ 224 w 256"/>
                <a:gd name="T3" fmla="*/ 119 h 250"/>
                <a:gd name="T4" fmla="*/ 174 w 256"/>
                <a:gd name="T5" fmla="*/ 100 h 250"/>
                <a:gd name="T6" fmla="*/ 118 w 256"/>
                <a:gd name="T7" fmla="*/ 165 h 250"/>
                <a:gd name="T8" fmla="*/ 144 w 256"/>
                <a:gd name="T9" fmla="*/ 213 h 250"/>
                <a:gd name="T10" fmla="*/ 113 w 256"/>
                <a:gd name="T11" fmla="*/ 249 h 250"/>
                <a:gd name="T12" fmla="*/ 0 w 256"/>
                <a:gd name="T13" fmla="*/ 36 h 250"/>
                <a:gd name="T14" fmla="*/ 31 w 256"/>
                <a:gd name="T15" fmla="*/ 0 h 250"/>
                <a:gd name="T16" fmla="*/ 255 w 256"/>
                <a:gd name="T17" fmla="*/ 84 h 250"/>
                <a:gd name="T18" fmla="*/ 135 w 256"/>
                <a:gd name="T19" fmla="*/ 85 h 250"/>
                <a:gd name="T20" fmla="*/ 55 w 256"/>
                <a:gd name="T21" fmla="*/ 54 h 250"/>
                <a:gd name="T22" fmla="*/ 97 w 256"/>
                <a:gd name="T23" fmla="*/ 129 h 250"/>
                <a:gd name="T24" fmla="*/ 135 w 256"/>
                <a:gd name="T25" fmla="*/ 85 h 250"/>
                <a:gd name="T26" fmla="*/ 255 w 256"/>
                <a:gd name="T27" fmla="*/ 84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250"/>
                <a:gd name="T44" fmla="*/ 256 w 256"/>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250">
                  <a:moveTo>
                    <a:pt x="255" y="84"/>
                  </a:moveTo>
                  <a:lnTo>
                    <a:pt x="224" y="119"/>
                  </a:lnTo>
                  <a:lnTo>
                    <a:pt x="174" y="100"/>
                  </a:lnTo>
                  <a:lnTo>
                    <a:pt x="118" y="165"/>
                  </a:lnTo>
                  <a:lnTo>
                    <a:pt x="144" y="213"/>
                  </a:lnTo>
                  <a:lnTo>
                    <a:pt x="113" y="249"/>
                  </a:lnTo>
                  <a:lnTo>
                    <a:pt x="0" y="36"/>
                  </a:lnTo>
                  <a:lnTo>
                    <a:pt x="31" y="0"/>
                  </a:lnTo>
                  <a:lnTo>
                    <a:pt x="255" y="84"/>
                  </a:lnTo>
                  <a:lnTo>
                    <a:pt x="135" y="85"/>
                  </a:lnTo>
                  <a:lnTo>
                    <a:pt x="55" y="54"/>
                  </a:lnTo>
                  <a:lnTo>
                    <a:pt x="97" y="129"/>
                  </a:lnTo>
                  <a:lnTo>
                    <a:pt x="135" y="85"/>
                  </a:lnTo>
                  <a:lnTo>
                    <a:pt x="255" y="84"/>
                  </a:lnTo>
                </a:path>
              </a:pathLst>
            </a:custGeom>
            <a:solidFill>
              <a:srgbClr val="000000"/>
            </a:solidFill>
            <a:ln w="9525" cap="rnd">
              <a:noFill/>
              <a:round/>
              <a:headEnd/>
              <a:tailEnd/>
            </a:ln>
          </p:spPr>
          <p:txBody>
            <a:bodyPr>
              <a:prstTxWarp prst="textNoShape">
                <a:avLst/>
              </a:prstTxWarp>
            </a:bodyPr>
            <a:lstStyle/>
            <a:p>
              <a:endParaRPr lang="en-US"/>
            </a:p>
          </p:txBody>
        </p:sp>
        <p:sp>
          <p:nvSpPr>
            <p:cNvPr id="174089" name="Freeform 352"/>
            <p:cNvSpPr>
              <a:spLocks noChangeAspect="1"/>
            </p:cNvSpPr>
            <p:nvPr/>
          </p:nvSpPr>
          <p:spPr bwMode="auto">
            <a:xfrm>
              <a:off x="2989494" y="2264152"/>
              <a:ext cx="202131" cy="195669"/>
            </a:xfrm>
            <a:custGeom>
              <a:avLst/>
              <a:gdLst>
                <a:gd name="T0" fmla="*/ 214 w 221"/>
                <a:gd name="T1" fmla="*/ 100 h 227"/>
                <a:gd name="T2" fmla="*/ 219 w 221"/>
                <a:gd name="T3" fmla="*/ 125 h 227"/>
                <a:gd name="T4" fmla="*/ 218 w 221"/>
                <a:gd name="T5" fmla="*/ 148 h 227"/>
                <a:gd name="T6" fmla="*/ 211 w 221"/>
                <a:gd name="T7" fmla="*/ 168 h 227"/>
                <a:gd name="T8" fmla="*/ 198 w 221"/>
                <a:gd name="T9" fmla="*/ 188 h 227"/>
                <a:gd name="T10" fmla="*/ 181 w 221"/>
                <a:gd name="T11" fmla="*/ 204 h 227"/>
                <a:gd name="T12" fmla="*/ 168 w 221"/>
                <a:gd name="T13" fmla="*/ 213 h 227"/>
                <a:gd name="T14" fmla="*/ 155 w 221"/>
                <a:gd name="T15" fmla="*/ 219 h 227"/>
                <a:gd name="T16" fmla="*/ 140 w 221"/>
                <a:gd name="T17" fmla="*/ 224 h 227"/>
                <a:gd name="T18" fmla="*/ 126 w 221"/>
                <a:gd name="T19" fmla="*/ 226 h 227"/>
                <a:gd name="T20" fmla="*/ 110 w 221"/>
                <a:gd name="T21" fmla="*/ 225 h 227"/>
                <a:gd name="T22" fmla="*/ 95 w 221"/>
                <a:gd name="T23" fmla="*/ 223 h 227"/>
                <a:gd name="T24" fmla="*/ 81 w 221"/>
                <a:gd name="T25" fmla="*/ 217 h 227"/>
                <a:gd name="T26" fmla="*/ 66 w 221"/>
                <a:gd name="T27" fmla="*/ 210 h 227"/>
                <a:gd name="T28" fmla="*/ 52 w 221"/>
                <a:gd name="T29" fmla="*/ 199 h 227"/>
                <a:gd name="T30" fmla="*/ 39 w 221"/>
                <a:gd name="T31" fmla="*/ 187 h 227"/>
                <a:gd name="T32" fmla="*/ 26 w 221"/>
                <a:gd name="T33" fmla="*/ 171 h 227"/>
                <a:gd name="T34" fmla="*/ 16 w 221"/>
                <a:gd name="T35" fmla="*/ 155 h 227"/>
                <a:gd name="T36" fmla="*/ 8 w 221"/>
                <a:gd name="T37" fmla="*/ 139 h 227"/>
                <a:gd name="T38" fmla="*/ 3 w 221"/>
                <a:gd name="T39" fmla="*/ 124 h 227"/>
                <a:gd name="T40" fmla="*/ 1 w 221"/>
                <a:gd name="T41" fmla="*/ 108 h 227"/>
                <a:gd name="T42" fmla="*/ 1 w 221"/>
                <a:gd name="T43" fmla="*/ 92 h 227"/>
                <a:gd name="T44" fmla="*/ 3 w 221"/>
                <a:gd name="T45" fmla="*/ 77 h 227"/>
                <a:gd name="T46" fmla="*/ 8 w 221"/>
                <a:gd name="T47" fmla="*/ 63 h 227"/>
                <a:gd name="T48" fmla="*/ 15 w 221"/>
                <a:gd name="T49" fmla="*/ 49 h 227"/>
                <a:gd name="T50" fmla="*/ 25 w 221"/>
                <a:gd name="T51" fmla="*/ 36 h 227"/>
                <a:gd name="T52" fmla="*/ 37 w 221"/>
                <a:gd name="T53" fmla="*/ 24 h 227"/>
                <a:gd name="T54" fmla="*/ 49 w 221"/>
                <a:gd name="T55" fmla="*/ 15 h 227"/>
                <a:gd name="T56" fmla="*/ 61 w 221"/>
                <a:gd name="T57" fmla="*/ 8 h 227"/>
                <a:gd name="T58" fmla="*/ 73 w 221"/>
                <a:gd name="T59" fmla="*/ 3 h 227"/>
                <a:gd name="T60" fmla="*/ 86 w 221"/>
                <a:gd name="T61" fmla="*/ 0 h 227"/>
                <a:gd name="T62" fmla="*/ 99 w 221"/>
                <a:gd name="T63" fmla="*/ 0 h 227"/>
                <a:gd name="T64" fmla="*/ 114 w 221"/>
                <a:gd name="T65" fmla="*/ 2 h 227"/>
                <a:gd name="T66" fmla="*/ 131 w 221"/>
                <a:gd name="T67" fmla="*/ 8 h 227"/>
                <a:gd name="T68" fmla="*/ 149 w 221"/>
                <a:gd name="T69" fmla="*/ 18 h 227"/>
                <a:gd name="T70" fmla="*/ 111 w 221"/>
                <a:gd name="T71" fmla="*/ 47 h 227"/>
                <a:gd name="T72" fmla="*/ 100 w 221"/>
                <a:gd name="T73" fmla="*/ 43 h 227"/>
                <a:gd name="T74" fmla="*/ 88 w 221"/>
                <a:gd name="T75" fmla="*/ 43 h 227"/>
                <a:gd name="T76" fmla="*/ 76 w 221"/>
                <a:gd name="T77" fmla="*/ 46 h 227"/>
                <a:gd name="T78" fmla="*/ 65 w 221"/>
                <a:gd name="T79" fmla="*/ 52 h 227"/>
                <a:gd name="T80" fmla="*/ 54 w 221"/>
                <a:gd name="T81" fmla="*/ 63 h 227"/>
                <a:gd name="T82" fmla="*/ 45 w 221"/>
                <a:gd name="T83" fmla="*/ 77 h 227"/>
                <a:gd name="T84" fmla="*/ 41 w 221"/>
                <a:gd name="T85" fmla="*/ 94 h 227"/>
                <a:gd name="T86" fmla="*/ 43 w 221"/>
                <a:gd name="T87" fmla="*/ 112 h 227"/>
                <a:gd name="T88" fmla="*/ 52 w 221"/>
                <a:gd name="T89" fmla="*/ 132 h 227"/>
                <a:gd name="T90" fmla="*/ 69 w 221"/>
                <a:gd name="T91" fmla="*/ 154 h 227"/>
                <a:gd name="T92" fmla="*/ 89 w 221"/>
                <a:gd name="T93" fmla="*/ 173 h 227"/>
                <a:gd name="T94" fmla="*/ 107 w 221"/>
                <a:gd name="T95" fmla="*/ 183 h 227"/>
                <a:gd name="T96" fmla="*/ 125 w 221"/>
                <a:gd name="T97" fmla="*/ 186 h 227"/>
                <a:gd name="T98" fmla="*/ 141 w 221"/>
                <a:gd name="T99" fmla="*/ 182 h 227"/>
                <a:gd name="T100" fmla="*/ 156 w 221"/>
                <a:gd name="T101" fmla="*/ 174 h 227"/>
                <a:gd name="T102" fmla="*/ 166 w 221"/>
                <a:gd name="T103" fmla="*/ 164 h 227"/>
                <a:gd name="T104" fmla="*/ 172 w 221"/>
                <a:gd name="T105" fmla="*/ 152 h 227"/>
                <a:gd name="T106" fmla="*/ 175 w 221"/>
                <a:gd name="T107" fmla="*/ 139 h 227"/>
                <a:gd name="T108" fmla="*/ 174 w 221"/>
                <a:gd name="T109" fmla="*/ 125 h 227"/>
                <a:gd name="T110" fmla="*/ 169 w 221"/>
                <a:gd name="T111" fmla="*/ 10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1"/>
                <a:gd name="T169" fmla="*/ 0 h 227"/>
                <a:gd name="T170" fmla="*/ 221 w 221"/>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1" h="227">
                  <a:moveTo>
                    <a:pt x="166" y="101"/>
                  </a:moveTo>
                  <a:lnTo>
                    <a:pt x="208" y="83"/>
                  </a:lnTo>
                  <a:lnTo>
                    <a:pt x="210" y="88"/>
                  </a:lnTo>
                  <a:lnTo>
                    <a:pt x="211" y="92"/>
                  </a:lnTo>
                  <a:lnTo>
                    <a:pt x="213" y="96"/>
                  </a:lnTo>
                  <a:lnTo>
                    <a:pt x="214" y="100"/>
                  </a:lnTo>
                  <a:lnTo>
                    <a:pt x="216" y="105"/>
                  </a:lnTo>
                  <a:lnTo>
                    <a:pt x="217" y="108"/>
                  </a:lnTo>
                  <a:lnTo>
                    <a:pt x="218" y="113"/>
                  </a:lnTo>
                  <a:lnTo>
                    <a:pt x="219" y="117"/>
                  </a:lnTo>
                  <a:lnTo>
                    <a:pt x="219" y="121"/>
                  </a:lnTo>
                  <a:lnTo>
                    <a:pt x="219" y="125"/>
                  </a:lnTo>
                  <a:lnTo>
                    <a:pt x="220" y="128"/>
                  </a:lnTo>
                  <a:lnTo>
                    <a:pt x="220" y="133"/>
                  </a:lnTo>
                  <a:lnTo>
                    <a:pt x="220" y="136"/>
                  </a:lnTo>
                  <a:lnTo>
                    <a:pt x="219" y="140"/>
                  </a:lnTo>
                  <a:lnTo>
                    <a:pt x="219" y="144"/>
                  </a:lnTo>
                  <a:lnTo>
                    <a:pt x="218" y="148"/>
                  </a:lnTo>
                  <a:lnTo>
                    <a:pt x="217" y="151"/>
                  </a:lnTo>
                  <a:lnTo>
                    <a:pt x="216" y="155"/>
                  </a:lnTo>
                  <a:lnTo>
                    <a:pt x="215" y="158"/>
                  </a:lnTo>
                  <a:lnTo>
                    <a:pt x="214" y="162"/>
                  </a:lnTo>
                  <a:lnTo>
                    <a:pt x="212" y="165"/>
                  </a:lnTo>
                  <a:lnTo>
                    <a:pt x="211" y="168"/>
                  </a:lnTo>
                  <a:lnTo>
                    <a:pt x="209" y="172"/>
                  </a:lnTo>
                  <a:lnTo>
                    <a:pt x="207" y="175"/>
                  </a:lnTo>
                  <a:lnTo>
                    <a:pt x="205" y="179"/>
                  </a:lnTo>
                  <a:lnTo>
                    <a:pt x="203" y="182"/>
                  </a:lnTo>
                  <a:lnTo>
                    <a:pt x="200" y="185"/>
                  </a:lnTo>
                  <a:lnTo>
                    <a:pt x="198" y="188"/>
                  </a:lnTo>
                  <a:lnTo>
                    <a:pt x="195" y="191"/>
                  </a:lnTo>
                  <a:lnTo>
                    <a:pt x="192" y="194"/>
                  </a:lnTo>
                  <a:lnTo>
                    <a:pt x="188" y="197"/>
                  </a:lnTo>
                  <a:lnTo>
                    <a:pt x="185" y="200"/>
                  </a:lnTo>
                  <a:lnTo>
                    <a:pt x="183" y="202"/>
                  </a:lnTo>
                  <a:lnTo>
                    <a:pt x="181" y="204"/>
                  </a:lnTo>
                  <a:lnTo>
                    <a:pt x="179" y="205"/>
                  </a:lnTo>
                  <a:lnTo>
                    <a:pt x="177" y="207"/>
                  </a:lnTo>
                  <a:lnTo>
                    <a:pt x="175" y="208"/>
                  </a:lnTo>
                  <a:lnTo>
                    <a:pt x="173" y="210"/>
                  </a:lnTo>
                  <a:lnTo>
                    <a:pt x="171" y="211"/>
                  </a:lnTo>
                  <a:lnTo>
                    <a:pt x="168" y="213"/>
                  </a:lnTo>
                  <a:lnTo>
                    <a:pt x="166" y="214"/>
                  </a:lnTo>
                  <a:lnTo>
                    <a:pt x="164" y="215"/>
                  </a:lnTo>
                  <a:lnTo>
                    <a:pt x="161" y="216"/>
                  </a:lnTo>
                  <a:lnTo>
                    <a:pt x="159" y="217"/>
                  </a:lnTo>
                  <a:lnTo>
                    <a:pt x="157" y="219"/>
                  </a:lnTo>
                  <a:lnTo>
                    <a:pt x="155" y="219"/>
                  </a:lnTo>
                  <a:lnTo>
                    <a:pt x="152" y="220"/>
                  </a:lnTo>
                  <a:lnTo>
                    <a:pt x="150" y="221"/>
                  </a:lnTo>
                  <a:lnTo>
                    <a:pt x="147" y="222"/>
                  </a:lnTo>
                  <a:lnTo>
                    <a:pt x="145" y="222"/>
                  </a:lnTo>
                  <a:lnTo>
                    <a:pt x="143" y="223"/>
                  </a:lnTo>
                  <a:lnTo>
                    <a:pt x="140" y="224"/>
                  </a:lnTo>
                  <a:lnTo>
                    <a:pt x="138" y="224"/>
                  </a:lnTo>
                  <a:lnTo>
                    <a:pt x="136" y="224"/>
                  </a:lnTo>
                  <a:lnTo>
                    <a:pt x="133" y="225"/>
                  </a:lnTo>
                  <a:lnTo>
                    <a:pt x="131" y="225"/>
                  </a:lnTo>
                  <a:lnTo>
                    <a:pt x="128" y="225"/>
                  </a:lnTo>
                  <a:lnTo>
                    <a:pt x="126" y="226"/>
                  </a:lnTo>
                  <a:lnTo>
                    <a:pt x="123" y="226"/>
                  </a:lnTo>
                  <a:lnTo>
                    <a:pt x="121" y="226"/>
                  </a:lnTo>
                  <a:lnTo>
                    <a:pt x="118" y="226"/>
                  </a:lnTo>
                  <a:lnTo>
                    <a:pt x="115" y="226"/>
                  </a:lnTo>
                  <a:lnTo>
                    <a:pt x="113" y="226"/>
                  </a:lnTo>
                  <a:lnTo>
                    <a:pt x="110" y="225"/>
                  </a:lnTo>
                  <a:lnTo>
                    <a:pt x="108" y="225"/>
                  </a:lnTo>
                  <a:lnTo>
                    <a:pt x="105" y="225"/>
                  </a:lnTo>
                  <a:lnTo>
                    <a:pt x="103" y="224"/>
                  </a:lnTo>
                  <a:lnTo>
                    <a:pt x="100" y="224"/>
                  </a:lnTo>
                  <a:lnTo>
                    <a:pt x="98" y="223"/>
                  </a:lnTo>
                  <a:lnTo>
                    <a:pt x="95" y="223"/>
                  </a:lnTo>
                  <a:lnTo>
                    <a:pt x="93" y="222"/>
                  </a:lnTo>
                  <a:lnTo>
                    <a:pt x="90" y="221"/>
                  </a:lnTo>
                  <a:lnTo>
                    <a:pt x="88" y="220"/>
                  </a:lnTo>
                  <a:lnTo>
                    <a:pt x="85" y="219"/>
                  </a:lnTo>
                  <a:lnTo>
                    <a:pt x="83" y="219"/>
                  </a:lnTo>
                  <a:lnTo>
                    <a:pt x="81" y="217"/>
                  </a:lnTo>
                  <a:lnTo>
                    <a:pt x="78" y="216"/>
                  </a:lnTo>
                  <a:lnTo>
                    <a:pt x="76" y="215"/>
                  </a:lnTo>
                  <a:lnTo>
                    <a:pt x="73" y="214"/>
                  </a:lnTo>
                  <a:lnTo>
                    <a:pt x="71" y="212"/>
                  </a:lnTo>
                  <a:lnTo>
                    <a:pt x="68" y="211"/>
                  </a:lnTo>
                  <a:lnTo>
                    <a:pt x="66" y="210"/>
                  </a:lnTo>
                  <a:lnTo>
                    <a:pt x="64" y="208"/>
                  </a:lnTo>
                  <a:lnTo>
                    <a:pt x="62" y="206"/>
                  </a:lnTo>
                  <a:lnTo>
                    <a:pt x="59" y="205"/>
                  </a:lnTo>
                  <a:lnTo>
                    <a:pt x="57" y="203"/>
                  </a:lnTo>
                  <a:lnTo>
                    <a:pt x="55" y="202"/>
                  </a:lnTo>
                  <a:lnTo>
                    <a:pt x="52" y="199"/>
                  </a:lnTo>
                  <a:lnTo>
                    <a:pt x="50" y="198"/>
                  </a:lnTo>
                  <a:lnTo>
                    <a:pt x="48" y="196"/>
                  </a:lnTo>
                  <a:lnTo>
                    <a:pt x="46" y="193"/>
                  </a:lnTo>
                  <a:lnTo>
                    <a:pt x="44" y="191"/>
                  </a:lnTo>
                  <a:lnTo>
                    <a:pt x="41" y="189"/>
                  </a:lnTo>
                  <a:lnTo>
                    <a:pt x="39" y="187"/>
                  </a:lnTo>
                  <a:lnTo>
                    <a:pt x="37" y="184"/>
                  </a:lnTo>
                  <a:lnTo>
                    <a:pt x="35" y="182"/>
                  </a:lnTo>
                  <a:lnTo>
                    <a:pt x="33" y="179"/>
                  </a:lnTo>
                  <a:lnTo>
                    <a:pt x="31" y="176"/>
                  </a:lnTo>
                  <a:lnTo>
                    <a:pt x="28" y="174"/>
                  </a:lnTo>
                  <a:lnTo>
                    <a:pt x="26" y="171"/>
                  </a:lnTo>
                  <a:lnTo>
                    <a:pt x="25" y="169"/>
                  </a:lnTo>
                  <a:lnTo>
                    <a:pt x="23" y="166"/>
                  </a:lnTo>
                  <a:lnTo>
                    <a:pt x="21" y="163"/>
                  </a:lnTo>
                  <a:lnTo>
                    <a:pt x="19" y="161"/>
                  </a:lnTo>
                  <a:lnTo>
                    <a:pt x="17" y="158"/>
                  </a:lnTo>
                  <a:lnTo>
                    <a:pt x="16" y="155"/>
                  </a:lnTo>
                  <a:lnTo>
                    <a:pt x="15" y="153"/>
                  </a:lnTo>
                  <a:lnTo>
                    <a:pt x="13" y="150"/>
                  </a:lnTo>
                  <a:lnTo>
                    <a:pt x="12" y="148"/>
                  </a:lnTo>
                  <a:lnTo>
                    <a:pt x="10" y="145"/>
                  </a:lnTo>
                  <a:lnTo>
                    <a:pt x="10" y="142"/>
                  </a:lnTo>
                  <a:lnTo>
                    <a:pt x="8" y="139"/>
                  </a:lnTo>
                  <a:lnTo>
                    <a:pt x="7" y="137"/>
                  </a:lnTo>
                  <a:lnTo>
                    <a:pt x="6" y="134"/>
                  </a:lnTo>
                  <a:lnTo>
                    <a:pt x="5" y="132"/>
                  </a:lnTo>
                  <a:lnTo>
                    <a:pt x="4" y="129"/>
                  </a:lnTo>
                  <a:lnTo>
                    <a:pt x="4" y="126"/>
                  </a:lnTo>
                  <a:lnTo>
                    <a:pt x="3" y="124"/>
                  </a:lnTo>
                  <a:lnTo>
                    <a:pt x="2" y="121"/>
                  </a:lnTo>
                  <a:lnTo>
                    <a:pt x="2" y="119"/>
                  </a:lnTo>
                  <a:lnTo>
                    <a:pt x="2" y="116"/>
                  </a:lnTo>
                  <a:lnTo>
                    <a:pt x="1" y="113"/>
                  </a:lnTo>
                  <a:lnTo>
                    <a:pt x="1" y="111"/>
                  </a:lnTo>
                  <a:lnTo>
                    <a:pt x="1" y="108"/>
                  </a:lnTo>
                  <a:lnTo>
                    <a:pt x="0" y="105"/>
                  </a:lnTo>
                  <a:lnTo>
                    <a:pt x="0" y="102"/>
                  </a:lnTo>
                  <a:lnTo>
                    <a:pt x="0" y="100"/>
                  </a:lnTo>
                  <a:lnTo>
                    <a:pt x="0" y="97"/>
                  </a:lnTo>
                  <a:lnTo>
                    <a:pt x="0" y="95"/>
                  </a:lnTo>
                  <a:lnTo>
                    <a:pt x="1" y="92"/>
                  </a:lnTo>
                  <a:lnTo>
                    <a:pt x="1" y="89"/>
                  </a:lnTo>
                  <a:lnTo>
                    <a:pt x="1" y="87"/>
                  </a:lnTo>
                  <a:lnTo>
                    <a:pt x="2" y="85"/>
                  </a:lnTo>
                  <a:lnTo>
                    <a:pt x="2" y="82"/>
                  </a:lnTo>
                  <a:lnTo>
                    <a:pt x="3" y="80"/>
                  </a:lnTo>
                  <a:lnTo>
                    <a:pt x="3" y="77"/>
                  </a:lnTo>
                  <a:lnTo>
                    <a:pt x="4" y="74"/>
                  </a:lnTo>
                  <a:lnTo>
                    <a:pt x="4" y="72"/>
                  </a:lnTo>
                  <a:lnTo>
                    <a:pt x="5" y="70"/>
                  </a:lnTo>
                  <a:lnTo>
                    <a:pt x="6" y="67"/>
                  </a:lnTo>
                  <a:lnTo>
                    <a:pt x="7" y="65"/>
                  </a:lnTo>
                  <a:lnTo>
                    <a:pt x="8" y="63"/>
                  </a:lnTo>
                  <a:lnTo>
                    <a:pt x="9" y="60"/>
                  </a:lnTo>
                  <a:lnTo>
                    <a:pt x="10" y="58"/>
                  </a:lnTo>
                  <a:lnTo>
                    <a:pt x="12" y="56"/>
                  </a:lnTo>
                  <a:lnTo>
                    <a:pt x="13" y="54"/>
                  </a:lnTo>
                  <a:lnTo>
                    <a:pt x="14" y="51"/>
                  </a:lnTo>
                  <a:lnTo>
                    <a:pt x="15" y="49"/>
                  </a:lnTo>
                  <a:lnTo>
                    <a:pt x="17" y="47"/>
                  </a:lnTo>
                  <a:lnTo>
                    <a:pt x="18" y="45"/>
                  </a:lnTo>
                  <a:lnTo>
                    <a:pt x="20" y="43"/>
                  </a:lnTo>
                  <a:lnTo>
                    <a:pt x="22" y="40"/>
                  </a:lnTo>
                  <a:lnTo>
                    <a:pt x="23" y="38"/>
                  </a:lnTo>
                  <a:lnTo>
                    <a:pt x="25" y="36"/>
                  </a:lnTo>
                  <a:lnTo>
                    <a:pt x="27" y="34"/>
                  </a:lnTo>
                  <a:lnTo>
                    <a:pt x="29" y="32"/>
                  </a:lnTo>
                  <a:lnTo>
                    <a:pt x="31" y="30"/>
                  </a:lnTo>
                  <a:lnTo>
                    <a:pt x="33" y="28"/>
                  </a:lnTo>
                  <a:lnTo>
                    <a:pt x="35" y="26"/>
                  </a:lnTo>
                  <a:lnTo>
                    <a:pt x="37" y="24"/>
                  </a:lnTo>
                  <a:lnTo>
                    <a:pt x="39" y="23"/>
                  </a:lnTo>
                  <a:lnTo>
                    <a:pt x="41" y="21"/>
                  </a:lnTo>
                  <a:lnTo>
                    <a:pt x="43" y="20"/>
                  </a:lnTo>
                  <a:lnTo>
                    <a:pt x="45" y="18"/>
                  </a:lnTo>
                  <a:lnTo>
                    <a:pt x="47" y="17"/>
                  </a:lnTo>
                  <a:lnTo>
                    <a:pt x="49" y="15"/>
                  </a:lnTo>
                  <a:lnTo>
                    <a:pt x="51" y="14"/>
                  </a:lnTo>
                  <a:lnTo>
                    <a:pt x="53" y="13"/>
                  </a:lnTo>
                  <a:lnTo>
                    <a:pt x="55" y="12"/>
                  </a:lnTo>
                  <a:lnTo>
                    <a:pt x="57" y="10"/>
                  </a:lnTo>
                  <a:lnTo>
                    <a:pt x="59" y="9"/>
                  </a:lnTo>
                  <a:lnTo>
                    <a:pt x="61" y="8"/>
                  </a:lnTo>
                  <a:lnTo>
                    <a:pt x="63" y="7"/>
                  </a:lnTo>
                  <a:lnTo>
                    <a:pt x="65" y="6"/>
                  </a:lnTo>
                  <a:lnTo>
                    <a:pt x="67" y="6"/>
                  </a:lnTo>
                  <a:lnTo>
                    <a:pt x="69" y="5"/>
                  </a:lnTo>
                  <a:lnTo>
                    <a:pt x="71" y="4"/>
                  </a:lnTo>
                  <a:lnTo>
                    <a:pt x="73" y="3"/>
                  </a:lnTo>
                  <a:lnTo>
                    <a:pt x="76" y="3"/>
                  </a:lnTo>
                  <a:lnTo>
                    <a:pt x="78" y="2"/>
                  </a:lnTo>
                  <a:lnTo>
                    <a:pt x="80" y="2"/>
                  </a:lnTo>
                  <a:lnTo>
                    <a:pt x="82" y="1"/>
                  </a:lnTo>
                  <a:lnTo>
                    <a:pt x="84" y="1"/>
                  </a:lnTo>
                  <a:lnTo>
                    <a:pt x="86" y="0"/>
                  </a:lnTo>
                  <a:lnTo>
                    <a:pt x="88" y="0"/>
                  </a:lnTo>
                  <a:lnTo>
                    <a:pt x="90" y="0"/>
                  </a:lnTo>
                  <a:lnTo>
                    <a:pt x="92" y="0"/>
                  </a:lnTo>
                  <a:lnTo>
                    <a:pt x="95" y="0"/>
                  </a:lnTo>
                  <a:lnTo>
                    <a:pt x="97" y="0"/>
                  </a:lnTo>
                  <a:lnTo>
                    <a:pt x="99" y="0"/>
                  </a:lnTo>
                  <a:lnTo>
                    <a:pt x="101" y="0"/>
                  </a:lnTo>
                  <a:lnTo>
                    <a:pt x="104" y="0"/>
                  </a:lnTo>
                  <a:lnTo>
                    <a:pt x="106" y="0"/>
                  </a:lnTo>
                  <a:lnTo>
                    <a:pt x="109" y="0"/>
                  </a:lnTo>
                  <a:lnTo>
                    <a:pt x="112" y="1"/>
                  </a:lnTo>
                  <a:lnTo>
                    <a:pt x="114" y="2"/>
                  </a:lnTo>
                  <a:lnTo>
                    <a:pt x="117" y="2"/>
                  </a:lnTo>
                  <a:lnTo>
                    <a:pt x="120" y="3"/>
                  </a:lnTo>
                  <a:lnTo>
                    <a:pt x="123" y="4"/>
                  </a:lnTo>
                  <a:lnTo>
                    <a:pt x="126" y="5"/>
                  </a:lnTo>
                  <a:lnTo>
                    <a:pt x="129" y="6"/>
                  </a:lnTo>
                  <a:lnTo>
                    <a:pt x="131" y="8"/>
                  </a:lnTo>
                  <a:lnTo>
                    <a:pt x="134" y="9"/>
                  </a:lnTo>
                  <a:lnTo>
                    <a:pt x="137" y="11"/>
                  </a:lnTo>
                  <a:lnTo>
                    <a:pt x="140" y="12"/>
                  </a:lnTo>
                  <a:lnTo>
                    <a:pt x="143" y="14"/>
                  </a:lnTo>
                  <a:lnTo>
                    <a:pt x="146" y="16"/>
                  </a:lnTo>
                  <a:lnTo>
                    <a:pt x="149" y="18"/>
                  </a:lnTo>
                  <a:lnTo>
                    <a:pt x="121" y="52"/>
                  </a:lnTo>
                  <a:lnTo>
                    <a:pt x="119" y="51"/>
                  </a:lnTo>
                  <a:lnTo>
                    <a:pt x="117" y="50"/>
                  </a:lnTo>
                  <a:lnTo>
                    <a:pt x="115" y="49"/>
                  </a:lnTo>
                  <a:lnTo>
                    <a:pt x="113" y="48"/>
                  </a:lnTo>
                  <a:lnTo>
                    <a:pt x="111" y="47"/>
                  </a:lnTo>
                  <a:lnTo>
                    <a:pt x="110" y="46"/>
                  </a:lnTo>
                  <a:lnTo>
                    <a:pt x="107" y="46"/>
                  </a:lnTo>
                  <a:lnTo>
                    <a:pt x="106" y="45"/>
                  </a:lnTo>
                  <a:lnTo>
                    <a:pt x="104" y="44"/>
                  </a:lnTo>
                  <a:lnTo>
                    <a:pt x="102" y="44"/>
                  </a:lnTo>
                  <a:lnTo>
                    <a:pt x="100" y="43"/>
                  </a:lnTo>
                  <a:lnTo>
                    <a:pt x="98" y="43"/>
                  </a:lnTo>
                  <a:lnTo>
                    <a:pt x="96" y="43"/>
                  </a:lnTo>
                  <a:lnTo>
                    <a:pt x="94" y="43"/>
                  </a:lnTo>
                  <a:lnTo>
                    <a:pt x="92" y="43"/>
                  </a:lnTo>
                  <a:lnTo>
                    <a:pt x="90" y="43"/>
                  </a:lnTo>
                  <a:lnTo>
                    <a:pt x="88" y="43"/>
                  </a:lnTo>
                  <a:lnTo>
                    <a:pt x="86" y="43"/>
                  </a:lnTo>
                  <a:lnTo>
                    <a:pt x="84" y="44"/>
                  </a:lnTo>
                  <a:lnTo>
                    <a:pt x="82" y="44"/>
                  </a:lnTo>
                  <a:lnTo>
                    <a:pt x="80" y="45"/>
                  </a:lnTo>
                  <a:lnTo>
                    <a:pt x="78" y="46"/>
                  </a:lnTo>
                  <a:lnTo>
                    <a:pt x="76" y="46"/>
                  </a:lnTo>
                  <a:lnTo>
                    <a:pt x="75" y="47"/>
                  </a:lnTo>
                  <a:lnTo>
                    <a:pt x="73" y="48"/>
                  </a:lnTo>
                  <a:lnTo>
                    <a:pt x="71" y="48"/>
                  </a:lnTo>
                  <a:lnTo>
                    <a:pt x="69" y="50"/>
                  </a:lnTo>
                  <a:lnTo>
                    <a:pt x="68" y="51"/>
                  </a:lnTo>
                  <a:lnTo>
                    <a:pt x="65" y="52"/>
                  </a:lnTo>
                  <a:lnTo>
                    <a:pt x="64" y="53"/>
                  </a:lnTo>
                  <a:lnTo>
                    <a:pt x="62" y="54"/>
                  </a:lnTo>
                  <a:lnTo>
                    <a:pt x="60" y="56"/>
                  </a:lnTo>
                  <a:lnTo>
                    <a:pt x="58" y="58"/>
                  </a:lnTo>
                  <a:lnTo>
                    <a:pt x="56" y="60"/>
                  </a:lnTo>
                  <a:lnTo>
                    <a:pt x="54" y="63"/>
                  </a:lnTo>
                  <a:lnTo>
                    <a:pt x="52" y="65"/>
                  </a:lnTo>
                  <a:lnTo>
                    <a:pt x="50" y="67"/>
                  </a:lnTo>
                  <a:lnTo>
                    <a:pt x="49" y="70"/>
                  </a:lnTo>
                  <a:lnTo>
                    <a:pt x="47" y="72"/>
                  </a:lnTo>
                  <a:lnTo>
                    <a:pt x="46" y="74"/>
                  </a:lnTo>
                  <a:lnTo>
                    <a:pt x="45" y="77"/>
                  </a:lnTo>
                  <a:lnTo>
                    <a:pt x="44" y="80"/>
                  </a:lnTo>
                  <a:lnTo>
                    <a:pt x="43" y="83"/>
                  </a:lnTo>
                  <a:lnTo>
                    <a:pt x="42" y="85"/>
                  </a:lnTo>
                  <a:lnTo>
                    <a:pt x="41" y="88"/>
                  </a:lnTo>
                  <a:lnTo>
                    <a:pt x="41" y="91"/>
                  </a:lnTo>
                  <a:lnTo>
                    <a:pt x="41" y="94"/>
                  </a:lnTo>
                  <a:lnTo>
                    <a:pt x="41" y="97"/>
                  </a:lnTo>
                  <a:lnTo>
                    <a:pt x="41" y="100"/>
                  </a:lnTo>
                  <a:lnTo>
                    <a:pt x="41" y="102"/>
                  </a:lnTo>
                  <a:lnTo>
                    <a:pt x="41" y="106"/>
                  </a:lnTo>
                  <a:lnTo>
                    <a:pt x="42" y="109"/>
                  </a:lnTo>
                  <a:lnTo>
                    <a:pt x="43" y="112"/>
                  </a:lnTo>
                  <a:lnTo>
                    <a:pt x="44" y="115"/>
                  </a:lnTo>
                  <a:lnTo>
                    <a:pt x="45" y="119"/>
                  </a:lnTo>
                  <a:lnTo>
                    <a:pt x="47" y="122"/>
                  </a:lnTo>
                  <a:lnTo>
                    <a:pt x="49" y="125"/>
                  </a:lnTo>
                  <a:lnTo>
                    <a:pt x="50" y="129"/>
                  </a:lnTo>
                  <a:lnTo>
                    <a:pt x="52" y="132"/>
                  </a:lnTo>
                  <a:lnTo>
                    <a:pt x="55" y="136"/>
                  </a:lnTo>
                  <a:lnTo>
                    <a:pt x="57" y="139"/>
                  </a:lnTo>
                  <a:lnTo>
                    <a:pt x="60" y="143"/>
                  </a:lnTo>
                  <a:lnTo>
                    <a:pt x="63" y="147"/>
                  </a:lnTo>
                  <a:lnTo>
                    <a:pt x="66" y="151"/>
                  </a:lnTo>
                  <a:lnTo>
                    <a:pt x="69" y="154"/>
                  </a:lnTo>
                  <a:lnTo>
                    <a:pt x="73" y="158"/>
                  </a:lnTo>
                  <a:lnTo>
                    <a:pt x="76" y="161"/>
                  </a:lnTo>
                  <a:lnTo>
                    <a:pt x="79" y="165"/>
                  </a:lnTo>
                  <a:lnTo>
                    <a:pt x="83" y="168"/>
                  </a:lnTo>
                  <a:lnTo>
                    <a:pt x="86" y="170"/>
                  </a:lnTo>
                  <a:lnTo>
                    <a:pt x="89" y="173"/>
                  </a:lnTo>
                  <a:lnTo>
                    <a:pt x="92" y="175"/>
                  </a:lnTo>
                  <a:lnTo>
                    <a:pt x="95" y="177"/>
                  </a:lnTo>
                  <a:lnTo>
                    <a:pt x="98" y="179"/>
                  </a:lnTo>
                  <a:lnTo>
                    <a:pt x="102" y="181"/>
                  </a:lnTo>
                  <a:lnTo>
                    <a:pt x="105" y="182"/>
                  </a:lnTo>
                  <a:lnTo>
                    <a:pt x="107" y="183"/>
                  </a:lnTo>
                  <a:lnTo>
                    <a:pt x="110" y="184"/>
                  </a:lnTo>
                  <a:lnTo>
                    <a:pt x="113" y="185"/>
                  </a:lnTo>
                  <a:lnTo>
                    <a:pt x="116" y="185"/>
                  </a:lnTo>
                  <a:lnTo>
                    <a:pt x="119" y="185"/>
                  </a:lnTo>
                  <a:lnTo>
                    <a:pt x="122" y="186"/>
                  </a:lnTo>
                  <a:lnTo>
                    <a:pt x="125" y="186"/>
                  </a:lnTo>
                  <a:lnTo>
                    <a:pt x="128" y="186"/>
                  </a:lnTo>
                  <a:lnTo>
                    <a:pt x="131" y="185"/>
                  </a:lnTo>
                  <a:lnTo>
                    <a:pt x="133" y="185"/>
                  </a:lnTo>
                  <a:lnTo>
                    <a:pt x="136" y="184"/>
                  </a:lnTo>
                  <a:lnTo>
                    <a:pt x="139" y="183"/>
                  </a:lnTo>
                  <a:lnTo>
                    <a:pt x="141" y="182"/>
                  </a:lnTo>
                  <a:lnTo>
                    <a:pt x="144" y="182"/>
                  </a:lnTo>
                  <a:lnTo>
                    <a:pt x="146" y="180"/>
                  </a:lnTo>
                  <a:lnTo>
                    <a:pt x="149" y="179"/>
                  </a:lnTo>
                  <a:lnTo>
                    <a:pt x="151" y="177"/>
                  </a:lnTo>
                  <a:lnTo>
                    <a:pt x="154" y="176"/>
                  </a:lnTo>
                  <a:lnTo>
                    <a:pt x="156" y="174"/>
                  </a:lnTo>
                  <a:lnTo>
                    <a:pt x="159" y="172"/>
                  </a:lnTo>
                  <a:lnTo>
                    <a:pt x="160" y="170"/>
                  </a:lnTo>
                  <a:lnTo>
                    <a:pt x="162" y="169"/>
                  </a:lnTo>
                  <a:lnTo>
                    <a:pt x="163" y="167"/>
                  </a:lnTo>
                  <a:lnTo>
                    <a:pt x="165" y="165"/>
                  </a:lnTo>
                  <a:lnTo>
                    <a:pt x="166" y="164"/>
                  </a:lnTo>
                  <a:lnTo>
                    <a:pt x="168" y="162"/>
                  </a:lnTo>
                  <a:lnTo>
                    <a:pt x="168" y="160"/>
                  </a:lnTo>
                  <a:lnTo>
                    <a:pt x="170" y="158"/>
                  </a:lnTo>
                  <a:lnTo>
                    <a:pt x="171" y="156"/>
                  </a:lnTo>
                  <a:lnTo>
                    <a:pt x="171" y="154"/>
                  </a:lnTo>
                  <a:lnTo>
                    <a:pt x="172" y="152"/>
                  </a:lnTo>
                  <a:lnTo>
                    <a:pt x="173" y="151"/>
                  </a:lnTo>
                  <a:lnTo>
                    <a:pt x="174" y="148"/>
                  </a:lnTo>
                  <a:lnTo>
                    <a:pt x="174" y="146"/>
                  </a:lnTo>
                  <a:lnTo>
                    <a:pt x="175" y="144"/>
                  </a:lnTo>
                  <a:lnTo>
                    <a:pt x="175" y="142"/>
                  </a:lnTo>
                  <a:lnTo>
                    <a:pt x="175" y="139"/>
                  </a:lnTo>
                  <a:lnTo>
                    <a:pt x="175" y="137"/>
                  </a:lnTo>
                  <a:lnTo>
                    <a:pt x="176" y="135"/>
                  </a:lnTo>
                  <a:lnTo>
                    <a:pt x="175" y="133"/>
                  </a:lnTo>
                  <a:lnTo>
                    <a:pt x="175" y="130"/>
                  </a:lnTo>
                  <a:lnTo>
                    <a:pt x="175" y="128"/>
                  </a:lnTo>
                  <a:lnTo>
                    <a:pt x="174" y="125"/>
                  </a:lnTo>
                  <a:lnTo>
                    <a:pt x="174" y="123"/>
                  </a:lnTo>
                  <a:lnTo>
                    <a:pt x="173" y="120"/>
                  </a:lnTo>
                  <a:lnTo>
                    <a:pt x="172" y="117"/>
                  </a:lnTo>
                  <a:lnTo>
                    <a:pt x="171" y="115"/>
                  </a:lnTo>
                  <a:lnTo>
                    <a:pt x="171" y="112"/>
                  </a:lnTo>
                  <a:lnTo>
                    <a:pt x="169" y="109"/>
                  </a:lnTo>
                  <a:lnTo>
                    <a:pt x="168" y="107"/>
                  </a:lnTo>
                  <a:lnTo>
                    <a:pt x="167" y="104"/>
                  </a:lnTo>
                  <a:lnTo>
                    <a:pt x="166" y="101"/>
                  </a:lnTo>
                </a:path>
              </a:pathLst>
            </a:custGeom>
            <a:solidFill>
              <a:srgbClr val="000000"/>
            </a:solidFill>
            <a:ln w="9525" cap="rnd">
              <a:noFill/>
              <a:round/>
              <a:headEnd/>
              <a:tailEnd/>
            </a:ln>
          </p:spPr>
          <p:txBody>
            <a:bodyPr>
              <a:prstTxWarp prst="textNoShape">
                <a:avLst/>
              </a:prstTxWarp>
            </a:bodyPr>
            <a:lstStyle/>
            <a:p>
              <a:endParaRPr lang="en-US"/>
            </a:p>
          </p:txBody>
        </p:sp>
        <p:sp>
          <p:nvSpPr>
            <p:cNvPr id="174090" name="Freeform 353"/>
            <p:cNvSpPr>
              <a:spLocks noChangeAspect="1"/>
            </p:cNvSpPr>
            <p:nvPr/>
          </p:nvSpPr>
          <p:spPr bwMode="auto">
            <a:xfrm>
              <a:off x="3166975" y="2127638"/>
              <a:ext cx="256361" cy="209320"/>
            </a:xfrm>
            <a:custGeom>
              <a:avLst/>
              <a:gdLst>
                <a:gd name="T0" fmla="*/ 255 w 270"/>
                <a:gd name="T1" fmla="*/ 144 h 238"/>
                <a:gd name="T2" fmla="*/ 259 w 270"/>
                <a:gd name="T3" fmla="*/ 180 h 238"/>
                <a:gd name="T4" fmla="*/ 213 w 270"/>
                <a:gd name="T5" fmla="*/ 182 h 238"/>
                <a:gd name="T6" fmla="*/ 200 w 270"/>
                <a:gd name="T7" fmla="*/ 199 h 238"/>
                <a:gd name="T8" fmla="*/ 184 w 270"/>
                <a:gd name="T9" fmla="*/ 213 h 238"/>
                <a:gd name="T10" fmla="*/ 166 w 270"/>
                <a:gd name="T11" fmla="*/ 224 h 238"/>
                <a:gd name="T12" fmla="*/ 147 w 270"/>
                <a:gd name="T13" fmla="*/ 233 h 238"/>
                <a:gd name="T14" fmla="*/ 129 w 270"/>
                <a:gd name="T15" fmla="*/ 236 h 238"/>
                <a:gd name="T16" fmla="*/ 111 w 270"/>
                <a:gd name="T17" fmla="*/ 237 h 238"/>
                <a:gd name="T18" fmla="*/ 94 w 270"/>
                <a:gd name="T19" fmla="*/ 234 h 238"/>
                <a:gd name="T20" fmla="*/ 76 w 270"/>
                <a:gd name="T21" fmla="*/ 227 h 238"/>
                <a:gd name="T22" fmla="*/ 60 w 270"/>
                <a:gd name="T23" fmla="*/ 217 h 238"/>
                <a:gd name="T24" fmla="*/ 45 w 270"/>
                <a:gd name="T25" fmla="*/ 204 h 238"/>
                <a:gd name="T26" fmla="*/ 30 w 270"/>
                <a:gd name="T27" fmla="*/ 187 h 238"/>
                <a:gd name="T28" fmla="*/ 17 w 270"/>
                <a:gd name="T29" fmla="*/ 167 h 238"/>
                <a:gd name="T30" fmla="*/ 8 w 270"/>
                <a:gd name="T31" fmla="*/ 147 h 238"/>
                <a:gd name="T32" fmla="*/ 2 w 270"/>
                <a:gd name="T33" fmla="*/ 127 h 238"/>
                <a:gd name="T34" fmla="*/ 0 w 270"/>
                <a:gd name="T35" fmla="*/ 108 h 238"/>
                <a:gd name="T36" fmla="*/ 1 w 270"/>
                <a:gd name="T37" fmla="*/ 90 h 238"/>
                <a:gd name="T38" fmla="*/ 6 w 270"/>
                <a:gd name="T39" fmla="*/ 72 h 238"/>
                <a:gd name="T40" fmla="*/ 14 w 270"/>
                <a:gd name="T41" fmla="*/ 56 h 238"/>
                <a:gd name="T42" fmla="*/ 26 w 270"/>
                <a:gd name="T43" fmla="*/ 41 h 238"/>
                <a:gd name="T44" fmla="*/ 40 w 270"/>
                <a:gd name="T45" fmla="*/ 27 h 238"/>
                <a:gd name="T46" fmla="*/ 58 w 270"/>
                <a:gd name="T47" fmla="*/ 15 h 238"/>
                <a:gd name="T48" fmla="*/ 76 w 270"/>
                <a:gd name="T49" fmla="*/ 6 h 238"/>
                <a:gd name="T50" fmla="*/ 94 w 270"/>
                <a:gd name="T51" fmla="*/ 1 h 238"/>
                <a:gd name="T52" fmla="*/ 112 w 270"/>
                <a:gd name="T53" fmla="*/ 0 h 238"/>
                <a:gd name="T54" fmla="*/ 130 w 270"/>
                <a:gd name="T55" fmla="*/ 2 h 238"/>
                <a:gd name="T56" fmla="*/ 147 w 270"/>
                <a:gd name="T57" fmla="*/ 7 h 238"/>
                <a:gd name="T58" fmla="*/ 163 w 270"/>
                <a:gd name="T59" fmla="*/ 17 h 238"/>
                <a:gd name="T60" fmla="*/ 178 w 270"/>
                <a:gd name="T61" fmla="*/ 29 h 238"/>
                <a:gd name="T62" fmla="*/ 193 w 270"/>
                <a:gd name="T63" fmla="*/ 45 h 238"/>
                <a:gd name="T64" fmla="*/ 207 w 270"/>
                <a:gd name="T65" fmla="*/ 65 h 238"/>
                <a:gd name="T66" fmla="*/ 218 w 270"/>
                <a:gd name="T67" fmla="*/ 86 h 238"/>
                <a:gd name="T68" fmla="*/ 224 w 270"/>
                <a:gd name="T69" fmla="*/ 107 h 238"/>
                <a:gd name="T70" fmla="*/ 226 w 270"/>
                <a:gd name="T71" fmla="*/ 130 h 238"/>
                <a:gd name="T72" fmla="*/ 225 w 270"/>
                <a:gd name="T73" fmla="*/ 145 h 238"/>
                <a:gd name="T74" fmla="*/ 183 w 270"/>
                <a:gd name="T75" fmla="*/ 133 h 238"/>
                <a:gd name="T76" fmla="*/ 181 w 270"/>
                <a:gd name="T77" fmla="*/ 115 h 238"/>
                <a:gd name="T78" fmla="*/ 176 w 270"/>
                <a:gd name="T79" fmla="*/ 101 h 238"/>
                <a:gd name="T80" fmla="*/ 170 w 270"/>
                <a:gd name="T81" fmla="*/ 88 h 238"/>
                <a:gd name="T82" fmla="*/ 153 w 270"/>
                <a:gd name="T83" fmla="*/ 65 h 238"/>
                <a:gd name="T84" fmla="*/ 133 w 270"/>
                <a:gd name="T85" fmla="*/ 49 h 238"/>
                <a:gd name="T86" fmla="*/ 111 w 270"/>
                <a:gd name="T87" fmla="*/ 42 h 238"/>
                <a:gd name="T88" fmla="*/ 89 w 270"/>
                <a:gd name="T89" fmla="*/ 44 h 238"/>
                <a:gd name="T90" fmla="*/ 68 w 270"/>
                <a:gd name="T91" fmla="*/ 55 h 238"/>
                <a:gd name="T92" fmla="*/ 53 w 270"/>
                <a:gd name="T93" fmla="*/ 71 h 238"/>
                <a:gd name="T94" fmla="*/ 44 w 270"/>
                <a:gd name="T95" fmla="*/ 91 h 238"/>
                <a:gd name="T96" fmla="*/ 44 w 270"/>
                <a:gd name="T97" fmla="*/ 115 h 238"/>
                <a:gd name="T98" fmla="*/ 54 w 270"/>
                <a:gd name="T99" fmla="*/ 142 h 238"/>
                <a:gd name="T100" fmla="*/ 72 w 270"/>
                <a:gd name="T101" fmla="*/ 168 h 238"/>
                <a:gd name="T102" fmla="*/ 92 w 270"/>
                <a:gd name="T103" fmla="*/ 187 h 238"/>
                <a:gd name="T104" fmla="*/ 114 w 270"/>
                <a:gd name="T105" fmla="*/ 195 h 238"/>
                <a:gd name="T106" fmla="*/ 135 w 270"/>
                <a:gd name="T107" fmla="*/ 195 h 238"/>
                <a:gd name="T108" fmla="*/ 154 w 270"/>
                <a:gd name="T109" fmla="*/ 186 h 238"/>
                <a:gd name="T110" fmla="*/ 167 w 270"/>
                <a:gd name="T111" fmla="*/ 175 h 238"/>
                <a:gd name="T112" fmla="*/ 146 w 270"/>
                <a:gd name="T113" fmla="*/ 177 h 238"/>
                <a:gd name="T114" fmla="*/ 146 w 270"/>
                <a:gd name="T115" fmla="*/ 147 h 238"/>
                <a:gd name="T116" fmla="*/ 167 w 270"/>
                <a:gd name="T117" fmla="*/ 145 h 238"/>
                <a:gd name="T118" fmla="*/ 225 w 270"/>
                <a:gd name="T119" fmla="*/ 145 h 2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8"/>
                <a:gd name="T182" fmla="*/ 270 w 270"/>
                <a:gd name="T183" fmla="*/ 238 h 2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8">
                  <a:moveTo>
                    <a:pt x="225" y="145"/>
                  </a:moveTo>
                  <a:lnTo>
                    <a:pt x="230" y="145"/>
                  </a:lnTo>
                  <a:lnTo>
                    <a:pt x="235" y="145"/>
                  </a:lnTo>
                  <a:lnTo>
                    <a:pt x="240" y="145"/>
                  </a:lnTo>
                  <a:lnTo>
                    <a:pt x="245" y="145"/>
                  </a:lnTo>
                  <a:lnTo>
                    <a:pt x="250" y="144"/>
                  </a:lnTo>
                  <a:lnTo>
                    <a:pt x="255" y="144"/>
                  </a:lnTo>
                  <a:lnTo>
                    <a:pt x="260" y="142"/>
                  </a:lnTo>
                  <a:lnTo>
                    <a:pt x="266" y="142"/>
                  </a:lnTo>
                  <a:lnTo>
                    <a:pt x="269" y="177"/>
                  </a:lnTo>
                  <a:lnTo>
                    <a:pt x="267" y="178"/>
                  </a:lnTo>
                  <a:lnTo>
                    <a:pt x="264" y="179"/>
                  </a:lnTo>
                  <a:lnTo>
                    <a:pt x="261" y="180"/>
                  </a:lnTo>
                  <a:lnTo>
                    <a:pt x="259" y="180"/>
                  </a:lnTo>
                  <a:lnTo>
                    <a:pt x="256" y="181"/>
                  </a:lnTo>
                  <a:lnTo>
                    <a:pt x="254" y="181"/>
                  </a:lnTo>
                  <a:lnTo>
                    <a:pt x="251" y="182"/>
                  </a:lnTo>
                  <a:lnTo>
                    <a:pt x="248" y="182"/>
                  </a:lnTo>
                  <a:lnTo>
                    <a:pt x="238" y="182"/>
                  </a:lnTo>
                  <a:lnTo>
                    <a:pt x="228" y="182"/>
                  </a:lnTo>
                  <a:lnTo>
                    <a:pt x="213" y="182"/>
                  </a:lnTo>
                  <a:lnTo>
                    <a:pt x="211" y="185"/>
                  </a:lnTo>
                  <a:lnTo>
                    <a:pt x="210" y="187"/>
                  </a:lnTo>
                  <a:lnTo>
                    <a:pt x="208" y="190"/>
                  </a:lnTo>
                  <a:lnTo>
                    <a:pt x="206" y="192"/>
                  </a:lnTo>
                  <a:lnTo>
                    <a:pt x="204" y="195"/>
                  </a:lnTo>
                  <a:lnTo>
                    <a:pt x="202" y="197"/>
                  </a:lnTo>
                  <a:lnTo>
                    <a:pt x="200" y="199"/>
                  </a:lnTo>
                  <a:lnTo>
                    <a:pt x="198" y="201"/>
                  </a:lnTo>
                  <a:lnTo>
                    <a:pt x="196" y="203"/>
                  </a:lnTo>
                  <a:lnTo>
                    <a:pt x="194" y="205"/>
                  </a:lnTo>
                  <a:lnTo>
                    <a:pt x="191" y="207"/>
                  </a:lnTo>
                  <a:lnTo>
                    <a:pt x="189" y="210"/>
                  </a:lnTo>
                  <a:lnTo>
                    <a:pt x="186" y="211"/>
                  </a:lnTo>
                  <a:lnTo>
                    <a:pt x="184" y="213"/>
                  </a:lnTo>
                  <a:lnTo>
                    <a:pt x="181" y="215"/>
                  </a:lnTo>
                  <a:lnTo>
                    <a:pt x="178" y="217"/>
                  </a:lnTo>
                  <a:lnTo>
                    <a:pt x="176" y="218"/>
                  </a:lnTo>
                  <a:lnTo>
                    <a:pt x="174" y="220"/>
                  </a:lnTo>
                  <a:lnTo>
                    <a:pt x="171" y="221"/>
                  </a:lnTo>
                  <a:lnTo>
                    <a:pt x="168" y="223"/>
                  </a:lnTo>
                  <a:lnTo>
                    <a:pt x="166" y="224"/>
                  </a:lnTo>
                  <a:lnTo>
                    <a:pt x="163" y="226"/>
                  </a:lnTo>
                  <a:lnTo>
                    <a:pt x="160" y="227"/>
                  </a:lnTo>
                  <a:lnTo>
                    <a:pt x="158" y="228"/>
                  </a:lnTo>
                  <a:lnTo>
                    <a:pt x="155" y="230"/>
                  </a:lnTo>
                  <a:lnTo>
                    <a:pt x="153" y="230"/>
                  </a:lnTo>
                  <a:lnTo>
                    <a:pt x="150" y="232"/>
                  </a:lnTo>
                  <a:lnTo>
                    <a:pt x="147" y="233"/>
                  </a:lnTo>
                  <a:lnTo>
                    <a:pt x="145" y="233"/>
                  </a:lnTo>
                  <a:lnTo>
                    <a:pt x="142" y="234"/>
                  </a:lnTo>
                  <a:lnTo>
                    <a:pt x="140" y="235"/>
                  </a:lnTo>
                  <a:lnTo>
                    <a:pt x="137" y="235"/>
                  </a:lnTo>
                  <a:lnTo>
                    <a:pt x="134" y="236"/>
                  </a:lnTo>
                  <a:lnTo>
                    <a:pt x="132" y="236"/>
                  </a:lnTo>
                  <a:lnTo>
                    <a:pt x="129" y="236"/>
                  </a:lnTo>
                  <a:lnTo>
                    <a:pt x="127" y="237"/>
                  </a:lnTo>
                  <a:lnTo>
                    <a:pt x="124" y="237"/>
                  </a:lnTo>
                  <a:lnTo>
                    <a:pt x="122" y="237"/>
                  </a:lnTo>
                  <a:lnTo>
                    <a:pt x="119" y="237"/>
                  </a:lnTo>
                  <a:lnTo>
                    <a:pt x="117" y="237"/>
                  </a:lnTo>
                  <a:lnTo>
                    <a:pt x="114" y="237"/>
                  </a:lnTo>
                  <a:lnTo>
                    <a:pt x="111" y="237"/>
                  </a:lnTo>
                  <a:lnTo>
                    <a:pt x="109" y="237"/>
                  </a:lnTo>
                  <a:lnTo>
                    <a:pt x="106" y="237"/>
                  </a:lnTo>
                  <a:lnTo>
                    <a:pt x="104" y="236"/>
                  </a:lnTo>
                  <a:lnTo>
                    <a:pt x="101" y="236"/>
                  </a:lnTo>
                  <a:lnTo>
                    <a:pt x="99" y="236"/>
                  </a:lnTo>
                  <a:lnTo>
                    <a:pt x="96" y="235"/>
                  </a:lnTo>
                  <a:lnTo>
                    <a:pt x="94" y="234"/>
                  </a:lnTo>
                  <a:lnTo>
                    <a:pt x="91" y="233"/>
                  </a:lnTo>
                  <a:lnTo>
                    <a:pt x="88" y="233"/>
                  </a:lnTo>
                  <a:lnTo>
                    <a:pt x="86" y="232"/>
                  </a:lnTo>
                  <a:lnTo>
                    <a:pt x="83" y="231"/>
                  </a:lnTo>
                  <a:lnTo>
                    <a:pt x="81" y="230"/>
                  </a:lnTo>
                  <a:lnTo>
                    <a:pt x="79" y="229"/>
                  </a:lnTo>
                  <a:lnTo>
                    <a:pt x="76" y="227"/>
                  </a:lnTo>
                  <a:lnTo>
                    <a:pt x="74" y="226"/>
                  </a:lnTo>
                  <a:lnTo>
                    <a:pt x="72" y="225"/>
                  </a:lnTo>
                  <a:lnTo>
                    <a:pt x="69" y="224"/>
                  </a:lnTo>
                  <a:lnTo>
                    <a:pt x="67" y="222"/>
                  </a:lnTo>
                  <a:lnTo>
                    <a:pt x="64" y="221"/>
                  </a:lnTo>
                  <a:lnTo>
                    <a:pt x="62" y="219"/>
                  </a:lnTo>
                  <a:lnTo>
                    <a:pt x="60" y="217"/>
                  </a:lnTo>
                  <a:lnTo>
                    <a:pt x="58" y="216"/>
                  </a:lnTo>
                  <a:lnTo>
                    <a:pt x="56" y="214"/>
                  </a:lnTo>
                  <a:lnTo>
                    <a:pt x="53" y="212"/>
                  </a:lnTo>
                  <a:lnTo>
                    <a:pt x="51" y="210"/>
                  </a:lnTo>
                  <a:lnTo>
                    <a:pt x="49" y="208"/>
                  </a:lnTo>
                  <a:lnTo>
                    <a:pt x="47" y="206"/>
                  </a:lnTo>
                  <a:lnTo>
                    <a:pt x="45" y="204"/>
                  </a:lnTo>
                  <a:lnTo>
                    <a:pt x="43" y="202"/>
                  </a:lnTo>
                  <a:lnTo>
                    <a:pt x="41" y="199"/>
                  </a:lnTo>
                  <a:lnTo>
                    <a:pt x="38" y="197"/>
                  </a:lnTo>
                  <a:lnTo>
                    <a:pt x="36" y="195"/>
                  </a:lnTo>
                  <a:lnTo>
                    <a:pt x="35" y="192"/>
                  </a:lnTo>
                  <a:lnTo>
                    <a:pt x="33" y="190"/>
                  </a:lnTo>
                  <a:lnTo>
                    <a:pt x="30" y="187"/>
                  </a:lnTo>
                  <a:lnTo>
                    <a:pt x="28" y="184"/>
                  </a:lnTo>
                  <a:lnTo>
                    <a:pt x="27" y="181"/>
                  </a:lnTo>
                  <a:lnTo>
                    <a:pt x="25" y="178"/>
                  </a:lnTo>
                  <a:lnTo>
                    <a:pt x="23" y="176"/>
                  </a:lnTo>
                  <a:lnTo>
                    <a:pt x="21" y="173"/>
                  </a:lnTo>
                  <a:lnTo>
                    <a:pt x="19" y="170"/>
                  </a:lnTo>
                  <a:lnTo>
                    <a:pt x="17" y="167"/>
                  </a:lnTo>
                  <a:lnTo>
                    <a:pt x="16" y="164"/>
                  </a:lnTo>
                  <a:lnTo>
                    <a:pt x="14" y="161"/>
                  </a:lnTo>
                  <a:lnTo>
                    <a:pt x="13" y="158"/>
                  </a:lnTo>
                  <a:lnTo>
                    <a:pt x="12" y="155"/>
                  </a:lnTo>
                  <a:lnTo>
                    <a:pt x="11" y="153"/>
                  </a:lnTo>
                  <a:lnTo>
                    <a:pt x="9" y="150"/>
                  </a:lnTo>
                  <a:lnTo>
                    <a:pt x="8" y="147"/>
                  </a:lnTo>
                  <a:lnTo>
                    <a:pt x="7" y="144"/>
                  </a:lnTo>
                  <a:lnTo>
                    <a:pt x="6" y="141"/>
                  </a:lnTo>
                  <a:lnTo>
                    <a:pt x="5" y="139"/>
                  </a:lnTo>
                  <a:lnTo>
                    <a:pt x="4" y="136"/>
                  </a:lnTo>
                  <a:lnTo>
                    <a:pt x="4" y="133"/>
                  </a:lnTo>
                  <a:lnTo>
                    <a:pt x="3" y="130"/>
                  </a:lnTo>
                  <a:lnTo>
                    <a:pt x="2" y="127"/>
                  </a:lnTo>
                  <a:lnTo>
                    <a:pt x="2" y="125"/>
                  </a:lnTo>
                  <a:lnTo>
                    <a:pt x="1" y="122"/>
                  </a:lnTo>
                  <a:lnTo>
                    <a:pt x="1" y="119"/>
                  </a:lnTo>
                  <a:lnTo>
                    <a:pt x="1" y="116"/>
                  </a:lnTo>
                  <a:lnTo>
                    <a:pt x="1" y="113"/>
                  </a:lnTo>
                  <a:lnTo>
                    <a:pt x="0" y="111"/>
                  </a:lnTo>
                  <a:lnTo>
                    <a:pt x="0" y="108"/>
                  </a:lnTo>
                  <a:lnTo>
                    <a:pt x="0" y="105"/>
                  </a:lnTo>
                  <a:lnTo>
                    <a:pt x="0" y="103"/>
                  </a:lnTo>
                  <a:lnTo>
                    <a:pt x="0" y="100"/>
                  </a:lnTo>
                  <a:lnTo>
                    <a:pt x="1" y="97"/>
                  </a:lnTo>
                  <a:lnTo>
                    <a:pt x="1" y="95"/>
                  </a:lnTo>
                  <a:lnTo>
                    <a:pt x="1" y="92"/>
                  </a:lnTo>
                  <a:lnTo>
                    <a:pt x="1" y="90"/>
                  </a:lnTo>
                  <a:lnTo>
                    <a:pt x="2" y="87"/>
                  </a:lnTo>
                  <a:lnTo>
                    <a:pt x="3" y="84"/>
                  </a:lnTo>
                  <a:lnTo>
                    <a:pt x="3" y="82"/>
                  </a:lnTo>
                  <a:lnTo>
                    <a:pt x="4" y="79"/>
                  </a:lnTo>
                  <a:lnTo>
                    <a:pt x="4" y="77"/>
                  </a:lnTo>
                  <a:lnTo>
                    <a:pt x="5" y="74"/>
                  </a:lnTo>
                  <a:lnTo>
                    <a:pt x="6" y="72"/>
                  </a:lnTo>
                  <a:lnTo>
                    <a:pt x="7" y="69"/>
                  </a:lnTo>
                  <a:lnTo>
                    <a:pt x="8" y="67"/>
                  </a:lnTo>
                  <a:lnTo>
                    <a:pt x="9" y="65"/>
                  </a:lnTo>
                  <a:lnTo>
                    <a:pt x="11" y="62"/>
                  </a:lnTo>
                  <a:lnTo>
                    <a:pt x="11" y="60"/>
                  </a:lnTo>
                  <a:lnTo>
                    <a:pt x="13" y="58"/>
                  </a:lnTo>
                  <a:lnTo>
                    <a:pt x="14" y="56"/>
                  </a:lnTo>
                  <a:lnTo>
                    <a:pt x="16" y="53"/>
                  </a:lnTo>
                  <a:lnTo>
                    <a:pt x="17" y="51"/>
                  </a:lnTo>
                  <a:lnTo>
                    <a:pt x="19" y="49"/>
                  </a:lnTo>
                  <a:lnTo>
                    <a:pt x="20" y="47"/>
                  </a:lnTo>
                  <a:lnTo>
                    <a:pt x="22" y="45"/>
                  </a:lnTo>
                  <a:lnTo>
                    <a:pt x="24" y="43"/>
                  </a:lnTo>
                  <a:lnTo>
                    <a:pt x="26" y="41"/>
                  </a:lnTo>
                  <a:lnTo>
                    <a:pt x="27" y="39"/>
                  </a:lnTo>
                  <a:lnTo>
                    <a:pt x="30" y="37"/>
                  </a:lnTo>
                  <a:lnTo>
                    <a:pt x="32" y="34"/>
                  </a:lnTo>
                  <a:lnTo>
                    <a:pt x="34" y="33"/>
                  </a:lnTo>
                  <a:lnTo>
                    <a:pt x="36" y="31"/>
                  </a:lnTo>
                  <a:lnTo>
                    <a:pt x="38" y="29"/>
                  </a:lnTo>
                  <a:lnTo>
                    <a:pt x="40" y="27"/>
                  </a:lnTo>
                  <a:lnTo>
                    <a:pt x="43" y="25"/>
                  </a:lnTo>
                  <a:lnTo>
                    <a:pt x="45" y="23"/>
                  </a:lnTo>
                  <a:lnTo>
                    <a:pt x="48" y="22"/>
                  </a:lnTo>
                  <a:lnTo>
                    <a:pt x="50" y="20"/>
                  </a:lnTo>
                  <a:lnTo>
                    <a:pt x="53" y="18"/>
                  </a:lnTo>
                  <a:lnTo>
                    <a:pt x="55" y="17"/>
                  </a:lnTo>
                  <a:lnTo>
                    <a:pt x="58" y="15"/>
                  </a:lnTo>
                  <a:lnTo>
                    <a:pt x="60" y="14"/>
                  </a:lnTo>
                  <a:lnTo>
                    <a:pt x="63" y="12"/>
                  </a:lnTo>
                  <a:lnTo>
                    <a:pt x="65" y="11"/>
                  </a:lnTo>
                  <a:lnTo>
                    <a:pt x="68" y="10"/>
                  </a:lnTo>
                  <a:lnTo>
                    <a:pt x="71" y="9"/>
                  </a:lnTo>
                  <a:lnTo>
                    <a:pt x="73" y="8"/>
                  </a:lnTo>
                  <a:lnTo>
                    <a:pt x="76" y="6"/>
                  </a:lnTo>
                  <a:lnTo>
                    <a:pt x="78" y="6"/>
                  </a:lnTo>
                  <a:lnTo>
                    <a:pt x="81" y="5"/>
                  </a:lnTo>
                  <a:lnTo>
                    <a:pt x="83" y="4"/>
                  </a:lnTo>
                  <a:lnTo>
                    <a:pt x="86" y="3"/>
                  </a:lnTo>
                  <a:lnTo>
                    <a:pt x="88" y="3"/>
                  </a:lnTo>
                  <a:lnTo>
                    <a:pt x="91" y="2"/>
                  </a:lnTo>
                  <a:lnTo>
                    <a:pt x="94" y="1"/>
                  </a:lnTo>
                  <a:lnTo>
                    <a:pt x="96" y="1"/>
                  </a:lnTo>
                  <a:lnTo>
                    <a:pt x="99" y="0"/>
                  </a:lnTo>
                  <a:lnTo>
                    <a:pt x="101" y="0"/>
                  </a:lnTo>
                  <a:lnTo>
                    <a:pt x="104" y="0"/>
                  </a:lnTo>
                  <a:lnTo>
                    <a:pt x="107" y="0"/>
                  </a:lnTo>
                  <a:lnTo>
                    <a:pt x="109" y="0"/>
                  </a:lnTo>
                  <a:lnTo>
                    <a:pt x="112" y="0"/>
                  </a:lnTo>
                  <a:lnTo>
                    <a:pt x="114" y="0"/>
                  </a:lnTo>
                  <a:lnTo>
                    <a:pt x="117" y="0"/>
                  </a:lnTo>
                  <a:lnTo>
                    <a:pt x="119" y="0"/>
                  </a:lnTo>
                  <a:lnTo>
                    <a:pt x="122" y="0"/>
                  </a:lnTo>
                  <a:lnTo>
                    <a:pt x="124" y="1"/>
                  </a:lnTo>
                  <a:lnTo>
                    <a:pt x="127" y="1"/>
                  </a:lnTo>
                  <a:lnTo>
                    <a:pt x="130" y="2"/>
                  </a:lnTo>
                  <a:lnTo>
                    <a:pt x="132" y="3"/>
                  </a:lnTo>
                  <a:lnTo>
                    <a:pt x="135" y="3"/>
                  </a:lnTo>
                  <a:lnTo>
                    <a:pt x="137" y="4"/>
                  </a:lnTo>
                  <a:lnTo>
                    <a:pt x="140" y="5"/>
                  </a:lnTo>
                  <a:lnTo>
                    <a:pt x="142" y="6"/>
                  </a:lnTo>
                  <a:lnTo>
                    <a:pt x="144" y="6"/>
                  </a:lnTo>
                  <a:lnTo>
                    <a:pt x="147" y="7"/>
                  </a:lnTo>
                  <a:lnTo>
                    <a:pt x="149" y="9"/>
                  </a:lnTo>
                  <a:lnTo>
                    <a:pt x="152" y="10"/>
                  </a:lnTo>
                  <a:lnTo>
                    <a:pt x="154" y="11"/>
                  </a:lnTo>
                  <a:lnTo>
                    <a:pt x="157" y="12"/>
                  </a:lnTo>
                  <a:lnTo>
                    <a:pt x="159" y="14"/>
                  </a:lnTo>
                  <a:lnTo>
                    <a:pt x="161" y="15"/>
                  </a:lnTo>
                  <a:lnTo>
                    <a:pt x="163" y="17"/>
                  </a:lnTo>
                  <a:lnTo>
                    <a:pt x="166" y="18"/>
                  </a:lnTo>
                  <a:lnTo>
                    <a:pt x="168" y="20"/>
                  </a:lnTo>
                  <a:lnTo>
                    <a:pt x="170" y="21"/>
                  </a:lnTo>
                  <a:lnTo>
                    <a:pt x="173" y="23"/>
                  </a:lnTo>
                  <a:lnTo>
                    <a:pt x="175" y="25"/>
                  </a:lnTo>
                  <a:lnTo>
                    <a:pt x="176" y="27"/>
                  </a:lnTo>
                  <a:lnTo>
                    <a:pt x="178" y="29"/>
                  </a:lnTo>
                  <a:lnTo>
                    <a:pt x="181" y="31"/>
                  </a:lnTo>
                  <a:lnTo>
                    <a:pt x="183" y="33"/>
                  </a:lnTo>
                  <a:lnTo>
                    <a:pt x="185" y="35"/>
                  </a:lnTo>
                  <a:lnTo>
                    <a:pt x="187" y="38"/>
                  </a:lnTo>
                  <a:lnTo>
                    <a:pt x="189" y="40"/>
                  </a:lnTo>
                  <a:lnTo>
                    <a:pt x="191" y="43"/>
                  </a:lnTo>
                  <a:lnTo>
                    <a:pt x="193" y="45"/>
                  </a:lnTo>
                  <a:lnTo>
                    <a:pt x="195" y="48"/>
                  </a:lnTo>
                  <a:lnTo>
                    <a:pt x="197" y="50"/>
                  </a:lnTo>
                  <a:lnTo>
                    <a:pt x="199" y="53"/>
                  </a:lnTo>
                  <a:lnTo>
                    <a:pt x="201" y="56"/>
                  </a:lnTo>
                  <a:lnTo>
                    <a:pt x="203" y="59"/>
                  </a:lnTo>
                  <a:lnTo>
                    <a:pt x="205" y="62"/>
                  </a:lnTo>
                  <a:lnTo>
                    <a:pt x="207" y="65"/>
                  </a:lnTo>
                  <a:lnTo>
                    <a:pt x="208" y="68"/>
                  </a:lnTo>
                  <a:lnTo>
                    <a:pt x="210" y="71"/>
                  </a:lnTo>
                  <a:lnTo>
                    <a:pt x="212" y="74"/>
                  </a:lnTo>
                  <a:lnTo>
                    <a:pt x="213" y="77"/>
                  </a:lnTo>
                  <a:lnTo>
                    <a:pt x="215" y="80"/>
                  </a:lnTo>
                  <a:lnTo>
                    <a:pt x="216" y="83"/>
                  </a:lnTo>
                  <a:lnTo>
                    <a:pt x="218" y="86"/>
                  </a:lnTo>
                  <a:lnTo>
                    <a:pt x="219" y="89"/>
                  </a:lnTo>
                  <a:lnTo>
                    <a:pt x="220" y="92"/>
                  </a:lnTo>
                  <a:lnTo>
                    <a:pt x="221" y="95"/>
                  </a:lnTo>
                  <a:lnTo>
                    <a:pt x="222" y="98"/>
                  </a:lnTo>
                  <a:lnTo>
                    <a:pt x="223" y="101"/>
                  </a:lnTo>
                  <a:lnTo>
                    <a:pt x="223" y="104"/>
                  </a:lnTo>
                  <a:lnTo>
                    <a:pt x="224" y="107"/>
                  </a:lnTo>
                  <a:lnTo>
                    <a:pt x="225" y="111"/>
                  </a:lnTo>
                  <a:lnTo>
                    <a:pt x="226" y="116"/>
                  </a:lnTo>
                  <a:lnTo>
                    <a:pt x="226" y="120"/>
                  </a:lnTo>
                  <a:lnTo>
                    <a:pt x="226" y="123"/>
                  </a:lnTo>
                  <a:lnTo>
                    <a:pt x="226" y="125"/>
                  </a:lnTo>
                  <a:lnTo>
                    <a:pt x="226" y="128"/>
                  </a:lnTo>
                  <a:lnTo>
                    <a:pt x="226" y="130"/>
                  </a:lnTo>
                  <a:lnTo>
                    <a:pt x="226" y="133"/>
                  </a:lnTo>
                  <a:lnTo>
                    <a:pt x="226" y="135"/>
                  </a:lnTo>
                  <a:lnTo>
                    <a:pt x="226" y="138"/>
                  </a:lnTo>
                  <a:lnTo>
                    <a:pt x="226" y="140"/>
                  </a:lnTo>
                  <a:lnTo>
                    <a:pt x="226" y="143"/>
                  </a:lnTo>
                  <a:lnTo>
                    <a:pt x="225" y="145"/>
                  </a:lnTo>
                  <a:lnTo>
                    <a:pt x="181" y="145"/>
                  </a:lnTo>
                  <a:lnTo>
                    <a:pt x="182" y="143"/>
                  </a:lnTo>
                  <a:lnTo>
                    <a:pt x="182" y="141"/>
                  </a:lnTo>
                  <a:lnTo>
                    <a:pt x="182" y="139"/>
                  </a:lnTo>
                  <a:lnTo>
                    <a:pt x="183" y="137"/>
                  </a:lnTo>
                  <a:lnTo>
                    <a:pt x="183" y="136"/>
                  </a:lnTo>
                  <a:lnTo>
                    <a:pt x="183" y="133"/>
                  </a:lnTo>
                  <a:lnTo>
                    <a:pt x="183" y="132"/>
                  </a:lnTo>
                  <a:lnTo>
                    <a:pt x="183" y="130"/>
                  </a:lnTo>
                  <a:lnTo>
                    <a:pt x="183" y="128"/>
                  </a:lnTo>
                  <a:lnTo>
                    <a:pt x="183" y="126"/>
                  </a:lnTo>
                  <a:lnTo>
                    <a:pt x="182" y="122"/>
                  </a:lnTo>
                  <a:lnTo>
                    <a:pt x="181" y="119"/>
                  </a:lnTo>
                  <a:lnTo>
                    <a:pt x="181" y="115"/>
                  </a:lnTo>
                  <a:lnTo>
                    <a:pt x="180" y="113"/>
                  </a:lnTo>
                  <a:lnTo>
                    <a:pt x="180" y="111"/>
                  </a:lnTo>
                  <a:lnTo>
                    <a:pt x="179" y="109"/>
                  </a:lnTo>
                  <a:lnTo>
                    <a:pt x="178" y="107"/>
                  </a:lnTo>
                  <a:lnTo>
                    <a:pt x="178" y="105"/>
                  </a:lnTo>
                  <a:lnTo>
                    <a:pt x="177" y="103"/>
                  </a:lnTo>
                  <a:lnTo>
                    <a:pt x="176" y="101"/>
                  </a:lnTo>
                  <a:lnTo>
                    <a:pt x="176" y="99"/>
                  </a:lnTo>
                  <a:lnTo>
                    <a:pt x="175" y="97"/>
                  </a:lnTo>
                  <a:lnTo>
                    <a:pt x="174" y="96"/>
                  </a:lnTo>
                  <a:lnTo>
                    <a:pt x="173" y="94"/>
                  </a:lnTo>
                  <a:lnTo>
                    <a:pt x="172" y="91"/>
                  </a:lnTo>
                  <a:lnTo>
                    <a:pt x="170" y="90"/>
                  </a:lnTo>
                  <a:lnTo>
                    <a:pt x="170" y="88"/>
                  </a:lnTo>
                  <a:lnTo>
                    <a:pt x="168" y="85"/>
                  </a:lnTo>
                  <a:lnTo>
                    <a:pt x="167" y="84"/>
                  </a:lnTo>
                  <a:lnTo>
                    <a:pt x="164" y="79"/>
                  </a:lnTo>
                  <a:lnTo>
                    <a:pt x="162" y="76"/>
                  </a:lnTo>
                  <a:lnTo>
                    <a:pt x="159" y="72"/>
                  </a:lnTo>
                  <a:lnTo>
                    <a:pt x="156" y="69"/>
                  </a:lnTo>
                  <a:lnTo>
                    <a:pt x="153" y="65"/>
                  </a:lnTo>
                  <a:lnTo>
                    <a:pt x="150" y="62"/>
                  </a:lnTo>
                  <a:lnTo>
                    <a:pt x="147" y="60"/>
                  </a:lnTo>
                  <a:lnTo>
                    <a:pt x="144" y="57"/>
                  </a:lnTo>
                  <a:lnTo>
                    <a:pt x="141" y="55"/>
                  </a:lnTo>
                  <a:lnTo>
                    <a:pt x="139" y="53"/>
                  </a:lnTo>
                  <a:lnTo>
                    <a:pt x="136" y="51"/>
                  </a:lnTo>
                  <a:lnTo>
                    <a:pt x="133" y="49"/>
                  </a:lnTo>
                  <a:lnTo>
                    <a:pt x="130" y="47"/>
                  </a:lnTo>
                  <a:lnTo>
                    <a:pt x="126" y="46"/>
                  </a:lnTo>
                  <a:lnTo>
                    <a:pt x="123" y="45"/>
                  </a:lnTo>
                  <a:lnTo>
                    <a:pt x="120" y="44"/>
                  </a:lnTo>
                  <a:lnTo>
                    <a:pt x="117" y="43"/>
                  </a:lnTo>
                  <a:lnTo>
                    <a:pt x="114" y="43"/>
                  </a:lnTo>
                  <a:lnTo>
                    <a:pt x="111" y="42"/>
                  </a:lnTo>
                  <a:lnTo>
                    <a:pt x="108" y="42"/>
                  </a:lnTo>
                  <a:lnTo>
                    <a:pt x="104" y="42"/>
                  </a:lnTo>
                  <a:lnTo>
                    <a:pt x="101" y="42"/>
                  </a:lnTo>
                  <a:lnTo>
                    <a:pt x="99" y="43"/>
                  </a:lnTo>
                  <a:lnTo>
                    <a:pt x="95" y="43"/>
                  </a:lnTo>
                  <a:lnTo>
                    <a:pt x="92" y="43"/>
                  </a:lnTo>
                  <a:lnTo>
                    <a:pt x="89" y="44"/>
                  </a:lnTo>
                  <a:lnTo>
                    <a:pt x="86" y="45"/>
                  </a:lnTo>
                  <a:lnTo>
                    <a:pt x="83" y="46"/>
                  </a:lnTo>
                  <a:lnTo>
                    <a:pt x="80" y="48"/>
                  </a:lnTo>
                  <a:lnTo>
                    <a:pt x="77" y="49"/>
                  </a:lnTo>
                  <a:lnTo>
                    <a:pt x="74" y="51"/>
                  </a:lnTo>
                  <a:lnTo>
                    <a:pt x="71" y="53"/>
                  </a:lnTo>
                  <a:lnTo>
                    <a:pt x="68" y="55"/>
                  </a:lnTo>
                  <a:lnTo>
                    <a:pt x="66" y="57"/>
                  </a:lnTo>
                  <a:lnTo>
                    <a:pt x="63" y="59"/>
                  </a:lnTo>
                  <a:lnTo>
                    <a:pt x="61" y="62"/>
                  </a:lnTo>
                  <a:lnTo>
                    <a:pt x="58" y="64"/>
                  </a:lnTo>
                  <a:lnTo>
                    <a:pt x="56" y="66"/>
                  </a:lnTo>
                  <a:lnTo>
                    <a:pt x="54" y="69"/>
                  </a:lnTo>
                  <a:lnTo>
                    <a:pt x="53" y="71"/>
                  </a:lnTo>
                  <a:lnTo>
                    <a:pt x="51" y="74"/>
                  </a:lnTo>
                  <a:lnTo>
                    <a:pt x="49" y="77"/>
                  </a:lnTo>
                  <a:lnTo>
                    <a:pt x="48" y="79"/>
                  </a:lnTo>
                  <a:lnTo>
                    <a:pt x="47" y="82"/>
                  </a:lnTo>
                  <a:lnTo>
                    <a:pt x="46" y="85"/>
                  </a:lnTo>
                  <a:lnTo>
                    <a:pt x="45" y="88"/>
                  </a:lnTo>
                  <a:lnTo>
                    <a:pt x="44" y="91"/>
                  </a:lnTo>
                  <a:lnTo>
                    <a:pt x="44" y="95"/>
                  </a:lnTo>
                  <a:lnTo>
                    <a:pt x="43" y="98"/>
                  </a:lnTo>
                  <a:lnTo>
                    <a:pt x="43" y="101"/>
                  </a:lnTo>
                  <a:lnTo>
                    <a:pt x="43" y="105"/>
                  </a:lnTo>
                  <a:lnTo>
                    <a:pt x="43" y="108"/>
                  </a:lnTo>
                  <a:lnTo>
                    <a:pt x="43" y="112"/>
                  </a:lnTo>
                  <a:lnTo>
                    <a:pt x="44" y="115"/>
                  </a:lnTo>
                  <a:lnTo>
                    <a:pt x="45" y="119"/>
                  </a:lnTo>
                  <a:lnTo>
                    <a:pt x="46" y="122"/>
                  </a:lnTo>
                  <a:lnTo>
                    <a:pt x="47" y="126"/>
                  </a:lnTo>
                  <a:lnTo>
                    <a:pt x="49" y="130"/>
                  </a:lnTo>
                  <a:lnTo>
                    <a:pt x="50" y="134"/>
                  </a:lnTo>
                  <a:lnTo>
                    <a:pt x="52" y="138"/>
                  </a:lnTo>
                  <a:lnTo>
                    <a:pt x="54" y="142"/>
                  </a:lnTo>
                  <a:lnTo>
                    <a:pt x="56" y="145"/>
                  </a:lnTo>
                  <a:lnTo>
                    <a:pt x="59" y="150"/>
                  </a:lnTo>
                  <a:lnTo>
                    <a:pt x="61" y="153"/>
                  </a:lnTo>
                  <a:lnTo>
                    <a:pt x="64" y="158"/>
                  </a:lnTo>
                  <a:lnTo>
                    <a:pt x="67" y="162"/>
                  </a:lnTo>
                  <a:lnTo>
                    <a:pt x="69" y="165"/>
                  </a:lnTo>
                  <a:lnTo>
                    <a:pt x="72" y="168"/>
                  </a:lnTo>
                  <a:lnTo>
                    <a:pt x="75" y="172"/>
                  </a:lnTo>
                  <a:lnTo>
                    <a:pt x="78" y="175"/>
                  </a:lnTo>
                  <a:lnTo>
                    <a:pt x="80" y="178"/>
                  </a:lnTo>
                  <a:lnTo>
                    <a:pt x="83" y="180"/>
                  </a:lnTo>
                  <a:lnTo>
                    <a:pt x="86" y="183"/>
                  </a:lnTo>
                  <a:lnTo>
                    <a:pt x="89" y="185"/>
                  </a:lnTo>
                  <a:lnTo>
                    <a:pt x="92" y="187"/>
                  </a:lnTo>
                  <a:lnTo>
                    <a:pt x="95" y="189"/>
                  </a:lnTo>
                  <a:lnTo>
                    <a:pt x="99" y="190"/>
                  </a:lnTo>
                  <a:lnTo>
                    <a:pt x="101" y="192"/>
                  </a:lnTo>
                  <a:lnTo>
                    <a:pt x="104" y="193"/>
                  </a:lnTo>
                  <a:lnTo>
                    <a:pt x="108" y="194"/>
                  </a:lnTo>
                  <a:lnTo>
                    <a:pt x="111" y="195"/>
                  </a:lnTo>
                  <a:lnTo>
                    <a:pt x="114" y="195"/>
                  </a:lnTo>
                  <a:lnTo>
                    <a:pt x="117" y="196"/>
                  </a:lnTo>
                  <a:lnTo>
                    <a:pt x="120" y="196"/>
                  </a:lnTo>
                  <a:lnTo>
                    <a:pt x="123" y="196"/>
                  </a:lnTo>
                  <a:lnTo>
                    <a:pt x="126" y="196"/>
                  </a:lnTo>
                  <a:lnTo>
                    <a:pt x="129" y="196"/>
                  </a:lnTo>
                  <a:lnTo>
                    <a:pt x="132" y="196"/>
                  </a:lnTo>
                  <a:lnTo>
                    <a:pt x="135" y="195"/>
                  </a:lnTo>
                  <a:lnTo>
                    <a:pt x="138" y="194"/>
                  </a:lnTo>
                  <a:lnTo>
                    <a:pt x="141" y="193"/>
                  </a:lnTo>
                  <a:lnTo>
                    <a:pt x="144" y="192"/>
                  </a:lnTo>
                  <a:lnTo>
                    <a:pt x="146" y="191"/>
                  </a:lnTo>
                  <a:lnTo>
                    <a:pt x="149" y="190"/>
                  </a:lnTo>
                  <a:lnTo>
                    <a:pt x="152" y="188"/>
                  </a:lnTo>
                  <a:lnTo>
                    <a:pt x="154" y="186"/>
                  </a:lnTo>
                  <a:lnTo>
                    <a:pt x="157" y="185"/>
                  </a:lnTo>
                  <a:lnTo>
                    <a:pt x="158" y="183"/>
                  </a:lnTo>
                  <a:lnTo>
                    <a:pt x="160" y="182"/>
                  </a:lnTo>
                  <a:lnTo>
                    <a:pt x="162" y="180"/>
                  </a:lnTo>
                  <a:lnTo>
                    <a:pt x="164" y="179"/>
                  </a:lnTo>
                  <a:lnTo>
                    <a:pt x="165" y="177"/>
                  </a:lnTo>
                  <a:lnTo>
                    <a:pt x="167" y="175"/>
                  </a:lnTo>
                  <a:lnTo>
                    <a:pt x="168" y="173"/>
                  </a:lnTo>
                  <a:lnTo>
                    <a:pt x="164" y="174"/>
                  </a:lnTo>
                  <a:lnTo>
                    <a:pt x="160" y="174"/>
                  </a:lnTo>
                  <a:lnTo>
                    <a:pt x="157" y="175"/>
                  </a:lnTo>
                  <a:lnTo>
                    <a:pt x="153" y="176"/>
                  </a:lnTo>
                  <a:lnTo>
                    <a:pt x="149" y="176"/>
                  </a:lnTo>
                  <a:lnTo>
                    <a:pt x="146" y="177"/>
                  </a:lnTo>
                  <a:lnTo>
                    <a:pt x="142" y="178"/>
                  </a:lnTo>
                  <a:lnTo>
                    <a:pt x="139" y="179"/>
                  </a:lnTo>
                  <a:lnTo>
                    <a:pt x="134" y="150"/>
                  </a:lnTo>
                  <a:lnTo>
                    <a:pt x="137" y="149"/>
                  </a:lnTo>
                  <a:lnTo>
                    <a:pt x="140" y="148"/>
                  </a:lnTo>
                  <a:lnTo>
                    <a:pt x="143" y="148"/>
                  </a:lnTo>
                  <a:lnTo>
                    <a:pt x="146" y="147"/>
                  </a:lnTo>
                  <a:lnTo>
                    <a:pt x="149" y="146"/>
                  </a:lnTo>
                  <a:lnTo>
                    <a:pt x="152" y="146"/>
                  </a:lnTo>
                  <a:lnTo>
                    <a:pt x="154" y="145"/>
                  </a:lnTo>
                  <a:lnTo>
                    <a:pt x="157" y="145"/>
                  </a:lnTo>
                  <a:lnTo>
                    <a:pt x="160" y="145"/>
                  </a:lnTo>
                  <a:lnTo>
                    <a:pt x="163" y="145"/>
                  </a:lnTo>
                  <a:lnTo>
                    <a:pt x="167" y="145"/>
                  </a:lnTo>
                  <a:lnTo>
                    <a:pt x="170" y="145"/>
                  </a:lnTo>
                  <a:lnTo>
                    <a:pt x="173" y="145"/>
                  </a:lnTo>
                  <a:lnTo>
                    <a:pt x="175" y="145"/>
                  </a:lnTo>
                  <a:lnTo>
                    <a:pt x="178" y="145"/>
                  </a:lnTo>
                  <a:lnTo>
                    <a:pt x="181" y="145"/>
                  </a:lnTo>
                  <a:lnTo>
                    <a:pt x="225" y="145"/>
                  </a:lnTo>
                </a:path>
              </a:pathLst>
            </a:custGeom>
            <a:solidFill>
              <a:srgbClr val="000000"/>
            </a:solidFill>
            <a:ln w="9525" cap="rnd">
              <a:noFill/>
              <a:round/>
              <a:headEnd/>
              <a:tailEnd/>
            </a:ln>
          </p:spPr>
          <p:txBody>
            <a:bodyPr>
              <a:prstTxWarp prst="textNoShape">
                <a:avLst/>
              </a:prstTxWarp>
            </a:bodyPr>
            <a:lstStyle/>
            <a:p>
              <a:endParaRPr lang="en-US"/>
            </a:p>
          </p:txBody>
        </p:sp>
        <p:sp>
          <p:nvSpPr>
            <p:cNvPr id="174091" name="Freeform 354"/>
            <p:cNvSpPr>
              <a:spLocks noChangeAspect="1"/>
            </p:cNvSpPr>
            <p:nvPr/>
          </p:nvSpPr>
          <p:spPr bwMode="auto">
            <a:xfrm>
              <a:off x="3359246" y="2004777"/>
              <a:ext cx="221851" cy="227522"/>
            </a:xfrm>
            <a:custGeom>
              <a:avLst/>
              <a:gdLst>
                <a:gd name="T0" fmla="*/ 94 w 236"/>
                <a:gd name="T1" fmla="*/ 176 h 262"/>
                <a:gd name="T2" fmla="*/ 103 w 236"/>
                <a:gd name="T3" fmla="*/ 196 h 262"/>
                <a:gd name="T4" fmla="*/ 109 w 236"/>
                <a:gd name="T5" fmla="*/ 205 h 262"/>
                <a:gd name="T6" fmla="*/ 114 w 236"/>
                <a:gd name="T7" fmla="*/ 210 h 262"/>
                <a:gd name="T8" fmla="*/ 119 w 236"/>
                <a:gd name="T9" fmla="*/ 214 h 262"/>
                <a:gd name="T10" fmla="*/ 126 w 236"/>
                <a:gd name="T11" fmla="*/ 217 h 262"/>
                <a:gd name="T12" fmla="*/ 132 w 236"/>
                <a:gd name="T13" fmla="*/ 218 h 262"/>
                <a:gd name="T14" fmla="*/ 140 w 236"/>
                <a:gd name="T15" fmla="*/ 219 h 262"/>
                <a:gd name="T16" fmla="*/ 148 w 236"/>
                <a:gd name="T17" fmla="*/ 218 h 262"/>
                <a:gd name="T18" fmla="*/ 156 w 236"/>
                <a:gd name="T19" fmla="*/ 215 h 262"/>
                <a:gd name="T20" fmla="*/ 165 w 236"/>
                <a:gd name="T21" fmla="*/ 211 h 262"/>
                <a:gd name="T22" fmla="*/ 173 w 236"/>
                <a:gd name="T23" fmla="*/ 207 h 262"/>
                <a:gd name="T24" fmla="*/ 179 w 236"/>
                <a:gd name="T25" fmla="*/ 202 h 262"/>
                <a:gd name="T26" fmla="*/ 184 w 236"/>
                <a:gd name="T27" fmla="*/ 196 h 262"/>
                <a:gd name="T28" fmla="*/ 187 w 236"/>
                <a:gd name="T29" fmla="*/ 190 h 262"/>
                <a:gd name="T30" fmla="*/ 189 w 236"/>
                <a:gd name="T31" fmla="*/ 185 h 262"/>
                <a:gd name="T32" fmla="*/ 191 w 236"/>
                <a:gd name="T33" fmla="*/ 179 h 262"/>
                <a:gd name="T34" fmla="*/ 191 w 236"/>
                <a:gd name="T35" fmla="*/ 173 h 262"/>
                <a:gd name="T36" fmla="*/ 189 w 236"/>
                <a:gd name="T37" fmla="*/ 166 h 262"/>
                <a:gd name="T38" fmla="*/ 183 w 236"/>
                <a:gd name="T39" fmla="*/ 150 h 262"/>
                <a:gd name="T40" fmla="*/ 123 w 236"/>
                <a:gd name="T41" fmla="*/ 19 h 262"/>
                <a:gd name="T42" fmla="*/ 217 w 236"/>
                <a:gd name="T43" fmla="*/ 118 h 262"/>
                <a:gd name="T44" fmla="*/ 223 w 236"/>
                <a:gd name="T45" fmla="*/ 134 h 262"/>
                <a:gd name="T46" fmla="*/ 230 w 236"/>
                <a:gd name="T47" fmla="*/ 153 h 262"/>
                <a:gd name="T48" fmla="*/ 234 w 236"/>
                <a:gd name="T49" fmla="*/ 167 h 262"/>
                <a:gd name="T50" fmla="*/ 235 w 236"/>
                <a:gd name="T51" fmla="*/ 175 h 262"/>
                <a:gd name="T52" fmla="*/ 235 w 236"/>
                <a:gd name="T53" fmla="*/ 183 h 262"/>
                <a:gd name="T54" fmla="*/ 234 w 236"/>
                <a:gd name="T55" fmla="*/ 190 h 262"/>
                <a:gd name="T56" fmla="*/ 232 w 236"/>
                <a:gd name="T57" fmla="*/ 198 h 262"/>
                <a:gd name="T58" fmla="*/ 228 w 236"/>
                <a:gd name="T59" fmla="*/ 205 h 262"/>
                <a:gd name="T60" fmla="*/ 225 w 236"/>
                <a:gd name="T61" fmla="*/ 213 h 262"/>
                <a:gd name="T62" fmla="*/ 220 w 236"/>
                <a:gd name="T63" fmla="*/ 219 h 262"/>
                <a:gd name="T64" fmla="*/ 213 w 236"/>
                <a:gd name="T65" fmla="*/ 226 h 262"/>
                <a:gd name="T66" fmla="*/ 206 w 236"/>
                <a:gd name="T67" fmla="*/ 232 h 262"/>
                <a:gd name="T68" fmla="*/ 196 w 236"/>
                <a:gd name="T69" fmla="*/ 239 h 262"/>
                <a:gd name="T70" fmla="*/ 186 w 236"/>
                <a:gd name="T71" fmla="*/ 244 h 262"/>
                <a:gd name="T72" fmla="*/ 173 w 236"/>
                <a:gd name="T73" fmla="*/ 250 h 262"/>
                <a:gd name="T74" fmla="*/ 160 w 236"/>
                <a:gd name="T75" fmla="*/ 256 h 262"/>
                <a:gd name="T76" fmla="*/ 148 w 236"/>
                <a:gd name="T77" fmla="*/ 259 h 262"/>
                <a:gd name="T78" fmla="*/ 138 w 236"/>
                <a:gd name="T79" fmla="*/ 261 h 262"/>
                <a:gd name="T80" fmla="*/ 128 w 236"/>
                <a:gd name="T81" fmla="*/ 261 h 262"/>
                <a:gd name="T82" fmla="*/ 119 w 236"/>
                <a:gd name="T83" fmla="*/ 261 h 262"/>
                <a:gd name="T84" fmla="*/ 111 w 236"/>
                <a:gd name="T85" fmla="*/ 259 h 262"/>
                <a:gd name="T86" fmla="*/ 104 w 236"/>
                <a:gd name="T87" fmla="*/ 256 h 262"/>
                <a:gd name="T88" fmla="*/ 97 w 236"/>
                <a:gd name="T89" fmla="*/ 253 h 262"/>
                <a:gd name="T90" fmla="*/ 91 w 236"/>
                <a:gd name="T91" fmla="*/ 249 h 262"/>
                <a:gd name="T92" fmla="*/ 83 w 236"/>
                <a:gd name="T93" fmla="*/ 243 h 262"/>
                <a:gd name="T94" fmla="*/ 72 w 236"/>
                <a:gd name="T95" fmla="*/ 229 h 262"/>
                <a:gd name="T96" fmla="*/ 65 w 236"/>
                <a:gd name="T97" fmla="*/ 217 h 262"/>
                <a:gd name="T98" fmla="*/ 58 w 236"/>
                <a:gd name="T99" fmla="*/ 203 h 262"/>
                <a:gd name="T100" fmla="*/ 50 w 236"/>
                <a:gd name="T101" fmla="*/ 188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6"/>
                <a:gd name="T154" fmla="*/ 0 h 262"/>
                <a:gd name="T155" fmla="*/ 236 w 236"/>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6" h="262">
                  <a:moveTo>
                    <a:pt x="0" y="77"/>
                  </a:moveTo>
                  <a:lnTo>
                    <a:pt x="39" y="59"/>
                  </a:lnTo>
                  <a:lnTo>
                    <a:pt x="91" y="171"/>
                  </a:lnTo>
                  <a:lnTo>
                    <a:pt x="94" y="176"/>
                  </a:lnTo>
                  <a:lnTo>
                    <a:pt x="96" y="182"/>
                  </a:lnTo>
                  <a:lnTo>
                    <a:pt x="99" y="188"/>
                  </a:lnTo>
                  <a:lnTo>
                    <a:pt x="101" y="192"/>
                  </a:lnTo>
                  <a:lnTo>
                    <a:pt x="103" y="196"/>
                  </a:lnTo>
                  <a:lnTo>
                    <a:pt x="105" y="199"/>
                  </a:lnTo>
                  <a:lnTo>
                    <a:pt x="107" y="202"/>
                  </a:lnTo>
                  <a:lnTo>
                    <a:pt x="108" y="204"/>
                  </a:lnTo>
                  <a:lnTo>
                    <a:pt x="109" y="205"/>
                  </a:lnTo>
                  <a:lnTo>
                    <a:pt x="111" y="207"/>
                  </a:lnTo>
                  <a:lnTo>
                    <a:pt x="111" y="208"/>
                  </a:lnTo>
                  <a:lnTo>
                    <a:pt x="113" y="209"/>
                  </a:lnTo>
                  <a:lnTo>
                    <a:pt x="114" y="210"/>
                  </a:lnTo>
                  <a:lnTo>
                    <a:pt x="115" y="211"/>
                  </a:lnTo>
                  <a:lnTo>
                    <a:pt x="117" y="212"/>
                  </a:lnTo>
                  <a:lnTo>
                    <a:pt x="118" y="213"/>
                  </a:lnTo>
                  <a:lnTo>
                    <a:pt x="119" y="214"/>
                  </a:lnTo>
                  <a:lnTo>
                    <a:pt x="121" y="215"/>
                  </a:lnTo>
                  <a:lnTo>
                    <a:pt x="122" y="216"/>
                  </a:lnTo>
                  <a:lnTo>
                    <a:pt x="124" y="216"/>
                  </a:lnTo>
                  <a:lnTo>
                    <a:pt x="126" y="217"/>
                  </a:lnTo>
                  <a:lnTo>
                    <a:pt x="127" y="217"/>
                  </a:lnTo>
                  <a:lnTo>
                    <a:pt x="129" y="218"/>
                  </a:lnTo>
                  <a:lnTo>
                    <a:pt x="131" y="218"/>
                  </a:lnTo>
                  <a:lnTo>
                    <a:pt x="132" y="218"/>
                  </a:lnTo>
                  <a:lnTo>
                    <a:pt x="134" y="219"/>
                  </a:lnTo>
                  <a:lnTo>
                    <a:pt x="136" y="219"/>
                  </a:lnTo>
                  <a:lnTo>
                    <a:pt x="138" y="219"/>
                  </a:lnTo>
                  <a:lnTo>
                    <a:pt x="140" y="219"/>
                  </a:lnTo>
                  <a:lnTo>
                    <a:pt x="142" y="219"/>
                  </a:lnTo>
                  <a:lnTo>
                    <a:pt x="144" y="218"/>
                  </a:lnTo>
                  <a:lnTo>
                    <a:pt x="146" y="218"/>
                  </a:lnTo>
                  <a:lnTo>
                    <a:pt x="148" y="218"/>
                  </a:lnTo>
                  <a:lnTo>
                    <a:pt x="150" y="217"/>
                  </a:lnTo>
                  <a:lnTo>
                    <a:pt x="152" y="216"/>
                  </a:lnTo>
                  <a:lnTo>
                    <a:pt x="154" y="216"/>
                  </a:lnTo>
                  <a:lnTo>
                    <a:pt x="156" y="215"/>
                  </a:lnTo>
                  <a:lnTo>
                    <a:pt x="158" y="214"/>
                  </a:lnTo>
                  <a:lnTo>
                    <a:pt x="161" y="213"/>
                  </a:lnTo>
                  <a:lnTo>
                    <a:pt x="163" y="212"/>
                  </a:lnTo>
                  <a:lnTo>
                    <a:pt x="165" y="211"/>
                  </a:lnTo>
                  <a:lnTo>
                    <a:pt x="167" y="210"/>
                  </a:lnTo>
                  <a:lnTo>
                    <a:pt x="169" y="209"/>
                  </a:lnTo>
                  <a:lnTo>
                    <a:pt x="171" y="208"/>
                  </a:lnTo>
                  <a:lnTo>
                    <a:pt x="173" y="207"/>
                  </a:lnTo>
                  <a:lnTo>
                    <a:pt x="175" y="205"/>
                  </a:lnTo>
                  <a:lnTo>
                    <a:pt x="176" y="204"/>
                  </a:lnTo>
                  <a:lnTo>
                    <a:pt x="178" y="203"/>
                  </a:lnTo>
                  <a:lnTo>
                    <a:pt x="179" y="202"/>
                  </a:lnTo>
                  <a:lnTo>
                    <a:pt x="180" y="200"/>
                  </a:lnTo>
                  <a:lnTo>
                    <a:pt x="182" y="199"/>
                  </a:lnTo>
                  <a:lnTo>
                    <a:pt x="183" y="198"/>
                  </a:lnTo>
                  <a:lnTo>
                    <a:pt x="184" y="196"/>
                  </a:lnTo>
                  <a:lnTo>
                    <a:pt x="185" y="195"/>
                  </a:lnTo>
                  <a:lnTo>
                    <a:pt x="186" y="193"/>
                  </a:lnTo>
                  <a:lnTo>
                    <a:pt x="187" y="192"/>
                  </a:lnTo>
                  <a:lnTo>
                    <a:pt x="187" y="190"/>
                  </a:lnTo>
                  <a:lnTo>
                    <a:pt x="188" y="189"/>
                  </a:lnTo>
                  <a:lnTo>
                    <a:pt x="188" y="188"/>
                  </a:lnTo>
                  <a:lnTo>
                    <a:pt x="189" y="186"/>
                  </a:lnTo>
                  <a:lnTo>
                    <a:pt x="189" y="185"/>
                  </a:lnTo>
                  <a:lnTo>
                    <a:pt x="190" y="183"/>
                  </a:lnTo>
                  <a:lnTo>
                    <a:pt x="190" y="182"/>
                  </a:lnTo>
                  <a:lnTo>
                    <a:pt x="190" y="181"/>
                  </a:lnTo>
                  <a:lnTo>
                    <a:pt x="191" y="179"/>
                  </a:lnTo>
                  <a:lnTo>
                    <a:pt x="191" y="178"/>
                  </a:lnTo>
                  <a:lnTo>
                    <a:pt x="191" y="176"/>
                  </a:lnTo>
                  <a:lnTo>
                    <a:pt x="191" y="175"/>
                  </a:lnTo>
                  <a:lnTo>
                    <a:pt x="191" y="173"/>
                  </a:lnTo>
                  <a:lnTo>
                    <a:pt x="190" y="172"/>
                  </a:lnTo>
                  <a:lnTo>
                    <a:pt x="190" y="171"/>
                  </a:lnTo>
                  <a:lnTo>
                    <a:pt x="190" y="169"/>
                  </a:lnTo>
                  <a:lnTo>
                    <a:pt x="189" y="166"/>
                  </a:lnTo>
                  <a:lnTo>
                    <a:pt x="188" y="162"/>
                  </a:lnTo>
                  <a:lnTo>
                    <a:pt x="186" y="159"/>
                  </a:lnTo>
                  <a:lnTo>
                    <a:pt x="185" y="154"/>
                  </a:lnTo>
                  <a:lnTo>
                    <a:pt x="183" y="150"/>
                  </a:lnTo>
                  <a:lnTo>
                    <a:pt x="180" y="145"/>
                  </a:lnTo>
                  <a:lnTo>
                    <a:pt x="178" y="139"/>
                  </a:lnTo>
                  <a:lnTo>
                    <a:pt x="176" y="133"/>
                  </a:lnTo>
                  <a:lnTo>
                    <a:pt x="123" y="19"/>
                  </a:lnTo>
                  <a:lnTo>
                    <a:pt x="163" y="0"/>
                  </a:lnTo>
                  <a:lnTo>
                    <a:pt x="212" y="109"/>
                  </a:lnTo>
                  <a:lnTo>
                    <a:pt x="215" y="113"/>
                  </a:lnTo>
                  <a:lnTo>
                    <a:pt x="217" y="118"/>
                  </a:lnTo>
                  <a:lnTo>
                    <a:pt x="218" y="122"/>
                  </a:lnTo>
                  <a:lnTo>
                    <a:pt x="220" y="126"/>
                  </a:lnTo>
                  <a:lnTo>
                    <a:pt x="222" y="130"/>
                  </a:lnTo>
                  <a:lnTo>
                    <a:pt x="223" y="134"/>
                  </a:lnTo>
                  <a:lnTo>
                    <a:pt x="225" y="137"/>
                  </a:lnTo>
                  <a:lnTo>
                    <a:pt x="226" y="141"/>
                  </a:lnTo>
                  <a:lnTo>
                    <a:pt x="228" y="147"/>
                  </a:lnTo>
                  <a:lnTo>
                    <a:pt x="230" y="153"/>
                  </a:lnTo>
                  <a:lnTo>
                    <a:pt x="232" y="158"/>
                  </a:lnTo>
                  <a:lnTo>
                    <a:pt x="233" y="163"/>
                  </a:lnTo>
                  <a:lnTo>
                    <a:pt x="234" y="165"/>
                  </a:lnTo>
                  <a:lnTo>
                    <a:pt x="234" y="167"/>
                  </a:lnTo>
                  <a:lnTo>
                    <a:pt x="234" y="169"/>
                  </a:lnTo>
                  <a:lnTo>
                    <a:pt x="235" y="171"/>
                  </a:lnTo>
                  <a:lnTo>
                    <a:pt x="235" y="173"/>
                  </a:lnTo>
                  <a:lnTo>
                    <a:pt x="235" y="175"/>
                  </a:lnTo>
                  <a:lnTo>
                    <a:pt x="235" y="177"/>
                  </a:lnTo>
                  <a:lnTo>
                    <a:pt x="235" y="179"/>
                  </a:lnTo>
                  <a:lnTo>
                    <a:pt x="235" y="181"/>
                  </a:lnTo>
                  <a:lnTo>
                    <a:pt x="235" y="183"/>
                  </a:lnTo>
                  <a:lnTo>
                    <a:pt x="235" y="185"/>
                  </a:lnTo>
                  <a:lnTo>
                    <a:pt x="234" y="187"/>
                  </a:lnTo>
                  <a:lnTo>
                    <a:pt x="234" y="189"/>
                  </a:lnTo>
                  <a:lnTo>
                    <a:pt x="234" y="190"/>
                  </a:lnTo>
                  <a:lnTo>
                    <a:pt x="233" y="193"/>
                  </a:lnTo>
                  <a:lnTo>
                    <a:pt x="233" y="194"/>
                  </a:lnTo>
                  <a:lnTo>
                    <a:pt x="232" y="196"/>
                  </a:lnTo>
                  <a:lnTo>
                    <a:pt x="232" y="198"/>
                  </a:lnTo>
                  <a:lnTo>
                    <a:pt x="231" y="200"/>
                  </a:lnTo>
                  <a:lnTo>
                    <a:pt x="230" y="202"/>
                  </a:lnTo>
                  <a:lnTo>
                    <a:pt x="229" y="204"/>
                  </a:lnTo>
                  <a:lnTo>
                    <a:pt x="228" y="205"/>
                  </a:lnTo>
                  <a:lnTo>
                    <a:pt x="228" y="207"/>
                  </a:lnTo>
                  <a:lnTo>
                    <a:pt x="227" y="209"/>
                  </a:lnTo>
                  <a:lnTo>
                    <a:pt x="225" y="211"/>
                  </a:lnTo>
                  <a:lnTo>
                    <a:pt x="225" y="213"/>
                  </a:lnTo>
                  <a:lnTo>
                    <a:pt x="223" y="214"/>
                  </a:lnTo>
                  <a:lnTo>
                    <a:pt x="222" y="216"/>
                  </a:lnTo>
                  <a:lnTo>
                    <a:pt x="221" y="218"/>
                  </a:lnTo>
                  <a:lnTo>
                    <a:pt x="220" y="219"/>
                  </a:lnTo>
                  <a:lnTo>
                    <a:pt x="218" y="221"/>
                  </a:lnTo>
                  <a:lnTo>
                    <a:pt x="217" y="223"/>
                  </a:lnTo>
                  <a:lnTo>
                    <a:pt x="215" y="224"/>
                  </a:lnTo>
                  <a:lnTo>
                    <a:pt x="213" y="226"/>
                  </a:lnTo>
                  <a:lnTo>
                    <a:pt x="212" y="227"/>
                  </a:lnTo>
                  <a:lnTo>
                    <a:pt x="209" y="229"/>
                  </a:lnTo>
                  <a:lnTo>
                    <a:pt x="208" y="231"/>
                  </a:lnTo>
                  <a:lnTo>
                    <a:pt x="206" y="232"/>
                  </a:lnTo>
                  <a:lnTo>
                    <a:pt x="204" y="234"/>
                  </a:lnTo>
                  <a:lnTo>
                    <a:pt x="201" y="236"/>
                  </a:lnTo>
                  <a:lnTo>
                    <a:pt x="199" y="237"/>
                  </a:lnTo>
                  <a:lnTo>
                    <a:pt x="196" y="239"/>
                  </a:lnTo>
                  <a:lnTo>
                    <a:pt x="194" y="240"/>
                  </a:lnTo>
                  <a:lnTo>
                    <a:pt x="191" y="241"/>
                  </a:lnTo>
                  <a:lnTo>
                    <a:pt x="188" y="243"/>
                  </a:lnTo>
                  <a:lnTo>
                    <a:pt x="186" y="244"/>
                  </a:lnTo>
                  <a:lnTo>
                    <a:pt x="183" y="245"/>
                  </a:lnTo>
                  <a:lnTo>
                    <a:pt x="180" y="247"/>
                  </a:lnTo>
                  <a:lnTo>
                    <a:pt x="176" y="249"/>
                  </a:lnTo>
                  <a:lnTo>
                    <a:pt x="173" y="250"/>
                  </a:lnTo>
                  <a:lnTo>
                    <a:pt x="170" y="252"/>
                  </a:lnTo>
                  <a:lnTo>
                    <a:pt x="166" y="253"/>
                  </a:lnTo>
                  <a:lnTo>
                    <a:pt x="163" y="254"/>
                  </a:lnTo>
                  <a:lnTo>
                    <a:pt x="160" y="256"/>
                  </a:lnTo>
                  <a:lnTo>
                    <a:pt x="157" y="256"/>
                  </a:lnTo>
                  <a:lnTo>
                    <a:pt x="154" y="257"/>
                  </a:lnTo>
                  <a:lnTo>
                    <a:pt x="151" y="258"/>
                  </a:lnTo>
                  <a:lnTo>
                    <a:pt x="148" y="259"/>
                  </a:lnTo>
                  <a:lnTo>
                    <a:pt x="145" y="260"/>
                  </a:lnTo>
                  <a:lnTo>
                    <a:pt x="143" y="260"/>
                  </a:lnTo>
                  <a:lnTo>
                    <a:pt x="140" y="261"/>
                  </a:lnTo>
                  <a:lnTo>
                    <a:pt x="138" y="261"/>
                  </a:lnTo>
                  <a:lnTo>
                    <a:pt x="135" y="261"/>
                  </a:lnTo>
                  <a:lnTo>
                    <a:pt x="133" y="261"/>
                  </a:lnTo>
                  <a:lnTo>
                    <a:pt x="130" y="261"/>
                  </a:lnTo>
                  <a:lnTo>
                    <a:pt x="128" y="261"/>
                  </a:lnTo>
                  <a:lnTo>
                    <a:pt x="126" y="261"/>
                  </a:lnTo>
                  <a:lnTo>
                    <a:pt x="124" y="261"/>
                  </a:lnTo>
                  <a:lnTo>
                    <a:pt x="122" y="261"/>
                  </a:lnTo>
                  <a:lnTo>
                    <a:pt x="119" y="261"/>
                  </a:lnTo>
                  <a:lnTo>
                    <a:pt x="118" y="260"/>
                  </a:lnTo>
                  <a:lnTo>
                    <a:pt x="116" y="260"/>
                  </a:lnTo>
                  <a:lnTo>
                    <a:pt x="114" y="259"/>
                  </a:lnTo>
                  <a:lnTo>
                    <a:pt x="111" y="259"/>
                  </a:lnTo>
                  <a:lnTo>
                    <a:pt x="110" y="258"/>
                  </a:lnTo>
                  <a:lnTo>
                    <a:pt x="108" y="258"/>
                  </a:lnTo>
                  <a:lnTo>
                    <a:pt x="106" y="257"/>
                  </a:lnTo>
                  <a:lnTo>
                    <a:pt x="104" y="256"/>
                  </a:lnTo>
                  <a:lnTo>
                    <a:pt x="102" y="256"/>
                  </a:lnTo>
                  <a:lnTo>
                    <a:pt x="101" y="255"/>
                  </a:lnTo>
                  <a:lnTo>
                    <a:pt x="99" y="254"/>
                  </a:lnTo>
                  <a:lnTo>
                    <a:pt x="97" y="253"/>
                  </a:lnTo>
                  <a:lnTo>
                    <a:pt x="95" y="252"/>
                  </a:lnTo>
                  <a:lnTo>
                    <a:pt x="94" y="251"/>
                  </a:lnTo>
                  <a:lnTo>
                    <a:pt x="93" y="250"/>
                  </a:lnTo>
                  <a:lnTo>
                    <a:pt x="91" y="249"/>
                  </a:lnTo>
                  <a:lnTo>
                    <a:pt x="90" y="248"/>
                  </a:lnTo>
                  <a:lnTo>
                    <a:pt x="88" y="247"/>
                  </a:lnTo>
                  <a:lnTo>
                    <a:pt x="85" y="245"/>
                  </a:lnTo>
                  <a:lnTo>
                    <a:pt x="83" y="243"/>
                  </a:lnTo>
                  <a:lnTo>
                    <a:pt x="81" y="240"/>
                  </a:lnTo>
                  <a:lnTo>
                    <a:pt x="79" y="238"/>
                  </a:lnTo>
                  <a:lnTo>
                    <a:pt x="75" y="233"/>
                  </a:lnTo>
                  <a:lnTo>
                    <a:pt x="72" y="229"/>
                  </a:lnTo>
                  <a:lnTo>
                    <a:pt x="71" y="226"/>
                  </a:lnTo>
                  <a:lnTo>
                    <a:pt x="69" y="223"/>
                  </a:lnTo>
                  <a:lnTo>
                    <a:pt x="67" y="220"/>
                  </a:lnTo>
                  <a:lnTo>
                    <a:pt x="65" y="217"/>
                  </a:lnTo>
                  <a:lnTo>
                    <a:pt x="64" y="214"/>
                  </a:lnTo>
                  <a:lnTo>
                    <a:pt x="62" y="210"/>
                  </a:lnTo>
                  <a:lnTo>
                    <a:pt x="60" y="207"/>
                  </a:lnTo>
                  <a:lnTo>
                    <a:pt x="58" y="203"/>
                  </a:lnTo>
                  <a:lnTo>
                    <a:pt x="56" y="200"/>
                  </a:lnTo>
                  <a:lnTo>
                    <a:pt x="54" y="196"/>
                  </a:lnTo>
                  <a:lnTo>
                    <a:pt x="52" y="192"/>
                  </a:lnTo>
                  <a:lnTo>
                    <a:pt x="50" y="188"/>
                  </a:lnTo>
                  <a:lnTo>
                    <a:pt x="0" y="77"/>
                  </a:lnTo>
                </a:path>
              </a:pathLst>
            </a:custGeom>
            <a:solidFill>
              <a:srgbClr val="000000"/>
            </a:solidFill>
            <a:ln w="9525" cap="rnd">
              <a:noFill/>
              <a:round/>
              <a:headEnd/>
              <a:tailEnd/>
            </a:ln>
          </p:spPr>
          <p:txBody>
            <a:bodyPr>
              <a:prstTxWarp prst="textNoShape">
                <a:avLst/>
              </a:prstTxWarp>
            </a:bodyPr>
            <a:lstStyle/>
            <a:p>
              <a:endParaRPr lang="en-US"/>
            </a:p>
          </p:txBody>
        </p:sp>
        <p:sp>
          <p:nvSpPr>
            <p:cNvPr id="174092" name="Freeform 355"/>
            <p:cNvSpPr>
              <a:spLocks noChangeAspect="1"/>
            </p:cNvSpPr>
            <p:nvPr/>
          </p:nvSpPr>
          <p:spPr bwMode="auto">
            <a:xfrm>
              <a:off x="3571237" y="1968373"/>
              <a:ext cx="113391" cy="200219"/>
            </a:xfrm>
            <a:custGeom>
              <a:avLst/>
              <a:gdLst>
                <a:gd name="T0" fmla="*/ 77 w 119"/>
                <a:gd name="T1" fmla="*/ 228 h 229"/>
                <a:gd name="T2" fmla="*/ 0 w 119"/>
                <a:gd name="T3" fmla="*/ 16 h 229"/>
                <a:gd name="T4" fmla="*/ 41 w 119"/>
                <a:gd name="T5" fmla="*/ 0 h 229"/>
                <a:gd name="T6" fmla="*/ 118 w 119"/>
                <a:gd name="T7" fmla="*/ 213 h 229"/>
                <a:gd name="T8" fmla="*/ 77 w 119"/>
                <a:gd name="T9" fmla="*/ 228 h 229"/>
                <a:gd name="T10" fmla="*/ 0 60000 65536"/>
                <a:gd name="T11" fmla="*/ 0 60000 65536"/>
                <a:gd name="T12" fmla="*/ 0 60000 65536"/>
                <a:gd name="T13" fmla="*/ 0 60000 65536"/>
                <a:gd name="T14" fmla="*/ 0 60000 65536"/>
                <a:gd name="T15" fmla="*/ 0 w 119"/>
                <a:gd name="T16" fmla="*/ 0 h 229"/>
                <a:gd name="T17" fmla="*/ 119 w 119"/>
                <a:gd name="T18" fmla="*/ 229 h 229"/>
              </a:gdLst>
              <a:ahLst/>
              <a:cxnLst>
                <a:cxn ang="T10">
                  <a:pos x="T0" y="T1"/>
                </a:cxn>
                <a:cxn ang="T11">
                  <a:pos x="T2" y="T3"/>
                </a:cxn>
                <a:cxn ang="T12">
                  <a:pos x="T4" y="T5"/>
                </a:cxn>
                <a:cxn ang="T13">
                  <a:pos x="T6" y="T7"/>
                </a:cxn>
                <a:cxn ang="T14">
                  <a:pos x="T8" y="T9"/>
                </a:cxn>
              </a:cxnLst>
              <a:rect l="T15" t="T16" r="T17" b="T18"/>
              <a:pathLst>
                <a:path w="119" h="229">
                  <a:moveTo>
                    <a:pt x="77" y="228"/>
                  </a:moveTo>
                  <a:lnTo>
                    <a:pt x="0" y="16"/>
                  </a:lnTo>
                  <a:lnTo>
                    <a:pt x="41" y="0"/>
                  </a:lnTo>
                  <a:lnTo>
                    <a:pt x="118" y="213"/>
                  </a:lnTo>
                  <a:lnTo>
                    <a:pt x="77" y="228"/>
                  </a:lnTo>
                </a:path>
              </a:pathLst>
            </a:custGeom>
            <a:solidFill>
              <a:srgbClr val="000000"/>
            </a:solidFill>
            <a:ln w="9525" cap="rnd">
              <a:noFill/>
              <a:round/>
              <a:headEnd/>
              <a:tailEnd/>
            </a:ln>
          </p:spPr>
          <p:txBody>
            <a:bodyPr>
              <a:prstTxWarp prst="textNoShape">
                <a:avLst/>
              </a:prstTxWarp>
            </a:bodyPr>
            <a:lstStyle/>
            <a:p>
              <a:endParaRPr lang="en-US"/>
            </a:p>
          </p:txBody>
        </p:sp>
        <p:sp>
          <p:nvSpPr>
            <p:cNvPr id="174093" name="Freeform 356"/>
            <p:cNvSpPr>
              <a:spLocks noChangeAspect="1"/>
            </p:cNvSpPr>
            <p:nvPr/>
          </p:nvSpPr>
          <p:spPr bwMode="auto">
            <a:xfrm>
              <a:off x="3674767" y="1927419"/>
              <a:ext cx="187341" cy="204770"/>
            </a:xfrm>
            <a:custGeom>
              <a:avLst/>
              <a:gdLst>
                <a:gd name="T0" fmla="*/ 68 w 199"/>
                <a:gd name="T1" fmla="*/ 178 h 238"/>
                <a:gd name="T2" fmla="*/ 78 w 199"/>
                <a:gd name="T3" fmla="*/ 189 h 238"/>
                <a:gd name="T4" fmla="*/ 91 w 199"/>
                <a:gd name="T5" fmla="*/ 195 h 238"/>
                <a:gd name="T6" fmla="*/ 105 w 199"/>
                <a:gd name="T7" fmla="*/ 197 h 238"/>
                <a:gd name="T8" fmla="*/ 122 w 199"/>
                <a:gd name="T9" fmla="*/ 193 h 238"/>
                <a:gd name="T10" fmla="*/ 137 w 199"/>
                <a:gd name="T11" fmla="*/ 187 h 238"/>
                <a:gd name="T12" fmla="*/ 147 w 199"/>
                <a:gd name="T13" fmla="*/ 178 h 238"/>
                <a:gd name="T14" fmla="*/ 153 w 199"/>
                <a:gd name="T15" fmla="*/ 168 h 238"/>
                <a:gd name="T16" fmla="*/ 154 w 199"/>
                <a:gd name="T17" fmla="*/ 157 h 238"/>
                <a:gd name="T18" fmla="*/ 150 w 199"/>
                <a:gd name="T19" fmla="*/ 146 h 238"/>
                <a:gd name="T20" fmla="*/ 140 w 199"/>
                <a:gd name="T21" fmla="*/ 139 h 238"/>
                <a:gd name="T22" fmla="*/ 114 w 199"/>
                <a:gd name="T23" fmla="*/ 137 h 238"/>
                <a:gd name="T24" fmla="*/ 72 w 199"/>
                <a:gd name="T25" fmla="*/ 137 h 238"/>
                <a:gd name="T26" fmla="*/ 47 w 199"/>
                <a:gd name="T27" fmla="*/ 133 h 238"/>
                <a:gd name="T28" fmla="*/ 31 w 199"/>
                <a:gd name="T29" fmla="*/ 127 h 238"/>
                <a:gd name="T30" fmla="*/ 16 w 199"/>
                <a:gd name="T31" fmla="*/ 115 h 238"/>
                <a:gd name="T32" fmla="*/ 4 w 199"/>
                <a:gd name="T33" fmla="*/ 96 h 238"/>
                <a:gd name="T34" fmla="*/ 1 w 199"/>
                <a:gd name="T35" fmla="*/ 79 h 238"/>
                <a:gd name="T36" fmla="*/ 1 w 199"/>
                <a:gd name="T37" fmla="*/ 64 h 238"/>
                <a:gd name="T38" fmla="*/ 5 w 199"/>
                <a:gd name="T39" fmla="*/ 49 h 238"/>
                <a:gd name="T40" fmla="*/ 13 w 199"/>
                <a:gd name="T41" fmla="*/ 35 h 238"/>
                <a:gd name="T42" fmla="*/ 25 w 199"/>
                <a:gd name="T43" fmla="*/ 24 h 238"/>
                <a:gd name="T44" fmla="*/ 41 w 199"/>
                <a:gd name="T45" fmla="*/ 14 h 238"/>
                <a:gd name="T46" fmla="*/ 60 w 199"/>
                <a:gd name="T47" fmla="*/ 6 h 238"/>
                <a:gd name="T48" fmla="*/ 87 w 199"/>
                <a:gd name="T49" fmla="*/ 1 h 238"/>
                <a:gd name="T50" fmla="*/ 115 w 199"/>
                <a:gd name="T51" fmla="*/ 2 h 238"/>
                <a:gd name="T52" fmla="*/ 134 w 199"/>
                <a:gd name="T53" fmla="*/ 10 h 238"/>
                <a:gd name="T54" fmla="*/ 152 w 199"/>
                <a:gd name="T55" fmla="*/ 26 h 238"/>
                <a:gd name="T56" fmla="*/ 163 w 199"/>
                <a:gd name="T57" fmla="*/ 49 h 238"/>
                <a:gd name="T58" fmla="*/ 115 w 199"/>
                <a:gd name="T59" fmla="*/ 53 h 238"/>
                <a:gd name="T60" fmla="*/ 107 w 199"/>
                <a:gd name="T61" fmla="*/ 46 h 238"/>
                <a:gd name="T62" fmla="*/ 97 w 199"/>
                <a:gd name="T63" fmla="*/ 41 h 238"/>
                <a:gd name="T64" fmla="*/ 85 w 199"/>
                <a:gd name="T65" fmla="*/ 41 h 238"/>
                <a:gd name="T66" fmla="*/ 70 w 199"/>
                <a:gd name="T67" fmla="*/ 45 h 238"/>
                <a:gd name="T68" fmla="*/ 56 w 199"/>
                <a:gd name="T69" fmla="*/ 51 h 238"/>
                <a:gd name="T70" fmla="*/ 47 w 199"/>
                <a:gd name="T71" fmla="*/ 60 h 238"/>
                <a:gd name="T72" fmla="*/ 43 w 199"/>
                <a:gd name="T73" fmla="*/ 66 h 238"/>
                <a:gd name="T74" fmla="*/ 43 w 199"/>
                <a:gd name="T75" fmla="*/ 73 h 238"/>
                <a:gd name="T76" fmla="*/ 47 w 199"/>
                <a:gd name="T77" fmla="*/ 82 h 238"/>
                <a:gd name="T78" fmla="*/ 53 w 199"/>
                <a:gd name="T79" fmla="*/ 86 h 238"/>
                <a:gd name="T80" fmla="*/ 70 w 199"/>
                <a:gd name="T81" fmla="*/ 89 h 238"/>
                <a:gd name="T82" fmla="*/ 93 w 199"/>
                <a:gd name="T83" fmla="*/ 90 h 238"/>
                <a:gd name="T84" fmla="*/ 120 w 199"/>
                <a:gd name="T85" fmla="*/ 90 h 238"/>
                <a:gd name="T86" fmla="*/ 152 w 199"/>
                <a:gd name="T87" fmla="*/ 94 h 238"/>
                <a:gd name="T88" fmla="*/ 165 w 199"/>
                <a:gd name="T89" fmla="*/ 100 h 238"/>
                <a:gd name="T90" fmla="*/ 177 w 199"/>
                <a:gd name="T91" fmla="*/ 108 h 238"/>
                <a:gd name="T92" fmla="*/ 187 w 199"/>
                <a:gd name="T93" fmla="*/ 120 h 238"/>
                <a:gd name="T94" fmla="*/ 194 w 199"/>
                <a:gd name="T95" fmla="*/ 136 h 238"/>
                <a:gd name="T96" fmla="*/ 197 w 199"/>
                <a:gd name="T97" fmla="*/ 153 h 238"/>
                <a:gd name="T98" fmla="*/ 197 w 199"/>
                <a:gd name="T99" fmla="*/ 170 h 238"/>
                <a:gd name="T100" fmla="*/ 192 w 199"/>
                <a:gd name="T101" fmla="*/ 186 h 238"/>
                <a:gd name="T102" fmla="*/ 183 w 199"/>
                <a:gd name="T103" fmla="*/ 201 h 238"/>
                <a:gd name="T104" fmla="*/ 170 w 199"/>
                <a:gd name="T105" fmla="*/ 213 h 238"/>
                <a:gd name="T106" fmla="*/ 153 w 199"/>
                <a:gd name="T107" fmla="*/ 223 h 238"/>
                <a:gd name="T108" fmla="*/ 132 w 199"/>
                <a:gd name="T109" fmla="*/ 231 h 238"/>
                <a:gd name="T110" fmla="*/ 100 w 199"/>
                <a:gd name="T111" fmla="*/ 237 h 238"/>
                <a:gd name="T112" fmla="*/ 72 w 199"/>
                <a:gd name="T113" fmla="*/ 235 h 238"/>
                <a:gd name="T114" fmla="*/ 48 w 199"/>
                <a:gd name="T115" fmla="*/ 223 h 238"/>
                <a:gd name="T116" fmla="*/ 30 w 199"/>
                <a:gd name="T117" fmla="*/ 203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38"/>
                <a:gd name="T179" fmla="*/ 199 w 199"/>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38">
                  <a:moveTo>
                    <a:pt x="20" y="184"/>
                  </a:moveTo>
                  <a:lnTo>
                    <a:pt x="62" y="167"/>
                  </a:lnTo>
                  <a:lnTo>
                    <a:pt x="62" y="170"/>
                  </a:lnTo>
                  <a:lnTo>
                    <a:pt x="64" y="172"/>
                  </a:lnTo>
                  <a:lnTo>
                    <a:pt x="65" y="174"/>
                  </a:lnTo>
                  <a:lnTo>
                    <a:pt x="67" y="176"/>
                  </a:lnTo>
                  <a:lnTo>
                    <a:pt x="68" y="178"/>
                  </a:lnTo>
                  <a:lnTo>
                    <a:pt x="69" y="180"/>
                  </a:lnTo>
                  <a:lnTo>
                    <a:pt x="71" y="182"/>
                  </a:lnTo>
                  <a:lnTo>
                    <a:pt x="72" y="184"/>
                  </a:lnTo>
                  <a:lnTo>
                    <a:pt x="74" y="185"/>
                  </a:lnTo>
                  <a:lnTo>
                    <a:pt x="75" y="187"/>
                  </a:lnTo>
                  <a:lnTo>
                    <a:pt x="77" y="188"/>
                  </a:lnTo>
                  <a:lnTo>
                    <a:pt x="78" y="189"/>
                  </a:lnTo>
                  <a:lnTo>
                    <a:pt x="80" y="190"/>
                  </a:lnTo>
                  <a:lnTo>
                    <a:pt x="82" y="191"/>
                  </a:lnTo>
                  <a:lnTo>
                    <a:pt x="83" y="193"/>
                  </a:lnTo>
                  <a:lnTo>
                    <a:pt x="85" y="193"/>
                  </a:lnTo>
                  <a:lnTo>
                    <a:pt x="87" y="194"/>
                  </a:lnTo>
                  <a:lnTo>
                    <a:pt x="89" y="195"/>
                  </a:lnTo>
                  <a:lnTo>
                    <a:pt x="91" y="195"/>
                  </a:lnTo>
                  <a:lnTo>
                    <a:pt x="93" y="196"/>
                  </a:lnTo>
                  <a:lnTo>
                    <a:pt x="95" y="196"/>
                  </a:lnTo>
                  <a:lnTo>
                    <a:pt x="97" y="196"/>
                  </a:lnTo>
                  <a:lnTo>
                    <a:pt x="99" y="197"/>
                  </a:lnTo>
                  <a:lnTo>
                    <a:pt x="101" y="197"/>
                  </a:lnTo>
                  <a:lnTo>
                    <a:pt x="103" y="197"/>
                  </a:lnTo>
                  <a:lnTo>
                    <a:pt x="105" y="197"/>
                  </a:lnTo>
                  <a:lnTo>
                    <a:pt x="107" y="196"/>
                  </a:lnTo>
                  <a:lnTo>
                    <a:pt x="110" y="196"/>
                  </a:lnTo>
                  <a:lnTo>
                    <a:pt x="112" y="196"/>
                  </a:lnTo>
                  <a:lnTo>
                    <a:pt x="115" y="196"/>
                  </a:lnTo>
                  <a:lnTo>
                    <a:pt x="117" y="195"/>
                  </a:lnTo>
                  <a:lnTo>
                    <a:pt x="120" y="194"/>
                  </a:lnTo>
                  <a:lnTo>
                    <a:pt x="122" y="193"/>
                  </a:lnTo>
                  <a:lnTo>
                    <a:pt x="125" y="193"/>
                  </a:lnTo>
                  <a:lnTo>
                    <a:pt x="127" y="192"/>
                  </a:lnTo>
                  <a:lnTo>
                    <a:pt x="129" y="191"/>
                  </a:lnTo>
                  <a:lnTo>
                    <a:pt x="131" y="190"/>
                  </a:lnTo>
                  <a:lnTo>
                    <a:pt x="133" y="189"/>
                  </a:lnTo>
                  <a:lnTo>
                    <a:pt x="135" y="188"/>
                  </a:lnTo>
                  <a:lnTo>
                    <a:pt x="137" y="187"/>
                  </a:lnTo>
                  <a:lnTo>
                    <a:pt x="138" y="186"/>
                  </a:lnTo>
                  <a:lnTo>
                    <a:pt x="140" y="185"/>
                  </a:lnTo>
                  <a:lnTo>
                    <a:pt x="142" y="183"/>
                  </a:lnTo>
                  <a:lnTo>
                    <a:pt x="143" y="182"/>
                  </a:lnTo>
                  <a:lnTo>
                    <a:pt x="145" y="181"/>
                  </a:lnTo>
                  <a:lnTo>
                    <a:pt x="146" y="179"/>
                  </a:lnTo>
                  <a:lnTo>
                    <a:pt x="147" y="178"/>
                  </a:lnTo>
                  <a:lnTo>
                    <a:pt x="148" y="177"/>
                  </a:lnTo>
                  <a:lnTo>
                    <a:pt x="149" y="175"/>
                  </a:lnTo>
                  <a:lnTo>
                    <a:pt x="150" y="174"/>
                  </a:lnTo>
                  <a:lnTo>
                    <a:pt x="151" y="172"/>
                  </a:lnTo>
                  <a:lnTo>
                    <a:pt x="152" y="171"/>
                  </a:lnTo>
                  <a:lnTo>
                    <a:pt x="152" y="169"/>
                  </a:lnTo>
                  <a:lnTo>
                    <a:pt x="153" y="168"/>
                  </a:lnTo>
                  <a:lnTo>
                    <a:pt x="153" y="166"/>
                  </a:lnTo>
                  <a:lnTo>
                    <a:pt x="154" y="165"/>
                  </a:lnTo>
                  <a:lnTo>
                    <a:pt x="154" y="163"/>
                  </a:lnTo>
                  <a:lnTo>
                    <a:pt x="154" y="162"/>
                  </a:lnTo>
                  <a:lnTo>
                    <a:pt x="154" y="160"/>
                  </a:lnTo>
                  <a:lnTo>
                    <a:pt x="154" y="159"/>
                  </a:lnTo>
                  <a:lnTo>
                    <a:pt x="154" y="157"/>
                  </a:lnTo>
                  <a:lnTo>
                    <a:pt x="154" y="156"/>
                  </a:lnTo>
                  <a:lnTo>
                    <a:pt x="154" y="154"/>
                  </a:lnTo>
                  <a:lnTo>
                    <a:pt x="153" y="153"/>
                  </a:lnTo>
                  <a:lnTo>
                    <a:pt x="153" y="151"/>
                  </a:lnTo>
                  <a:lnTo>
                    <a:pt x="152" y="150"/>
                  </a:lnTo>
                  <a:lnTo>
                    <a:pt x="151" y="148"/>
                  </a:lnTo>
                  <a:lnTo>
                    <a:pt x="150" y="146"/>
                  </a:lnTo>
                  <a:lnTo>
                    <a:pt x="149" y="145"/>
                  </a:lnTo>
                  <a:lnTo>
                    <a:pt x="148" y="144"/>
                  </a:lnTo>
                  <a:lnTo>
                    <a:pt x="146" y="142"/>
                  </a:lnTo>
                  <a:lnTo>
                    <a:pt x="145" y="142"/>
                  </a:lnTo>
                  <a:lnTo>
                    <a:pt x="144" y="141"/>
                  </a:lnTo>
                  <a:lnTo>
                    <a:pt x="142" y="140"/>
                  </a:lnTo>
                  <a:lnTo>
                    <a:pt x="140" y="139"/>
                  </a:lnTo>
                  <a:lnTo>
                    <a:pt x="138" y="138"/>
                  </a:lnTo>
                  <a:lnTo>
                    <a:pt x="135" y="138"/>
                  </a:lnTo>
                  <a:lnTo>
                    <a:pt x="133" y="137"/>
                  </a:lnTo>
                  <a:lnTo>
                    <a:pt x="130" y="137"/>
                  </a:lnTo>
                  <a:lnTo>
                    <a:pt x="127" y="137"/>
                  </a:lnTo>
                  <a:lnTo>
                    <a:pt x="122" y="137"/>
                  </a:lnTo>
                  <a:lnTo>
                    <a:pt x="114" y="137"/>
                  </a:lnTo>
                  <a:lnTo>
                    <a:pt x="103" y="137"/>
                  </a:lnTo>
                  <a:lnTo>
                    <a:pt x="96" y="137"/>
                  </a:lnTo>
                  <a:lnTo>
                    <a:pt x="90" y="137"/>
                  </a:lnTo>
                  <a:lnTo>
                    <a:pt x="85" y="137"/>
                  </a:lnTo>
                  <a:lnTo>
                    <a:pt x="80" y="137"/>
                  </a:lnTo>
                  <a:lnTo>
                    <a:pt x="76" y="137"/>
                  </a:lnTo>
                  <a:lnTo>
                    <a:pt x="72" y="137"/>
                  </a:lnTo>
                  <a:lnTo>
                    <a:pt x="68" y="137"/>
                  </a:lnTo>
                  <a:lnTo>
                    <a:pt x="64" y="136"/>
                  </a:lnTo>
                  <a:lnTo>
                    <a:pt x="61" y="136"/>
                  </a:lnTo>
                  <a:lnTo>
                    <a:pt x="57" y="135"/>
                  </a:lnTo>
                  <a:lnTo>
                    <a:pt x="54" y="134"/>
                  </a:lnTo>
                  <a:lnTo>
                    <a:pt x="51" y="134"/>
                  </a:lnTo>
                  <a:lnTo>
                    <a:pt x="47" y="133"/>
                  </a:lnTo>
                  <a:lnTo>
                    <a:pt x="44" y="132"/>
                  </a:lnTo>
                  <a:lnTo>
                    <a:pt x="42" y="131"/>
                  </a:lnTo>
                  <a:lnTo>
                    <a:pt x="39" y="131"/>
                  </a:lnTo>
                  <a:lnTo>
                    <a:pt x="37" y="130"/>
                  </a:lnTo>
                  <a:lnTo>
                    <a:pt x="34" y="128"/>
                  </a:lnTo>
                  <a:lnTo>
                    <a:pt x="33" y="128"/>
                  </a:lnTo>
                  <a:lnTo>
                    <a:pt x="31" y="127"/>
                  </a:lnTo>
                  <a:lnTo>
                    <a:pt x="30" y="126"/>
                  </a:lnTo>
                  <a:lnTo>
                    <a:pt x="28" y="125"/>
                  </a:lnTo>
                  <a:lnTo>
                    <a:pt x="26" y="123"/>
                  </a:lnTo>
                  <a:lnTo>
                    <a:pt x="23" y="121"/>
                  </a:lnTo>
                  <a:lnTo>
                    <a:pt x="20" y="119"/>
                  </a:lnTo>
                  <a:lnTo>
                    <a:pt x="18" y="117"/>
                  </a:lnTo>
                  <a:lnTo>
                    <a:pt x="16" y="115"/>
                  </a:lnTo>
                  <a:lnTo>
                    <a:pt x="14" y="112"/>
                  </a:lnTo>
                  <a:lnTo>
                    <a:pt x="12" y="110"/>
                  </a:lnTo>
                  <a:lnTo>
                    <a:pt x="10" y="107"/>
                  </a:lnTo>
                  <a:lnTo>
                    <a:pt x="9" y="105"/>
                  </a:lnTo>
                  <a:lnTo>
                    <a:pt x="7" y="102"/>
                  </a:lnTo>
                  <a:lnTo>
                    <a:pt x="6" y="99"/>
                  </a:lnTo>
                  <a:lnTo>
                    <a:pt x="4" y="96"/>
                  </a:lnTo>
                  <a:lnTo>
                    <a:pt x="3" y="93"/>
                  </a:lnTo>
                  <a:lnTo>
                    <a:pt x="2" y="89"/>
                  </a:lnTo>
                  <a:lnTo>
                    <a:pt x="2" y="87"/>
                  </a:lnTo>
                  <a:lnTo>
                    <a:pt x="1" y="85"/>
                  </a:lnTo>
                  <a:lnTo>
                    <a:pt x="1" y="83"/>
                  </a:lnTo>
                  <a:lnTo>
                    <a:pt x="1" y="81"/>
                  </a:lnTo>
                  <a:lnTo>
                    <a:pt x="1" y="79"/>
                  </a:lnTo>
                  <a:lnTo>
                    <a:pt x="0" y="77"/>
                  </a:lnTo>
                  <a:lnTo>
                    <a:pt x="0" y="74"/>
                  </a:lnTo>
                  <a:lnTo>
                    <a:pt x="0" y="72"/>
                  </a:lnTo>
                  <a:lnTo>
                    <a:pt x="0" y="70"/>
                  </a:lnTo>
                  <a:lnTo>
                    <a:pt x="1" y="68"/>
                  </a:lnTo>
                  <a:lnTo>
                    <a:pt x="1" y="66"/>
                  </a:lnTo>
                  <a:lnTo>
                    <a:pt x="1" y="64"/>
                  </a:lnTo>
                  <a:lnTo>
                    <a:pt x="1" y="62"/>
                  </a:lnTo>
                  <a:lnTo>
                    <a:pt x="2" y="60"/>
                  </a:lnTo>
                  <a:lnTo>
                    <a:pt x="2" y="57"/>
                  </a:lnTo>
                  <a:lnTo>
                    <a:pt x="3" y="55"/>
                  </a:lnTo>
                  <a:lnTo>
                    <a:pt x="3" y="53"/>
                  </a:lnTo>
                  <a:lnTo>
                    <a:pt x="4" y="51"/>
                  </a:lnTo>
                  <a:lnTo>
                    <a:pt x="5" y="49"/>
                  </a:lnTo>
                  <a:lnTo>
                    <a:pt x="6" y="47"/>
                  </a:lnTo>
                  <a:lnTo>
                    <a:pt x="7" y="45"/>
                  </a:lnTo>
                  <a:lnTo>
                    <a:pt x="8" y="43"/>
                  </a:lnTo>
                  <a:lnTo>
                    <a:pt x="9" y="41"/>
                  </a:lnTo>
                  <a:lnTo>
                    <a:pt x="11" y="39"/>
                  </a:lnTo>
                  <a:lnTo>
                    <a:pt x="12" y="37"/>
                  </a:lnTo>
                  <a:lnTo>
                    <a:pt x="13" y="35"/>
                  </a:lnTo>
                  <a:lnTo>
                    <a:pt x="15" y="34"/>
                  </a:lnTo>
                  <a:lnTo>
                    <a:pt x="16" y="32"/>
                  </a:lnTo>
                  <a:lnTo>
                    <a:pt x="18" y="30"/>
                  </a:lnTo>
                  <a:lnTo>
                    <a:pt x="19" y="29"/>
                  </a:lnTo>
                  <a:lnTo>
                    <a:pt x="22" y="27"/>
                  </a:lnTo>
                  <a:lnTo>
                    <a:pt x="23" y="25"/>
                  </a:lnTo>
                  <a:lnTo>
                    <a:pt x="25" y="24"/>
                  </a:lnTo>
                  <a:lnTo>
                    <a:pt x="27" y="22"/>
                  </a:lnTo>
                  <a:lnTo>
                    <a:pt x="30" y="21"/>
                  </a:lnTo>
                  <a:lnTo>
                    <a:pt x="32" y="19"/>
                  </a:lnTo>
                  <a:lnTo>
                    <a:pt x="34" y="18"/>
                  </a:lnTo>
                  <a:lnTo>
                    <a:pt x="36" y="17"/>
                  </a:lnTo>
                  <a:lnTo>
                    <a:pt x="38" y="15"/>
                  </a:lnTo>
                  <a:lnTo>
                    <a:pt x="41" y="14"/>
                  </a:lnTo>
                  <a:lnTo>
                    <a:pt x="43" y="13"/>
                  </a:lnTo>
                  <a:lnTo>
                    <a:pt x="46" y="12"/>
                  </a:lnTo>
                  <a:lnTo>
                    <a:pt x="48" y="11"/>
                  </a:lnTo>
                  <a:lnTo>
                    <a:pt x="51" y="9"/>
                  </a:lnTo>
                  <a:lnTo>
                    <a:pt x="54" y="9"/>
                  </a:lnTo>
                  <a:lnTo>
                    <a:pt x="57" y="8"/>
                  </a:lnTo>
                  <a:lnTo>
                    <a:pt x="60" y="6"/>
                  </a:lnTo>
                  <a:lnTo>
                    <a:pt x="63" y="6"/>
                  </a:lnTo>
                  <a:lnTo>
                    <a:pt x="65" y="5"/>
                  </a:lnTo>
                  <a:lnTo>
                    <a:pt x="68" y="4"/>
                  </a:lnTo>
                  <a:lnTo>
                    <a:pt x="73" y="3"/>
                  </a:lnTo>
                  <a:lnTo>
                    <a:pt x="78" y="2"/>
                  </a:lnTo>
                  <a:lnTo>
                    <a:pt x="82" y="2"/>
                  </a:lnTo>
                  <a:lnTo>
                    <a:pt x="87" y="1"/>
                  </a:lnTo>
                  <a:lnTo>
                    <a:pt x="91" y="0"/>
                  </a:lnTo>
                  <a:lnTo>
                    <a:pt x="95" y="0"/>
                  </a:lnTo>
                  <a:lnTo>
                    <a:pt x="99" y="0"/>
                  </a:lnTo>
                  <a:lnTo>
                    <a:pt x="104" y="0"/>
                  </a:lnTo>
                  <a:lnTo>
                    <a:pt x="107" y="1"/>
                  </a:lnTo>
                  <a:lnTo>
                    <a:pt x="111" y="1"/>
                  </a:lnTo>
                  <a:lnTo>
                    <a:pt x="115" y="2"/>
                  </a:lnTo>
                  <a:lnTo>
                    <a:pt x="118" y="3"/>
                  </a:lnTo>
                  <a:lnTo>
                    <a:pt x="122" y="4"/>
                  </a:lnTo>
                  <a:lnTo>
                    <a:pt x="125" y="6"/>
                  </a:lnTo>
                  <a:lnTo>
                    <a:pt x="128" y="7"/>
                  </a:lnTo>
                  <a:lnTo>
                    <a:pt x="130" y="8"/>
                  </a:lnTo>
                  <a:lnTo>
                    <a:pt x="131" y="9"/>
                  </a:lnTo>
                  <a:lnTo>
                    <a:pt x="134" y="10"/>
                  </a:lnTo>
                  <a:lnTo>
                    <a:pt x="137" y="12"/>
                  </a:lnTo>
                  <a:lnTo>
                    <a:pt x="140" y="14"/>
                  </a:lnTo>
                  <a:lnTo>
                    <a:pt x="142" y="17"/>
                  </a:lnTo>
                  <a:lnTo>
                    <a:pt x="145" y="19"/>
                  </a:lnTo>
                  <a:lnTo>
                    <a:pt x="147" y="21"/>
                  </a:lnTo>
                  <a:lnTo>
                    <a:pt x="149" y="24"/>
                  </a:lnTo>
                  <a:lnTo>
                    <a:pt x="152" y="26"/>
                  </a:lnTo>
                  <a:lnTo>
                    <a:pt x="154" y="29"/>
                  </a:lnTo>
                  <a:lnTo>
                    <a:pt x="155" y="32"/>
                  </a:lnTo>
                  <a:lnTo>
                    <a:pt x="157" y="35"/>
                  </a:lnTo>
                  <a:lnTo>
                    <a:pt x="159" y="39"/>
                  </a:lnTo>
                  <a:lnTo>
                    <a:pt x="160" y="42"/>
                  </a:lnTo>
                  <a:lnTo>
                    <a:pt x="162" y="46"/>
                  </a:lnTo>
                  <a:lnTo>
                    <a:pt x="163" y="49"/>
                  </a:lnTo>
                  <a:lnTo>
                    <a:pt x="122" y="63"/>
                  </a:lnTo>
                  <a:lnTo>
                    <a:pt x="120" y="62"/>
                  </a:lnTo>
                  <a:lnTo>
                    <a:pt x="120" y="60"/>
                  </a:lnTo>
                  <a:lnTo>
                    <a:pt x="119" y="58"/>
                  </a:lnTo>
                  <a:lnTo>
                    <a:pt x="117" y="56"/>
                  </a:lnTo>
                  <a:lnTo>
                    <a:pt x="117" y="55"/>
                  </a:lnTo>
                  <a:lnTo>
                    <a:pt x="115" y="53"/>
                  </a:lnTo>
                  <a:lnTo>
                    <a:pt x="115" y="52"/>
                  </a:lnTo>
                  <a:lnTo>
                    <a:pt x="113" y="51"/>
                  </a:lnTo>
                  <a:lnTo>
                    <a:pt x="112" y="49"/>
                  </a:lnTo>
                  <a:lnTo>
                    <a:pt x="111" y="48"/>
                  </a:lnTo>
                  <a:lnTo>
                    <a:pt x="110" y="47"/>
                  </a:lnTo>
                  <a:lnTo>
                    <a:pt x="109" y="46"/>
                  </a:lnTo>
                  <a:lnTo>
                    <a:pt x="107" y="46"/>
                  </a:lnTo>
                  <a:lnTo>
                    <a:pt x="106" y="45"/>
                  </a:lnTo>
                  <a:lnTo>
                    <a:pt x="104" y="44"/>
                  </a:lnTo>
                  <a:lnTo>
                    <a:pt x="103" y="43"/>
                  </a:lnTo>
                  <a:lnTo>
                    <a:pt x="102" y="43"/>
                  </a:lnTo>
                  <a:lnTo>
                    <a:pt x="100" y="42"/>
                  </a:lnTo>
                  <a:lnTo>
                    <a:pt x="99" y="42"/>
                  </a:lnTo>
                  <a:lnTo>
                    <a:pt x="97" y="41"/>
                  </a:lnTo>
                  <a:lnTo>
                    <a:pt x="96" y="41"/>
                  </a:lnTo>
                  <a:lnTo>
                    <a:pt x="94" y="41"/>
                  </a:lnTo>
                  <a:lnTo>
                    <a:pt x="92" y="41"/>
                  </a:lnTo>
                  <a:lnTo>
                    <a:pt x="90" y="41"/>
                  </a:lnTo>
                  <a:lnTo>
                    <a:pt x="88" y="41"/>
                  </a:lnTo>
                  <a:lnTo>
                    <a:pt x="87" y="41"/>
                  </a:lnTo>
                  <a:lnTo>
                    <a:pt x="85" y="41"/>
                  </a:lnTo>
                  <a:lnTo>
                    <a:pt x="83" y="42"/>
                  </a:lnTo>
                  <a:lnTo>
                    <a:pt x="80" y="42"/>
                  </a:lnTo>
                  <a:lnTo>
                    <a:pt x="78" y="43"/>
                  </a:lnTo>
                  <a:lnTo>
                    <a:pt x="76" y="43"/>
                  </a:lnTo>
                  <a:lnTo>
                    <a:pt x="74" y="43"/>
                  </a:lnTo>
                  <a:lnTo>
                    <a:pt x="72" y="44"/>
                  </a:lnTo>
                  <a:lnTo>
                    <a:pt x="70" y="45"/>
                  </a:lnTo>
                  <a:lnTo>
                    <a:pt x="67" y="46"/>
                  </a:lnTo>
                  <a:lnTo>
                    <a:pt x="65" y="46"/>
                  </a:lnTo>
                  <a:lnTo>
                    <a:pt x="63" y="47"/>
                  </a:lnTo>
                  <a:lnTo>
                    <a:pt x="62" y="48"/>
                  </a:lnTo>
                  <a:lnTo>
                    <a:pt x="59" y="49"/>
                  </a:lnTo>
                  <a:lnTo>
                    <a:pt x="58" y="50"/>
                  </a:lnTo>
                  <a:lnTo>
                    <a:pt x="56" y="51"/>
                  </a:lnTo>
                  <a:lnTo>
                    <a:pt x="54" y="52"/>
                  </a:lnTo>
                  <a:lnTo>
                    <a:pt x="53" y="54"/>
                  </a:lnTo>
                  <a:lnTo>
                    <a:pt x="52" y="54"/>
                  </a:lnTo>
                  <a:lnTo>
                    <a:pt x="50" y="56"/>
                  </a:lnTo>
                  <a:lnTo>
                    <a:pt x="49" y="57"/>
                  </a:lnTo>
                  <a:lnTo>
                    <a:pt x="48" y="58"/>
                  </a:lnTo>
                  <a:lnTo>
                    <a:pt x="47" y="60"/>
                  </a:lnTo>
                  <a:lnTo>
                    <a:pt x="46" y="60"/>
                  </a:lnTo>
                  <a:lnTo>
                    <a:pt x="46" y="61"/>
                  </a:lnTo>
                  <a:lnTo>
                    <a:pt x="45" y="62"/>
                  </a:lnTo>
                  <a:lnTo>
                    <a:pt x="45" y="63"/>
                  </a:lnTo>
                  <a:lnTo>
                    <a:pt x="44" y="64"/>
                  </a:lnTo>
                  <a:lnTo>
                    <a:pt x="44" y="65"/>
                  </a:lnTo>
                  <a:lnTo>
                    <a:pt x="43" y="66"/>
                  </a:lnTo>
                  <a:lnTo>
                    <a:pt x="43" y="67"/>
                  </a:lnTo>
                  <a:lnTo>
                    <a:pt x="43" y="68"/>
                  </a:lnTo>
                  <a:lnTo>
                    <a:pt x="43" y="69"/>
                  </a:lnTo>
                  <a:lnTo>
                    <a:pt x="43" y="70"/>
                  </a:lnTo>
                  <a:lnTo>
                    <a:pt x="43" y="71"/>
                  </a:lnTo>
                  <a:lnTo>
                    <a:pt x="43" y="72"/>
                  </a:lnTo>
                  <a:lnTo>
                    <a:pt x="43" y="73"/>
                  </a:lnTo>
                  <a:lnTo>
                    <a:pt x="43" y="74"/>
                  </a:lnTo>
                  <a:lnTo>
                    <a:pt x="44" y="75"/>
                  </a:lnTo>
                  <a:lnTo>
                    <a:pt x="44" y="77"/>
                  </a:lnTo>
                  <a:lnTo>
                    <a:pt x="45" y="78"/>
                  </a:lnTo>
                  <a:lnTo>
                    <a:pt x="46" y="80"/>
                  </a:lnTo>
                  <a:lnTo>
                    <a:pt x="47" y="81"/>
                  </a:lnTo>
                  <a:lnTo>
                    <a:pt x="47" y="82"/>
                  </a:lnTo>
                  <a:lnTo>
                    <a:pt x="48" y="82"/>
                  </a:lnTo>
                  <a:lnTo>
                    <a:pt x="48" y="83"/>
                  </a:lnTo>
                  <a:lnTo>
                    <a:pt x="49" y="83"/>
                  </a:lnTo>
                  <a:lnTo>
                    <a:pt x="50" y="84"/>
                  </a:lnTo>
                  <a:lnTo>
                    <a:pt x="51" y="85"/>
                  </a:lnTo>
                  <a:lnTo>
                    <a:pt x="52" y="85"/>
                  </a:lnTo>
                  <a:lnTo>
                    <a:pt x="53" y="86"/>
                  </a:lnTo>
                  <a:lnTo>
                    <a:pt x="54" y="86"/>
                  </a:lnTo>
                  <a:lnTo>
                    <a:pt x="56" y="87"/>
                  </a:lnTo>
                  <a:lnTo>
                    <a:pt x="60" y="88"/>
                  </a:lnTo>
                  <a:lnTo>
                    <a:pt x="62" y="88"/>
                  </a:lnTo>
                  <a:lnTo>
                    <a:pt x="64" y="89"/>
                  </a:lnTo>
                  <a:lnTo>
                    <a:pt x="67" y="89"/>
                  </a:lnTo>
                  <a:lnTo>
                    <a:pt x="70" y="89"/>
                  </a:lnTo>
                  <a:lnTo>
                    <a:pt x="72" y="90"/>
                  </a:lnTo>
                  <a:lnTo>
                    <a:pt x="75" y="90"/>
                  </a:lnTo>
                  <a:lnTo>
                    <a:pt x="79" y="90"/>
                  </a:lnTo>
                  <a:lnTo>
                    <a:pt x="82" y="90"/>
                  </a:lnTo>
                  <a:lnTo>
                    <a:pt x="85" y="90"/>
                  </a:lnTo>
                  <a:lnTo>
                    <a:pt x="89" y="90"/>
                  </a:lnTo>
                  <a:lnTo>
                    <a:pt x="93" y="90"/>
                  </a:lnTo>
                  <a:lnTo>
                    <a:pt x="97" y="90"/>
                  </a:lnTo>
                  <a:lnTo>
                    <a:pt x="101" y="90"/>
                  </a:lnTo>
                  <a:lnTo>
                    <a:pt x="105" y="90"/>
                  </a:lnTo>
                  <a:lnTo>
                    <a:pt x="109" y="90"/>
                  </a:lnTo>
                  <a:lnTo>
                    <a:pt x="113" y="90"/>
                  </a:lnTo>
                  <a:lnTo>
                    <a:pt x="117" y="90"/>
                  </a:lnTo>
                  <a:lnTo>
                    <a:pt x="120" y="90"/>
                  </a:lnTo>
                  <a:lnTo>
                    <a:pt x="127" y="90"/>
                  </a:lnTo>
                  <a:lnTo>
                    <a:pt x="132" y="91"/>
                  </a:lnTo>
                  <a:lnTo>
                    <a:pt x="138" y="91"/>
                  </a:lnTo>
                  <a:lnTo>
                    <a:pt x="143" y="92"/>
                  </a:lnTo>
                  <a:lnTo>
                    <a:pt x="148" y="93"/>
                  </a:lnTo>
                  <a:lnTo>
                    <a:pt x="150" y="93"/>
                  </a:lnTo>
                  <a:lnTo>
                    <a:pt x="152" y="94"/>
                  </a:lnTo>
                  <a:lnTo>
                    <a:pt x="154" y="94"/>
                  </a:lnTo>
                  <a:lnTo>
                    <a:pt x="156" y="95"/>
                  </a:lnTo>
                  <a:lnTo>
                    <a:pt x="158" y="96"/>
                  </a:lnTo>
                  <a:lnTo>
                    <a:pt x="160" y="97"/>
                  </a:lnTo>
                  <a:lnTo>
                    <a:pt x="162" y="98"/>
                  </a:lnTo>
                  <a:lnTo>
                    <a:pt x="164" y="99"/>
                  </a:lnTo>
                  <a:lnTo>
                    <a:pt x="165" y="100"/>
                  </a:lnTo>
                  <a:lnTo>
                    <a:pt x="167" y="101"/>
                  </a:lnTo>
                  <a:lnTo>
                    <a:pt x="169" y="102"/>
                  </a:lnTo>
                  <a:lnTo>
                    <a:pt x="171" y="103"/>
                  </a:lnTo>
                  <a:lnTo>
                    <a:pt x="173" y="104"/>
                  </a:lnTo>
                  <a:lnTo>
                    <a:pt x="174" y="105"/>
                  </a:lnTo>
                  <a:lnTo>
                    <a:pt x="175" y="107"/>
                  </a:lnTo>
                  <a:lnTo>
                    <a:pt x="177" y="108"/>
                  </a:lnTo>
                  <a:lnTo>
                    <a:pt x="179" y="110"/>
                  </a:lnTo>
                  <a:lnTo>
                    <a:pt x="180" y="111"/>
                  </a:lnTo>
                  <a:lnTo>
                    <a:pt x="182" y="113"/>
                  </a:lnTo>
                  <a:lnTo>
                    <a:pt x="183" y="115"/>
                  </a:lnTo>
                  <a:lnTo>
                    <a:pt x="184" y="117"/>
                  </a:lnTo>
                  <a:lnTo>
                    <a:pt x="186" y="119"/>
                  </a:lnTo>
                  <a:lnTo>
                    <a:pt x="187" y="120"/>
                  </a:lnTo>
                  <a:lnTo>
                    <a:pt x="188" y="122"/>
                  </a:lnTo>
                  <a:lnTo>
                    <a:pt x="189" y="125"/>
                  </a:lnTo>
                  <a:lnTo>
                    <a:pt x="190" y="127"/>
                  </a:lnTo>
                  <a:lnTo>
                    <a:pt x="191" y="129"/>
                  </a:lnTo>
                  <a:lnTo>
                    <a:pt x="192" y="131"/>
                  </a:lnTo>
                  <a:lnTo>
                    <a:pt x="193" y="134"/>
                  </a:lnTo>
                  <a:lnTo>
                    <a:pt x="194" y="136"/>
                  </a:lnTo>
                  <a:lnTo>
                    <a:pt x="194" y="139"/>
                  </a:lnTo>
                  <a:lnTo>
                    <a:pt x="195" y="141"/>
                  </a:lnTo>
                  <a:lnTo>
                    <a:pt x="196" y="143"/>
                  </a:lnTo>
                  <a:lnTo>
                    <a:pt x="197" y="146"/>
                  </a:lnTo>
                  <a:lnTo>
                    <a:pt x="197" y="148"/>
                  </a:lnTo>
                  <a:lnTo>
                    <a:pt x="197" y="151"/>
                  </a:lnTo>
                  <a:lnTo>
                    <a:pt x="197" y="153"/>
                  </a:lnTo>
                  <a:lnTo>
                    <a:pt x="198" y="155"/>
                  </a:lnTo>
                  <a:lnTo>
                    <a:pt x="198" y="158"/>
                  </a:lnTo>
                  <a:lnTo>
                    <a:pt x="198" y="160"/>
                  </a:lnTo>
                  <a:lnTo>
                    <a:pt x="198" y="162"/>
                  </a:lnTo>
                  <a:lnTo>
                    <a:pt x="197" y="165"/>
                  </a:lnTo>
                  <a:lnTo>
                    <a:pt x="197" y="167"/>
                  </a:lnTo>
                  <a:lnTo>
                    <a:pt x="197" y="170"/>
                  </a:lnTo>
                  <a:lnTo>
                    <a:pt x="197" y="172"/>
                  </a:lnTo>
                  <a:lnTo>
                    <a:pt x="196" y="174"/>
                  </a:lnTo>
                  <a:lnTo>
                    <a:pt x="195" y="177"/>
                  </a:lnTo>
                  <a:lnTo>
                    <a:pt x="195" y="179"/>
                  </a:lnTo>
                  <a:lnTo>
                    <a:pt x="194" y="182"/>
                  </a:lnTo>
                  <a:lnTo>
                    <a:pt x="193" y="184"/>
                  </a:lnTo>
                  <a:lnTo>
                    <a:pt x="192" y="186"/>
                  </a:lnTo>
                  <a:lnTo>
                    <a:pt x="191" y="188"/>
                  </a:lnTo>
                  <a:lnTo>
                    <a:pt x="190" y="190"/>
                  </a:lnTo>
                  <a:lnTo>
                    <a:pt x="189" y="193"/>
                  </a:lnTo>
                  <a:lnTo>
                    <a:pt x="188" y="195"/>
                  </a:lnTo>
                  <a:lnTo>
                    <a:pt x="186" y="197"/>
                  </a:lnTo>
                  <a:lnTo>
                    <a:pt x="185" y="199"/>
                  </a:lnTo>
                  <a:lnTo>
                    <a:pt x="183" y="201"/>
                  </a:lnTo>
                  <a:lnTo>
                    <a:pt x="182" y="203"/>
                  </a:lnTo>
                  <a:lnTo>
                    <a:pt x="180" y="205"/>
                  </a:lnTo>
                  <a:lnTo>
                    <a:pt x="178" y="206"/>
                  </a:lnTo>
                  <a:lnTo>
                    <a:pt x="176" y="208"/>
                  </a:lnTo>
                  <a:lnTo>
                    <a:pt x="175" y="210"/>
                  </a:lnTo>
                  <a:lnTo>
                    <a:pt x="173" y="212"/>
                  </a:lnTo>
                  <a:lnTo>
                    <a:pt x="170" y="213"/>
                  </a:lnTo>
                  <a:lnTo>
                    <a:pt x="168" y="215"/>
                  </a:lnTo>
                  <a:lnTo>
                    <a:pt x="166" y="216"/>
                  </a:lnTo>
                  <a:lnTo>
                    <a:pt x="164" y="218"/>
                  </a:lnTo>
                  <a:lnTo>
                    <a:pt x="161" y="219"/>
                  </a:lnTo>
                  <a:lnTo>
                    <a:pt x="159" y="221"/>
                  </a:lnTo>
                  <a:lnTo>
                    <a:pt x="156" y="222"/>
                  </a:lnTo>
                  <a:lnTo>
                    <a:pt x="153" y="223"/>
                  </a:lnTo>
                  <a:lnTo>
                    <a:pt x="150" y="224"/>
                  </a:lnTo>
                  <a:lnTo>
                    <a:pt x="147" y="226"/>
                  </a:lnTo>
                  <a:lnTo>
                    <a:pt x="144" y="227"/>
                  </a:lnTo>
                  <a:lnTo>
                    <a:pt x="141" y="228"/>
                  </a:lnTo>
                  <a:lnTo>
                    <a:pt x="138" y="229"/>
                  </a:lnTo>
                  <a:lnTo>
                    <a:pt x="135" y="230"/>
                  </a:lnTo>
                  <a:lnTo>
                    <a:pt x="132" y="231"/>
                  </a:lnTo>
                  <a:lnTo>
                    <a:pt x="128" y="232"/>
                  </a:lnTo>
                  <a:lnTo>
                    <a:pt x="124" y="233"/>
                  </a:lnTo>
                  <a:lnTo>
                    <a:pt x="119" y="235"/>
                  </a:lnTo>
                  <a:lnTo>
                    <a:pt x="114" y="236"/>
                  </a:lnTo>
                  <a:lnTo>
                    <a:pt x="109" y="236"/>
                  </a:lnTo>
                  <a:lnTo>
                    <a:pt x="105" y="237"/>
                  </a:lnTo>
                  <a:lnTo>
                    <a:pt x="100" y="237"/>
                  </a:lnTo>
                  <a:lnTo>
                    <a:pt x="96" y="237"/>
                  </a:lnTo>
                  <a:lnTo>
                    <a:pt x="91" y="237"/>
                  </a:lnTo>
                  <a:lnTo>
                    <a:pt x="87" y="237"/>
                  </a:lnTo>
                  <a:lnTo>
                    <a:pt x="83" y="237"/>
                  </a:lnTo>
                  <a:lnTo>
                    <a:pt x="80" y="236"/>
                  </a:lnTo>
                  <a:lnTo>
                    <a:pt x="75" y="236"/>
                  </a:lnTo>
                  <a:lnTo>
                    <a:pt x="72" y="235"/>
                  </a:lnTo>
                  <a:lnTo>
                    <a:pt x="68" y="233"/>
                  </a:lnTo>
                  <a:lnTo>
                    <a:pt x="65" y="232"/>
                  </a:lnTo>
                  <a:lnTo>
                    <a:pt x="61" y="231"/>
                  </a:lnTo>
                  <a:lnTo>
                    <a:pt x="58" y="229"/>
                  </a:lnTo>
                  <a:lnTo>
                    <a:pt x="55" y="227"/>
                  </a:lnTo>
                  <a:lnTo>
                    <a:pt x="52" y="226"/>
                  </a:lnTo>
                  <a:lnTo>
                    <a:pt x="48" y="223"/>
                  </a:lnTo>
                  <a:lnTo>
                    <a:pt x="46" y="221"/>
                  </a:lnTo>
                  <a:lnTo>
                    <a:pt x="43" y="219"/>
                  </a:lnTo>
                  <a:lnTo>
                    <a:pt x="40" y="216"/>
                  </a:lnTo>
                  <a:lnTo>
                    <a:pt x="38" y="213"/>
                  </a:lnTo>
                  <a:lnTo>
                    <a:pt x="35" y="210"/>
                  </a:lnTo>
                  <a:lnTo>
                    <a:pt x="33" y="207"/>
                  </a:lnTo>
                  <a:lnTo>
                    <a:pt x="30" y="203"/>
                  </a:lnTo>
                  <a:lnTo>
                    <a:pt x="28" y="200"/>
                  </a:lnTo>
                  <a:lnTo>
                    <a:pt x="26" y="196"/>
                  </a:lnTo>
                  <a:lnTo>
                    <a:pt x="24" y="192"/>
                  </a:lnTo>
                  <a:lnTo>
                    <a:pt x="22" y="188"/>
                  </a:lnTo>
                  <a:lnTo>
                    <a:pt x="20" y="184"/>
                  </a:lnTo>
                </a:path>
              </a:pathLst>
            </a:custGeom>
            <a:solidFill>
              <a:srgbClr val="000000"/>
            </a:solidFill>
            <a:ln w="9525" cap="rnd">
              <a:noFill/>
              <a:round/>
              <a:headEnd/>
              <a:tailEnd/>
            </a:ln>
          </p:spPr>
          <p:txBody>
            <a:bodyPr>
              <a:prstTxWarp prst="textNoShape">
                <a:avLst/>
              </a:prstTxWarp>
            </a:bodyPr>
            <a:lstStyle/>
            <a:p>
              <a:endParaRPr lang="en-US"/>
            </a:p>
          </p:txBody>
        </p:sp>
        <p:sp>
          <p:nvSpPr>
            <p:cNvPr id="174094" name="Freeform 357"/>
            <p:cNvSpPr>
              <a:spLocks noChangeAspect="1"/>
            </p:cNvSpPr>
            <p:nvPr/>
          </p:nvSpPr>
          <p:spPr bwMode="auto">
            <a:xfrm>
              <a:off x="3876898" y="1900117"/>
              <a:ext cx="73950" cy="200219"/>
            </a:xfrm>
            <a:custGeom>
              <a:avLst/>
              <a:gdLst>
                <a:gd name="T0" fmla="*/ 37 w 81"/>
                <a:gd name="T1" fmla="*/ 230 h 231"/>
                <a:gd name="T2" fmla="*/ 0 w 81"/>
                <a:gd name="T3" fmla="*/ 7 h 231"/>
                <a:gd name="T4" fmla="*/ 44 w 81"/>
                <a:gd name="T5" fmla="*/ 0 h 231"/>
                <a:gd name="T6" fmla="*/ 80 w 81"/>
                <a:gd name="T7" fmla="*/ 223 h 231"/>
                <a:gd name="T8" fmla="*/ 37 w 81"/>
                <a:gd name="T9" fmla="*/ 230 h 231"/>
                <a:gd name="T10" fmla="*/ 0 60000 65536"/>
                <a:gd name="T11" fmla="*/ 0 60000 65536"/>
                <a:gd name="T12" fmla="*/ 0 60000 65536"/>
                <a:gd name="T13" fmla="*/ 0 60000 65536"/>
                <a:gd name="T14" fmla="*/ 0 60000 65536"/>
                <a:gd name="T15" fmla="*/ 0 w 81"/>
                <a:gd name="T16" fmla="*/ 0 h 231"/>
                <a:gd name="T17" fmla="*/ 81 w 81"/>
                <a:gd name="T18" fmla="*/ 231 h 231"/>
              </a:gdLst>
              <a:ahLst/>
              <a:cxnLst>
                <a:cxn ang="T10">
                  <a:pos x="T0" y="T1"/>
                </a:cxn>
                <a:cxn ang="T11">
                  <a:pos x="T2" y="T3"/>
                </a:cxn>
                <a:cxn ang="T12">
                  <a:pos x="T4" y="T5"/>
                </a:cxn>
                <a:cxn ang="T13">
                  <a:pos x="T6" y="T7"/>
                </a:cxn>
                <a:cxn ang="T14">
                  <a:pos x="T8" y="T9"/>
                </a:cxn>
              </a:cxnLst>
              <a:rect l="T15" t="T16" r="T17" b="T18"/>
              <a:pathLst>
                <a:path w="81" h="231">
                  <a:moveTo>
                    <a:pt x="37" y="230"/>
                  </a:moveTo>
                  <a:lnTo>
                    <a:pt x="0" y="7"/>
                  </a:lnTo>
                  <a:lnTo>
                    <a:pt x="44" y="0"/>
                  </a:lnTo>
                  <a:lnTo>
                    <a:pt x="80" y="223"/>
                  </a:lnTo>
                  <a:lnTo>
                    <a:pt x="37" y="230"/>
                  </a:lnTo>
                </a:path>
              </a:pathLst>
            </a:custGeom>
            <a:solidFill>
              <a:srgbClr val="000000"/>
            </a:solidFill>
            <a:ln w="9525" cap="rnd">
              <a:noFill/>
              <a:round/>
              <a:headEnd/>
              <a:tailEnd/>
            </a:ln>
          </p:spPr>
          <p:txBody>
            <a:bodyPr>
              <a:prstTxWarp prst="textNoShape">
                <a:avLst/>
              </a:prstTxWarp>
            </a:bodyPr>
            <a:lstStyle/>
            <a:p>
              <a:endParaRPr lang="en-US"/>
            </a:p>
          </p:txBody>
        </p:sp>
        <p:sp>
          <p:nvSpPr>
            <p:cNvPr id="174095" name="Freeform 358"/>
            <p:cNvSpPr>
              <a:spLocks noChangeAspect="1"/>
            </p:cNvSpPr>
            <p:nvPr/>
          </p:nvSpPr>
          <p:spPr bwMode="auto">
            <a:xfrm>
              <a:off x="3955779" y="1881915"/>
              <a:ext cx="172551" cy="200219"/>
            </a:xfrm>
            <a:custGeom>
              <a:avLst/>
              <a:gdLst>
                <a:gd name="T0" fmla="*/ 84 w 179"/>
                <a:gd name="T1" fmla="*/ 234 h 235"/>
                <a:gd name="T2" fmla="*/ 69 w 179"/>
                <a:gd name="T3" fmla="*/ 48 h 235"/>
                <a:gd name="T4" fmla="*/ 3 w 179"/>
                <a:gd name="T5" fmla="*/ 54 h 235"/>
                <a:gd name="T6" fmla="*/ 0 w 179"/>
                <a:gd name="T7" fmla="*/ 15 h 235"/>
                <a:gd name="T8" fmla="*/ 174 w 179"/>
                <a:gd name="T9" fmla="*/ 0 h 235"/>
                <a:gd name="T10" fmla="*/ 178 w 179"/>
                <a:gd name="T11" fmla="*/ 39 h 235"/>
                <a:gd name="T12" fmla="*/ 112 w 179"/>
                <a:gd name="T13" fmla="*/ 45 h 235"/>
                <a:gd name="T14" fmla="*/ 128 w 179"/>
                <a:gd name="T15" fmla="*/ 231 h 235"/>
                <a:gd name="T16" fmla="*/ 84 w 179"/>
                <a:gd name="T17" fmla="*/ 234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35"/>
                <a:gd name="T29" fmla="*/ 179 w 179"/>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35">
                  <a:moveTo>
                    <a:pt x="84" y="234"/>
                  </a:moveTo>
                  <a:lnTo>
                    <a:pt x="69" y="48"/>
                  </a:lnTo>
                  <a:lnTo>
                    <a:pt x="3" y="54"/>
                  </a:lnTo>
                  <a:lnTo>
                    <a:pt x="0" y="15"/>
                  </a:lnTo>
                  <a:lnTo>
                    <a:pt x="174" y="0"/>
                  </a:lnTo>
                  <a:lnTo>
                    <a:pt x="178" y="39"/>
                  </a:lnTo>
                  <a:lnTo>
                    <a:pt x="112" y="45"/>
                  </a:lnTo>
                  <a:lnTo>
                    <a:pt x="128" y="231"/>
                  </a:lnTo>
                  <a:lnTo>
                    <a:pt x="84" y="234"/>
                  </a:lnTo>
                </a:path>
              </a:pathLst>
            </a:custGeom>
            <a:solidFill>
              <a:srgbClr val="000000"/>
            </a:solidFill>
            <a:ln w="9525" cap="rnd">
              <a:noFill/>
              <a:round/>
              <a:headEnd/>
              <a:tailEnd/>
            </a:ln>
          </p:spPr>
          <p:txBody>
            <a:bodyPr>
              <a:prstTxWarp prst="textNoShape">
                <a:avLst/>
              </a:prstTxWarp>
            </a:bodyPr>
            <a:lstStyle/>
            <a:p>
              <a:endParaRPr lang="en-US"/>
            </a:p>
          </p:txBody>
        </p:sp>
        <p:sp>
          <p:nvSpPr>
            <p:cNvPr id="174096" name="Freeform 359"/>
            <p:cNvSpPr>
              <a:spLocks noChangeAspect="1"/>
            </p:cNvSpPr>
            <p:nvPr/>
          </p:nvSpPr>
          <p:spPr bwMode="auto">
            <a:xfrm>
              <a:off x="4162840" y="1881915"/>
              <a:ext cx="49300" cy="191118"/>
            </a:xfrm>
            <a:custGeom>
              <a:avLst/>
              <a:gdLst>
                <a:gd name="T0" fmla="*/ 0 w 44"/>
                <a:gd name="T1" fmla="*/ 227 h 228"/>
                <a:gd name="T2" fmla="*/ 0 w 44"/>
                <a:gd name="T3" fmla="*/ 0 h 228"/>
                <a:gd name="T4" fmla="*/ 43 w 44"/>
                <a:gd name="T5" fmla="*/ 0 h 228"/>
                <a:gd name="T6" fmla="*/ 43 w 44"/>
                <a:gd name="T7" fmla="*/ 227 h 228"/>
                <a:gd name="T8" fmla="*/ 0 w 44"/>
                <a:gd name="T9" fmla="*/ 227 h 228"/>
                <a:gd name="T10" fmla="*/ 0 60000 65536"/>
                <a:gd name="T11" fmla="*/ 0 60000 65536"/>
                <a:gd name="T12" fmla="*/ 0 60000 65536"/>
                <a:gd name="T13" fmla="*/ 0 60000 65536"/>
                <a:gd name="T14" fmla="*/ 0 60000 65536"/>
                <a:gd name="T15" fmla="*/ 0 w 44"/>
                <a:gd name="T16" fmla="*/ 0 h 228"/>
                <a:gd name="T17" fmla="*/ 44 w 44"/>
                <a:gd name="T18" fmla="*/ 228 h 228"/>
              </a:gdLst>
              <a:ahLst/>
              <a:cxnLst>
                <a:cxn ang="T10">
                  <a:pos x="T0" y="T1"/>
                </a:cxn>
                <a:cxn ang="T11">
                  <a:pos x="T2" y="T3"/>
                </a:cxn>
                <a:cxn ang="T12">
                  <a:pos x="T4" y="T5"/>
                </a:cxn>
                <a:cxn ang="T13">
                  <a:pos x="T6" y="T7"/>
                </a:cxn>
                <a:cxn ang="T14">
                  <a:pos x="T8" y="T9"/>
                </a:cxn>
              </a:cxnLst>
              <a:rect l="T15" t="T16" r="T17" b="T18"/>
              <a:pathLst>
                <a:path w="44" h="228">
                  <a:moveTo>
                    <a:pt x="0" y="227"/>
                  </a:moveTo>
                  <a:lnTo>
                    <a:pt x="0" y="0"/>
                  </a:lnTo>
                  <a:lnTo>
                    <a:pt x="43" y="0"/>
                  </a:lnTo>
                  <a:lnTo>
                    <a:pt x="43" y="227"/>
                  </a:lnTo>
                  <a:lnTo>
                    <a:pt x="0" y="227"/>
                  </a:lnTo>
                </a:path>
              </a:pathLst>
            </a:custGeom>
            <a:solidFill>
              <a:srgbClr val="000000"/>
            </a:solidFill>
            <a:ln w="9525" cap="rnd">
              <a:noFill/>
              <a:round/>
              <a:headEnd/>
              <a:tailEnd/>
            </a:ln>
          </p:spPr>
          <p:txBody>
            <a:bodyPr>
              <a:prstTxWarp prst="textNoShape">
                <a:avLst/>
              </a:prstTxWarp>
            </a:bodyPr>
            <a:lstStyle/>
            <a:p>
              <a:endParaRPr lang="en-US"/>
            </a:p>
          </p:txBody>
        </p:sp>
        <p:sp>
          <p:nvSpPr>
            <p:cNvPr id="174097" name="Freeform 360"/>
            <p:cNvSpPr>
              <a:spLocks noChangeAspect="1"/>
            </p:cNvSpPr>
            <p:nvPr/>
          </p:nvSpPr>
          <p:spPr bwMode="auto">
            <a:xfrm>
              <a:off x="4251580" y="1881915"/>
              <a:ext cx="197201" cy="204770"/>
            </a:xfrm>
            <a:custGeom>
              <a:avLst/>
              <a:gdLst>
                <a:gd name="T0" fmla="*/ 4 w 216"/>
                <a:gd name="T1" fmla="*/ 91 h 237"/>
                <a:gd name="T2" fmla="*/ 9 w 216"/>
                <a:gd name="T3" fmla="*/ 69 h 237"/>
                <a:gd name="T4" fmla="*/ 18 w 216"/>
                <a:gd name="T5" fmla="*/ 49 h 237"/>
                <a:gd name="T6" fmla="*/ 32 w 216"/>
                <a:gd name="T7" fmla="*/ 31 h 237"/>
                <a:gd name="T8" fmla="*/ 43 w 216"/>
                <a:gd name="T9" fmla="*/ 21 h 237"/>
                <a:gd name="T10" fmla="*/ 54 w 216"/>
                <a:gd name="T11" fmla="*/ 13 h 237"/>
                <a:gd name="T12" fmla="*/ 69 w 216"/>
                <a:gd name="T13" fmla="*/ 6 h 237"/>
                <a:gd name="T14" fmla="*/ 86 w 216"/>
                <a:gd name="T15" fmla="*/ 2 h 237"/>
                <a:gd name="T16" fmla="*/ 104 w 216"/>
                <a:gd name="T17" fmla="*/ 0 h 237"/>
                <a:gd name="T18" fmla="*/ 123 w 216"/>
                <a:gd name="T19" fmla="*/ 2 h 237"/>
                <a:gd name="T20" fmla="*/ 140 w 216"/>
                <a:gd name="T21" fmla="*/ 5 h 237"/>
                <a:gd name="T22" fmla="*/ 155 w 216"/>
                <a:gd name="T23" fmla="*/ 10 h 237"/>
                <a:gd name="T24" fmla="*/ 169 w 216"/>
                <a:gd name="T25" fmla="*/ 17 h 237"/>
                <a:gd name="T26" fmla="*/ 181 w 216"/>
                <a:gd name="T27" fmla="*/ 27 h 237"/>
                <a:gd name="T28" fmla="*/ 192 w 216"/>
                <a:gd name="T29" fmla="*/ 39 h 237"/>
                <a:gd name="T30" fmla="*/ 201 w 216"/>
                <a:gd name="T31" fmla="*/ 52 h 237"/>
                <a:gd name="T32" fmla="*/ 208 w 216"/>
                <a:gd name="T33" fmla="*/ 67 h 237"/>
                <a:gd name="T34" fmla="*/ 212 w 216"/>
                <a:gd name="T35" fmla="*/ 84 h 237"/>
                <a:gd name="T36" fmla="*/ 215 w 216"/>
                <a:gd name="T37" fmla="*/ 102 h 237"/>
                <a:gd name="T38" fmla="*/ 215 w 216"/>
                <a:gd name="T39" fmla="*/ 121 h 237"/>
                <a:gd name="T40" fmla="*/ 213 w 216"/>
                <a:gd name="T41" fmla="*/ 142 h 237"/>
                <a:gd name="T42" fmla="*/ 209 w 216"/>
                <a:gd name="T43" fmla="*/ 160 h 237"/>
                <a:gd name="T44" fmla="*/ 203 w 216"/>
                <a:gd name="T45" fmla="*/ 176 h 237"/>
                <a:gd name="T46" fmla="*/ 195 w 216"/>
                <a:gd name="T47" fmla="*/ 191 h 237"/>
                <a:gd name="T48" fmla="*/ 186 w 216"/>
                <a:gd name="T49" fmla="*/ 204 h 237"/>
                <a:gd name="T50" fmla="*/ 174 w 216"/>
                <a:gd name="T51" fmla="*/ 215 h 237"/>
                <a:gd name="T52" fmla="*/ 162 w 216"/>
                <a:gd name="T53" fmla="*/ 224 h 237"/>
                <a:gd name="T54" fmla="*/ 147 w 216"/>
                <a:gd name="T55" fmla="*/ 231 h 237"/>
                <a:gd name="T56" fmla="*/ 132 w 216"/>
                <a:gd name="T57" fmla="*/ 234 h 237"/>
                <a:gd name="T58" fmla="*/ 116 w 216"/>
                <a:gd name="T59" fmla="*/ 236 h 237"/>
                <a:gd name="T60" fmla="*/ 98 w 216"/>
                <a:gd name="T61" fmla="*/ 236 h 237"/>
                <a:gd name="T62" fmla="*/ 81 w 216"/>
                <a:gd name="T63" fmla="*/ 233 h 237"/>
                <a:gd name="T64" fmla="*/ 65 w 216"/>
                <a:gd name="T65" fmla="*/ 229 h 237"/>
                <a:gd name="T66" fmla="*/ 51 w 216"/>
                <a:gd name="T67" fmla="*/ 222 h 237"/>
                <a:gd name="T68" fmla="*/ 38 w 216"/>
                <a:gd name="T69" fmla="*/ 214 h 237"/>
                <a:gd name="T70" fmla="*/ 27 w 216"/>
                <a:gd name="T71" fmla="*/ 203 h 237"/>
                <a:gd name="T72" fmla="*/ 17 w 216"/>
                <a:gd name="T73" fmla="*/ 190 h 237"/>
                <a:gd name="T74" fmla="*/ 10 w 216"/>
                <a:gd name="T75" fmla="*/ 176 h 237"/>
                <a:gd name="T76" fmla="*/ 4 w 216"/>
                <a:gd name="T77" fmla="*/ 160 h 237"/>
                <a:gd name="T78" fmla="*/ 1 w 216"/>
                <a:gd name="T79" fmla="*/ 143 h 237"/>
                <a:gd name="T80" fmla="*/ 0 w 216"/>
                <a:gd name="T81" fmla="*/ 124 h 237"/>
                <a:gd name="T82" fmla="*/ 45 w 216"/>
                <a:gd name="T83" fmla="*/ 113 h 237"/>
                <a:gd name="T84" fmla="*/ 45 w 216"/>
                <a:gd name="T85" fmla="*/ 140 h 237"/>
                <a:gd name="T86" fmla="*/ 51 w 216"/>
                <a:gd name="T87" fmla="*/ 162 h 237"/>
                <a:gd name="T88" fmla="*/ 60 w 216"/>
                <a:gd name="T89" fmla="*/ 176 h 237"/>
                <a:gd name="T90" fmla="*/ 75 w 216"/>
                <a:gd name="T91" fmla="*/ 188 h 237"/>
                <a:gd name="T92" fmla="*/ 92 w 216"/>
                <a:gd name="T93" fmla="*/ 196 h 237"/>
                <a:gd name="T94" fmla="*/ 112 w 216"/>
                <a:gd name="T95" fmla="*/ 197 h 237"/>
                <a:gd name="T96" fmla="*/ 130 w 216"/>
                <a:gd name="T97" fmla="*/ 193 h 237"/>
                <a:gd name="T98" fmla="*/ 146 w 216"/>
                <a:gd name="T99" fmla="*/ 183 h 237"/>
                <a:gd name="T100" fmla="*/ 159 w 216"/>
                <a:gd name="T101" fmla="*/ 168 h 237"/>
                <a:gd name="T102" fmla="*/ 167 w 216"/>
                <a:gd name="T103" fmla="*/ 146 h 237"/>
                <a:gd name="T104" fmla="*/ 171 w 216"/>
                <a:gd name="T105" fmla="*/ 119 h 237"/>
                <a:gd name="T106" fmla="*/ 170 w 216"/>
                <a:gd name="T107" fmla="*/ 93 h 237"/>
                <a:gd name="T108" fmla="*/ 164 w 216"/>
                <a:gd name="T109" fmla="*/ 72 h 237"/>
                <a:gd name="T110" fmla="*/ 152 w 216"/>
                <a:gd name="T111" fmla="*/ 56 h 237"/>
                <a:gd name="T112" fmla="*/ 137 w 216"/>
                <a:gd name="T113" fmla="*/ 46 h 237"/>
                <a:gd name="T114" fmla="*/ 118 w 216"/>
                <a:gd name="T115" fmla="*/ 40 h 237"/>
                <a:gd name="T116" fmla="*/ 98 w 216"/>
                <a:gd name="T117" fmla="*/ 41 h 237"/>
                <a:gd name="T118" fmla="*/ 80 w 216"/>
                <a:gd name="T119" fmla="*/ 47 h 237"/>
                <a:gd name="T120" fmla="*/ 65 w 216"/>
                <a:gd name="T121" fmla="*/ 58 h 237"/>
                <a:gd name="T122" fmla="*/ 53 w 216"/>
                <a:gd name="T123" fmla="*/ 76 h 237"/>
                <a:gd name="T124" fmla="*/ 47 w 216"/>
                <a:gd name="T125" fmla="*/ 100 h 2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
                <a:gd name="T190" fmla="*/ 0 h 237"/>
                <a:gd name="T191" fmla="*/ 216 w 216"/>
                <a:gd name="T192" fmla="*/ 237 h 2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 h="237">
                  <a:moveTo>
                    <a:pt x="1" y="111"/>
                  </a:moveTo>
                  <a:lnTo>
                    <a:pt x="2" y="107"/>
                  </a:lnTo>
                  <a:lnTo>
                    <a:pt x="2" y="103"/>
                  </a:lnTo>
                  <a:lnTo>
                    <a:pt x="3" y="99"/>
                  </a:lnTo>
                  <a:lnTo>
                    <a:pt x="3" y="94"/>
                  </a:lnTo>
                  <a:lnTo>
                    <a:pt x="4" y="91"/>
                  </a:lnTo>
                  <a:lnTo>
                    <a:pt x="5" y="87"/>
                  </a:lnTo>
                  <a:lnTo>
                    <a:pt x="6" y="83"/>
                  </a:lnTo>
                  <a:lnTo>
                    <a:pt x="6" y="80"/>
                  </a:lnTo>
                  <a:lnTo>
                    <a:pt x="7" y="76"/>
                  </a:lnTo>
                  <a:lnTo>
                    <a:pt x="8" y="72"/>
                  </a:lnTo>
                  <a:lnTo>
                    <a:pt x="9" y="69"/>
                  </a:lnTo>
                  <a:lnTo>
                    <a:pt x="11" y="66"/>
                  </a:lnTo>
                  <a:lnTo>
                    <a:pt x="12" y="63"/>
                  </a:lnTo>
                  <a:lnTo>
                    <a:pt x="13" y="60"/>
                  </a:lnTo>
                  <a:lnTo>
                    <a:pt x="15" y="57"/>
                  </a:lnTo>
                  <a:lnTo>
                    <a:pt x="16" y="54"/>
                  </a:lnTo>
                  <a:lnTo>
                    <a:pt x="18" y="49"/>
                  </a:lnTo>
                  <a:lnTo>
                    <a:pt x="21" y="46"/>
                  </a:lnTo>
                  <a:lnTo>
                    <a:pt x="23" y="42"/>
                  </a:lnTo>
                  <a:lnTo>
                    <a:pt x="26" y="38"/>
                  </a:lnTo>
                  <a:lnTo>
                    <a:pt x="29" y="34"/>
                  </a:lnTo>
                  <a:lnTo>
                    <a:pt x="31" y="32"/>
                  </a:lnTo>
                  <a:lnTo>
                    <a:pt x="32" y="31"/>
                  </a:lnTo>
                  <a:lnTo>
                    <a:pt x="34" y="29"/>
                  </a:lnTo>
                  <a:lnTo>
                    <a:pt x="36" y="27"/>
                  </a:lnTo>
                  <a:lnTo>
                    <a:pt x="37" y="26"/>
                  </a:lnTo>
                  <a:lnTo>
                    <a:pt x="39" y="24"/>
                  </a:lnTo>
                  <a:lnTo>
                    <a:pt x="41" y="23"/>
                  </a:lnTo>
                  <a:lnTo>
                    <a:pt x="43" y="21"/>
                  </a:lnTo>
                  <a:lnTo>
                    <a:pt x="44" y="20"/>
                  </a:lnTo>
                  <a:lnTo>
                    <a:pt x="46" y="18"/>
                  </a:lnTo>
                  <a:lnTo>
                    <a:pt x="48" y="17"/>
                  </a:lnTo>
                  <a:lnTo>
                    <a:pt x="50" y="16"/>
                  </a:lnTo>
                  <a:lnTo>
                    <a:pt x="52" y="15"/>
                  </a:lnTo>
                  <a:lnTo>
                    <a:pt x="54" y="13"/>
                  </a:lnTo>
                  <a:lnTo>
                    <a:pt x="56" y="12"/>
                  </a:lnTo>
                  <a:lnTo>
                    <a:pt x="58" y="11"/>
                  </a:lnTo>
                  <a:lnTo>
                    <a:pt x="59" y="10"/>
                  </a:lnTo>
                  <a:lnTo>
                    <a:pt x="61" y="9"/>
                  </a:lnTo>
                  <a:lnTo>
                    <a:pt x="65" y="8"/>
                  </a:lnTo>
                  <a:lnTo>
                    <a:pt x="69" y="6"/>
                  </a:lnTo>
                  <a:lnTo>
                    <a:pt x="72" y="5"/>
                  </a:lnTo>
                  <a:lnTo>
                    <a:pt x="75" y="4"/>
                  </a:lnTo>
                  <a:lnTo>
                    <a:pt x="77" y="3"/>
                  </a:lnTo>
                  <a:lnTo>
                    <a:pt x="80" y="3"/>
                  </a:lnTo>
                  <a:lnTo>
                    <a:pt x="83" y="2"/>
                  </a:lnTo>
                  <a:lnTo>
                    <a:pt x="86" y="2"/>
                  </a:lnTo>
                  <a:lnTo>
                    <a:pt x="89" y="1"/>
                  </a:lnTo>
                  <a:lnTo>
                    <a:pt x="92" y="1"/>
                  </a:lnTo>
                  <a:lnTo>
                    <a:pt x="95" y="1"/>
                  </a:lnTo>
                  <a:lnTo>
                    <a:pt x="98" y="0"/>
                  </a:lnTo>
                  <a:lnTo>
                    <a:pt x="101" y="0"/>
                  </a:lnTo>
                  <a:lnTo>
                    <a:pt x="104" y="0"/>
                  </a:lnTo>
                  <a:lnTo>
                    <a:pt x="107" y="0"/>
                  </a:lnTo>
                  <a:lnTo>
                    <a:pt x="110" y="0"/>
                  </a:lnTo>
                  <a:lnTo>
                    <a:pt x="114" y="1"/>
                  </a:lnTo>
                  <a:lnTo>
                    <a:pt x="117" y="1"/>
                  </a:lnTo>
                  <a:lnTo>
                    <a:pt x="120" y="1"/>
                  </a:lnTo>
                  <a:lnTo>
                    <a:pt x="123" y="2"/>
                  </a:lnTo>
                  <a:lnTo>
                    <a:pt x="126" y="2"/>
                  </a:lnTo>
                  <a:lnTo>
                    <a:pt x="129" y="3"/>
                  </a:lnTo>
                  <a:lnTo>
                    <a:pt x="132" y="3"/>
                  </a:lnTo>
                  <a:lnTo>
                    <a:pt x="135" y="3"/>
                  </a:lnTo>
                  <a:lnTo>
                    <a:pt x="137" y="4"/>
                  </a:lnTo>
                  <a:lnTo>
                    <a:pt x="140" y="5"/>
                  </a:lnTo>
                  <a:lnTo>
                    <a:pt x="143" y="6"/>
                  </a:lnTo>
                  <a:lnTo>
                    <a:pt x="145" y="6"/>
                  </a:lnTo>
                  <a:lnTo>
                    <a:pt x="148" y="7"/>
                  </a:lnTo>
                  <a:lnTo>
                    <a:pt x="150" y="8"/>
                  </a:lnTo>
                  <a:lnTo>
                    <a:pt x="153" y="9"/>
                  </a:lnTo>
                  <a:lnTo>
                    <a:pt x="155" y="10"/>
                  </a:lnTo>
                  <a:lnTo>
                    <a:pt x="158" y="11"/>
                  </a:lnTo>
                  <a:lnTo>
                    <a:pt x="160" y="12"/>
                  </a:lnTo>
                  <a:lnTo>
                    <a:pt x="162" y="14"/>
                  </a:lnTo>
                  <a:lnTo>
                    <a:pt x="165" y="15"/>
                  </a:lnTo>
                  <a:lnTo>
                    <a:pt x="167" y="16"/>
                  </a:lnTo>
                  <a:lnTo>
                    <a:pt x="169" y="17"/>
                  </a:lnTo>
                  <a:lnTo>
                    <a:pt x="171" y="19"/>
                  </a:lnTo>
                  <a:lnTo>
                    <a:pt x="173" y="20"/>
                  </a:lnTo>
                  <a:lnTo>
                    <a:pt x="175" y="22"/>
                  </a:lnTo>
                  <a:lnTo>
                    <a:pt x="178" y="24"/>
                  </a:lnTo>
                  <a:lnTo>
                    <a:pt x="180" y="26"/>
                  </a:lnTo>
                  <a:lnTo>
                    <a:pt x="181" y="27"/>
                  </a:lnTo>
                  <a:lnTo>
                    <a:pt x="183" y="29"/>
                  </a:lnTo>
                  <a:lnTo>
                    <a:pt x="185" y="31"/>
                  </a:lnTo>
                  <a:lnTo>
                    <a:pt x="187" y="33"/>
                  </a:lnTo>
                  <a:lnTo>
                    <a:pt x="189" y="34"/>
                  </a:lnTo>
                  <a:lnTo>
                    <a:pt x="191" y="37"/>
                  </a:lnTo>
                  <a:lnTo>
                    <a:pt x="192" y="39"/>
                  </a:lnTo>
                  <a:lnTo>
                    <a:pt x="194" y="41"/>
                  </a:lnTo>
                  <a:lnTo>
                    <a:pt x="196" y="43"/>
                  </a:lnTo>
                  <a:lnTo>
                    <a:pt x="197" y="46"/>
                  </a:lnTo>
                  <a:lnTo>
                    <a:pt x="199" y="48"/>
                  </a:lnTo>
                  <a:lnTo>
                    <a:pt x="200" y="50"/>
                  </a:lnTo>
                  <a:lnTo>
                    <a:pt x="201" y="52"/>
                  </a:lnTo>
                  <a:lnTo>
                    <a:pt x="202" y="54"/>
                  </a:lnTo>
                  <a:lnTo>
                    <a:pt x="204" y="57"/>
                  </a:lnTo>
                  <a:lnTo>
                    <a:pt x="205" y="60"/>
                  </a:lnTo>
                  <a:lnTo>
                    <a:pt x="206" y="62"/>
                  </a:lnTo>
                  <a:lnTo>
                    <a:pt x="207" y="65"/>
                  </a:lnTo>
                  <a:lnTo>
                    <a:pt x="208" y="67"/>
                  </a:lnTo>
                  <a:lnTo>
                    <a:pt x="209" y="70"/>
                  </a:lnTo>
                  <a:lnTo>
                    <a:pt x="210" y="72"/>
                  </a:lnTo>
                  <a:lnTo>
                    <a:pt x="210" y="75"/>
                  </a:lnTo>
                  <a:lnTo>
                    <a:pt x="211" y="78"/>
                  </a:lnTo>
                  <a:lnTo>
                    <a:pt x="212" y="81"/>
                  </a:lnTo>
                  <a:lnTo>
                    <a:pt x="212" y="84"/>
                  </a:lnTo>
                  <a:lnTo>
                    <a:pt x="213" y="86"/>
                  </a:lnTo>
                  <a:lnTo>
                    <a:pt x="213" y="89"/>
                  </a:lnTo>
                  <a:lnTo>
                    <a:pt x="214" y="92"/>
                  </a:lnTo>
                  <a:lnTo>
                    <a:pt x="214" y="95"/>
                  </a:lnTo>
                  <a:lnTo>
                    <a:pt x="215" y="99"/>
                  </a:lnTo>
                  <a:lnTo>
                    <a:pt x="215" y="102"/>
                  </a:lnTo>
                  <a:lnTo>
                    <a:pt x="215" y="105"/>
                  </a:lnTo>
                  <a:lnTo>
                    <a:pt x="215" y="108"/>
                  </a:lnTo>
                  <a:lnTo>
                    <a:pt x="215" y="111"/>
                  </a:lnTo>
                  <a:lnTo>
                    <a:pt x="215" y="114"/>
                  </a:lnTo>
                  <a:lnTo>
                    <a:pt x="215" y="118"/>
                  </a:lnTo>
                  <a:lnTo>
                    <a:pt x="215" y="121"/>
                  </a:lnTo>
                  <a:lnTo>
                    <a:pt x="215" y="125"/>
                  </a:lnTo>
                  <a:lnTo>
                    <a:pt x="215" y="128"/>
                  </a:lnTo>
                  <a:lnTo>
                    <a:pt x="214" y="131"/>
                  </a:lnTo>
                  <a:lnTo>
                    <a:pt x="214" y="135"/>
                  </a:lnTo>
                  <a:lnTo>
                    <a:pt x="213" y="138"/>
                  </a:lnTo>
                  <a:lnTo>
                    <a:pt x="213" y="142"/>
                  </a:lnTo>
                  <a:lnTo>
                    <a:pt x="212" y="145"/>
                  </a:lnTo>
                  <a:lnTo>
                    <a:pt x="212" y="148"/>
                  </a:lnTo>
                  <a:lnTo>
                    <a:pt x="211" y="151"/>
                  </a:lnTo>
                  <a:lnTo>
                    <a:pt x="210" y="154"/>
                  </a:lnTo>
                  <a:lnTo>
                    <a:pt x="210" y="157"/>
                  </a:lnTo>
                  <a:lnTo>
                    <a:pt x="209" y="160"/>
                  </a:lnTo>
                  <a:lnTo>
                    <a:pt x="208" y="163"/>
                  </a:lnTo>
                  <a:lnTo>
                    <a:pt x="207" y="166"/>
                  </a:lnTo>
                  <a:lnTo>
                    <a:pt x="206" y="168"/>
                  </a:lnTo>
                  <a:lnTo>
                    <a:pt x="205" y="171"/>
                  </a:lnTo>
                  <a:lnTo>
                    <a:pt x="204" y="174"/>
                  </a:lnTo>
                  <a:lnTo>
                    <a:pt x="203" y="176"/>
                  </a:lnTo>
                  <a:lnTo>
                    <a:pt x="202" y="179"/>
                  </a:lnTo>
                  <a:lnTo>
                    <a:pt x="201" y="182"/>
                  </a:lnTo>
                  <a:lnTo>
                    <a:pt x="199" y="184"/>
                  </a:lnTo>
                  <a:lnTo>
                    <a:pt x="198" y="187"/>
                  </a:lnTo>
                  <a:lnTo>
                    <a:pt x="197" y="189"/>
                  </a:lnTo>
                  <a:lnTo>
                    <a:pt x="195" y="191"/>
                  </a:lnTo>
                  <a:lnTo>
                    <a:pt x="194" y="193"/>
                  </a:lnTo>
                  <a:lnTo>
                    <a:pt x="192" y="196"/>
                  </a:lnTo>
                  <a:lnTo>
                    <a:pt x="191" y="198"/>
                  </a:lnTo>
                  <a:lnTo>
                    <a:pt x="189" y="200"/>
                  </a:lnTo>
                  <a:lnTo>
                    <a:pt x="188" y="202"/>
                  </a:lnTo>
                  <a:lnTo>
                    <a:pt x="186" y="204"/>
                  </a:lnTo>
                  <a:lnTo>
                    <a:pt x="184" y="206"/>
                  </a:lnTo>
                  <a:lnTo>
                    <a:pt x="182" y="208"/>
                  </a:lnTo>
                  <a:lnTo>
                    <a:pt x="180" y="210"/>
                  </a:lnTo>
                  <a:lnTo>
                    <a:pt x="178" y="212"/>
                  </a:lnTo>
                  <a:lnTo>
                    <a:pt x="176" y="213"/>
                  </a:lnTo>
                  <a:lnTo>
                    <a:pt x="174" y="215"/>
                  </a:lnTo>
                  <a:lnTo>
                    <a:pt x="172" y="217"/>
                  </a:lnTo>
                  <a:lnTo>
                    <a:pt x="170" y="219"/>
                  </a:lnTo>
                  <a:lnTo>
                    <a:pt x="168" y="220"/>
                  </a:lnTo>
                  <a:lnTo>
                    <a:pt x="166" y="222"/>
                  </a:lnTo>
                  <a:lnTo>
                    <a:pt x="164" y="223"/>
                  </a:lnTo>
                  <a:lnTo>
                    <a:pt x="162" y="224"/>
                  </a:lnTo>
                  <a:lnTo>
                    <a:pt x="159" y="225"/>
                  </a:lnTo>
                  <a:lnTo>
                    <a:pt x="157" y="227"/>
                  </a:lnTo>
                  <a:lnTo>
                    <a:pt x="154" y="228"/>
                  </a:lnTo>
                  <a:lnTo>
                    <a:pt x="152" y="229"/>
                  </a:lnTo>
                  <a:lnTo>
                    <a:pt x="150" y="230"/>
                  </a:lnTo>
                  <a:lnTo>
                    <a:pt x="147" y="231"/>
                  </a:lnTo>
                  <a:lnTo>
                    <a:pt x="145" y="231"/>
                  </a:lnTo>
                  <a:lnTo>
                    <a:pt x="143" y="232"/>
                  </a:lnTo>
                  <a:lnTo>
                    <a:pt x="140" y="233"/>
                  </a:lnTo>
                  <a:lnTo>
                    <a:pt x="137" y="233"/>
                  </a:lnTo>
                  <a:lnTo>
                    <a:pt x="135" y="234"/>
                  </a:lnTo>
                  <a:lnTo>
                    <a:pt x="132" y="234"/>
                  </a:lnTo>
                  <a:lnTo>
                    <a:pt x="130" y="235"/>
                  </a:lnTo>
                  <a:lnTo>
                    <a:pt x="127" y="236"/>
                  </a:lnTo>
                  <a:lnTo>
                    <a:pt x="124" y="236"/>
                  </a:lnTo>
                  <a:lnTo>
                    <a:pt x="122" y="236"/>
                  </a:lnTo>
                  <a:lnTo>
                    <a:pt x="119" y="236"/>
                  </a:lnTo>
                  <a:lnTo>
                    <a:pt x="116" y="236"/>
                  </a:lnTo>
                  <a:lnTo>
                    <a:pt x="113" y="236"/>
                  </a:lnTo>
                  <a:lnTo>
                    <a:pt x="110" y="236"/>
                  </a:lnTo>
                  <a:lnTo>
                    <a:pt x="107" y="236"/>
                  </a:lnTo>
                  <a:lnTo>
                    <a:pt x="104" y="236"/>
                  </a:lnTo>
                  <a:lnTo>
                    <a:pt x="101" y="236"/>
                  </a:lnTo>
                  <a:lnTo>
                    <a:pt x="98" y="236"/>
                  </a:lnTo>
                  <a:lnTo>
                    <a:pt x="96" y="236"/>
                  </a:lnTo>
                  <a:lnTo>
                    <a:pt x="93" y="236"/>
                  </a:lnTo>
                  <a:lnTo>
                    <a:pt x="90" y="235"/>
                  </a:lnTo>
                  <a:lnTo>
                    <a:pt x="87" y="235"/>
                  </a:lnTo>
                  <a:lnTo>
                    <a:pt x="84" y="234"/>
                  </a:lnTo>
                  <a:lnTo>
                    <a:pt x="81" y="233"/>
                  </a:lnTo>
                  <a:lnTo>
                    <a:pt x="78" y="233"/>
                  </a:lnTo>
                  <a:lnTo>
                    <a:pt x="75" y="232"/>
                  </a:lnTo>
                  <a:lnTo>
                    <a:pt x="73" y="231"/>
                  </a:lnTo>
                  <a:lnTo>
                    <a:pt x="70" y="231"/>
                  </a:lnTo>
                  <a:lnTo>
                    <a:pt x="67" y="230"/>
                  </a:lnTo>
                  <a:lnTo>
                    <a:pt x="65" y="229"/>
                  </a:lnTo>
                  <a:lnTo>
                    <a:pt x="62" y="228"/>
                  </a:lnTo>
                  <a:lnTo>
                    <a:pt x="60" y="227"/>
                  </a:lnTo>
                  <a:lnTo>
                    <a:pt x="58" y="226"/>
                  </a:lnTo>
                  <a:lnTo>
                    <a:pt x="55" y="225"/>
                  </a:lnTo>
                  <a:lnTo>
                    <a:pt x="53" y="224"/>
                  </a:lnTo>
                  <a:lnTo>
                    <a:pt x="51" y="222"/>
                  </a:lnTo>
                  <a:lnTo>
                    <a:pt x="48" y="221"/>
                  </a:lnTo>
                  <a:lnTo>
                    <a:pt x="46" y="220"/>
                  </a:lnTo>
                  <a:lnTo>
                    <a:pt x="44" y="219"/>
                  </a:lnTo>
                  <a:lnTo>
                    <a:pt x="42" y="217"/>
                  </a:lnTo>
                  <a:lnTo>
                    <a:pt x="40" y="216"/>
                  </a:lnTo>
                  <a:lnTo>
                    <a:pt x="38" y="214"/>
                  </a:lnTo>
                  <a:lnTo>
                    <a:pt x="36" y="212"/>
                  </a:lnTo>
                  <a:lnTo>
                    <a:pt x="34" y="210"/>
                  </a:lnTo>
                  <a:lnTo>
                    <a:pt x="32" y="209"/>
                  </a:lnTo>
                  <a:lnTo>
                    <a:pt x="30" y="207"/>
                  </a:lnTo>
                  <a:lnTo>
                    <a:pt x="28" y="205"/>
                  </a:lnTo>
                  <a:lnTo>
                    <a:pt x="27" y="203"/>
                  </a:lnTo>
                  <a:lnTo>
                    <a:pt x="25" y="201"/>
                  </a:lnTo>
                  <a:lnTo>
                    <a:pt x="23" y="199"/>
                  </a:lnTo>
                  <a:lnTo>
                    <a:pt x="22" y="197"/>
                  </a:lnTo>
                  <a:lnTo>
                    <a:pt x="20" y="195"/>
                  </a:lnTo>
                  <a:lnTo>
                    <a:pt x="19" y="193"/>
                  </a:lnTo>
                  <a:lnTo>
                    <a:pt x="17" y="190"/>
                  </a:lnTo>
                  <a:lnTo>
                    <a:pt x="16" y="188"/>
                  </a:lnTo>
                  <a:lnTo>
                    <a:pt x="14" y="186"/>
                  </a:lnTo>
                  <a:lnTo>
                    <a:pt x="13" y="183"/>
                  </a:lnTo>
                  <a:lnTo>
                    <a:pt x="12" y="181"/>
                  </a:lnTo>
                  <a:lnTo>
                    <a:pt x="11" y="179"/>
                  </a:lnTo>
                  <a:lnTo>
                    <a:pt x="10" y="176"/>
                  </a:lnTo>
                  <a:lnTo>
                    <a:pt x="8" y="173"/>
                  </a:lnTo>
                  <a:lnTo>
                    <a:pt x="8" y="171"/>
                  </a:lnTo>
                  <a:lnTo>
                    <a:pt x="7" y="168"/>
                  </a:lnTo>
                  <a:lnTo>
                    <a:pt x="6" y="166"/>
                  </a:lnTo>
                  <a:lnTo>
                    <a:pt x="5" y="163"/>
                  </a:lnTo>
                  <a:lnTo>
                    <a:pt x="4" y="160"/>
                  </a:lnTo>
                  <a:lnTo>
                    <a:pt x="4" y="157"/>
                  </a:lnTo>
                  <a:lnTo>
                    <a:pt x="3" y="155"/>
                  </a:lnTo>
                  <a:lnTo>
                    <a:pt x="3" y="152"/>
                  </a:lnTo>
                  <a:lnTo>
                    <a:pt x="2" y="149"/>
                  </a:lnTo>
                  <a:lnTo>
                    <a:pt x="2" y="146"/>
                  </a:lnTo>
                  <a:lnTo>
                    <a:pt x="1" y="143"/>
                  </a:lnTo>
                  <a:lnTo>
                    <a:pt x="1" y="140"/>
                  </a:lnTo>
                  <a:lnTo>
                    <a:pt x="1" y="137"/>
                  </a:lnTo>
                  <a:lnTo>
                    <a:pt x="1" y="134"/>
                  </a:lnTo>
                  <a:lnTo>
                    <a:pt x="0" y="131"/>
                  </a:lnTo>
                  <a:lnTo>
                    <a:pt x="0" y="128"/>
                  </a:lnTo>
                  <a:lnTo>
                    <a:pt x="0" y="124"/>
                  </a:lnTo>
                  <a:lnTo>
                    <a:pt x="0" y="121"/>
                  </a:lnTo>
                  <a:lnTo>
                    <a:pt x="1" y="118"/>
                  </a:lnTo>
                  <a:lnTo>
                    <a:pt x="1" y="114"/>
                  </a:lnTo>
                  <a:lnTo>
                    <a:pt x="1" y="111"/>
                  </a:lnTo>
                  <a:lnTo>
                    <a:pt x="45" y="113"/>
                  </a:lnTo>
                  <a:lnTo>
                    <a:pt x="45" y="118"/>
                  </a:lnTo>
                  <a:lnTo>
                    <a:pt x="45" y="122"/>
                  </a:lnTo>
                  <a:lnTo>
                    <a:pt x="45" y="127"/>
                  </a:lnTo>
                  <a:lnTo>
                    <a:pt x="45" y="131"/>
                  </a:lnTo>
                  <a:lnTo>
                    <a:pt x="45" y="136"/>
                  </a:lnTo>
                  <a:lnTo>
                    <a:pt x="45" y="140"/>
                  </a:lnTo>
                  <a:lnTo>
                    <a:pt x="46" y="144"/>
                  </a:lnTo>
                  <a:lnTo>
                    <a:pt x="47" y="148"/>
                  </a:lnTo>
                  <a:lnTo>
                    <a:pt x="48" y="151"/>
                  </a:lnTo>
                  <a:lnTo>
                    <a:pt x="48" y="155"/>
                  </a:lnTo>
                  <a:lnTo>
                    <a:pt x="50" y="158"/>
                  </a:lnTo>
                  <a:lnTo>
                    <a:pt x="51" y="162"/>
                  </a:lnTo>
                  <a:lnTo>
                    <a:pt x="53" y="165"/>
                  </a:lnTo>
                  <a:lnTo>
                    <a:pt x="54" y="168"/>
                  </a:lnTo>
                  <a:lnTo>
                    <a:pt x="56" y="171"/>
                  </a:lnTo>
                  <a:lnTo>
                    <a:pt x="58" y="173"/>
                  </a:lnTo>
                  <a:lnTo>
                    <a:pt x="59" y="175"/>
                  </a:lnTo>
                  <a:lnTo>
                    <a:pt x="60" y="176"/>
                  </a:lnTo>
                  <a:lnTo>
                    <a:pt x="62" y="179"/>
                  </a:lnTo>
                  <a:lnTo>
                    <a:pt x="64" y="181"/>
                  </a:lnTo>
                  <a:lnTo>
                    <a:pt x="67" y="183"/>
                  </a:lnTo>
                  <a:lnTo>
                    <a:pt x="69" y="185"/>
                  </a:lnTo>
                  <a:lnTo>
                    <a:pt x="72" y="187"/>
                  </a:lnTo>
                  <a:lnTo>
                    <a:pt x="75" y="188"/>
                  </a:lnTo>
                  <a:lnTo>
                    <a:pt x="77" y="190"/>
                  </a:lnTo>
                  <a:lnTo>
                    <a:pt x="80" y="191"/>
                  </a:lnTo>
                  <a:lnTo>
                    <a:pt x="83" y="193"/>
                  </a:lnTo>
                  <a:lnTo>
                    <a:pt x="86" y="194"/>
                  </a:lnTo>
                  <a:lnTo>
                    <a:pt x="89" y="195"/>
                  </a:lnTo>
                  <a:lnTo>
                    <a:pt x="92" y="196"/>
                  </a:lnTo>
                  <a:lnTo>
                    <a:pt x="95" y="196"/>
                  </a:lnTo>
                  <a:lnTo>
                    <a:pt x="98" y="197"/>
                  </a:lnTo>
                  <a:lnTo>
                    <a:pt x="101" y="197"/>
                  </a:lnTo>
                  <a:lnTo>
                    <a:pt x="105" y="197"/>
                  </a:lnTo>
                  <a:lnTo>
                    <a:pt x="108" y="197"/>
                  </a:lnTo>
                  <a:lnTo>
                    <a:pt x="112" y="197"/>
                  </a:lnTo>
                  <a:lnTo>
                    <a:pt x="114" y="197"/>
                  </a:lnTo>
                  <a:lnTo>
                    <a:pt x="118" y="196"/>
                  </a:lnTo>
                  <a:lnTo>
                    <a:pt x="121" y="196"/>
                  </a:lnTo>
                  <a:lnTo>
                    <a:pt x="124" y="195"/>
                  </a:lnTo>
                  <a:lnTo>
                    <a:pt x="127" y="194"/>
                  </a:lnTo>
                  <a:lnTo>
                    <a:pt x="130" y="193"/>
                  </a:lnTo>
                  <a:lnTo>
                    <a:pt x="133" y="192"/>
                  </a:lnTo>
                  <a:lnTo>
                    <a:pt x="135" y="191"/>
                  </a:lnTo>
                  <a:lnTo>
                    <a:pt x="138" y="189"/>
                  </a:lnTo>
                  <a:lnTo>
                    <a:pt x="141" y="188"/>
                  </a:lnTo>
                  <a:lnTo>
                    <a:pt x="143" y="185"/>
                  </a:lnTo>
                  <a:lnTo>
                    <a:pt x="146" y="183"/>
                  </a:lnTo>
                  <a:lnTo>
                    <a:pt x="148" y="181"/>
                  </a:lnTo>
                  <a:lnTo>
                    <a:pt x="151" y="179"/>
                  </a:lnTo>
                  <a:lnTo>
                    <a:pt x="153" y="176"/>
                  </a:lnTo>
                  <a:lnTo>
                    <a:pt x="155" y="173"/>
                  </a:lnTo>
                  <a:lnTo>
                    <a:pt x="157" y="171"/>
                  </a:lnTo>
                  <a:lnTo>
                    <a:pt x="159" y="168"/>
                  </a:lnTo>
                  <a:lnTo>
                    <a:pt x="160" y="165"/>
                  </a:lnTo>
                  <a:lnTo>
                    <a:pt x="162" y="161"/>
                  </a:lnTo>
                  <a:lnTo>
                    <a:pt x="164" y="158"/>
                  </a:lnTo>
                  <a:lnTo>
                    <a:pt x="165" y="154"/>
                  </a:lnTo>
                  <a:lnTo>
                    <a:pt x="166" y="150"/>
                  </a:lnTo>
                  <a:lnTo>
                    <a:pt x="167" y="146"/>
                  </a:lnTo>
                  <a:lnTo>
                    <a:pt x="168" y="142"/>
                  </a:lnTo>
                  <a:lnTo>
                    <a:pt x="169" y="137"/>
                  </a:lnTo>
                  <a:lnTo>
                    <a:pt x="170" y="133"/>
                  </a:lnTo>
                  <a:lnTo>
                    <a:pt x="170" y="128"/>
                  </a:lnTo>
                  <a:lnTo>
                    <a:pt x="171" y="123"/>
                  </a:lnTo>
                  <a:lnTo>
                    <a:pt x="171" y="119"/>
                  </a:lnTo>
                  <a:lnTo>
                    <a:pt x="171" y="114"/>
                  </a:lnTo>
                  <a:lnTo>
                    <a:pt x="171" y="109"/>
                  </a:lnTo>
                  <a:lnTo>
                    <a:pt x="171" y="105"/>
                  </a:lnTo>
                  <a:lnTo>
                    <a:pt x="171" y="101"/>
                  </a:lnTo>
                  <a:lnTo>
                    <a:pt x="170" y="97"/>
                  </a:lnTo>
                  <a:lnTo>
                    <a:pt x="170" y="93"/>
                  </a:lnTo>
                  <a:lnTo>
                    <a:pt x="169" y="89"/>
                  </a:lnTo>
                  <a:lnTo>
                    <a:pt x="168" y="85"/>
                  </a:lnTo>
                  <a:lnTo>
                    <a:pt x="167" y="82"/>
                  </a:lnTo>
                  <a:lnTo>
                    <a:pt x="166" y="78"/>
                  </a:lnTo>
                  <a:lnTo>
                    <a:pt x="165" y="75"/>
                  </a:lnTo>
                  <a:lnTo>
                    <a:pt x="164" y="72"/>
                  </a:lnTo>
                  <a:lnTo>
                    <a:pt x="162" y="69"/>
                  </a:lnTo>
                  <a:lnTo>
                    <a:pt x="160" y="66"/>
                  </a:lnTo>
                  <a:lnTo>
                    <a:pt x="159" y="63"/>
                  </a:lnTo>
                  <a:lnTo>
                    <a:pt x="157" y="61"/>
                  </a:lnTo>
                  <a:lnTo>
                    <a:pt x="154" y="58"/>
                  </a:lnTo>
                  <a:lnTo>
                    <a:pt x="152" y="56"/>
                  </a:lnTo>
                  <a:lnTo>
                    <a:pt x="150" y="54"/>
                  </a:lnTo>
                  <a:lnTo>
                    <a:pt x="147" y="52"/>
                  </a:lnTo>
                  <a:lnTo>
                    <a:pt x="145" y="51"/>
                  </a:lnTo>
                  <a:lnTo>
                    <a:pt x="142" y="49"/>
                  </a:lnTo>
                  <a:lnTo>
                    <a:pt x="140" y="47"/>
                  </a:lnTo>
                  <a:lnTo>
                    <a:pt x="137" y="46"/>
                  </a:lnTo>
                  <a:lnTo>
                    <a:pt x="134" y="45"/>
                  </a:lnTo>
                  <a:lnTo>
                    <a:pt x="131" y="43"/>
                  </a:lnTo>
                  <a:lnTo>
                    <a:pt x="127" y="43"/>
                  </a:lnTo>
                  <a:lnTo>
                    <a:pt x="125" y="42"/>
                  </a:lnTo>
                  <a:lnTo>
                    <a:pt x="121" y="41"/>
                  </a:lnTo>
                  <a:lnTo>
                    <a:pt x="118" y="40"/>
                  </a:lnTo>
                  <a:lnTo>
                    <a:pt x="114" y="40"/>
                  </a:lnTo>
                  <a:lnTo>
                    <a:pt x="111" y="40"/>
                  </a:lnTo>
                  <a:lnTo>
                    <a:pt x="107" y="40"/>
                  </a:lnTo>
                  <a:lnTo>
                    <a:pt x="104" y="40"/>
                  </a:lnTo>
                  <a:lnTo>
                    <a:pt x="101" y="40"/>
                  </a:lnTo>
                  <a:lnTo>
                    <a:pt x="98" y="41"/>
                  </a:lnTo>
                  <a:lnTo>
                    <a:pt x="95" y="41"/>
                  </a:lnTo>
                  <a:lnTo>
                    <a:pt x="92" y="42"/>
                  </a:lnTo>
                  <a:lnTo>
                    <a:pt x="88" y="43"/>
                  </a:lnTo>
                  <a:lnTo>
                    <a:pt x="85" y="44"/>
                  </a:lnTo>
                  <a:lnTo>
                    <a:pt x="83" y="45"/>
                  </a:lnTo>
                  <a:lnTo>
                    <a:pt x="80" y="47"/>
                  </a:lnTo>
                  <a:lnTo>
                    <a:pt x="77" y="48"/>
                  </a:lnTo>
                  <a:lnTo>
                    <a:pt x="75" y="50"/>
                  </a:lnTo>
                  <a:lnTo>
                    <a:pt x="72" y="52"/>
                  </a:lnTo>
                  <a:lnTo>
                    <a:pt x="69" y="54"/>
                  </a:lnTo>
                  <a:lnTo>
                    <a:pt x="67" y="56"/>
                  </a:lnTo>
                  <a:lnTo>
                    <a:pt x="65" y="58"/>
                  </a:lnTo>
                  <a:lnTo>
                    <a:pt x="63" y="61"/>
                  </a:lnTo>
                  <a:lnTo>
                    <a:pt x="61" y="63"/>
                  </a:lnTo>
                  <a:lnTo>
                    <a:pt x="59" y="66"/>
                  </a:lnTo>
                  <a:lnTo>
                    <a:pt x="57" y="69"/>
                  </a:lnTo>
                  <a:lnTo>
                    <a:pt x="55" y="72"/>
                  </a:lnTo>
                  <a:lnTo>
                    <a:pt x="53" y="76"/>
                  </a:lnTo>
                  <a:lnTo>
                    <a:pt x="52" y="79"/>
                  </a:lnTo>
                  <a:lnTo>
                    <a:pt x="51" y="83"/>
                  </a:lnTo>
                  <a:lnTo>
                    <a:pt x="50" y="87"/>
                  </a:lnTo>
                  <a:lnTo>
                    <a:pt x="48" y="91"/>
                  </a:lnTo>
                  <a:lnTo>
                    <a:pt x="48" y="95"/>
                  </a:lnTo>
                  <a:lnTo>
                    <a:pt x="47" y="100"/>
                  </a:lnTo>
                  <a:lnTo>
                    <a:pt x="46" y="104"/>
                  </a:lnTo>
                  <a:lnTo>
                    <a:pt x="45" y="108"/>
                  </a:lnTo>
                  <a:lnTo>
                    <a:pt x="45" y="113"/>
                  </a:lnTo>
                  <a:lnTo>
                    <a:pt x="1" y="111"/>
                  </a:lnTo>
                </a:path>
              </a:pathLst>
            </a:custGeom>
            <a:solidFill>
              <a:srgbClr val="000000"/>
            </a:solidFill>
            <a:ln w="9525" cap="rnd">
              <a:noFill/>
              <a:round/>
              <a:headEnd/>
              <a:tailEnd/>
            </a:ln>
          </p:spPr>
          <p:txBody>
            <a:bodyPr>
              <a:prstTxWarp prst="textNoShape">
                <a:avLst/>
              </a:prstTxWarp>
            </a:bodyPr>
            <a:lstStyle/>
            <a:p>
              <a:endParaRPr lang="en-US"/>
            </a:p>
          </p:txBody>
        </p:sp>
        <p:sp>
          <p:nvSpPr>
            <p:cNvPr id="174098" name="Freeform 361"/>
            <p:cNvSpPr>
              <a:spLocks noChangeAspect="1"/>
            </p:cNvSpPr>
            <p:nvPr/>
          </p:nvSpPr>
          <p:spPr bwMode="auto">
            <a:xfrm>
              <a:off x="4478361" y="1904667"/>
              <a:ext cx="211991" cy="227522"/>
            </a:xfrm>
            <a:custGeom>
              <a:avLst/>
              <a:gdLst>
                <a:gd name="T0" fmla="*/ 0 w 226"/>
                <a:gd name="T1" fmla="*/ 220 h 262"/>
                <a:gd name="T2" fmla="*/ 50 w 226"/>
                <a:gd name="T3" fmla="*/ 0 h 262"/>
                <a:gd name="T4" fmla="*/ 94 w 226"/>
                <a:gd name="T5" fmla="*/ 10 h 262"/>
                <a:gd name="T6" fmla="*/ 150 w 226"/>
                <a:gd name="T7" fmla="*/ 174 h 262"/>
                <a:gd name="T8" fmla="*/ 182 w 226"/>
                <a:gd name="T9" fmla="*/ 31 h 262"/>
                <a:gd name="T10" fmla="*/ 225 w 226"/>
                <a:gd name="T11" fmla="*/ 40 h 262"/>
                <a:gd name="T12" fmla="*/ 175 w 226"/>
                <a:gd name="T13" fmla="*/ 261 h 262"/>
                <a:gd name="T14" fmla="*/ 129 w 226"/>
                <a:gd name="T15" fmla="*/ 250 h 262"/>
                <a:gd name="T16" fmla="*/ 75 w 226"/>
                <a:gd name="T17" fmla="*/ 89 h 262"/>
                <a:gd name="T18" fmla="*/ 43 w 226"/>
                <a:gd name="T19" fmla="*/ 231 h 262"/>
                <a:gd name="T20" fmla="*/ 0 w 226"/>
                <a:gd name="T21" fmla="*/ 220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262"/>
                <a:gd name="T35" fmla="*/ 226 w 226"/>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262">
                  <a:moveTo>
                    <a:pt x="0" y="220"/>
                  </a:moveTo>
                  <a:lnTo>
                    <a:pt x="50" y="0"/>
                  </a:lnTo>
                  <a:lnTo>
                    <a:pt x="94" y="10"/>
                  </a:lnTo>
                  <a:lnTo>
                    <a:pt x="150" y="174"/>
                  </a:lnTo>
                  <a:lnTo>
                    <a:pt x="182" y="31"/>
                  </a:lnTo>
                  <a:lnTo>
                    <a:pt x="225" y="40"/>
                  </a:lnTo>
                  <a:lnTo>
                    <a:pt x="175" y="261"/>
                  </a:lnTo>
                  <a:lnTo>
                    <a:pt x="129" y="250"/>
                  </a:lnTo>
                  <a:lnTo>
                    <a:pt x="75" y="89"/>
                  </a:lnTo>
                  <a:lnTo>
                    <a:pt x="43" y="231"/>
                  </a:lnTo>
                  <a:lnTo>
                    <a:pt x="0" y="220"/>
                  </a:lnTo>
                </a:path>
              </a:pathLst>
            </a:custGeom>
            <a:solidFill>
              <a:srgbClr val="000000"/>
            </a:solidFill>
            <a:ln w="9525" cap="rnd">
              <a:noFill/>
              <a:round/>
              <a:headEnd/>
              <a:tailEnd/>
            </a:ln>
          </p:spPr>
          <p:txBody>
            <a:bodyPr>
              <a:prstTxWarp prst="textNoShape">
                <a:avLst/>
              </a:prstTxWarp>
            </a:bodyPr>
            <a:lstStyle/>
            <a:p>
              <a:endParaRPr lang="en-US"/>
            </a:p>
          </p:txBody>
        </p:sp>
        <p:sp>
          <p:nvSpPr>
            <p:cNvPr id="174099" name="Freeform 362"/>
            <p:cNvSpPr>
              <a:spLocks noChangeAspect="1"/>
            </p:cNvSpPr>
            <p:nvPr/>
          </p:nvSpPr>
          <p:spPr bwMode="auto">
            <a:xfrm>
              <a:off x="5493947" y="2537178"/>
              <a:ext cx="246501" cy="213871"/>
            </a:xfrm>
            <a:custGeom>
              <a:avLst/>
              <a:gdLst>
                <a:gd name="T0" fmla="*/ 77 w 261"/>
                <a:gd name="T1" fmla="*/ 110 h 253"/>
                <a:gd name="T2" fmla="*/ 59 w 261"/>
                <a:gd name="T3" fmla="*/ 123 h 253"/>
                <a:gd name="T4" fmla="*/ 51 w 261"/>
                <a:gd name="T5" fmla="*/ 131 h 253"/>
                <a:gd name="T6" fmla="*/ 48 w 261"/>
                <a:gd name="T7" fmla="*/ 136 h 253"/>
                <a:gd name="T8" fmla="*/ 45 w 261"/>
                <a:gd name="T9" fmla="*/ 142 h 253"/>
                <a:gd name="T10" fmla="*/ 43 w 261"/>
                <a:gd name="T11" fmla="*/ 149 h 253"/>
                <a:gd name="T12" fmla="*/ 43 w 261"/>
                <a:gd name="T13" fmla="*/ 156 h 253"/>
                <a:gd name="T14" fmla="*/ 44 w 261"/>
                <a:gd name="T15" fmla="*/ 164 h 253"/>
                <a:gd name="T16" fmla="*/ 46 w 261"/>
                <a:gd name="T17" fmla="*/ 171 h 253"/>
                <a:gd name="T18" fmla="*/ 50 w 261"/>
                <a:gd name="T19" fmla="*/ 179 h 253"/>
                <a:gd name="T20" fmla="*/ 56 w 261"/>
                <a:gd name="T21" fmla="*/ 187 h 253"/>
                <a:gd name="T22" fmla="*/ 61 w 261"/>
                <a:gd name="T23" fmla="*/ 194 h 253"/>
                <a:gd name="T24" fmla="*/ 67 w 261"/>
                <a:gd name="T25" fmla="*/ 200 h 253"/>
                <a:gd name="T26" fmla="*/ 73 w 261"/>
                <a:gd name="T27" fmla="*/ 204 h 253"/>
                <a:gd name="T28" fmla="*/ 79 w 261"/>
                <a:gd name="T29" fmla="*/ 206 h 253"/>
                <a:gd name="T30" fmla="*/ 86 w 261"/>
                <a:gd name="T31" fmla="*/ 207 h 253"/>
                <a:gd name="T32" fmla="*/ 91 w 261"/>
                <a:gd name="T33" fmla="*/ 207 h 253"/>
                <a:gd name="T34" fmla="*/ 97 w 261"/>
                <a:gd name="T35" fmla="*/ 206 h 253"/>
                <a:gd name="T36" fmla="*/ 104 w 261"/>
                <a:gd name="T37" fmla="*/ 203 h 253"/>
                <a:gd name="T38" fmla="*/ 119 w 261"/>
                <a:gd name="T39" fmla="*/ 195 h 253"/>
                <a:gd name="T40" fmla="*/ 235 w 261"/>
                <a:gd name="T41" fmla="*/ 112 h 253"/>
                <a:gd name="T42" fmla="*/ 156 w 261"/>
                <a:gd name="T43" fmla="*/ 222 h 253"/>
                <a:gd name="T44" fmla="*/ 141 w 261"/>
                <a:gd name="T45" fmla="*/ 232 h 253"/>
                <a:gd name="T46" fmla="*/ 124 w 261"/>
                <a:gd name="T47" fmla="*/ 242 h 253"/>
                <a:gd name="T48" fmla="*/ 111 w 261"/>
                <a:gd name="T49" fmla="*/ 248 h 253"/>
                <a:gd name="T50" fmla="*/ 103 w 261"/>
                <a:gd name="T51" fmla="*/ 250 h 253"/>
                <a:gd name="T52" fmla="*/ 95 w 261"/>
                <a:gd name="T53" fmla="*/ 252 h 253"/>
                <a:gd name="T54" fmla="*/ 87 w 261"/>
                <a:gd name="T55" fmla="*/ 252 h 253"/>
                <a:gd name="T56" fmla="*/ 80 w 261"/>
                <a:gd name="T57" fmla="*/ 251 h 253"/>
                <a:gd name="T58" fmla="*/ 72 w 261"/>
                <a:gd name="T59" fmla="*/ 250 h 253"/>
                <a:gd name="T60" fmla="*/ 64 w 261"/>
                <a:gd name="T61" fmla="*/ 247 h 253"/>
                <a:gd name="T62" fmla="*/ 57 w 261"/>
                <a:gd name="T63" fmla="*/ 243 h 253"/>
                <a:gd name="T64" fmla="*/ 49 w 261"/>
                <a:gd name="T65" fmla="*/ 238 h 253"/>
                <a:gd name="T66" fmla="*/ 42 w 261"/>
                <a:gd name="T67" fmla="*/ 231 h 253"/>
                <a:gd name="T68" fmla="*/ 34 w 261"/>
                <a:gd name="T69" fmla="*/ 223 h 253"/>
                <a:gd name="T70" fmla="*/ 27 w 261"/>
                <a:gd name="T71" fmla="*/ 214 h 253"/>
                <a:gd name="T72" fmla="*/ 19 w 261"/>
                <a:gd name="T73" fmla="*/ 202 h 253"/>
                <a:gd name="T74" fmla="*/ 11 w 261"/>
                <a:gd name="T75" fmla="*/ 190 h 253"/>
                <a:gd name="T76" fmla="*/ 6 w 261"/>
                <a:gd name="T77" fmla="*/ 179 h 253"/>
                <a:gd name="T78" fmla="*/ 2 w 261"/>
                <a:gd name="T79" fmla="*/ 169 h 253"/>
                <a:gd name="T80" fmla="*/ 1 w 261"/>
                <a:gd name="T81" fmla="*/ 159 h 253"/>
                <a:gd name="T82" fmla="*/ 0 w 261"/>
                <a:gd name="T83" fmla="*/ 150 h 253"/>
                <a:gd name="T84" fmla="*/ 0 w 261"/>
                <a:gd name="T85" fmla="*/ 142 h 253"/>
                <a:gd name="T86" fmla="*/ 1 w 261"/>
                <a:gd name="T87" fmla="*/ 135 h 253"/>
                <a:gd name="T88" fmla="*/ 3 w 261"/>
                <a:gd name="T89" fmla="*/ 127 h 253"/>
                <a:gd name="T90" fmla="*/ 6 w 261"/>
                <a:gd name="T91" fmla="*/ 120 h 253"/>
                <a:gd name="T92" fmla="*/ 11 w 261"/>
                <a:gd name="T93" fmla="*/ 111 h 253"/>
                <a:gd name="T94" fmla="*/ 23 w 261"/>
                <a:gd name="T95" fmla="*/ 98 h 253"/>
                <a:gd name="T96" fmla="*/ 32 w 261"/>
                <a:gd name="T97" fmla="*/ 89 h 253"/>
                <a:gd name="T98" fmla="*/ 44 w 261"/>
                <a:gd name="T99" fmla="*/ 79 h 253"/>
                <a:gd name="T100" fmla="*/ 59 w 261"/>
                <a:gd name="T101" fmla="*/ 69 h 2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
                <a:gd name="T154" fmla="*/ 0 h 253"/>
                <a:gd name="T155" fmla="*/ 261 w 261"/>
                <a:gd name="T156" fmla="*/ 253 h 2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 h="253">
                  <a:moveTo>
                    <a:pt x="157" y="0"/>
                  </a:moveTo>
                  <a:lnTo>
                    <a:pt x="182" y="36"/>
                  </a:lnTo>
                  <a:lnTo>
                    <a:pt x="83" y="106"/>
                  </a:lnTo>
                  <a:lnTo>
                    <a:pt x="77" y="110"/>
                  </a:lnTo>
                  <a:lnTo>
                    <a:pt x="72" y="114"/>
                  </a:lnTo>
                  <a:lnTo>
                    <a:pt x="67" y="117"/>
                  </a:lnTo>
                  <a:lnTo>
                    <a:pt x="63" y="120"/>
                  </a:lnTo>
                  <a:lnTo>
                    <a:pt x="59" y="123"/>
                  </a:lnTo>
                  <a:lnTo>
                    <a:pt x="57" y="125"/>
                  </a:lnTo>
                  <a:lnTo>
                    <a:pt x="54" y="128"/>
                  </a:lnTo>
                  <a:lnTo>
                    <a:pt x="53" y="130"/>
                  </a:lnTo>
                  <a:lnTo>
                    <a:pt x="51" y="131"/>
                  </a:lnTo>
                  <a:lnTo>
                    <a:pt x="50" y="132"/>
                  </a:lnTo>
                  <a:lnTo>
                    <a:pt x="49" y="133"/>
                  </a:lnTo>
                  <a:lnTo>
                    <a:pt x="48" y="135"/>
                  </a:lnTo>
                  <a:lnTo>
                    <a:pt x="48" y="136"/>
                  </a:lnTo>
                  <a:lnTo>
                    <a:pt x="47" y="138"/>
                  </a:lnTo>
                  <a:lnTo>
                    <a:pt x="46" y="139"/>
                  </a:lnTo>
                  <a:lnTo>
                    <a:pt x="46" y="141"/>
                  </a:lnTo>
                  <a:lnTo>
                    <a:pt x="45" y="142"/>
                  </a:lnTo>
                  <a:lnTo>
                    <a:pt x="44" y="144"/>
                  </a:lnTo>
                  <a:lnTo>
                    <a:pt x="44" y="146"/>
                  </a:lnTo>
                  <a:lnTo>
                    <a:pt x="43" y="147"/>
                  </a:lnTo>
                  <a:lnTo>
                    <a:pt x="43" y="149"/>
                  </a:lnTo>
                  <a:lnTo>
                    <a:pt x="43" y="151"/>
                  </a:lnTo>
                  <a:lnTo>
                    <a:pt x="43" y="153"/>
                  </a:lnTo>
                  <a:lnTo>
                    <a:pt x="43" y="154"/>
                  </a:lnTo>
                  <a:lnTo>
                    <a:pt x="43" y="156"/>
                  </a:lnTo>
                  <a:lnTo>
                    <a:pt x="43" y="158"/>
                  </a:lnTo>
                  <a:lnTo>
                    <a:pt x="43" y="160"/>
                  </a:lnTo>
                  <a:lnTo>
                    <a:pt x="43" y="162"/>
                  </a:lnTo>
                  <a:lnTo>
                    <a:pt x="44" y="164"/>
                  </a:lnTo>
                  <a:lnTo>
                    <a:pt x="44" y="165"/>
                  </a:lnTo>
                  <a:lnTo>
                    <a:pt x="45" y="167"/>
                  </a:lnTo>
                  <a:lnTo>
                    <a:pt x="46" y="169"/>
                  </a:lnTo>
                  <a:lnTo>
                    <a:pt x="46" y="171"/>
                  </a:lnTo>
                  <a:lnTo>
                    <a:pt x="47" y="173"/>
                  </a:lnTo>
                  <a:lnTo>
                    <a:pt x="48" y="175"/>
                  </a:lnTo>
                  <a:lnTo>
                    <a:pt x="49" y="177"/>
                  </a:lnTo>
                  <a:lnTo>
                    <a:pt x="50" y="179"/>
                  </a:lnTo>
                  <a:lnTo>
                    <a:pt x="51" y="181"/>
                  </a:lnTo>
                  <a:lnTo>
                    <a:pt x="53" y="183"/>
                  </a:lnTo>
                  <a:lnTo>
                    <a:pt x="54" y="185"/>
                  </a:lnTo>
                  <a:lnTo>
                    <a:pt x="56" y="187"/>
                  </a:lnTo>
                  <a:lnTo>
                    <a:pt x="57" y="189"/>
                  </a:lnTo>
                  <a:lnTo>
                    <a:pt x="58" y="191"/>
                  </a:lnTo>
                  <a:lnTo>
                    <a:pt x="60" y="193"/>
                  </a:lnTo>
                  <a:lnTo>
                    <a:pt x="61" y="194"/>
                  </a:lnTo>
                  <a:lnTo>
                    <a:pt x="63" y="196"/>
                  </a:lnTo>
                  <a:lnTo>
                    <a:pt x="64" y="197"/>
                  </a:lnTo>
                  <a:lnTo>
                    <a:pt x="66" y="199"/>
                  </a:lnTo>
                  <a:lnTo>
                    <a:pt x="67" y="200"/>
                  </a:lnTo>
                  <a:lnTo>
                    <a:pt x="69" y="201"/>
                  </a:lnTo>
                  <a:lnTo>
                    <a:pt x="70" y="202"/>
                  </a:lnTo>
                  <a:lnTo>
                    <a:pt x="72" y="203"/>
                  </a:lnTo>
                  <a:lnTo>
                    <a:pt x="73" y="204"/>
                  </a:lnTo>
                  <a:lnTo>
                    <a:pt x="75" y="204"/>
                  </a:lnTo>
                  <a:lnTo>
                    <a:pt x="76" y="205"/>
                  </a:lnTo>
                  <a:lnTo>
                    <a:pt x="78" y="205"/>
                  </a:lnTo>
                  <a:lnTo>
                    <a:pt x="79" y="206"/>
                  </a:lnTo>
                  <a:lnTo>
                    <a:pt x="81" y="206"/>
                  </a:lnTo>
                  <a:lnTo>
                    <a:pt x="83" y="207"/>
                  </a:lnTo>
                  <a:lnTo>
                    <a:pt x="84" y="207"/>
                  </a:lnTo>
                  <a:lnTo>
                    <a:pt x="86" y="207"/>
                  </a:lnTo>
                  <a:lnTo>
                    <a:pt x="87" y="207"/>
                  </a:lnTo>
                  <a:lnTo>
                    <a:pt x="88" y="207"/>
                  </a:lnTo>
                  <a:lnTo>
                    <a:pt x="90" y="207"/>
                  </a:lnTo>
                  <a:lnTo>
                    <a:pt x="91" y="207"/>
                  </a:lnTo>
                  <a:lnTo>
                    <a:pt x="93" y="207"/>
                  </a:lnTo>
                  <a:lnTo>
                    <a:pt x="94" y="207"/>
                  </a:lnTo>
                  <a:lnTo>
                    <a:pt x="96" y="206"/>
                  </a:lnTo>
                  <a:lnTo>
                    <a:pt x="97" y="206"/>
                  </a:lnTo>
                  <a:lnTo>
                    <a:pt x="98" y="205"/>
                  </a:lnTo>
                  <a:lnTo>
                    <a:pt x="99" y="205"/>
                  </a:lnTo>
                  <a:lnTo>
                    <a:pt x="101" y="204"/>
                  </a:lnTo>
                  <a:lnTo>
                    <a:pt x="104" y="203"/>
                  </a:lnTo>
                  <a:lnTo>
                    <a:pt x="107" y="201"/>
                  </a:lnTo>
                  <a:lnTo>
                    <a:pt x="110" y="200"/>
                  </a:lnTo>
                  <a:lnTo>
                    <a:pt x="115" y="197"/>
                  </a:lnTo>
                  <a:lnTo>
                    <a:pt x="119" y="195"/>
                  </a:lnTo>
                  <a:lnTo>
                    <a:pt x="123" y="191"/>
                  </a:lnTo>
                  <a:lnTo>
                    <a:pt x="128" y="188"/>
                  </a:lnTo>
                  <a:lnTo>
                    <a:pt x="133" y="184"/>
                  </a:lnTo>
                  <a:lnTo>
                    <a:pt x="235" y="112"/>
                  </a:lnTo>
                  <a:lnTo>
                    <a:pt x="260" y="149"/>
                  </a:lnTo>
                  <a:lnTo>
                    <a:pt x="164" y="217"/>
                  </a:lnTo>
                  <a:lnTo>
                    <a:pt x="160" y="219"/>
                  </a:lnTo>
                  <a:lnTo>
                    <a:pt x="156" y="222"/>
                  </a:lnTo>
                  <a:lnTo>
                    <a:pt x="152" y="225"/>
                  </a:lnTo>
                  <a:lnTo>
                    <a:pt x="148" y="227"/>
                  </a:lnTo>
                  <a:lnTo>
                    <a:pt x="144" y="230"/>
                  </a:lnTo>
                  <a:lnTo>
                    <a:pt x="141" y="232"/>
                  </a:lnTo>
                  <a:lnTo>
                    <a:pt x="138" y="234"/>
                  </a:lnTo>
                  <a:lnTo>
                    <a:pt x="135" y="236"/>
                  </a:lnTo>
                  <a:lnTo>
                    <a:pt x="129" y="239"/>
                  </a:lnTo>
                  <a:lnTo>
                    <a:pt x="124" y="242"/>
                  </a:lnTo>
                  <a:lnTo>
                    <a:pt x="119" y="245"/>
                  </a:lnTo>
                  <a:lnTo>
                    <a:pt x="115" y="247"/>
                  </a:lnTo>
                  <a:lnTo>
                    <a:pt x="112" y="247"/>
                  </a:lnTo>
                  <a:lnTo>
                    <a:pt x="111" y="248"/>
                  </a:lnTo>
                  <a:lnTo>
                    <a:pt x="109" y="249"/>
                  </a:lnTo>
                  <a:lnTo>
                    <a:pt x="107" y="250"/>
                  </a:lnTo>
                  <a:lnTo>
                    <a:pt x="105" y="250"/>
                  </a:lnTo>
                  <a:lnTo>
                    <a:pt x="103" y="250"/>
                  </a:lnTo>
                  <a:lnTo>
                    <a:pt x="101" y="251"/>
                  </a:lnTo>
                  <a:lnTo>
                    <a:pt x="99" y="251"/>
                  </a:lnTo>
                  <a:lnTo>
                    <a:pt x="97" y="252"/>
                  </a:lnTo>
                  <a:lnTo>
                    <a:pt x="95" y="252"/>
                  </a:lnTo>
                  <a:lnTo>
                    <a:pt x="93" y="252"/>
                  </a:lnTo>
                  <a:lnTo>
                    <a:pt x="91" y="252"/>
                  </a:lnTo>
                  <a:lnTo>
                    <a:pt x="89" y="252"/>
                  </a:lnTo>
                  <a:lnTo>
                    <a:pt x="87" y="252"/>
                  </a:lnTo>
                  <a:lnTo>
                    <a:pt x="86" y="252"/>
                  </a:lnTo>
                  <a:lnTo>
                    <a:pt x="83" y="252"/>
                  </a:lnTo>
                  <a:lnTo>
                    <a:pt x="82" y="252"/>
                  </a:lnTo>
                  <a:lnTo>
                    <a:pt x="80" y="251"/>
                  </a:lnTo>
                  <a:lnTo>
                    <a:pt x="78" y="251"/>
                  </a:lnTo>
                  <a:lnTo>
                    <a:pt x="76" y="250"/>
                  </a:lnTo>
                  <a:lnTo>
                    <a:pt x="74" y="250"/>
                  </a:lnTo>
                  <a:lnTo>
                    <a:pt x="72" y="250"/>
                  </a:lnTo>
                  <a:lnTo>
                    <a:pt x="70" y="249"/>
                  </a:lnTo>
                  <a:lnTo>
                    <a:pt x="68" y="248"/>
                  </a:lnTo>
                  <a:lnTo>
                    <a:pt x="67" y="247"/>
                  </a:lnTo>
                  <a:lnTo>
                    <a:pt x="64" y="247"/>
                  </a:lnTo>
                  <a:lnTo>
                    <a:pt x="63" y="246"/>
                  </a:lnTo>
                  <a:lnTo>
                    <a:pt x="61" y="245"/>
                  </a:lnTo>
                  <a:lnTo>
                    <a:pt x="59" y="244"/>
                  </a:lnTo>
                  <a:lnTo>
                    <a:pt x="57" y="243"/>
                  </a:lnTo>
                  <a:lnTo>
                    <a:pt x="55" y="241"/>
                  </a:lnTo>
                  <a:lnTo>
                    <a:pt x="53" y="241"/>
                  </a:lnTo>
                  <a:lnTo>
                    <a:pt x="51" y="239"/>
                  </a:lnTo>
                  <a:lnTo>
                    <a:pt x="49" y="238"/>
                  </a:lnTo>
                  <a:lnTo>
                    <a:pt x="48" y="236"/>
                  </a:lnTo>
                  <a:lnTo>
                    <a:pt x="46" y="235"/>
                  </a:lnTo>
                  <a:lnTo>
                    <a:pt x="44" y="233"/>
                  </a:lnTo>
                  <a:lnTo>
                    <a:pt x="42" y="231"/>
                  </a:lnTo>
                  <a:lnTo>
                    <a:pt x="40" y="230"/>
                  </a:lnTo>
                  <a:lnTo>
                    <a:pt x="38" y="227"/>
                  </a:lnTo>
                  <a:lnTo>
                    <a:pt x="36" y="225"/>
                  </a:lnTo>
                  <a:lnTo>
                    <a:pt x="34" y="223"/>
                  </a:lnTo>
                  <a:lnTo>
                    <a:pt x="33" y="221"/>
                  </a:lnTo>
                  <a:lnTo>
                    <a:pt x="30" y="218"/>
                  </a:lnTo>
                  <a:lnTo>
                    <a:pt x="29" y="216"/>
                  </a:lnTo>
                  <a:lnTo>
                    <a:pt x="27" y="214"/>
                  </a:lnTo>
                  <a:lnTo>
                    <a:pt x="25" y="211"/>
                  </a:lnTo>
                  <a:lnTo>
                    <a:pt x="23" y="208"/>
                  </a:lnTo>
                  <a:lnTo>
                    <a:pt x="21" y="205"/>
                  </a:lnTo>
                  <a:lnTo>
                    <a:pt x="19" y="202"/>
                  </a:lnTo>
                  <a:lnTo>
                    <a:pt x="17" y="199"/>
                  </a:lnTo>
                  <a:lnTo>
                    <a:pt x="15" y="196"/>
                  </a:lnTo>
                  <a:lnTo>
                    <a:pt x="13" y="193"/>
                  </a:lnTo>
                  <a:lnTo>
                    <a:pt x="11" y="190"/>
                  </a:lnTo>
                  <a:lnTo>
                    <a:pt x="10" y="187"/>
                  </a:lnTo>
                  <a:lnTo>
                    <a:pt x="9" y="184"/>
                  </a:lnTo>
                  <a:lnTo>
                    <a:pt x="7" y="181"/>
                  </a:lnTo>
                  <a:lnTo>
                    <a:pt x="6" y="179"/>
                  </a:lnTo>
                  <a:lnTo>
                    <a:pt x="5" y="176"/>
                  </a:lnTo>
                  <a:lnTo>
                    <a:pt x="4" y="173"/>
                  </a:lnTo>
                  <a:lnTo>
                    <a:pt x="3" y="171"/>
                  </a:lnTo>
                  <a:lnTo>
                    <a:pt x="2" y="169"/>
                  </a:lnTo>
                  <a:lnTo>
                    <a:pt x="2" y="166"/>
                  </a:lnTo>
                  <a:lnTo>
                    <a:pt x="1" y="164"/>
                  </a:lnTo>
                  <a:lnTo>
                    <a:pt x="1" y="162"/>
                  </a:lnTo>
                  <a:lnTo>
                    <a:pt x="1" y="159"/>
                  </a:lnTo>
                  <a:lnTo>
                    <a:pt x="0" y="157"/>
                  </a:lnTo>
                  <a:lnTo>
                    <a:pt x="0" y="155"/>
                  </a:lnTo>
                  <a:lnTo>
                    <a:pt x="0" y="153"/>
                  </a:lnTo>
                  <a:lnTo>
                    <a:pt x="0" y="150"/>
                  </a:lnTo>
                  <a:lnTo>
                    <a:pt x="0" y="149"/>
                  </a:lnTo>
                  <a:lnTo>
                    <a:pt x="0" y="147"/>
                  </a:lnTo>
                  <a:lnTo>
                    <a:pt x="0" y="145"/>
                  </a:lnTo>
                  <a:lnTo>
                    <a:pt x="0" y="142"/>
                  </a:lnTo>
                  <a:lnTo>
                    <a:pt x="0" y="140"/>
                  </a:lnTo>
                  <a:lnTo>
                    <a:pt x="0" y="139"/>
                  </a:lnTo>
                  <a:lnTo>
                    <a:pt x="1" y="136"/>
                  </a:lnTo>
                  <a:lnTo>
                    <a:pt x="1" y="135"/>
                  </a:lnTo>
                  <a:lnTo>
                    <a:pt x="1" y="133"/>
                  </a:lnTo>
                  <a:lnTo>
                    <a:pt x="2" y="131"/>
                  </a:lnTo>
                  <a:lnTo>
                    <a:pt x="2" y="129"/>
                  </a:lnTo>
                  <a:lnTo>
                    <a:pt x="3" y="127"/>
                  </a:lnTo>
                  <a:lnTo>
                    <a:pt x="3" y="125"/>
                  </a:lnTo>
                  <a:lnTo>
                    <a:pt x="4" y="124"/>
                  </a:lnTo>
                  <a:lnTo>
                    <a:pt x="5" y="122"/>
                  </a:lnTo>
                  <a:lnTo>
                    <a:pt x="6" y="120"/>
                  </a:lnTo>
                  <a:lnTo>
                    <a:pt x="6" y="119"/>
                  </a:lnTo>
                  <a:lnTo>
                    <a:pt x="7" y="117"/>
                  </a:lnTo>
                  <a:lnTo>
                    <a:pt x="9" y="114"/>
                  </a:lnTo>
                  <a:lnTo>
                    <a:pt x="11" y="111"/>
                  </a:lnTo>
                  <a:lnTo>
                    <a:pt x="13" y="108"/>
                  </a:lnTo>
                  <a:lnTo>
                    <a:pt x="15" y="106"/>
                  </a:lnTo>
                  <a:lnTo>
                    <a:pt x="19" y="102"/>
                  </a:lnTo>
                  <a:lnTo>
                    <a:pt x="23" y="98"/>
                  </a:lnTo>
                  <a:lnTo>
                    <a:pt x="25" y="96"/>
                  </a:lnTo>
                  <a:lnTo>
                    <a:pt x="27" y="94"/>
                  </a:lnTo>
                  <a:lnTo>
                    <a:pt x="30" y="91"/>
                  </a:lnTo>
                  <a:lnTo>
                    <a:pt x="32" y="89"/>
                  </a:lnTo>
                  <a:lnTo>
                    <a:pt x="35" y="87"/>
                  </a:lnTo>
                  <a:lnTo>
                    <a:pt x="38" y="84"/>
                  </a:lnTo>
                  <a:lnTo>
                    <a:pt x="41" y="82"/>
                  </a:lnTo>
                  <a:lnTo>
                    <a:pt x="44" y="79"/>
                  </a:lnTo>
                  <a:lnTo>
                    <a:pt x="48" y="77"/>
                  </a:lnTo>
                  <a:lnTo>
                    <a:pt x="51" y="74"/>
                  </a:lnTo>
                  <a:lnTo>
                    <a:pt x="55" y="72"/>
                  </a:lnTo>
                  <a:lnTo>
                    <a:pt x="59" y="69"/>
                  </a:lnTo>
                  <a:lnTo>
                    <a:pt x="157"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00" name="Freeform 363"/>
            <p:cNvSpPr>
              <a:spLocks noChangeAspect="1"/>
            </p:cNvSpPr>
            <p:nvPr/>
          </p:nvSpPr>
          <p:spPr bwMode="auto">
            <a:xfrm>
              <a:off x="2812013" y="2418866"/>
              <a:ext cx="236641" cy="218421"/>
            </a:xfrm>
            <a:custGeom>
              <a:avLst/>
              <a:gdLst>
                <a:gd name="T0" fmla="*/ 254 w 255"/>
                <a:gd name="T1" fmla="*/ 84 h 250"/>
                <a:gd name="T2" fmla="*/ 224 w 255"/>
                <a:gd name="T3" fmla="*/ 119 h 250"/>
                <a:gd name="T4" fmla="*/ 173 w 255"/>
                <a:gd name="T5" fmla="*/ 100 h 250"/>
                <a:gd name="T6" fmla="*/ 117 w 255"/>
                <a:gd name="T7" fmla="*/ 165 h 250"/>
                <a:gd name="T8" fmla="*/ 143 w 255"/>
                <a:gd name="T9" fmla="*/ 213 h 250"/>
                <a:gd name="T10" fmla="*/ 113 w 255"/>
                <a:gd name="T11" fmla="*/ 249 h 250"/>
                <a:gd name="T12" fmla="*/ 0 w 255"/>
                <a:gd name="T13" fmla="*/ 36 h 250"/>
                <a:gd name="T14" fmla="*/ 30 w 255"/>
                <a:gd name="T15" fmla="*/ 0 h 250"/>
                <a:gd name="T16" fmla="*/ 254 w 255"/>
                <a:gd name="T17" fmla="*/ 84 h 250"/>
                <a:gd name="T18" fmla="*/ 135 w 255"/>
                <a:gd name="T19" fmla="*/ 85 h 250"/>
                <a:gd name="T20" fmla="*/ 55 w 255"/>
                <a:gd name="T21" fmla="*/ 54 h 250"/>
                <a:gd name="T22" fmla="*/ 97 w 255"/>
                <a:gd name="T23" fmla="*/ 129 h 250"/>
                <a:gd name="T24" fmla="*/ 135 w 255"/>
                <a:gd name="T25" fmla="*/ 85 h 250"/>
                <a:gd name="T26" fmla="*/ 254 w 255"/>
                <a:gd name="T27" fmla="*/ 84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5"/>
                <a:gd name="T43" fmla="*/ 0 h 250"/>
                <a:gd name="T44" fmla="*/ 255 w 25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5" h="250">
                  <a:moveTo>
                    <a:pt x="254" y="84"/>
                  </a:moveTo>
                  <a:lnTo>
                    <a:pt x="224" y="119"/>
                  </a:lnTo>
                  <a:lnTo>
                    <a:pt x="173" y="100"/>
                  </a:lnTo>
                  <a:lnTo>
                    <a:pt x="117" y="165"/>
                  </a:lnTo>
                  <a:lnTo>
                    <a:pt x="143" y="213"/>
                  </a:lnTo>
                  <a:lnTo>
                    <a:pt x="113" y="249"/>
                  </a:lnTo>
                  <a:lnTo>
                    <a:pt x="0" y="36"/>
                  </a:lnTo>
                  <a:lnTo>
                    <a:pt x="30" y="0"/>
                  </a:lnTo>
                  <a:lnTo>
                    <a:pt x="254" y="84"/>
                  </a:lnTo>
                  <a:lnTo>
                    <a:pt x="135" y="85"/>
                  </a:lnTo>
                  <a:lnTo>
                    <a:pt x="55" y="54"/>
                  </a:lnTo>
                  <a:lnTo>
                    <a:pt x="97" y="129"/>
                  </a:lnTo>
                  <a:lnTo>
                    <a:pt x="135" y="85"/>
                  </a:lnTo>
                  <a:lnTo>
                    <a:pt x="254" y="84"/>
                  </a:lnTo>
                </a:path>
              </a:pathLst>
            </a:custGeom>
            <a:solidFill>
              <a:srgbClr val="FFFFFF"/>
            </a:solidFill>
            <a:ln w="9525" cap="rnd">
              <a:noFill/>
              <a:round/>
              <a:headEnd/>
              <a:tailEnd/>
            </a:ln>
          </p:spPr>
          <p:txBody>
            <a:bodyPr>
              <a:prstTxWarp prst="textNoShape">
                <a:avLst/>
              </a:prstTxWarp>
            </a:bodyPr>
            <a:lstStyle/>
            <a:p>
              <a:endParaRPr lang="en-US"/>
            </a:p>
          </p:txBody>
        </p:sp>
        <p:sp>
          <p:nvSpPr>
            <p:cNvPr id="174101" name="Freeform 364"/>
            <p:cNvSpPr>
              <a:spLocks noChangeAspect="1"/>
            </p:cNvSpPr>
            <p:nvPr/>
          </p:nvSpPr>
          <p:spPr bwMode="auto">
            <a:xfrm>
              <a:off x="2964844" y="2241399"/>
              <a:ext cx="211991" cy="200219"/>
            </a:xfrm>
            <a:custGeom>
              <a:avLst/>
              <a:gdLst>
                <a:gd name="T0" fmla="*/ 214 w 220"/>
                <a:gd name="T1" fmla="*/ 100 h 227"/>
                <a:gd name="T2" fmla="*/ 219 w 220"/>
                <a:gd name="T3" fmla="*/ 125 h 227"/>
                <a:gd name="T4" fmla="*/ 217 w 220"/>
                <a:gd name="T5" fmla="*/ 148 h 227"/>
                <a:gd name="T6" fmla="*/ 210 w 220"/>
                <a:gd name="T7" fmla="*/ 168 h 227"/>
                <a:gd name="T8" fmla="*/ 197 w 220"/>
                <a:gd name="T9" fmla="*/ 188 h 227"/>
                <a:gd name="T10" fmla="*/ 180 w 220"/>
                <a:gd name="T11" fmla="*/ 204 h 227"/>
                <a:gd name="T12" fmla="*/ 167 w 220"/>
                <a:gd name="T13" fmla="*/ 213 h 227"/>
                <a:gd name="T14" fmla="*/ 154 w 220"/>
                <a:gd name="T15" fmla="*/ 219 h 227"/>
                <a:gd name="T16" fmla="*/ 140 w 220"/>
                <a:gd name="T17" fmla="*/ 224 h 227"/>
                <a:gd name="T18" fmla="*/ 125 w 220"/>
                <a:gd name="T19" fmla="*/ 226 h 227"/>
                <a:gd name="T20" fmla="*/ 110 w 220"/>
                <a:gd name="T21" fmla="*/ 225 h 227"/>
                <a:gd name="T22" fmla="*/ 95 w 220"/>
                <a:gd name="T23" fmla="*/ 223 h 227"/>
                <a:gd name="T24" fmla="*/ 80 w 220"/>
                <a:gd name="T25" fmla="*/ 217 h 227"/>
                <a:gd name="T26" fmla="*/ 66 w 220"/>
                <a:gd name="T27" fmla="*/ 210 h 227"/>
                <a:gd name="T28" fmla="*/ 52 w 220"/>
                <a:gd name="T29" fmla="*/ 199 h 227"/>
                <a:gd name="T30" fmla="*/ 39 w 220"/>
                <a:gd name="T31" fmla="*/ 187 h 227"/>
                <a:gd name="T32" fmla="*/ 26 w 220"/>
                <a:gd name="T33" fmla="*/ 171 h 227"/>
                <a:gd name="T34" fmla="*/ 15 w 220"/>
                <a:gd name="T35" fmla="*/ 155 h 227"/>
                <a:gd name="T36" fmla="*/ 8 w 220"/>
                <a:gd name="T37" fmla="*/ 140 h 227"/>
                <a:gd name="T38" fmla="*/ 3 w 220"/>
                <a:gd name="T39" fmla="*/ 124 h 227"/>
                <a:gd name="T40" fmla="*/ 0 w 220"/>
                <a:gd name="T41" fmla="*/ 108 h 227"/>
                <a:gd name="T42" fmla="*/ 0 w 220"/>
                <a:gd name="T43" fmla="*/ 92 h 227"/>
                <a:gd name="T44" fmla="*/ 3 w 220"/>
                <a:gd name="T45" fmla="*/ 77 h 227"/>
                <a:gd name="T46" fmla="*/ 8 w 220"/>
                <a:gd name="T47" fmla="*/ 63 h 227"/>
                <a:gd name="T48" fmla="*/ 15 w 220"/>
                <a:gd name="T49" fmla="*/ 49 h 227"/>
                <a:gd name="T50" fmla="*/ 24 w 220"/>
                <a:gd name="T51" fmla="*/ 36 h 227"/>
                <a:gd name="T52" fmla="*/ 37 w 220"/>
                <a:gd name="T53" fmla="*/ 24 h 227"/>
                <a:gd name="T54" fmla="*/ 48 w 220"/>
                <a:gd name="T55" fmla="*/ 15 h 227"/>
                <a:gd name="T56" fmla="*/ 60 w 220"/>
                <a:gd name="T57" fmla="*/ 8 h 227"/>
                <a:gd name="T58" fmla="*/ 73 w 220"/>
                <a:gd name="T59" fmla="*/ 4 h 227"/>
                <a:gd name="T60" fmla="*/ 85 w 220"/>
                <a:gd name="T61" fmla="*/ 1 h 227"/>
                <a:gd name="T62" fmla="*/ 98 w 220"/>
                <a:gd name="T63" fmla="*/ 0 h 227"/>
                <a:gd name="T64" fmla="*/ 114 w 220"/>
                <a:gd name="T65" fmla="*/ 2 h 227"/>
                <a:gd name="T66" fmla="*/ 130 w 220"/>
                <a:gd name="T67" fmla="*/ 8 h 227"/>
                <a:gd name="T68" fmla="*/ 148 w 220"/>
                <a:gd name="T69" fmla="*/ 18 h 227"/>
                <a:gd name="T70" fmla="*/ 111 w 220"/>
                <a:gd name="T71" fmla="*/ 47 h 227"/>
                <a:gd name="T72" fmla="*/ 99 w 220"/>
                <a:gd name="T73" fmla="*/ 43 h 227"/>
                <a:gd name="T74" fmla="*/ 87 w 220"/>
                <a:gd name="T75" fmla="*/ 43 h 227"/>
                <a:gd name="T76" fmla="*/ 76 w 220"/>
                <a:gd name="T77" fmla="*/ 46 h 227"/>
                <a:gd name="T78" fmla="*/ 65 w 220"/>
                <a:gd name="T79" fmla="*/ 52 h 227"/>
                <a:gd name="T80" fmla="*/ 53 w 220"/>
                <a:gd name="T81" fmla="*/ 63 h 227"/>
                <a:gd name="T82" fmla="*/ 44 w 220"/>
                <a:gd name="T83" fmla="*/ 77 h 227"/>
                <a:gd name="T84" fmla="*/ 40 w 220"/>
                <a:gd name="T85" fmla="*/ 94 h 227"/>
                <a:gd name="T86" fmla="*/ 42 w 220"/>
                <a:gd name="T87" fmla="*/ 112 h 227"/>
                <a:gd name="T88" fmla="*/ 52 w 220"/>
                <a:gd name="T89" fmla="*/ 132 h 227"/>
                <a:gd name="T90" fmla="*/ 69 w 220"/>
                <a:gd name="T91" fmla="*/ 154 h 227"/>
                <a:gd name="T92" fmla="*/ 88 w 220"/>
                <a:gd name="T93" fmla="*/ 173 h 227"/>
                <a:gd name="T94" fmla="*/ 107 w 220"/>
                <a:gd name="T95" fmla="*/ 183 h 227"/>
                <a:gd name="T96" fmla="*/ 125 w 220"/>
                <a:gd name="T97" fmla="*/ 186 h 227"/>
                <a:gd name="T98" fmla="*/ 140 w 220"/>
                <a:gd name="T99" fmla="*/ 182 h 227"/>
                <a:gd name="T100" fmla="*/ 156 w 220"/>
                <a:gd name="T101" fmla="*/ 174 h 227"/>
                <a:gd name="T102" fmla="*/ 166 w 220"/>
                <a:gd name="T103" fmla="*/ 164 h 227"/>
                <a:gd name="T104" fmla="*/ 172 w 220"/>
                <a:gd name="T105" fmla="*/ 152 h 227"/>
                <a:gd name="T106" fmla="*/ 175 w 220"/>
                <a:gd name="T107" fmla="*/ 140 h 227"/>
                <a:gd name="T108" fmla="*/ 174 w 220"/>
                <a:gd name="T109" fmla="*/ 126 h 227"/>
                <a:gd name="T110" fmla="*/ 169 w 220"/>
                <a:gd name="T111" fmla="*/ 10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
                <a:gd name="T169" fmla="*/ 0 h 227"/>
                <a:gd name="T170" fmla="*/ 220 w 220"/>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 h="227">
                  <a:moveTo>
                    <a:pt x="165" y="101"/>
                  </a:moveTo>
                  <a:lnTo>
                    <a:pt x="207" y="83"/>
                  </a:lnTo>
                  <a:lnTo>
                    <a:pt x="209" y="88"/>
                  </a:lnTo>
                  <a:lnTo>
                    <a:pt x="211" y="92"/>
                  </a:lnTo>
                  <a:lnTo>
                    <a:pt x="212" y="96"/>
                  </a:lnTo>
                  <a:lnTo>
                    <a:pt x="214" y="100"/>
                  </a:lnTo>
                  <a:lnTo>
                    <a:pt x="215" y="105"/>
                  </a:lnTo>
                  <a:lnTo>
                    <a:pt x="216" y="109"/>
                  </a:lnTo>
                  <a:lnTo>
                    <a:pt x="217" y="113"/>
                  </a:lnTo>
                  <a:lnTo>
                    <a:pt x="218" y="117"/>
                  </a:lnTo>
                  <a:lnTo>
                    <a:pt x="218" y="121"/>
                  </a:lnTo>
                  <a:lnTo>
                    <a:pt x="219" y="125"/>
                  </a:lnTo>
                  <a:lnTo>
                    <a:pt x="219" y="128"/>
                  </a:lnTo>
                  <a:lnTo>
                    <a:pt x="219" y="133"/>
                  </a:lnTo>
                  <a:lnTo>
                    <a:pt x="219" y="136"/>
                  </a:lnTo>
                  <a:lnTo>
                    <a:pt x="219" y="140"/>
                  </a:lnTo>
                  <a:lnTo>
                    <a:pt x="218" y="144"/>
                  </a:lnTo>
                  <a:lnTo>
                    <a:pt x="217" y="148"/>
                  </a:lnTo>
                  <a:lnTo>
                    <a:pt x="217" y="151"/>
                  </a:lnTo>
                  <a:lnTo>
                    <a:pt x="216" y="155"/>
                  </a:lnTo>
                  <a:lnTo>
                    <a:pt x="215" y="158"/>
                  </a:lnTo>
                  <a:lnTo>
                    <a:pt x="213" y="162"/>
                  </a:lnTo>
                  <a:lnTo>
                    <a:pt x="212" y="165"/>
                  </a:lnTo>
                  <a:lnTo>
                    <a:pt x="210" y="168"/>
                  </a:lnTo>
                  <a:lnTo>
                    <a:pt x="208" y="172"/>
                  </a:lnTo>
                  <a:lnTo>
                    <a:pt x="207" y="175"/>
                  </a:lnTo>
                  <a:lnTo>
                    <a:pt x="204" y="179"/>
                  </a:lnTo>
                  <a:lnTo>
                    <a:pt x="202" y="182"/>
                  </a:lnTo>
                  <a:lnTo>
                    <a:pt x="199" y="185"/>
                  </a:lnTo>
                  <a:lnTo>
                    <a:pt x="197" y="188"/>
                  </a:lnTo>
                  <a:lnTo>
                    <a:pt x="194" y="191"/>
                  </a:lnTo>
                  <a:lnTo>
                    <a:pt x="191" y="194"/>
                  </a:lnTo>
                  <a:lnTo>
                    <a:pt x="188" y="197"/>
                  </a:lnTo>
                  <a:lnTo>
                    <a:pt x="184" y="200"/>
                  </a:lnTo>
                  <a:lnTo>
                    <a:pt x="182" y="202"/>
                  </a:lnTo>
                  <a:lnTo>
                    <a:pt x="180" y="204"/>
                  </a:lnTo>
                  <a:lnTo>
                    <a:pt x="178" y="205"/>
                  </a:lnTo>
                  <a:lnTo>
                    <a:pt x="176" y="207"/>
                  </a:lnTo>
                  <a:lnTo>
                    <a:pt x="174" y="208"/>
                  </a:lnTo>
                  <a:lnTo>
                    <a:pt x="172" y="210"/>
                  </a:lnTo>
                  <a:lnTo>
                    <a:pt x="170" y="211"/>
                  </a:lnTo>
                  <a:lnTo>
                    <a:pt x="167" y="213"/>
                  </a:lnTo>
                  <a:lnTo>
                    <a:pt x="165" y="214"/>
                  </a:lnTo>
                  <a:lnTo>
                    <a:pt x="163" y="215"/>
                  </a:lnTo>
                  <a:lnTo>
                    <a:pt x="161" y="216"/>
                  </a:lnTo>
                  <a:lnTo>
                    <a:pt x="159" y="217"/>
                  </a:lnTo>
                  <a:lnTo>
                    <a:pt x="156" y="219"/>
                  </a:lnTo>
                  <a:lnTo>
                    <a:pt x="154" y="219"/>
                  </a:lnTo>
                  <a:lnTo>
                    <a:pt x="151" y="220"/>
                  </a:lnTo>
                  <a:lnTo>
                    <a:pt x="149" y="221"/>
                  </a:lnTo>
                  <a:lnTo>
                    <a:pt x="147" y="222"/>
                  </a:lnTo>
                  <a:lnTo>
                    <a:pt x="145" y="222"/>
                  </a:lnTo>
                  <a:lnTo>
                    <a:pt x="142" y="223"/>
                  </a:lnTo>
                  <a:lnTo>
                    <a:pt x="140" y="224"/>
                  </a:lnTo>
                  <a:lnTo>
                    <a:pt x="137" y="224"/>
                  </a:lnTo>
                  <a:lnTo>
                    <a:pt x="135" y="225"/>
                  </a:lnTo>
                  <a:lnTo>
                    <a:pt x="132" y="225"/>
                  </a:lnTo>
                  <a:lnTo>
                    <a:pt x="130" y="225"/>
                  </a:lnTo>
                  <a:lnTo>
                    <a:pt x="127" y="225"/>
                  </a:lnTo>
                  <a:lnTo>
                    <a:pt x="125" y="226"/>
                  </a:lnTo>
                  <a:lnTo>
                    <a:pt x="122" y="226"/>
                  </a:lnTo>
                  <a:lnTo>
                    <a:pt x="120" y="226"/>
                  </a:lnTo>
                  <a:lnTo>
                    <a:pt x="117" y="226"/>
                  </a:lnTo>
                  <a:lnTo>
                    <a:pt x="115" y="226"/>
                  </a:lnTo>
                  <a:lnTo>
                    <a:pt x="112" y="226"/>
                  </a:lnTo>
                  <a:lnTo>
                    <a:pt x="110" y="225"/>
                  </a:lnTo>
                  <a:lnTo>
                    <a:pt x="107" y="225"/>
                  </a:lnTo>
                  <a:lnTo>
                    <a:pt x="105" y="225"/>
                  </a:lnTo>
                  <a:lnTo>
                    <a:pt x="102" y="225"/>
                  </a:lnTo>
                  <a:lnTo>
                    <a:pt x="100" y="224"/>
                  </a:lnTo>
                  <a:lnTo>
                    <a:pt x="97" y="223"/>
                  </a:lnTo>
                  <a:lnTo>
                    <a:pt x="95" y="223"/>
                  </a:lnTo>
                  <a:lnTo>
                    <a:pt x="92" y="222"/>
                  </a:lnTo>
                  <a:lnTo>
                    <a:pt x="90" y="221"/>
                  </a:lnTo>
                  <a:lnTo>
                    <a:pt x="87" y="220"/>
                  </a:lnTo>
                  <a:lnTo>
                    <a:pt x="85" y="219"/>
                  </a:lnTo>
                  <a:lnTo>
                    <a:pt x="82" y="219"/>
                  </a:lnTo>
                  <a:lnTo>
                    <a:pt x="80" y="217"/>
                  </a:lnTo>
                  <a:lnTo>
                    <a:pt x="77" y="216"/>
                  </a:lnTo>
                  <a:lnTo>
                    <a:pt x="75" y="215"/>
                  </a:lnTo>
                  <a:lnTo>
                    <a:pt x="73" y="214"/>
                  </a:lnTo>
                  <a:lnTo>
                    <a:pt x="70" y="212"/>
                  </a:lnTo>
                  <a:lnTo>
                    <a:pt x="68" y="211"/>
                  </a:lnTo>
                  <a:lnTo>
                    <a:pt x="66" y="210"/>
                  </a:lnTo>
                  <a:lnTo>
                    <a:pt x="63" y="208"/>
                  </a:lnTo>
                  <a:lnTo>
                    <a:pt x="61" y="206"/>
                  </a:lnTo>
                  <a:lnTo>
                    <a:pt x="58" y="205"/>
                  </a:lnTo>
                  <a:lnTo>
                    <a:pt x="56" y="203"/>
                  </a:lnTo>
                  <a:lnTo>
                    <a:pt x="54" y="202"/>
                  </a:lnTo>
                  <a:lnTo>
                    <a:pt x="52" y="199"/>
                  </a:lnTo>
                  <a:lnTo>
                    <a:pt x="50" y="198"/>
                  </a:lnTo>
                  <a:lnTo>
                    <a:pt x="47" y="196"/>
                  </a:lnTo>
                  <a:lnTo>
                    <a:pt x="45" y="194"/>
                  </a:lnTo>
                  <a:lnTo>
                    <a:pt x="43" y="191"/>
                  </a:lnTo>
                  <a:lnTo>
                    <a:pt x="41" y="189"/>
                  </a:lnTo>
                  <a:lnTo>
                    <a:pt x="39" y="187"/>
                  </a:lnTo>
                  <a:lnTo>
                    <a:pt x="36" y="184"/>
                  </a:lnTo>
                  <a:lnTo>
                    <a:pt x="34" y="182"/>
                  </a:lnTo>
                  <a:lnTo>
                    <a:pt x="32" y="179"/>
                  </a:lnTo>
                  <a:lnTo>
                    <a:pt x="30" y="177"/>
                  </a:lnTo>
                  <a:lnTo>
                    <a:pt x="28" y="174"/>
                  </a:lnTo>
                  <a:lnTo>
                    <a:pt x="26" y="171"/>
                  </a:lnTo>
                  <a:lnTo>
                    <a:pt x="24" y="169"/>
                  </a:lnTo>
                  <a:lnTo>
                    <a:pt x="22" y="166"/>
                  </a:lnTo>
                  <a:lnTo>
                    <a:pt x="20" y="163"/>
                  </a:lnTo>
                  <a:lnTo>
                    <a:pt x="19" y="161"/>
                  </a:lnTo>
                  <a:lnTo>
                    <a:pt x="17" y="158"/>
                  </a:lnTo>
                  <a:lnTo>
                    <a:pt x="15" y="155"/>
                  </a:lnTo>
                  <a:lnTo>
                    <a:pt x="14" y="153"/>
                  </a:lnTo>
                  <a:lnTo>
                    <a:pt x="13" y="150"/>
                  </a:lnTo>
                  <a:lnTo>
                    <a:pt x="11" y="148"/>
                  </a:lnTo>
                  <a:lnTo>
                    <a:pt x="10" y="145"/>
                  </a:lnTo>
                  <a:lnTo>
                    <a:pt x="9" y="142"/>
                  </a:lnTo>
                  <a:lnTo>
                    <a:pt x="8" y="140"/>
                  </a:lnTo>
                  <a:lnTo>
                    <a:pt x="6" y="137"/>
                  </a:lnTo>
                  <a:lnTo>
                    <a:pt x="5" y="134"/>
                  </a:lnTo>
                  <a:lnTo>
                    <a:pt x="5" y="132"/>
                  </a:lnTo>
                  <a:lnTo>
                    <a:pt x="4" y="129"/>
                  </a:lnTo>
                  <a:lnTo>
                    <a:pt x="3" y="126"/>
                  </a:lnTo>
                  <a:lnTo>
                    <a:pt x="3" y="124"/>
                  </a:lnTo>
                  <a:lnTo>
                    <a:pt x="2" y="121"/>
                  </a:lnTo>
                  <a:lnTo>
                    <a:pt x="1" y="119"/>
                  </a:lnTo>
                  <a:lnTo>
                    <a:pt x="1" y="116"/>
                  </a:lnTo>
                  <a:lnTo>
                    <a:pt x="0" y="113"/>
                  </a:lnTo>
                  <a:lnTo>
                    <a:pt x="0" y="111"/>
                  </a:lnTo>
                  <a:lnTo>
                    <a:pt x="0" y="108"/>
                  </a:lnTo>
                  <a:lnTo>
                    <a:pt x="0" y="106"/>
                  </a:lnTo>
                  <a:lnTo>
                    <a:pt x="0" y="103"/>
                  </a:lnTo>
                  <a:lnTo>
                    <a:pt x="0" y="100"/>
                  </a:lnTo>
                  <a:lnTo>
                    <a:pt x="0" y="97"/>
                  </a:lnTo>
                  <a:lnTo>
                    <a:pt x="0" y="95"/>
                  </a:lnTo>
                  <a:lnTo>
                    <a:pt x="0" y="92"/>
                  </a:lnTo>
                  <a:lnTo>
                    <a:pt x="0" y="89"/>
                  </a:lnTo>
                  <a:lnTo>
                    <a:pt x="0" y="87"/>
                  </a:lnTo>
                  <a:lnTo>
                    <a:pt x="1" y="85"/>
                  </a:lnTo>
                  <a:lnTo>
                    <a:pt x="1" y="82"/>
                  </a:lnTo>
                  <a:lnTo>
                    <a:pt x="2" y="80"/>
                  </a:lnTo>
                  <a:lnTo>
                    <a:pt x="3" y="77"/>
                  </a:lnTo>
                  <a:lnTo>
                    <a:pt x="3" y="74"/>
                  </a:lnTo>
                  <a:lnTo>
                    <a:pt x="4" y="72"/>
                  </a:lnTo>
                  <a:lnTo>
                    <a:pt x="5" y="70"/>
                  </a:lnTo>
                  <a:lnTo>
                    <a:pt x="5" y="67"/>
                  </a:lnTo>
                  <a:lnTo>
                    <a:pt x="6" y="65"/>
                  </a:lnTo>
                  <a:lnTo>
                    <a:pt x="8" y="63"/>
                  </a:lnTo>
                  <a:lnTo>
                    <a:pt x="8" y="60"/>
                  </a:lnTo>
                  <a:lnTo>
                    <a:pt x="10" y="58"/>
                  </a:lnTo>
                  <a:lnTo>
                    <a:pt x="11" y="56"/>
                  </a:lnTo>
                  <a:lnTo>
                    <a:pt x="12" y="54"/>
                  </a:lnTo>
                  <a:lnTo>
                    <a:pt x="13" y="51"/>
                  </a:lnTo>
                  <a:lnTo>
                    <a:pt x="15" y="49"/>
                  </a:lnTo>
                  <a:lnTo>
                    <a:pt x="16" y="47"/>
                  </a:lnTo>
                  <a:lnTo>
                    <a:pt x="18" y="45"/>
                  </a:lnTo>
                  <a:lnTo>
                    <a:pt x="19" y="43"/>
                  </a:lnTo>
                  <a:lnTo>
                    <a:pt x="21" y="40"/>
                  </a:lnTo>
                  <a:lnTo>
                    <a:pt x="23" y="38"/>
                  </a:lnTo>
                  <a:lnTo>
                    <a:pt x="24" y="36"/>
                  </a:lnTo>
                  <a:lnTo>
                    <a:pt x="26" y="34"/>
                  </a:lnTo>
                  <a:lnTo>
                    <a:pt x="28" y="32"/>
                  </a:lnTo>
                  <a:lnTo>
                    <a:pt x="30" y="30"/>
                  </a:lnTo>
                  <a:lnTo>
                    <a:pt x="32" y="28"/>
                  </a:lnTo>
                  <a:lnTo>
                    <a:pt x="34" y="26"/>
                  </a:lnTo>
                  <a:lnTo>
                    <a:pt x="37" y="24"/>
                  </a:lnTo>
                  <a:lnTo>
                    <a:pt x="38" y="23"/>
                  </a:lnTo>
                  <a:lnTo>
                    <a:pt x="40" y="21"/>
                  </a:lnTo>
                  <a:lnTo>
                    <a:pt x="42" y="20"/>
                  </a:lnTo>
                  <a:lnTo>
                    <a:pt x="44" y="18"/>
                  </a:lnTo>
                  <a:lnTo>
                    <a:pt x="46" y="17"/>
                  </a:lnTo>
                  <a:lnTo>
                    <a:pt x="48" y="15"/>
                  </a:lnTo>
                  <a:lnTo>
                    <a:pt x="50" y="14"/>
                  </a:lnTo>
                  <a:lnTo>
                    <a:pt x="52" y="13"/>
                  </a:lnTo>
                  <a:lnTo>
                    <a:pt x="54" y="12"/>
                  </a:lnTo>
                  <a:lnTo>
                    <a:pt x="56" y="10"/>
                  </a:lnTo>
                  <a:lnTo>
                    <a:pt x="58" y="9"/>
                  </a:lnTo>
                  <a:lnTo>
                    <a:pt x="60" y="8"/>
                  </a:lnTo>
                  <a:lnTo>
                    <a:pt x="62" y="7"/>
                  </a:lnTo>
                  <a:lnTo>
                    <a:pt x="64" y="6"/>
                  </a:lnTo>
                  <a:lnTo>
                    <a:pt x="66" y="6"/>
                  </a:lnTo>
                  <a:lnTo>
                    <a:pt x="69" y="5"/>
                  </a:lnTo>
                  <a:lnTo>
                    <a:pt x="71" y="4"/>
                  </a:lnTo>
                  <a:lnTo>
                    <a:pt x="73" y="4"/>
                  </a:lnTo>
                  <a:lnTo>
                    <a:pt x="75" y="3"/>
                  </a:lnTo>
                  <a:lnTo>
                    <a:pt x="77" y="2"/>
                  </a:lnTo>
                  <a:lnTo>
                    <a:pt x="79" y="2"/>
                  </a:lnTo>
                  <a:lnTo>
                    <a:pt x="81" y="1"/>
                  </a:lnTo>
                  <a:lnTo>
                    <a:pt x="83" y="1"/>
                  </a:lnTo>
                  <a:lnTo>
                    <a:pt x="85" y="1"/>
                  </a:lnTo>
                  <a:lnTo>
                    <a:pt x="87" y="0"/>
                  </a:lnTo>
                  <a:lnTo>
                    <a:pt x="90" y="0"/>
                  </a:lnTo>
                  <a:lnTo>
                    <a:pt x="92" y="0"/>
                  </a:lnTo>
                  <a:lnTo>
                    <a:pt x="94" y="0"/>
                  </a:lnTo>
                  <a:lnTo>
                    <a:pt x="96" y="0"/>
                  </a:lnTo>
                  <a:lnTo>
                    <a:pt x="98" y="0"/>
                  </a:lnTo>
                  <a:lnTo>
                    <a:pt x="101" y="0"/>
                  </a:lnTo>
                  <a:lnTo>
                    <a:pt x="103" y="0"/>
                  </a:lnTo>
                  <a:lnTo>
                    <a:pt x="106" y="0"/>
                  </a:lnTo>
                  <a:lnTo>
                    <a:pt x="108" y="1"/>
                  </a:lnTo>
                  <a:lnTo>
                    <a:pt x="111" y="1"/>
                  </a:lnTo>
                  <a:lnTo>
                    <a:pt x="114" y="2"/>
                  </a:lnTo>
                  <a:lnTo>
                    <a:pt x="117" y="2"/>
                  </a:lnTo>
                  <a:lnTo>
                    <a:pt x="119" y="3"/>
                  </a:lnTo>
                  <a:lnTo>
                    <a:pt x="122" y="4"/>
                  </a:lnTo>
                  <a:lnTo>
                    <a:pt x="125" y="5"/>
                  </a:lnTo>
                  <a:lnTo>
                    <a:pt x="128" y="6"/>
                  </a:lnTo>
                  <a:lnTo>
                    <a:pt x="130" y="8"/>
                  </a:lnTo>
                  <a:lnTo>
                    <a:pt x="133" y="9"/>
                  </a:lnTo>
                  <a:lnTo>
                    <a:pt x="136" y="11"/>
                  </a:lnTo>
                  <a:lnTo>
                    <a:pt x="139" y="12"/>
                  </a:lnTo>
                  <a:lnTo>
                    <a:pt x="142" y="14"/>
                  </a:lnTo>
                  <a:lnTo>
                    <a:pt x="145" y="16"/>
                  </a:lnTo>
                  <a:lnTo>
                    <a:pt x="148" y="18"/>
                  </a:lnTo>
                  <a:lnTo>
                    <a:pt x="120" y="52"/>
                  </a:lnTo>
                  <a:lnTo>
                    <a:pt x="118" y="51"/>
                  </a:lnTo>
                  <a:lnTo>
                    <a:pt x="116" y="50"/>
                  </a:lnTo>
                  <a:lnTo>
                    <a:pt x="114" y="49"/>
                  </a:lnTo>
                  <a:lnTo>
                    <a:pt x="113" y="48"/>
                  </a:lnTo>
                  <a:lnTo>
                    <a:pt x="111" y="47"/>
                  </a:lnTo>
                  <a:lnTo>
                    <a:pt x="109" y="46"/>
                  </a:lnTo>
                  <a:lnTo>
                    <a:pt x="107" y="46"/>
                  </a:lnTo>
                  <a:lnTo>
                    <a:pt x="105" y="45"/>
                  </a:lnTo>
                  <a:lnTo>
                    <a:pt x="103" y="44"/>
                  </a:lnTo>
                  <a:lnTo>
                    <a:pt x="101" y="44"/>
                  </a:lnTo>
                  <a:lnTo>
                    <a:pt x="99" y="43"/>
                  </a:lnTo>
                  <a:lnTo>
                    <a:pt x="98" y="43"/>
                  </a:lnTo>
                  <a:lnTo>
                    <a:pt x="95" y="43"/>
                  </a:lnTo>
                  <a:lnTo>
                    <a:pt x="93" y="43"/>
                  </a:lnTo>
                  <a:lnTo>
                    <a:pt x="92" y="43"/>
                  </a:lnTo>
                  <a:lnTo>
                    <a:pt x="90" y="43"/>
                  </a:lnTo>
                  <a:lnTo>
                    <a:pt x="87" y="43"/>
                  </a:lnTo>
                  <a:lnTo>
                    <a:pt x="85" y="43"/>
                  </a:lnTo>
                  <a:lnTo>
                    <a:pt x="84" y="44"/>
                  </a:lnTo>
                  <a:lnTo>
                    <a:pt x="82" y="44"/>
                  </a:lnTo>
                  <a:lnTo>
                    <a:pt x="80" y="45"/>
                  </a:lnTo>
                  <a:lnTo>
                    <a:pt x="78" y="46"/>
                  </a:lnTo>
                  <a:lnTo>
                    <a:pt x="76" y="46"/>
                  </a:lnTo>
                  <a:lnTo>
                    <a:pt x="74" y="47"/>
                  </a:lnTo>
                  <a:lnTo>
                    <a:pt x="72" y="48"/>
                  </a:lnTo>
                  <a:lnTo>
                    <a:pt x="70" y="49"/>
                  </a:lnTo>
                  <a:lnTo>
                    <a:pt x="69" y="50"/>
                  </a:lnTo>
                  <a:lnTo>
                    <a:pt x="67" y="51"/>
                  </a:lnTo>
                  <a:lnTo>
                    <a:pt x="65" y="52"/>
                  </a:lnTo>
                  <a:lnTo>
                    <a:pt x="63" y="53"/>
                  </a:lnTo>
                  <a:lnTo>
                    <a:pt x="61" y="55"/>
                  </a:lnTo>
                  <a:lnTo>
                    <a:pt x="60" y="56"/>
                  </a:lnTo>
                  <a:lnTo>
                    <a:pt x="57" y="58"/>
                  </a:lnTo>
                  <a:lnTo>
                    <a:pt x="55" y="60"/>
                  </a:lnTo>
                  <a:lnTo>
                    <a:pt x="53" y="63"/>
                  </a:lnTo>
                  <a:lnTo>
                    <a:pt x="51" y="65"/>
                  </a:lnTo>
                  <a:lnTo>
                    <a:pt x="50" y="67"/>
                  </a:lnTo>
                  <a:lnTo>
                    <a:pt x="48" y="70"/>
                  </a:lnTo>
                  <a:lnTo>
                    <a:pt x="47" y="72"/>
                  </a:lnTo>
                  <a:lnTo>
                    <a:pt x="45" y="74"/>
                  </a:lnTo>
                  <a:lnTo>
                    <a:pt x="44" y="77"/>
                  </a:lnTo>
                  <a:lnTo>
                    <a:pt x="43" y="80"/>
                  </a:lnTo>
                  <a:lnTo>
                    <a:pt x="42" y="83"/>
                  </a:lnTo>
                  <a:lnTo>
                    <a:pt x="42" y="85"/>
                  </a:lnTo>
                  <a:lnTo>
                    <a:pt x="41" y="88"/>
                  </a:lnTo>
                  <a:lnTo>
                    <a:pt x="40" y="91"/>
                  </a:lnTo>
                  <a:lnTo>
                    <a:pt x="40" y="94"/>
                  </a:lnTo>
                  <a:lnTo>
                    <a:pt x="40" y="97"/>
                  </a:lnTo>
                  <a:lnTo>
                    <a:pt x="40" y="100"/>
                  </a:lnTo>
                  <a:lnTo>
                    <a:pt x="40" y="103"/>
                  </a:lnTo>
                  <a:lnTo>
                    <a:pt x="41" y="106"/>
                  </a:lnTo>
                  <a:lnTo>
                    <a:pt x="42" y="109"/>
                  </a:lnTo>
                  <a:lnTo>
                    <a:pt x="42" y="112"/>
                  </a:lnTo>
                  <a:lnTo>
                    <a:pt x="43" y="115"/>
                  </a:lnTo>
                  <a:lnTo>
                    <a:pt x="45" y="119"/>
                  </a:lnTo>
                  <a:lnTo>
                    <a:pt x="46" y="122"/>
                  </a:lnTo>
                  <a:lnTo>
                    <a:pt x="48" y="126"/>
                  </a:lnTo>
                  <a:lnTo>
                    <a:pt x="50" y="129"/>
                  </a:lnTo>
                  <a:lnTo>
                    <a:pt x="52" y="132"/>
                  </a:lnTo>
                  <a:lnTo>
                    <a:pt x="54" y="136"/>
                  </a:lnTo>
                  <a:lnTo>
                    <a:pt x="57" y="140"/>
                  </a:lnTo>
                  <a:lnTo>
                    <a:pt x="59" y="143"/>
                  </a:lnTo>
                  <a:lnTo>
                    <a:pt x="62" y="147"/>
                  </a:lnTo>
                  <a:lnTo>
                    <a:pt x="65" y="151"/>
                  </a:lnTo>
                  <a:lnTo>
                    <a:pt x="69" y="154"/>
                  </a:lnTo>
                  <a:lnTo>
                    <a:pt x="72" y="158"/>
                  </a:lnTo>
                  <a:lnTo>
                    <a:pt x="75" y="161"/>
                  </a:lnTo>
                  <a:lnTo>
                    <a:pt x="79" y="165"/>
                  </a:lnTo>
                  <a:lnTo>
                    <a:pt x="82" y="168"/>
                  </a:lnTo>
                  <a:lnTo>
                    <a:pt x="85" y="170"/>
                  </a:lnTo>
                  <a:lnTo>
                    <a:pt x="88" y="173"/>
                  </a:lnTo>
                  <a:lnTo>
                    <a:pt x="92" y="175"/>
                  </a:lnTo>
                  <a:lnTo>
                    <a:pt x="95" y="177"/>
                  </a:lnTo>
                  <a:lnTo>
                    <a:pt x="98" y="179"/>
                  </a:lnTo>
                  <a:lnTo>
                    <a:pt x="101" y="181"/>
                  </a:lnTo>
                  <a:lnTo>
                    <a:pt x="104" y="182"/>
                  </a:lnTo>
                  <a:lnTo>
                    <a:pt x="107" y="183"/>
                  </a:lnTo>
                  <a:lnTo>
                    <a:pt x="110" y="184"/>
                  </a:lnTo>
                  <a:lnTo>
                    <a:pt x="113" y="185"/>
                  </a:lnTo>
                  <a:lnTo>
                    <a:pt x="116" y="185"/>
                  </a:lnTo>
                  <a:lnTo>
                    <a:pt x="119" y="185"/>
                  </a:lnTo>
                  <a:lnTo>
                    <a:pt x="122" y="186"/>
                  </a:lnTo>
                  <a:lnTo>
                    <a:pt x="125" y="186"/>
                  </a:lnTo>
                  <a:lnTo>
                    <a:pt x="127" y="186"/>
                  </a:lnTo>
                  <a:lnTo>
                    <a:pt x="130" y="185"/>
                  </a:lnTo>
                  <a:lnTo>
                    <a:pt x="132" y="185"/>
                  </a:lnTo>
                  <a:lnTo>
                    <a:pt x="135" y="184"/>
                  </a:lnTo>
                  <a:lnTo>
                    <a:pt x="138" y="183"/>
                  </a:lnTo>
                  <a:lnTo>
                    <a:pt x="140" y="182"/>
                  </a:lnTo>
                  <a:lnTo>
                    <a:pt x="143" y="182"/>
                  </a:lnTo>
                  <a:lnTo>
                    <a:pt x="146" y="180"/>
                  </a:lnTo>
                  <a:lnTo>
                    <a:pt x="148" y="179"/>
                  </a:lnTo>
                  <a:lnTo>
                    <a:pt x="151" y="177"/>
                  </a:lnTo>
                  <a:lnTo>
                    <a:pt x="153" y="176"/>
                  </a:lnTo>
                  <a:lnTo>
                    <a:pt x="156" y="174"/>
                  </a:lnTo>
                  <a:lnTo>
                    <a:pt x="158" y="172"/>
                  </a:lnTo>
                  <a:lnTo>
                    <a:pt x="160" y="170"/>
                  </a:lnTo>
                  <a:lnTo>
                    <a:pt x="162" y="169"/>
                  </a:lnTo>
                  <a:lnTo>
                    <a:pt x="163" y="167"/>
                  </a:lnTo>
                  <a:lnTo>
                    <a:pt x="164" y="165"/>
                  </a:lnTo>
                  <a:lnTo>
                    <a:pt x="166" y="164"/>
                  </a:lnTo>
                  <a:lnTo>
                    <a:pt x="167" y="162"/>
                  </a:lnTo>
                  <a:lnTo>
                    <a:pt x="168" y="160"/>
                  </a:lnTo>
                  <a:lnTo>
                    <a:pt x="169" y="158"/>
                  </a:lnTo>
                  <a:lnTo>
                    <a:pt x="170" y="157"/>
                  </a:lnTo>
                  <a:lnTo>
                    <a:pt x="171" y="154"/>
                  </a:lnTo>
                  <a:lnTo>
                    <a:pt x="172" y="152"/>
                  </a:lnTo>
                  <a:lnTo>
                    <a:pt x="172" y="151"/>
                  </a:lnTo>
                  <a:lnTo>
                    <a:pt x="173" y="148"/>
                  </a:lnTo>
                  <a:lnTo>
                    <a:pt x="174" y="146"/>
                  </a:lnTo>
                  <a:lnTo>
                    <a:pt x="174" y="144"/>
                  </a:lnTo>
                  <a:lnTo>
                    <a:pt x="175" y="142"/>
                  </a:lnTo>
                  <a:lnTo>
                    <a:pt x="175" y="140"/>
                  </a:lnTo>
                  <a:lnTo>
                    <a:pt x="175" y="137"/>
                  </a:lnTo>
                  <a:lnTo>
                    <a:pt x="175" y="135"/>
                  </a:lnTo>
                  <a:lnTo>
                    <a:pt x="175" y="133"/>
                  </a:lnTo>
                  <a:lnTo>
                    <a:pt x="175" y="130"/>
                  </a:lnTo>
                  <a:lnTo>
                    <a:pt x="174" y="128"/>
                  </a:lnTo>
                  <a:lnTo>
                    <a:pt x="174" y="126"/>
                  </a:lnTo>
                  <a:lnTo>
                    <a:pt x="173" y="123"/>
                  </a:lnTo>
                  <a:lnTo>
                    <a:pt x="172" y="120"/>
                  </a:lnTo>
                  <a:lnTo>
                    <a:pt x="172" y="117"/>
                  </a:lnTo>
                  <a:lnTo>
                    <a:pt x="171" y="115"/>
                  </a:lnTo>
                  <a:lnTo>
                    <a:pt x="170" y="112"/>
                  </a:lnTo>
                  <a:lnTo>
                    <a:pt x="169" y="109"/>
                  </a:lnTo>
                  <a:lnTo>
                    <a:pt x="167" y="107"/>
                  </a:lnTo>
                  <a:lnTo>
                    <a:pt x="166" y="104"/>
                  </a:lnTo>
                  <a:lnTo>
                    <a:pt x="165" y="101"/>
                  </a:lnTo>
                </a:path>
              </a:pathLst>
            </a:custGeom>
            <a:solidFill>
              <a:srgbClr val="FFFFFF"/>
            </a:solidFill>
            <a:ln w="9525" cap="rnd">
              <a:noFill/>
              <a:round/>
              <a:headEnd/>
              <a:tailEnd/>
            </a:ln>
          </p:spPr>
          <p:txBody>
            <a:bodyPr>
              <a:prstTxWarp prst="textNoShape">
                <a:avLst/>
              </a:prstTxWarp>
            </a:bodyPr>
            <a:lstStyle/>
            <a:p>
              <a:endParaRPr lang="en-US"/>
            </a:p>
          </p:txBody>
        </p:sp>
        <p:sp>
          <p:nvSpPr>
            <p:cNvPr id="174102" name="Freeform 365"/>
            <p:cNvSpPr>
              <a:spLocks noChangeAspect="1"/>
            </p:cNvSpPr>
            <p:nvPr/>
          </p:nvSpPr>
          <p:spPr bwMode="auto">
            <a:xfrm>
              <a:off x="3147255" y="2104886"/>
              <a:ext cx="256361" cy="209320"/>
            </a:xfrm>
            <a:custGeom>
              <a:avLst/>
              <a:gdLst>
                <a:gd name="T0" fmla="*/ 256 w 271"/>
                <a:gd name="T1" fmla="*/ 144 h 238"/>
                <a:gd name="T2" fmla="*/ 259 w 271"/>
                <a:gd name="T3" fmla="*/ 180 h 238"/>
                <a:gd name="T4" fmla="*/ 213 w 271"/>
                <a:gd name="T5" fmla="*/ 182 h 238"/>
                <a:gd name="T6" fmla="*/ 201 w 271"/>
                <a:gd name="T7" fmla="*/ 199 h 238"/>
                <a:gd name="T8" fmla="*/ 184 w 271"/>
                <a:gd name="T9" fmla="*/ 213 h 238"/>
                <a:gd name="T10" fmla="*/ 166 w 271"/>
                <a:gd name="T11" fmla="*/ 225 h 238"/>
                <a:gd name="T12" fmla="*/ 148 w 271"/>
                <a:gd name="T13" fmla="*/ 233 h 238"/>
                <a:gd name="T14" fmla="*/ 130 w 271"/>
                <a:gd name="T15" fmla="*/ 236 h 238"/>
                <a:gd name="T16" fmla="*/ 112 w 271"/>
                <a:gd name="T17" fmla="*/ 237 h 238"/>
                <a:gd name="T18" fmla="*/ 94 w 271"/>
                <a:gd name="T19" fmla="*/ 234 h 238"/>
                <a:gd name="T20" fmla="*/ 77 w 271"/>
                <a:gd name="T21" fmla="*/ 227 h 238"/>
                <a:gd name="T22" fmla="*/ 60 w 271"/>
                <a:gd name="T23" fmla="*/ 217 h 238"/>
                <a:gd name="T24" fmla="*/ 45 w 271"/>
                <a:gd name="T25" fmla="*/ 204 h 238"/>
                <a:gd name="T26" fmla="*/ 31 w 271"/>
                <a:gd name="T27" fmla="*/ 187 h 238"/>
                <a:gd name="T28" fmla="*/ 18 w 271"/>
                <a:gd name="T29" fmla="*/ 167 h 238"/>
                <a:gd name="T30" fmla="*/ 8 w 271"/>
                <a:gd name="T31" fmla="*/ 147 h 238"/>
                <a:gd name="T32" fmla="*/ 3 w 271"/>
                <a:gd name="T33" fmla="*/ 127 h 238"/>
                <a:gd name="T34" fmla="*/ 0 w 271"/>
                <a:gd name="T35" fmla="*/ 108 h 238"/>
                <a:gd name="T36" fmla="*/ 2 w 271"/>
                <a:gd name="T37" fmla="*/ 90 h 238"/>
                <a:gd name="T38" fmla="*/ 7 w 271"/>
                <a:gd name="T39" fmla="*/ 72 h 238"/>
                <a:gd name="T40" fmla="*/ 15 w 271"/>
                <a:gd name="T41" fmla="*/ 56 h 238"/>
                <a:gd name="T42" fmla="*/ 26 w 271"/>
                <a:gd name="T43" fmla="*/ 41 h 238"/>
                <a:gd name="T44" fmla="*/ 40 w 271"/>
                <a:gd name="T45" fmla="*/ 27 h 238"/>
                <a:gd name="T46" fmla="*/ 58 w 271"/>
                <a:gd name="T47" fmla="*/ 15 h 238"/>
                <a:gd name="T48" fmla="*/ 76 w 271"/>
                <a:gd name="T49" fmla="*/ 6 h 238"/>
                <a:gd name="T50" fmla="*/ 94 w 271"/>
                <a:gd name="T51" fmla="*/ 1 h 238"/>
                <a:gd name="T52" fmla="*/ 112 w 271"/>
                <a:gd name="T53" fmla="*/ 0 h 238"/>
                <a:gd name="T54" fmla="*/ 130 w 271"/>
                <a:gd name="T55" fmla="*/ 2 h 238"/>
                <a:gd name="T56" fmla="*/ 147 w 271"/>
                <a:gd name="T57" fmla="*/ 7 h 238"/>
                <a:gd name="T58" fmla="*/ 164 w 271"/>
                <a:gd name="T59" fmla="*/ 17 h 238"/>
                <a:gd name="T60" fmla="*/ 179 w 271"/>
                <a:gd name="T61" fmla="*/ 29 h 238"/>
                <a:gd name="T62" fmla="*/ 194 w 271"/>
                <a:gd name="T63" fmla="*/ 45 h 238"/>
                <a:gd name="T64" fmla="*/ 207 w 271"/>
                <a:gd name="T65" fmla="*/ 65 h 238"/>
                <a:gd name="T66" fmla="*/ 218 w 271"/>
                <a:gd name="T67" fmla="*/ 86 h 238"/>
                <a:gd name="T68" fmla="*/ 224 w 271"/>
                <a:gd name="T69" fmla="*/ 107 h 238"/>
                <a:gd name="T70" fmla="*/ 227 w 271"/>
                <a:gd name="T71" fmla="*/ 130 h 238"/>
                <a:gd name="T72" fmla="*/ 225 w 271"/>
                <a:gd name="T73" fmla="*/ 145 h 238"/>
                <a:gd name="T74" fmla="*/ 183 w 271"/>
                <a:gd name="T75" fmla="*/ 134 h 238"/>
                <a:gd name="T76" fmla="*/ 181 w 271"/>
                <a:gd name="T77" fmla="*/ 115 h 238"/>
                <a:gd name="T78" fmla="*/ 177 w 271"/>
                <a:gd name="T79" fmla="*/ 101 h 238"/>
                <a:gd name="T80" fmla="*/ 170 w 271"/>
                <a:gd name="T81" fmla="*/ 88 h 238"/>
                <a:gd name="T82" fmla="*/ 154 w 271"/>
                <a:gd name="T83" fmla="*/ 66 h 238"/>
                <a:gd name="T84" fmla="*/ 133 w 271"/>
                <a:gd name="T85" fmla="*/ 49 h 238"/>
                <a:gd name="T86" fmla="*/ 111 w 271"/>
                <a:gd name="T87" fmla="*/ 42 h 238"/>
                <a:gd name="T88" fmla="*/ 90 w 271"/>
                <a:gd name="T89" fmla="*/ 44 h 238"/>
                <a:gd name="T90" fmla="*/ 69 w 271"/>
                <a:gd name="T91" fmla="*/ 55 h 238"/>
                <a:gd name="T92" fmla="*/ 53 w 271"/>
                <a:gd name="T93" fmla="*/ 71 h 238"/>
                <a:gd name="T94" fmla="*/ 45 w 271"/>
                <a:gd name="T95" fmla="*/ 91 h 238"/>
                <a:gd name="T96" fmla="*/ 45 w 271"/>
                <a:gd name="T97" fmla="*/ 115 h 238"/>
                <a:gd name="T98" fmla="*/ 54 w 271"/>
                <a:gd name="T99" fmla="*/ 142 h 238"/>
                <a:gd name="T100" fmla="*/ 72 w 271"/>
                <a:gd name="T101" fmla="*/ 168 h 238"/>
                <a:gd name="T102" fmla="*/ 93 w 271"/>
                <a:gd name="T103" fmla="*/ 187 h 238"/>
                <a:gd name="T104" fmla="*/ 114 w 271"/>
                <a:gd name="T105" fmla="*/ 195 h 238"/>
                <a:gd name="T106" fmla="*/ 135 w 271"/>
                <a:gd name="T107" fmla="*/ 195 h 238"/>
                <a:gd name="T108" fmla="*/ 155 w 271"/>
                <a:gd name="T109" fmla="*/ 186 h 238"/>
                <a:gd name="T110" fmla="*/ 167 w 271"/>
                <a:gd name="T111" fmla="*/ 175 h 238"/>
                <a:gd name="T112" fmla="*/ 146 w 271"/>
                <a:gd name="T113" fmla="*/ 177 h 238"/>
                <a:gd name="T114" fmla="*/ 146 w 271"/>
                <a:gd name="T115" fmla="*/ 147 h 238"/>
                <a:gd name="T116" fmla="*/ 167 w 271"/>
                <a:gd name="T117" fmla="*/ 145 h 238"/>
                <a:gd name="T118" fmla="*/ 225 w 271"/>
                <a:gd name="T119" fmla="*/ 145 h 2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1"/>
                <a:gd name="T181" fmla="*/ 0 h 238"/>
                <a:gd name="T182" fmla="*/ 271 w 271"/>
                <a:gd name="T183" fmla="*/ 238 h 2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1" h="238">
                  <a:moveTo>
                    <a:pt x="225" y="145"/>
                  </a:moveTo>
                  <a:lnTo>
                    <a:pt x="231" y="145"/>
                  </a:lnTo>
                  <a:lnTo>
                    <a:pt x="236" y="145"/>
                  </a:lnTo>
                  <a:lnTo>
                    <a:pt x="241" y="145"/>
                  </a:lnTo>
                  <a:lnTo>
                    <a:pt x="246" y="145"/>
                  </a:lnTo>
                  <a:lnTo>
                    <a:pt x="251" y="144"/>
                  </a:lnTo>
                  <a:lnTo>
                    <a:pt x="256" y="144"/>
                  </a:lnTo>
                  <a:lnTo>
                    <a:pt x="261" y="142"/>
                  </a:lnTo>
                  <a:lnTo>
                    <a:pt x="266" y="142"/>
                  </a:lnTo>
                  <a:lnTo>
                    <a:pt x="270" y="177"/>
                  </a:lnTo>
                  <a:lnTo>
                    <a:pt x="267" y="178"/>
                  </a:lnTo>
                  <a:lnTo>
                    <a:pt x="265" y="179"/>
                  </a:lnTo>
                  <a:lnTo>
                    <a:pt x="262" y="180"/>
                  </a:lnTo>
                  <a:lnTo>
                    <a:pt x="259" y="180"/>
                  </a:lnTo>
                  <a:lnTo>
                    <a:pt x="257" y="181"/>
                  </a:lnTo>
                  <a:lnTo>
                    <a:pt x="254" y="181"/>
                  </a:lnTo>
                  <a:lnTo>
                    <a:pt x="252" y="182"/>
                  </a:lnTo>
                  <a:lnTo>
                    <a:pt x="249" y="182"/>
                  </a:lnTo>
                  <a:lnTo>
                    <a:pt x="239" y="182"/>
                  </a:lnTo>
                  <a:lnTo>
                    <a:pt x="228" y="182"/>
                  </a:lnTo>
                  <a:lnTo>
                    <a:pt x="213" y="182"/>
                  </a:lnTo>
                  <a:lnTo>
                    <a:pt x="212" y="185"/>
                  </a:lnTo>
                  <a:lnTo>
                    <a:pt x="210" y="188"/>
                  </a:lnTo>
                  <a:lnTo>
                    <a:pt x="208" y="190"/>
                  </a:lnTo>
                  <a:lnTo>
                    <a:pt x="207" y="192"/>
                  </a:lnTo>
                  <a:lnTo>
                    <a:pt x="204" y="195"/>
                  </a:lnTo>
                  <a:lnTo>
                    <a:pt x="202" y="197"/>
                  </a:lnTo>
                  <a:lnTo>
                    <a:pt x="201" y="199"/>
                  </a:lnTo>
                  <a:lnTo>
                    <a:pt x="199" y="201"/>
                  </a:lnTo>
                  <a:lnTo>
                    <a:pt x="196" y="203"/>
                  </a:lnTo>
                  <a:lnTo>
                    <a:pt x="194" y="205"/>
                  </a:lnTo>
                  <a:lnTo>
                    <a:pt x="191" y="208"/>
                  </a:lnTo>
                  <a:lnTo>
                    <a:pt x="189" y="210"/>
                  </a:lnTo>
                  <a:lnTo>
                    <a:pt x="187" y="211"/>
                  </a:lnTo>
                  <a:lnTo>
                    <a:pt x="184" y="213"/>
                  </a:lnTo>
                  <a:lnTo>
                    <a:pt x="181" y="215"/>
                  </a:lnTo>
                  <a:lnTo>
                    <a:pt x="179" y="217"/>
                  </a:lnTo>
                  <a:lnTo>
                    <a:pt x="176" y="219"/>
                  </a:lnTo>
                  <a:lnTo>
                    <a:pt x="174" y="220"/>
                  </a:lnTo>
                  <a:lnTo>
                    <a:pt x="171" y="222"/>
                  </a:lnTo>
                  <a:lnTo>
                    <a:pt x="169" y="223"/>
                  </a:lnTo>
                  <a:lnTo>
                    <a:pt x="166" y="225"/>
                  </a:lnTo>
                  <a:lnTo>
                    <a:pt x="164" y="226"/>
                  </a:lnTo>
                  <a:lnTo>
                    <a:pt x="161" y="227"/>
                  </a:lnTo>
                  <a:lnTo>
                    <a:pt x="158" y="228"/>
                  </a:lnTo>
                  <a:lnTo>
                    <a:pt x="156" y="230"/>
                  </a:lnTo>
                  <a:lnTo>
                    <a:pt x="153" y="230"/>
                  </a:lnTo>
                  <a:lnTo>
                    <a:pt x="150" y="232"/>
                  </a:lnTo>
                  <a:lnTo>
                    <a:pt x="148" y="233"/>
                  </a:lnTo>
                  <a:lnTo>
                    <a:pt x="145" y="233"/>
                  </a:lnTo>
                  <a:lnTo>
                    <a:pt x="143" y="234"/>
                  </a:lnTo>
                  <a:lnTo>
                    <a:pt x="140" y="235"/>
                  </a:lnTo>
                  <a:lnTo>
                    <a:pt x="138" y="235"/>
                  </a:lnTo>
                  <a:lnTo>
                    <a:pt x="135" y="236"/>
                  </a:lnTo>
                  <a:lnTo>
                    <a:pt x="132" y="236"/>
                  </a:lnTo>
                  <a:lnTo>
                    <a:pt x="130" y="236"/>
                  </a:lnTo>
                  <a:lnTo>
                    <a:pt x="127" y="237"/>
                  </a:lnTo>
                  <a:lnTo>
                    <a:pt x="125" y="237"/>
                  </a:lnTo>
                  <a:lnTo>
                    <a:pt x="122" y="237"/>
                  </a:lnTo>
                  <a:lnTo>
                    <a:pt x="120" y="237"/>
                  </a:lnTo>
                  <a:lnTo>
                    <a:pt x="117" y="237"/>
                  </a:lnTo>
                  <a:lnTo>
                    <a:pt x="114" y="237"/>
                  </a:lnTo>
                  <a:lnTo>
                    <a:pt x="112" y="237"/>
                  </a:lnTo>
                  <a:lnTo>
                    <a:pt x="109" y="237"/>
                  </a:lnTo>
                  <a:lnTo>
                    <a:pt x="106" y="237"/>
                  </a:lnTo>
                  <a:lnTo>
                    <a:pt x="104" y="236"/>
                  </a:lnTo>
                  <a:lnTo>
                    <a:pt x="101" y="236"/>
                  </a:lnTo>
                  <a:lnTo>
                    <a:pt x="99" y="236"/>
                  </a:lnTo>
                  <a:lnTo>
                    <a:pt x="96" y="235"/>
                  </a:lnTo>
                  <a:lnTo>
                    <a:pt x="94" y="234"/>
                  </a:lnTo>
                  <a:lnTo>
                    <a:pt x="91" y="233"/>
                  </a:lnTo>
                  <a:lnTo>
                    <a:pt x="89" y="233"/>
                  </a:lnTo>
                  <a:lnTo>
                    <a:pt x="86" y="232"/>
                  </a:lnTo>
                  <a:lnTo>
                    <a:pt x="84" y="231"/>
                  </a:lnTo>
                  <a:lnTo>
                    <a:pt x="81" y="230"/>
                  </a:lnTo>
                  <a:lnTo>
                    <a:pt x="79" y="229"/>
                  </a:lnTo>
                  <a:lnTo>
                    <a:pt x="77" y="227"/>
                  </a:lnTo>
                  <a:lnTo>
                    <a:pt x="74" y="226"/>
                  </a:lnTo>
                  <a:lnTo>
                    <a:pt x="72" y="225"/>
                  </a:lnTo>
                  <a:lnTo>
                    <a:pt x="69" y="224"/>
                  </a:lnTo>
                  <a:lnTo>
                    <a:pt x="67" y="222"/>
                  </a:lnTo>
                  <a:lnTo>
                    <a:pt x="65" y="221"/>
                  </a:lnTo>
                  <a:lnTo>
                    <a:pt x="63" y="219"/>
                  </a:lnTo>
                  <a:lnTo>
                    <a:pt x="60" y="217"/>
                  </a:lnTo>
                  <a:lnTo>
                    <a:pt x="58" y="216"/>
                  </a:lnTo>
                  <a:lnTo>
                    <a:pt x="56" y="214"/>
                  </a:lnTo>
                  <a:lnTo>
                    <a:pt x="53" y="212"/>
                  </a:lnTo>
                  <a:lnTo>
                    <a:pt x="51" y="210"/>
                  </a:lnTo>
                  <a:lnTo>
                    <a:pt x="49" y="208"/>
                  </a:lnTo>
                  <a:lnTo>
                    <a:pt x="47" y="206"/>
                  </a:lnTo>
                  <a:lnTo>
                    <a:pt x="45" y="204"/>
                  </a:lnTo>
                  <a:lnTo>
                    <a:pt x="43" y="202"/>
                  </a:lnTo>
                  <a:lnTo>
                    <a:pt x="41" y="199"/>
                  </a:lnTo>
                  <a:lnTo>
                    <a:pt x="39" y="197"/>
                  </a:lnTo>
                  <a:lnTo>
                    <a:pt x="37" y="195"/>
                  </a:lnTo>
                  <a:lnTo>
                    <a:pt x="35" y="192"/>
                  </a:lnTo>
                  <a:lnTo>
                    <a:pt x="33" y="190"/>
                  </a:lnTo>
                  <a:lnTo>
                    <a:pt x="31" y="187"/>
                  </a:lnTo>
                  <a:lnTo>
                    <a:pt x="29" y="184"/>
                  </a:lnTo>
                  <a:lnTo>
                    <a:pt x="27" y="181"/>
                  </a:lnTo>
                  <a:lnTo>
                    <a:pt x="25" y="178"/>
                  </a:lnTo>
                  <a:lnTo>
                    <a:pt x="23" y="176"/>
                  </a:lnTo>
                  <a:lnTo>
                    <a:pt x="22" y="173"/>
                  </a:lnTo>
                  <a:lnTo>
                    <a:pt x="19" y="170"/>
                  </a:lnTo>
                  <a:lnTo>
                    <a:pt x="18" y="167"/>
                  </a:lnTo>
                  <a:lnTo>
                    <a:pt x="16" y="164"/>
                  </a:lnTo>
                  <a:lnTo>
                    <a:pt x="15" y="161"/>
                  </a:lnTo>
                  <a:lnTo>
                    <a:pt x="14" y="158"/>
                  </a:lnTo>
                  <a:lnTo>
                    <a:pt x="12" y="155"/>
                  </a:lnTo>
                  <a:lnTo>
                    <a:pt x="11" y="153"/>
                  </a:lnTo>
                  <a:lnTo>
                    <a:pt x="10" y="150"/>
                  </a:lnTo>
                  <a:lnTo>
                    <a:pt x="8" y="147"/>
                  </a:lnTo>
                  <a:lnTo>
                    <a:pt x="8" y="144"/>
                  </a:lnTo>
                  <a:lnTo>
                    <a:pt x="6" y="141"/>
                  </a:lnTo>
                  <a:lnTo>
                    <a:pt x="6" y="139"/>
                  </a:lnTo>
                  <a:lnTo>
                    <a:pt x="5" y="136"/>
                  </a:lnTo>
                  <a:lnTo>
                    <a:pt x="4" y="133"/>
                  </a:lnTo>
                  <a:lnTo>
                    <a:pt x="3" y="130"/>
                  </a:lnTo>
                  <a:lnTo>
                    <a:pt x="3" y="127"/>
                  </a:lnTo>
                  <a:lnTo>
                    <a:pt x="2" y="125"/>
                  </a:lnTo>
                  <a:lnTo>
                    <a:pt x="2" y="122"/>
                  </a:lnTo>
                  <a:lnTo>
                    <a:pt x="1" y="119"/>
                  </a:lnTo>
                  <a:lnTo>
                    <a:pt x="1" y="117"/>
                  </a:lnTo>
                  <a:lnTo>
                    <a:pt x="1" y="114"/>
                  </a:lnTo>
                  <a:lnTo>
                    <a:pt x="0" y="111"/>
                  </a:lnTo>
                  <a:lnTo>
                    <a:pt x="0" y="108"/>
                  </a:lnTo>
                  <a:lnTo>
                    <a:pt x="0" y="105"/>
                  </a:lnTo>
                  <a:lnTo>
                    <a:pt x="0" y="103"/>
                  </a:lnTo>
                  <a:lnTo>
                    <a:pt x="0" y="100"/>
                  </a:lnTo>
                  <a:lnTo>
                    <a:pt x="1" y="97"/>
                  </a:lnTo>
                  <a:lnTo>
                    <a:pt x="1" y="95"/>
                  </a:lnTo>
                  <a:lnTo>
                    <a:pt x="1" y="92"/>
                  </a:lnTo>
                  <a:lnTo>
                    <a:pt x="2" y="90"/>
                  </a:lnTo>
                  <a:lnTo>
                    <a:pt x="2" y="87"/>
                  </a:lnTo>
                  <a:lnTo>
                    <a:pt x="3" y="84"/>
                  </a:lnTo>
                  <a:lnTo>
                    <a:pt x="3" y="82"/>
                  </a:lnTo>
                  <a:lnTo>
                    <a:pt x="4" y="80"/>
                  </a:lnTo>
                  <a:lnTo>
                    <a:pt x="5" y="77"/>
                  </a:lnTo>
                  <a:lnTo>
                    <a:pt x="6" y="74"/>
                  </a:lnTo>
                  <a:lnTo>
                    <a:pt x="7" y="72"/>
                  </a:lnTo>
                  <a:lnTo>
                    <a:pt x="8" y="69"/>
                  </a:lnTo>
                  <a:lnTo>
                    <a:pt x="8" y="67"/>
                  </a:lnTo>
                  <a:lnTo>
                    <a:pt x="10" y="65"/>
                  </a:lnTo>
                  <a:lnTo>
                    <a:pt x="11" y="63"/>
                  </a:lnTo>
                  <a:lnTo>
                    <a:pt x="12" y="60"/>
                  </a:lnTo>
                  <a:lnTo>
                    <a:pt x="13" y="58"/>
                  </a:lnTo>
                  <a:lnTo>
                    <a:pt x="15" y="56"/>
                  </a:lnTo>
                  <a:lnTo>
                    <a:pt x="16" y="53"/>
                  </a:lnTo>
                  <a:lnTo>
                    <a:pt x="18" y="51"/>
                  </a:lnTo>
                  <a:lnTo>
                    <a:pt x="19" y="49"/>
                  </a:lnTo>
                  <a:lnTo>
                    <a:pt x="21" y="47"/>
                  </a:lnTo>
                  <a:lnTo>
                    <a:pt x="22" y="45"/>
                  </a:lnTo>
                  <a:lnTo>
                    <a:pt x="24" y="43"/>
                  </a:lnTo>
                  <a:lnTo>
                    <a:pt x="26" y="41"/>
                  </a:lnTo>
                  <a:lnTo>
                    <a:pt x="28" y="39"/>
                  </a:lnTo>
                  <a:lnTo>
                    <a:pt x="30" y="37"/>
                  </a:lnTo>
                  <a:lnTo>
                    <a:pt x="32" y="35"/>
                  </a:lnTo>
                  <a:lnTo>
                    <a:pt x="34" y="33"/>
                  </a:lnTo>
                  <a:lnTo>
                    <a:pt x="36" y="31"/>
                  </a:lnTo>
                  <a:lnTo>
                    <a:pt x="38" y="29"/>
                  </a:lnTo>
                  <a:lnTo>
                    <a:pt x="40" y="27"/>
                  </a:lnTo>
                  <a:lnTo>
                    <a:pt x="43" y="25"/>
                  </a:lnTo>
                  <a:lnTo>
                    <a:pt x="45" y="23"/>
                  </a:lnTo>
                  <a:lnTo>
                    <a:pt x="48" y="22"/>
                  </a:lnTo>
                  <a:lnTo>
                    <a:pt x="51" y="20"/>
                  </a:lnTo>
                  <a:lnTo>
                    <a:pt x="53" y="18"/>
                  </a:lnTo>
                  <a:lnTo>
                    <a:pt x="56" y="17"/>
                  </a:lnTo>
                  <a:lnTo>
                    <a:pt x="58" y="15"/>
                  </a:lnTo>
                  <a:lnTo>
                    <a:pt x="61" y="14"/>
                  </a:lnTo>
                  <a:lnTo>
                    <a:pt x="63" y="12"/>
                  </a:lnTo>
                  <a:lnTo>
                    <a:pt x="66" y="11"/>
                  </a:lnTo>
                  <a:lnTo>
                    <a:pt x="68" y="10"/>
                  </a:lnTo>
                  <a:lnTo>
                    <a:pt x="71" y="9"/>
                  </a:lnTo>
                  <a:lnTo>
                    <a:pt x="74" y="8"/>
                  </a:lnTo>
                  <a:lnTo>
                    <a:pt x="76" y="6"/>
                  </a:lnTo>
                  <a:lnTo>
                    <a:pt x="79" y="6"/>
                  </a:lnTo>
                  <a:lnTo>
                    <a:pt x="81" y="5"/>
                  </a:lnTo>
                  <a:lnTo>
                    <a:pt x="84" y="4"/>
                  </a:lnTo>
                  <a:lnTo>
                    <a:pt x="86" y="3"/>
                  </a:lnTo>
                  <a:lnTo>
                    <a:pt x="89" y="3"/>
                  </a:lnTo>
                  <a:lnTo>
                    <a:pt x="91" y="2"/>
                  </a:lnTo>
                  <a:lnTo>
                    <a:pt x="94" y="1"/>
                  </a:lnTo>
                  <a:lnTo>
                    <a:pt x="97" y="1"/>
                  </a:lnTo>
                  <a:lnTo>
                    <a:pt x="99" y="0"/>
                  </a:lnTo>
                  <a:lnTo>
                    <a:pt x="102" y="0"/>
                  </a:lnTo>
                  <a:lnTo>
                    <a:pt x="104" y="0"/>
                  </a:lnTo>
                  <a:lnTo>
                    <a:pt x="107" y="0"/>
                  </a:lnTo>
                  <a:lnTo>
                    <a:pt x="109" y="0"/>
                  </a:lnTo>
                  <a:lnTo>
                    <a:pt x="112" y="0"/>
                  </a:lnTo>
                  <a:lnTo>
                    <a:pt x="114" y="0"/>
                  </a:lnTo>
                  <a:lnTo>
                    <a:pt x="117" y="0"/>
                  </a:lnTo>
                  <a:lnTo>
                    <a:pt x="120" y="0"/>
                  </a:lnTo>
                  <a:lnTo>
                    <a:pt x="122" y="0"/>
                  </a:lnTo>
                  <a:lnTo>
                    <a:pt x="125" y="1"/>
                  </a:lnTo>
                  <a:lnTo>
                    <a:pt x="127" y="1"/>
                  </a:lnTo>
                  <a:lnTo>
                    <a:pt x="130" y="2"/>
                  </a:lnTo>
                  <a:lnTo>
                    <a:pt x="133" y="3"/>
                  </a:lnTo>
                  <a:lnTo>
                    <a:pt x="135" y="3"/>
                  </a:lnTo>
                  <a:lnTo>
                    <a:pt x="138" y="4"/>
                  </a:lnTo>
                  <a:lnTo>
                    <a:pt x="140" y="5"/>
                  </a:lnTo>
                  <a:lnTo>
                    <a:pt x="142" y="6"/>
                  </a:lnTo>
                  <a:lnTo>
                    <a:pt x="145" y="6"/>
                  </a:lnTo>
                  <a:lnTo>
                    <a:pt x="147" y="7"/>
                  </a:lnTo>
                  <a:lnTo>
                    <a:pt x="150" y="9"/>
                  </a:lnTo>
                  <a:lnTo>
                    <a:pt x="152" y="10"/>
                  </a:lnTo>
                  <a:lnTo>
                    <a:pt x="154" y="11"/>
                  </a:lnTo>
                  <a:lnTo>
                    <a:pt x="157" y="12"/>
                  </a:lnTo>
                  <a:lnTo>
                    <a:pt x="159" y="14"/>
                  </a:lnTo>
                  <a:lnTo>
                    <a:pt x="162" y="15"/>
                  </a:lnTo>
                  <a:lnTo>
                    <a:pt x="164" y="17"/>
                  </a:lnTo>
                  <a:lnTo>
                    <a:pt x="166" y="18"/>
                  </a:lnTo>
                  <a:lnTo>
                    <a:pt x="168" y="20"/>
                  </a:lnTo>
                  <a:lnTo>
                    <a:pt x="171" y="21"/>
                  </a:lnTo>
                  <a:lnTo>
                    <a:pt x="173" y="23"/>
                  </a:lnTo>
                  <a:lnTo>
                    <a:pt x="175" y="25"/>
                  </a:lnTo>
                  <a:lnTo>
                    <a:pt x="177" y="27"/>
                  </a:lnTo>
                  <a:lnTo>
                    <a:pt x="179" y="29"/>
                  </a:lnTo>
                  <a:lnTo>
                    <a:pt x="181" y="31"/>
                  </a:lnTo>
                  <a:lnTo>
                    <a:pt x="183" y="33"/>
                  </a:lnTo>
                  <a:lnTo>
                    <a:pt x="185" y="35"/>
                  </a:lnTo>
                  <a:lnTo>
                    <a:pt x="187" y="38"/>
                  </a:lnTo>
                  <a:lnTo>
                    <a:pt x="189" y="40"/>
                  </a:lnTo>
                  <a:lnTo>
                    <a:pt x="191" y="43"/>
                  </a:lnTo>
                  <a:lnTo>
                    <a:pt x="194" y="45"/>
                  </a:lnTo>
                  <a:lnTo>
                    <a:pt x="196" y="48"/>
                  </a:lnTo>
                  <a:lnTo>
                    <a:pt x="197" y="50"/>
                  </a:lnTo>
                  <a:lnTo>
                    <a:pt x="199" y="53"/>
                  </a:lnTo>
                  <a:lnTo>
                    <a:pt x="201" y="56"/>
                  </a:lnTo>
                  <a:lnTo>
                    <a:pt x="203" y="59"/>
                  </a:lnTo>
                  <a:lnTo>
                    <a:pt x="205" y="62"/>
                  </a:lnTo>
                  <a:lnTo>
                    <a:pt x="207" y="65"/>
                  </a:lnTo>
                  <a:lnTo>
                    <a:pt x="209" y="68"/>
                  </a:lnTo>
                  <a:lnTo>
                    <a:pt x="210" y="71"/>
                  </a:lnTo>
                  <a:lnTo>
                    <a:pt x="212" y="74"/>
                  </a:lnTo>
                  <a:lnTo>
                    <a:pt x="214" y="77"/>
                  </a:lnTo>
                  <a:lnTo>
                    <a:pt x="215" y="80"/>
                  </a:lnTo>
                  <a:lnTo>
                    <a:pt x="217" y="83"/>
                  </a:lnTo>
                  <a:lnTo>
                    <a:pt x="218" y="86"/>
                  </a:lnTo>
                  <a:lnTo>
                    <a:pt x="219" y="89"/>
                  </a:lnTo>
                  <a:lnTo>
                    <a:pt x="220" y="92"/>
                  </a:lnTo>
                  <a:lnTo>
                    <a:pt x="221" y="95"/>
                  </a:lnTo>
                  <a:lnTo>
                    <a:pt x="222" y="98"/>
                  </a:lnTo>
                  <a:lnTo>
                    <a:pt x="223" y="101"/>
                  </a:lnTo>
                  <a:lnTo>
                    <a:pt x="224" y="104"/>
                  </a:lnTo>
                  <a:lnTo>
                    <a:pt x="224" y="107"/>
                  </a:lnTo>
                  <a:lnTo>
                    <a:pt x="225" y="111"/>
                  </a:lnTo>
                  <a:lnTo>
                    <a:pt x="226" y="116"/>
                  </a:lnTo>
                  <a:lnTo>
                    <a:pt x="226" y="120"/>
                  </a:lnTo>
                  <a:lnTo>
                    <a:pt x="226" y="123"/>
                  </a:lnTo>
                  <a:lnTo>
                    <a:pt x="227" y="125"/>
                  </a:lnTo>
                  <a:lnTo>
                    <a:pt x="227" y="128"/>
                  </a:lnTo>
                  <a:lnTo>
                    <a:pt x="227" y="130"/>
                  </a:lnTo>
                  <a:lnTo>
                    <a:pt x="227" y="133"/>
                  </a:lnTo>
                  <a:lnTo>
                    <a:pt x="226" y="135"/>
                  </a:lnTo>
                  <a:lnTo>
                    <a:pt x="226" y="138"/>
                  </a:lnTo>
                  <a:lnTo>
                    <a:pt x="226" y="140"/>
                  </a:lnTo>
                  <a:lnTo>
                    <a:pt x="226" y="143"/>
                  </a:lnTo>
                  <a:lnTo>
                    <a:pt x="225" y="145"/>
                  </a:lnTo>
                  <a:lnTo>
                    <a:pt x="182" y="145"/>
                  </a:lnTo>
                  <a:lnTo>
                    <a:pt x="182" y="143"/>
                  </a:lnTo>
                  <a:lnTo>
                    <a:pt x="183" y="141"/>
                  </a:lnTo>
                  <a:lnTo>
                    <a:pt x="183" y="139"/>
                  </a:lnTo>
                  <a:lnTo>
                    <a:pt x="183" y="137"/>
                  </a:lnTo>
                  <a:lnTo>
                    <a:pt x="183" y="136"/>
                  </a:lnTo>
                  <a:lnTo>
                    <a:pt x="183" y="134"/>
                  </a:lnTo>
                  <a:lnTo>
                    <a:pt x="183" y="132"/>
                  </a:lnTo>
                  <a:lnTo>
                    <a:pt x="183" y="130"/>
                  </a:lnTo>
                  <a:lnTo>
                    <a:pt x="183" y="128"/>
                  </a:lnTo>
                  <a:lnTo>
                    <a:pt x="183" y="126"/>
                  </a:lnTo>
                  <a:lnTo>
                    <a:pt x="183" y="122"/>
                  </a:lnTo>
                  <a:lnTo>
                    <a:pt x="182" y="119"/>
                  </a:lnTo>
                  <a:lnTo>
                    <a:pt x="181" y="115"/>
                  </a:lnTo>
                  <a:lnTo>
                    <a:pt x="180" y="113"/>
                  </a:lnTo>
                  <a:lnTo>
                    <a:pt x="180" y="111"/>
                  </a:lnTo>
                  <a:lnTo>
                    <a:pt x="180" y="109"/>
                  </a:lnTo>
                  <a:lnTo>
                    <a:pt x="179" y="107"/>
                  </a:lnTo>
                  <a:lnTo>
                    <a:pt x="178" y="105"/>
                  </a:lnTo>
                  <a:lnTo>
                    <a:pt x="177" y="103"/>
                  </a:lnTo>
                  <a:lnTo>
                    <a:pt x="177" y="101"/>
                  </a:lnTo>
                  <a:lnTo>
                    <a:pt x="176" y="100"/>
                  </a:lnTo>
                  <a:lnTo>
                    <a:pt x="175" y="97"/>
                  </a:lnTo>
                  <a:lnTo>
                    <a:pt x="174" y="96"/>
                  </a:lnTo>
                  <a:lnTo>
                    <a:pt x="173" y="94"/>
                  </a:lnTo>
                  <a:lnTo>
                    <a:pt x="172" y="91"/>
                  </a:lnTo>
                  <a:lnTo>
                    <a:pt x="171" y="90"/>
                  </a:lnTo>
                  <a:lnTo>
                    <a:pt x="170" y="88"/>
                  </a:lnTo>
                  <a:lnTo>
                    <a:pt x="169" y="86"/>
                  </a:lnTo>
                  <a:lnTo>
                    <a:pt x="167" y="84"/>
                  </a:lnTo>
                  <a:lnTo>
                    <a:pt x="165" y="80"/>
                  </a:lnTo>
                  <a:lnTo>
                    <a:pt x="162" y="76"/>
                  </a:lnTo>
                  <a:lnTo>
                    <a:pt x="159" y="72"/>
                  </a:lnTo>
                  <a:lnTo>
                    <a:pt x="157" y="69"/>
                  </a:lnTo>
                  <a:lnTo>
                    <a:pt x="154" y="66"/>
                  </a:lnTo>
                  <a:lnTo>
                    <a:pt x="151" y="63"/>
                  </a:lnTo>
                  <a:lnTo>
                    <a:pt x="148" y="60"/>
                  </a:lnTo>
                  <a:lnTo>
                    <a:pt x="145" y="57"/>
                  </a:lnTo>
                  <a:lnTo>
                    <a:pt x="142" y="55"/>
                  </a:lnTo>
                  <a:lnTo>
                    <a:pt x="139" y="53"/>
                  </a:lnTo>
                  <a:lnTo>
                    <a:pt x="136" y="51"/>
                  </a:lnTo>
                  <a:lnTo>
                    <a:pt x="133" y="49"/>
                  </a:lnTo>
                  <a:lnTo>
                    <a:pt x="130" y="47"/>
                  </a:lnTo>
                  <a:lnTo>
                    <a:pt x="127" y="46"/>
                  </a:lnTo>
                  <a:lnTo>
                    <a:pt x="124" y="45"/>
                  </a:lnTo>
                  <a:lnTo>
                    <a:pt x="121" y="44"/>
                  </a:lnTo>
                  <a:lnTo>
                    <a:pt x="117" y="43"/>
                  </a:lnTo>
                  <a:lnTo>
                    <a:pt x="114" y="43"/>
                  </a:lnTo>
                  <a:lnTo>
                    <a:pt x="111" y="42"/>
                  </a:lnTo>
                  <a:lnTo>
                    <a:pt x="108" y="42"/>
                  </a:lnTo>
                  <a:lnTo>
                    <a:pt x="105" y="42"/>
                  </a:lnTo>
                  <a:lnTo>
                    <a:pt x="102" y="42"/>
                  </a:lnTo>
                  <a:lnTo>
                    <a:pt x="99" y="43"/>
                  </a:lnTo>
                  <a:lnTo>
                    <a:pt x="96" y="43"/>
                  </a:lnTo>
                  <a:lnTo>
                    <a:pt x="93" y="43"/>
                  </a:lnTo>
                  <a:lnTo>
                    <a:pt x="90" y="44"/>
                  </a:lnTo>
                  <a:lnTo>
                    <a:pt x="87" y="46"/>
                  </a:lnTo>
                  <a:lnTo>
                    <a:pt x="83" y="46"/>
                  </a:lnTo>
                  <a:lnTo>
                    <a:pt x="80" y="48"/>
                  </a:lnTo>
                  <a:lnTo>
                    <a:pt x="77" y="49"/>
                  </a:lnTo>
                  <a:lnTo>
                    <a:pt x="75" y="51"/>
                  </a:lnTo>
                  <a:lnTo>
                    <a:pt x="72" y="53"/>
                  </a:lnTo>
                  <a:lnTo>
                    <a:pt x="69" y="55"/>
                  </a:lnTo>
                  <a:lnTo>
                    <a:pt x="66" y="57"/>
                  </a:lnTo>
                  <a:lnTo>
                    <a:pt x="64" y="59"/>
                  </a:lnTo>
                  <a:lnTo>
                    <a:pt x="61" y="62"/>
                  </a:lnTo>
                  <a:lnTo>
                    <a:pt x="59" y="64"/>
                  </a:lnTo>
                  <a:lnTo>
                    <a:pt x="56" y="66"/>
                  </a:lnTo>
                  <a:lnTo>
                    <a:pt x="55" y="69"/>
                  </a:lnTo>
                  <a:lnTo>
                    <a:pt x="53" y="71"/>
                  </a:lnTo>
                  <a:lnTo>
                    <a:pt x="51" y="74"/>
                  </a:lnTo>
                  <a:lnTo>
                    <a:pt x="50" y="77"/>
                  </a:lnTo>
                  <a:lnTo>
                    <a:pt x="48" y="80"/>
                  </a:lnTo>
                  <a:lnTo>
                    <a:pt x="47" y="83"/>
                  </a:lnTo>
                  <a:lnTo>
                    <a:pt x="46" y="86"/>
                  </a:lnTo>
                  <a:lnTo>
                    <a:pt x="45" y="88"/>
                  </a:lnTo>
                  <a:lnTo>
                    <a:pt x="45" y="91"/>
                  </a:lnTo>
                  <a:lnTo>
                    <a:pt x="44" y="95"/>
                  </a:lnTo>
                  <a:lnTo>
                    <a:pt x="43" y="98"/>
                  </a:lnTo>
                  <a:lnTo>
                    <a:pt x="43" y="101"/>
                  </a:lnTo>
                  <a:lnTo>
                    <a:pt x="43" y="105"/>
                  </a:lnTo>
                  <a:lnTo>
                    <a:pt x="43" y="108"/>
                  </a:lnTo>
                  <a:lnTo>
                    <a:pt x="44" y="112"/>
                  </a:lnTo>
                  <a:lnTo>
                    <a:pt x="45" y="115"/>
                  </a:lnTo>
                  <a:lnTo>
                    <a:pt x="45" y="119"/>
                  </a:lnTo>
                  <a:lnTo>
                    <a:pt x="46" y="122"/>
                  </a:lnTo>
                  <a:lnTo>
                    <a:pt x="48" y="126"/>
                  </a:lnTo>
                  <a:lnTo>
                    <a:pt x="49" y="130"/>
                  </a:lnTo>
                  <a:lnTo>
                    <a:pt x="51" y="134"/>
                  </a:lnTo>
                  <a:lnTo>
                    <a:pt x="52" y="138"/>
                  </a:lnTo>
                  <a:lnTo>
                    <a:pt x="54" y="142"/>
                  </a:lnTo>
                  <a:lnTo>
                    <a:pt x="56" y="145"/>
                  </a:lnTo>
                  <a:lnTo>
                    <a:pt x="59" y="150"/>
                  </a:lnTo>
                  <a:lnTo>
                    <a:pt x="61" y="154"/>
                  </a:lnTo>
                  <a:lnTo>
                    <a:pt x="64" y="158"/>
                  </a:lnTo>
                  <a:lnTo>
                    <a:pt x="67" y="162"/>
                  </a:lnTo>
                  <a:lnTo>
                    <a:pt x="69" y="165"/>
                  </a:lnTo>
                  <a:lnTo>
                    <a:pt x="72" y="168"/>
                  </a:lnTo>
                  <a:lnTo>
                    <a:pt x="75" y="172"/>
                  </a:lnTo>
                  <a:lnTo>
                    <a:pt x="78" y="175"/>
                  </a:lnTo>
                  <a:lnTo>
                    <a:pt x="81" y="178"/>
                  </a:lnTo>
                  <a:lnTo>
                    <a:pt x="84" y="180"/>
                  </a:lnTo>
                  <a:lnTo>
                    <a:pt x="87" y="183"/>
                  </a:lnTo>
                  <a:lnTo>
                    <a:pt x="90" y="185"/>
                  </a:lnTo>
                  <a:lnTo>
                    <a:pt x="93" y="187"/>
                  </a:lnTo>
                  <a:lnTo>
                    <a:pt x="96" y="189"/>
                  </a:lnTo>
                  <a:lnTo>
                    <a:pt x="99" y="190"/>
                  </a:lnTo>
                  <a:lnTo>
                    <a:pt x="102" y="192"/>
                  </a:lnTo>
                  <a:lnTo>
                    <a:pt x="105" y="193"/>
                  </a:lnTo>
                  <a:lnTo>
                    <a:pt x="108" y="194"/>
                  </a:lnTo>
                  <a:lnTo>
                    <a:pt x="111" y="195"/>
                  </a:lnTo>
                  <a:lnTo>
                    <a:pt x="114" y="195"/>
                  </a:lnTo>
                  <a:lnTo>
                    <a:pt x="117" y="196"/>
                  </a:lnTo>
                  <a:lnTo>
                    <a:pt x="120" y="196"/>
                  </a:lnTo>
                  <a:lnTo>
                    <a:pt x="123" y="196"/>
                  </a:lnTo>
                  <a:lnTo>
                    <a:pt x="126" y="196"/>
                  </a:lnTo>
                  <a:lnTo>
                    <a:pt x="129" y="196"/>
                  </a:lnTo>
                  <a:lnTo>
                    <a:pt x="132" y="196"/>
                  </a:lnTo>
                  <a:lnTo>
                    <a:pt x="135" y="195"/>
                  </a:lnTo>
                  <a:lnTo>
                    <a:pt x="138" y="194"/>
                  </a:lnTo>
                  <a:lnTo>
                    <a:pt x="141" y="193"/>
                  </a:lnTo>
                  <a:lnTo>
                    <a:pt x="144" y="192"/>
                  </a:lnTo>
                  <a:lnTo>
                    <a:pt x="146" y="191"/>
                  </a:lnTo>
                  <a:lnTo>
                    <a:pt x="149" y="190"/>
                  </a:lnTo>
                  <a:lnTo>
                    <a:pt x="152" y="188"/>
                  </a:lnTo>
                  <a:lnTo>
                    <a:pt x="155" y="186"/>
                  </a:lnTo>
                  <a:lnTo>
                    <a:pt x="157" y="185"/>
                  </a:lnTo>
                  <a:lnTo>
                    <a:pt x="159" y="183"/>
                  </a:lnTo>
                  <a:lnTo>
                    <a:pt x="161" y="182"/>
                  </a:lnTo>
                  <a:lnTo>
                    <a:pt x="162" y="180"/>
                  </a:lnTo>
                  <a:lnTo>
                    <a:pt x="164" y="179"/>
                  </a:lnTo>
                  <a:lnTo>
                    <a:pt x="166" y="177"/>
                  </a:lnTo>
                  <a:lnTo>
                    <a:pt x="167" y="175"/>
                  </a:lnTo>
                  <a:lnTo>
                    <a:pt x="169" y="174"/>
                  </a:lnTo>
                  <a:lnTo>
                    <a:pt x="165" y="174"/>
                  </a:lnTo>
                  <a:lnTo>
                    <a:pt x="161" y="174"/>
                  </a:lnTo>
                  <a:lnTo>
                    <a:pt x="157" y="175"/>
                  </a:lnTo>
                  <a:lnTo>
                    <a:pt x="154" y="176"/>
                  </a:lnTo>
                  <a:lnTo>
                    <a:pt x="150" y="176"/>
                  </a:lnTo>
                  <a:lnTo>
                    <a:pt x="146" y="177"/>
                  </a:lnTo>
                  <a:lnTo>
                    <a:pt x="143" y="178"/>
                  </a:lnTo>
                  <a:lnTo>
                    <a:pt x="139" y="179"/>
                  </a:lnTo>
                  <a:lnTo>
                    <a:pt x="135" y="150"/>
                  </a:lnTo>
                  <a:lnTo>
                    <a:pt x="138" y="149"/>
                  </a:lnTo>
                  <a:lnTo>
                    <a:pt x="141" y="148"/>
                  </a:lnTo>
                  <a:lnTo>
                    <a:pt x="143" y="148"/>
                  </a:lnTo>
                  <a:lnTo>
                    <a:pt x="146" y="147"/>
                  </a:lnTo>
                  <a:lnTo>
                    <a:pt x="149" y="146"/>
                  </a:lnTo>
                  <a:lnTo>
                    <a:pt x="152" y="146"/>
                  </a:lnTo>
                  <a:lnTo>
                    <a:pt x="155" y="145"/>
                  </a:lnTo>
                  <a:lnTo>
                    <a:pt x="158" y="145"/>
                  </a:lnTo>
                  <a:lnTo>
                    <a:pt x="161" y="145"/>
                  </a:lnTo>
                  <a:lnTo>
                    <a:pt x="164" y="145"/>
                  </a:lnTo>
                  <a:lnTo>
                    <a:pt x="167" y="145"/>
                  </a:lnTo>
                  <a:lnTo>
                    <a:pt x="170" y="145"/>
                  </a:lnTo>
                  <a:lnTo>
                    <a:pt x="173" y="145"/>
                  </a:lnTo>
                  <a:lnTo>
                    <a:pt x="175" y="145"/>
                  </a:lnTo>
                  <a:lnTo>
                    <a:pt x="178" y="145"/>
                  </a:lnTo>
                  <a:lnTo>
                    <a:pt x="182" y="145"/>
                  </a:lnTo>
                  <a:lnTo>
                    <a:pt x="225" y="145"/>
                  </a:lnTo>
                </a:path>
              </a:pathLst>
            </a:custGeom>
            <a:solidFill>
              <a:srgbClr val="FFFFFF"/>
            </a:solidFill>
            <a:ln w="9525" cap="rnd">
              <a:noFill/>
              <a:round/>
              <a:headEnd/>
              <a:tailEnd/>
            </a:ln>
          </p:spPr>
          <p:txBody>
            <a:bodyPr>
              <a:prstTxWarp prst="textNoShape">
                <a:avLst/>
              </a:prstTxWarp>
            </a:bodyPr>
            <a:lstStyle/>
            <a:p>
              <a:endParaRPr lang="en-US"/>
            </a:p>
          </p:txBody>
        </p:sp>
        <p:sp>
          <p:nvSpPr>
            <p:cNvPr id="174103" name="Freeform 366"/>
            <p:cNvSpPr>
              <a:spLocks noChangeAspect="1"/>
            </p:cNvSpPr>
            <p:nvPr/>
          </p:nvSpPr>
          <p:spPr bwMode="auto">
            <a:xfrm>
              <a:off x="3334596" y="1982024"/>
              <a:ext cx="221851" cy="227522"/>
            </a:xfrm>
            <a:custGeom>
              <a:avLst/>
              <a:gdLst>
                <a:gd name="T0" fmla="*/ 94 w 236"/>
                <a:gd name="T1" fmla="*/ 176 h 261"/>
                <a:gd name="T2" fmla="*/ 104 w 236"/>
                <a:gd name="T3" fmla="*/ 195 h 261"/>
                <a:gd name="T4" fmla="*/ 110 w 236"/>
                <a:gd name="T5" fmla="*/ 204 h 261"/>
                <a:gd name="T6" fmla="*/ 114 w 236"/>
                <a:gd name="T7" fmla="*/ 209 h 261"/>
                <a:gd name="T8" fmla="*/ 120 w 236"/>
                <a:gd name="T9" fmla="*/ 213 h 261"/>
                <a:gd name="T10" fmla="*/ 126 w 236"/>
                <a:gd name="T11" fmla="*/ 216 h 261"/>
                <a:gd name="T12" fmla="*/ 133 w 236"/>
                <a:gd name="T13" fmla="*/ 217 h 261"/>
                <a:gd name="T14" fmla="*/ 140 w 236"/>
                <a:gd name="T15" fmla="*/ 218 h 261"/>
                <a:gd name="T16" fmla="*/ 148 w 236"/>
                <a:gd name="T17" fmla="*/ 217 h 261"/>
                <a:gd name="T18" fmla="*/ 156 w 236"/>
                <a:gd name="T19" fmla="*/ 214 h 261"/>
                <a:gd name="T20" fmla="*/ 165 w 236"/>
                <a:gd name="T21" fmla="*/ 210 h 261"/>
                <a:gd name="T22" fmla="*/ 173 w 236"/>
                <a:gd name="T23" fmla="*/ 206 h 261"/>
                <a:gd name="T24" fmla="*/ 179 w 236"/>
                <a:gd name="T25" fmla="*/ 201 h 261"/>
                <a:gd name="T26" fmla="*/ 184 w 236"/>
                <a:gd name="T27" fmla="*/ 196 h 261"/>
                <a:gd name="T28" fmla="*/ 188 w 236"/>
                <a:gd name="T29" fmla="*/ 190 h 261"/>
                <a:gd name="T30" fmla="*/ 190 w 236"/>
                <a:gd name="T31" fmla="*/ 184 h 261"/>
                <a:gd name="T32" fmla="*/ 191 w 236"/>
                <a:gd name="T33" fmla="*/ 178 h 261"/>
                <a:gd name="T34" fmla="*/ 191 w 236"/>
                <a:gd name="T35" fmla="*/ 173 h 261"/>
                <a:gd name="T36" fmla="*/ 189 w 236"/>
                <a:gd name="T37" fmla="*/ 165 h 261"/>
                <a:gd name="T38" fmla="*/ 183 w 236"/>
                <a:gd name="T39" fmla="*/ 149 h 261"/>
                <a:gd name="T40" fmla="*/ 124 w 236"/>
                <a:gd name="T41" fmla="*/ 18 h 261"/>
                <a:gd name="T42" fmla="*/ 217 w 236"/>
                <a:gd name="T43" fmla="*/ 117 h 261"/>
                <a:gd name="T44" fmla="*/ 224 w 236"/>
                <a:gd name="T45" fmla="*/ 133 h 261"/>
                <a:gd name="T46" fmla="*/ 231 w 236"/>
                <a:gd name="T47" fmla="*/ 152 h 261"/>
                <a:gd name="T48" fmla="*/ 234 w 236"/>
                <a:gd name="T49" fmla="*/ 166 h 261"/>
                <a:gd name="T50" fmla="*/ 235 w 236"/>
                <a:gd name="T51" fmla="*/ 174 h 261"/>
                <a:gd name="T52" fmla="*/ 235 w 236"/>
                <a:gd name="T53" fmla="*/ 182 h 261"/>
                <a:gd name="T54" fmla="*/ 234 w 236"/>
                <a:gd name="T55" fmla="*/ 190 h 261"/>
                <a:gd name="T56" fmla="*/ 232 w 236"/>
                <a:gd name="T57" fmla="*/ 197 h 261"/>
                <a:gd name="T58" fmla="*/ 229 w 236"/>
                <a:gd name="T59" fmla="*/ 204 h 261"/>
                <a:gd name="T60" fmla="*/ 225 w 236"/>
                <a:gd name="T61" fmla="*/ 212 h 261"/>
                <a:gd name="T62" fmla="*/ 220 w 236"/>
                <a:gd name="T63" fmla="*/ 218 h 261"/>
                <a:gd name="T64" fmla="*/ 214 w 236"/>
                <a:gd name="T65" fmla="*/ 225 h 261"/>
                <a:gd name="T66" fmla="*/ 206 w 236"/>
                <a:gd name="T67" fmla="*/ 231 h 261"/>
                <a:gd name="T68" fmla="*/ 197 w 236"/>
                <a:gd name="T69" fmla="*/ 238 h 261"/>
                <a:gd name="T70" fmla="*/ 186 w 236"/>
                <a:gd name="T71" fmla="*/ 243 h 261"/>
                <a:gd name="T72" fmla="*/ 174 w 236"/>
                <a:gd name="T73" fmla="*/ 249 h 261"/>
                <a:gd name="T74" fmla="*/ 160 w 236"/>
                <a:gd name="T75" fmla="*/ 255 h 261"/>
                <a:gd name="T76" fmla="*/ 148 w 236"/>
                <a:gd name="T77" fmla="*/ 258 h 261"/>
                <a:gd name="T78" fmla="*/ 138 w 236"/>
                <a:gd name="T79" fmla="*/ 260 h 261"/>
                <a:gd name="T80" fmla="*/ 129 w 236"/>
                <a:gd name="T81" fmla="*/ 260 h 261"/>
                <a:gd name="T82" fmla="*/ 120 w 236"/>
                <a:gd name="T83" fmla="*/ 260 h 261"/>
                <a:gd name="T84" fmla="*/ 112 w 236"/>
                <a:gd name="T85" fmla="*/ 258 h 261"/>
                <a:gd name="T86" fmla="*/ 105 w 236"/>
                <a:gd name="T87" fmla="*/ 255 h 261"/>
                <a:gd name="T88" fmla="*/ 98 w 236"/>
                <a:gd name="T89" fmla="*/ 252 h 261"/>
                <a:gd name="T90" fmla="*/ 91 w 236"/>
                <a:gd name="T91" fmla="*/ 248 h 261"/>
                <a:gd name="T92" fmla="*/ 83 w 236"/>
                <a:gd name="T93" fmla="*/ 242 h 261"/>
                <a:gd name="T94" fmla="*/ 72 w 236"/>
                <a:gd name="T95" fmla="*/ 228 h 261"/>
                <a:gd name="T96" fmla="*/ 66 w 236"/>
                <a:gd name="T97" fmla="*/ 216 h 261"/>
                <a:gd name="T98" fmla="*/ 58 w 236"/>
                <a:gd name="T99" fmla="*/ 202 h 261"/>
                <a:gd name="T100" fmla="*/ 51 w 236"/>
                <a:gd name="T101" fmla="*/ 187 h 2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6"/>
                <a:gd name="T154" fmla="*/ 0 h 261"/>
                <a:gd name="T155" fmla="*/ 236 w 236"/>
                <a:gd name="T156" fmla="*/ 261 h 2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6" h="261">
                  <a:moveTo>
                    <a:pt x="0" y="76"/>
                  </a:moveTo>
                  <a:lnTo>
                    <a:pt x="39" y="58"/>
                  </a:lnTo>
                  <a:lnTo>
                    <a:pt x="91" y="170"/>
                  </a:lnTo>
                  <a:lnTo>
                    <a:pt x="94" y="176"/>
                  </a:lnTo>
                  <a:lnTo>
                    <a:pt x="97" y="181"/>
                  </a:lnTo>
                  <a:lnTo>
                    <a:pt x="99" y="187"/>
                  </a:lnTo>
                  <a:lnTo>
                    <a:pt x="102" y="191"/>
                  </a:lnTo>
                  <a:lnTo>
                    <a:pt x="104" y="195"/>
                  </a:lnTo>
                  <a:lnTo>
                    <a:pt x="106" y="198"/>
                  </a:lnTo>
                  <a:lnTo>
                    <a:pt x="107" y="201"/>
                  </a:lnTo>
                  <a:lnTo>
                    <a:pt x="108" y="203"/>
                  </a:lnTo>
                  <a:lnTo>
                    <a:pt x="110" y="204"/>
                  </a:lnTo>
                  <a:lnTo>
                    <a:pt x="111" y="206"/>
                  </a:lnTo>
                  <a:lnTo>
                    <a:pt x="112" y="207"/>
                  </a:lnTo>
                  <a:lnTo>
                    <a:pt x="113" y="208"/>
                  </a:lnTo>
                  <a:lnTo>
                    <a:pt x="114" y="209"/>
                  </a:lnTo>
                  <a:lnTo>
                    <a:pt x="116" y="210"/>
                  </a:lnTo>
                  <a:lnTo>
                    <a:pt x="117" y="211"/>
                  </a:lnTo>
                  <a:lnTo>
                    <a:pt x="119" y="212"/>
                  </a:lnTo>
                  <a:lnTo>
                    <a:pt x="120" y="213"/>
                  </a:lnTo>
                  <a:lnTo>
                    <a:pt x="121" y="214"/>
                  </a:lnTo>
                  <a:lnTo>
                    <a:pt x="123" y="215"/>
                  </a:lnTo>
                  <a:lnTo>
                    <a:pt x="124" y="215"/>
                  </a:lnTo>
                  <a:lnTo>
                    <a:pt x="126" y="216"/>
                  </a:lnTo>
                  <a:lnTo>
                    <a:pt x="128" y="216"/>
                  </a:lnTo>
                  <a:lnTo>
                    <a:pt x="129" y="217"/>
                  </a:lnTo>
                  <a:lnTo>
                    <a:pt x="131" y="217"/>
                  </a:lnTo>
                  <a:lnTo>
                    <a:pt x="133" y="217"/>
                  </a:lnTo>
                  <a:lnTo>
                    <a:pt x="135" y="218"/>
                  </a:lnTo>
                  <a:lnTo>
                    <a:pt x="137" y="218"/>
                  </a:lnTo>
                  <a:lnTo>
                    <a:pt x="138" y="218"/>
                  </a:lnTo>
                  <a:lnTo>
                    <a:pt x="140" y="218"/>
                  </a:lnTo>
                  <a:lnTo>
                    <a:pt x="142" y="218"/>
                  </a:lnTo>
                  <a:lnTo>
                    <a:pt x="144" y="217"/>
                  </a:lnTo>
                  <a:lnTo>
                    <a:pt x="146" y="217"/>
                  </a:lnTo>
                  <a:lnTo>
                    <a:pt x="148" y="217"/>
                  </a:lnTo>
                  <a:lnTo>
                    <a:pt x="150" y="216"/>
                  </a:lnTo>
                  <a:lnTo>
                    <a:pt x="152" y="215"/>
                  </a:lnTo>
                  <a:lnTo>
                    <a:pt x="154" y="215"/>
                  </a:lnTo>
                  <a:lnTo>
                    <a:pt x="156" y="214"/>
                  </a:lnTo>
                  <a:lnTo>
                    <a:pt x="158" y="213"/>
                  </a:lnTo>
                  <a:lnTo>
                    <a:pt x="161" y="213"/>
                  </a:lnTo>
                  <a:lnTo>
                    <a:pt x="163" y="211"/>
                  </a:lnTo>
                  <a:lnTo>
                    <a:pt x="165" y="210"/>
                  </a:lnTo>
                  <a:lnTo>
                    <a:pt x="167" y="209"/>
                  </a:lnTo>
                  <a:lnTo>
                    <a:pt x="169" y="208"/>
                  </a:lnTo>
                  <a:lnTo>
                    <a:pt x="172" y="207"/>
                  </a:lnTo>
                  <a:lnTo>
                    <a:pt x="173" y="206"/>
                  </a:lnTo>
                  <a:lnTo>
                    <a:pt x="175" y="204"/>
                  </a:lnTo>
                  <a:lnTo>
                    <a:pt x="177" y="203"/>
                  </a:lnTo>
                  <a:lnTo>
                    <a:pt x="178" y="202"/>
                  </a:lnTo>
                  <a:lnTo>
                    <a:pt x="179" y="201"/>
                  </a:lnTo>
                  <a:lnTo>
                    <a:pt x="181" y="199"/>
                  </a:lnTo>
                  <a:lnTo>
                    <a:pt x="182" y="198"/>
                  </a:lnTo>
                  <a:lnTo>
                    <a:pt x="183" y="197"/>
                  </a:lnTo>
                  <a:lnTo>
                    <a:pt x="184" y="196"/>
                  </a:lnTo>
                  <a:lnTo>
                    <a:pt x="185" y="194"/>
                  </a:lnTo>
                  <a:lnTo>
                    <a:pt x="186" y="193"/>
                  </a:lnTo>
                  <a:lnTo>
                    <a:pt x="187" y="191"/>
                  </a:lnTo>
                  <a:lnTo>
                    <a:pt x="188" y="190"/>
                  </a:lnTo>
                  <a:lnTo>
                    <a:pt x="188" y="188"/>
                  </a:lnTo>
                  <a:lnTo>
                    <a:pt x="189" y="187"/>
                  </a:lnTo>
                  <a:lnTo>
                    <a:pt x="189" y="185"/>
                  </a:lnTo>
                  <a:lnTo>
                    <a:pt x="190" y="184"/>
                  </a:lnTo>
                  <a:lnTo>
                    <a:pt x="190" y="182"/>
                  </a:lnTo>
                  <a:lnTo>
                    <a:pt x="190" y="181"/>
                  </a:lnTo>
                  <a:lnTo>
                    <a:pt x="190" y="180"/>
                  </a:lnTo>
                  <a:lnTo>
                    <a:pt x="191" y="178"/>
                  </a:lnTo>
                  <a:lnTo>
                    <a:pt x="191" y="177"/>
                  </a:lnTo>
                  <a:lnTo>
                    <a:pt x="191" y="175"/>
                  </a:lnTo>
                  <a:lnTo>
                    <a:pt x="191" y="174"/>
                  </a:lnTo>
                  <a:lnTo>
                    <a:pt x="191" y="173"/>
                  </a:lnTo>
                  <a:lnTo>
                    <a:pt x="190" y="171"/>
                  </a:lnTo>
                  <a:lnTo>
                    <a:pt x="190" y="170"/>
                  </a:lnTo>
                  <a:lnTo>
                    <a:pt x="190" y="168"/>
                  </a:lnTo>
                  <a:lnTo>
                    <a:pt x="189" y="165"/>
                  </a:lnTo>
                  <a:lnTo>
                    <a:pt x="188" y="161"/>
                  </a:lnTo>
                  <a:lnTo>
                    <a:pt x="187" y="158"/>
                  </a:lnTo>
                  <a:lnTo>
                    <a:pt x="185" y="153"/>
                  </a:lnTo>
                  <a:lnTo>
                    <a:pt x="183" y="149"/>
                  </a:lnTo>
                  <a:lnTo>
                    <a:pt x="181" y="144"/>
                  </a:lnTo>
                  <a:lnTo>
                    <a:pt x="178" y="138"/>
                  </a:lnTo>
                  <a:lnTo>
                    <a:pt x="176" y="132"/>
                  </a:lnTo>
                  <a:lnTo>
                    <a:pt x="124" y="18"/>
                  </a:lnTo>
                  <a:lnTo>
                    <a:pt x="163" y="0"/>
                  </a:lnTo>
                  <a:lnTo>
                    <a:pt x="213" y="108"/>
                  </a:lnTo>
                  <a:lnTo>
                    <a:pt x="215" y="112"/>
                  </a:lnTo>
                  <a:lnTo>
                    <a:pt x="217" y="117"/>
                  </a:lnTo>
                  <a:lnTo>
                    <a:pt x="219" y="121"/>
                  </a:lnTo>
                  <a:lnTo>
                    <a:pt x="220" y="125"/>
                  </a:lnTo>
                  <a:lnTo>
                    <a:pt x="222" y="129"/>
                  </a:lnTo>
                  <a:lnTo>
                    <a:pt x="224" y="133"/>
                  </a:lnTo>
                  <a:lnTo>
                    <a:pt x="225" y="136"/>
                  </a:lnTo>
                  <a:lnTo>
                    <a:pt x="227" y="140"/>
                  </a:lnTo>
                  <a:lnTo>
                    <a:pt x="229" y="146"/>
                  </a:lnTo>
                  <a:lnTo>
                    <a:pt x="231" y="152"/>
                  </a:lnTo>
                  <a:lnTo>
                    <a:pt x="233" y="157"/>
                  </a:lnTo>
                  <a:lnTo>
                    <a:pt x="234" y="162"/>
                  </a:lnTo>
                  <a:lnTo>
                    <a:pt x="234" y="164"/>
                  </a:lnTo>
                  <a:lnTo>
                    <a:pt x="234" y="166"/>
                  </a:lnTo>
                  <a:lnTo>
                    <a:pt x="235" y="168"/>
                  </a:lnTo>
                  <a:lnTo>
                    <a:pt x="235" y="170"/>
                  </a:lnTo>
                  <a:lnTo>
                    <a:pt x="235" y="172"/>
                  </a:lnTo>
                  <a:lnTo>
                    <a:pt x="235" y="174"/>
                  </a:lnTo>
                  <a:lnTo>
                    <a:pt x="235" y="176"/>
                  </a:lnTo>
                  <a:lnTo>
                    <a:pt x="235" y="178"/>
                  </a:lnTo>
                  <a:lnTo>
                    <a:pt x="235" y="180"/>
                  </a:lnTo>
                  <a:lnTo>
                    <a:pt x="235" y="182"/>
                  </a:lnTo>
                  <a:lnTo>
                    <a:pt x="235" y="184"/>
                  </a:lnTo>
                  <a:lnTo>
                    <a:pt x="235" y="186"/>
                  </a:lnTo>
                  <a:lnTo>
                    <a:pt x="235" y="188"/>
                  </a:lnTo>
                  <a:lnTo>
                    <a:pt x="234" y="190"/>
                  </a:lnTo>
                  <a:lnTo>
                    <a:pt x="234" y="192"/>
                  </a:lnTo>
                  <a:lnTo>
                    <a:pt x="233" y="193"/>
                  </a:lnTo>
                  <a:lnTo>
                    <a:pt x="233" y="196"/>
                  </a:lnTo>
                  <a:lnTo>
                    <a:pt x="232" y="197"/>
                  </a:lnTo>
                  <a:lnTo>
                    <a:pt x="231" y="199"/>
                  </a:lnTo>
                  <a:lnTo>
                    <a:pt x="230" y="201"/>
                  </a:lnTo>
                  <a:lnTo>
                    <a:pt x="230" y="203"/>
                  </a:lnTo>
                  <a:lnTo>
                    <a:pt x="229" y="204"/>
                  </a:lnTo>
                  <a:lnTo>
                    <a:pt x="228" y="206"/>
                  </a:lnTo>
                  <a:lnTo>
                    <a:pt x="227" y="208"/>
                  </a:lnTo>
                  <a:lnTo>
                    <a:pt x="226" y="210"/>
                  </a:lnTo>
                  <a:lnTo>
                    <a:pt x="225" y="212"/>
                  </a:lnTo>
                  <a:lnTo>
                    <a:pt x="224" y="213"/>
                  </a:lnTo>
                  <a:lnTo>
                    <a:pt x="222" y="215"/>
                  </a:lnTo>
                  <a:lnTo>
                    <a:pt x="221" y="217"/>
                  </a:lnTo>
                  <a:lnTo>
                    <a:pt x="220" y="218"/>
                  </a:lnTo>
                  <a:lnTo>
                    <a:pt x="218" y="220"/>
                  </a:lnTo>
                  <a:lnTo>
                    <a:pt x="217" y="222"/>
                  </a:lnTo>
                  <a:lnTo>
                    <a:pt x="215" y="223"/>
                  </a:lnTo>
                  <a:lnTo>
                    <a:pt x="214" y="225"/>
                  </a:lnTo>
                  <a:lnTo>
                    <a:pt x="212" y="227"/>
                  </a:lnTo>
                  <a:lnTo>
                    <a:pt x="210" y="228"/>
                  </a:lnTo>
                  <a:lnTo>
                    <a:pt x="208" y="230"/>
                  </a:lnTo>
                  <a:lnTo>
                    <a:pt x="206" y="231"/>
                  </a:lnTo>
                  <a:lnTo>
                    <a:pt x="204" y="233"/>
                  </a:lnTo>
                  <a:lnTo>
                    <a:pt x="202" y="235"/>
                  </a:lnTo>
                  <a:lnTo>
                    <a:pt x="199" y="236"/>
                  </a:lnTo>
                  <a:lnTo>
                    <a:pt x="197" y="238"/>
                  </a:lnTo>
                  <a:lnTo>
                    <a:pt x="194" y="239"/>
                  </a:lnTo>
                  <a:lnTo>
                    <a:pt x="192" y="241"/>
                  </a:lnTo>
                  <a:lnTo>
                    <a:pt x="189" y="242"/>
                  </a:lnTo>
                  <a:lnTo>
                    <a:pt x="186" y="243"/>
                  </a:lnTo>
                  <a:lnTo>
                    <a:pt x="183" y="244"/>
                  </a:lnTo>
                  <a:lnTo>
                    <a:pt x="180" y="246"/>
                  </a:lnTo>
                  <a:lnTo>
                    <a:pt x="177" y="248"/>
                  </a:lnTo>
                  <a:lnTo>
                    <a:pt x="174" y="249"/>
                  </a:lnTo>
                  <a:lnTo>
                    <a:pt x="170" y="251"/>
                  </a:lnTo>
                  <a:lnTo>
                    <a:pt x="166" y="252"/>
                  </a:lnTo>
                  <a:lnTo>
                    <a:pt x="164" y="253"/>
                  </a:lnTo>
                  <a:lnTo>
                    <a:pt x="160" y="255"/>
                  </a:lnTo>
                  <a:lnTo>
                    <a:pt x="157" y="255"/>
                  </a:lnTo>
                  <a:lnTo>
                    <a:pt x="154" y="256"/>
                  </a:lnTo>
                  <a:lnTo>
                    <a:pt x="151" y="257"/>
                  </a:lnTo>
                  <a:lnTo>
                    <a:pt x="148" y="258"/>
                  </a:lnTo>
                  <a:lnTo>
                    <a:pt x="145" y="259"/>
                  </a:lnTo>
                  <a:lnTo>
                    <a:pt x="143" y="259"/>
                  </a:lnTo>
                  <a:lnTo>
                    <a:pt x="140" y="260"/>
                  </a:lnTo>
                  <a:lnTo>
                    <a:pt x="138" y="260"/>
                  </a:lnTo>
                  <a:lnTo>
                    <a:pt x="135" y="260"/>
                  </a:lnTo>
                  <a:lnTo>
                    <a:pt x="133" y="260"/>
                  </a:lnTo>
                  <a:lnTo>
                    <a:pt x="131" y="260"/>
                  </a:lnTo>
                  <a:lnTo>
                    <a:pt x="129" y="260"/>
                  </a:lnTo>
                  <a:lnTo>
                    <a:pt x="127" y="260"/>
                  </a:lnTo>
                  <a:lnTo>
                    <a:pt x="124" y="260"/>
                  </a:lnTo>
                  <a:lnTo>
                    <a:pt x="122" y="260"/>
                  </a:lnTo>
                  <a:lnTo>
                    <a:pt x="120" y="260"/>
                  </a:lnTo>
                  <a:lnTo>
                    <a:pt x="118" y="259"/>
                  </a:lnTo>
                  <a:lnTo>
                    <a:pt x="116" y="259"/>
                  </a:lnTo>
                  <a:lnTo>
                    <a:pt x="114" y="258"/>
                  </a:lnTo>
                  <a:lnTo>
                    <a:pt x="112" y="258"/>
                  </a:lnTo>
                  <a:lnTo>
                    <a:pt x="110" y="258"/>
                  </a:lnTo>
                  <a:lnTo>
                    <a:pt x="108" y="257"/>
                  </a:lnTo>
                  <a:lnTo>
                    <a:pt x="106" y="256"/>
                  </a:lnTo>
                  <a:lnTo>
                    <a:pt x="105" y="255"/>
                  </a:lnTo>
                  <a:lnTo>
                    <a:pt x="103" y="255"/>
                  </a:lnTo>
                  <a:lnTo>
                    <a:pt x="101" y="254"/>
                  </a:lnTo>
                  <a:lnTo>
                    <a:pt x="99" y="253"/>
                  </a:lnTo>
                  <a:lnTo>
                    <a:pt x="98" y="252"/>
                  </a:lnTo>
                  <a:lnTo>
                    <a:pt x="96" y="251"/>
                  </a:lnTo>
                  <a:lnTo>
                    <a:pt x="95" y="250"/>
                  </a:lnTo>
                  <a:lnTo>
                    <a:pt x="93" y="249"/>
                  </a:lnTo>
                  <a:lnTo>
                    <a:pt x="91" y="248"/>
                  </a:lnTo>
                  <a:lnTo>
                    <a:pt x="90" y="247"/>
                  </a:lnTo>
                  <a:lnTo>
                    <a:pt x="89" y="246"/>
                  </a:lnTo>
                  <a:lnTo>
                    <a:pt x="86" y="244"/>
                  </a:lnTo>
                  <a:lnTo>
                    <a:pt x="83" y="242"/>
                  </a:lnTo>
                  <a:lnTo>
                    <a:pt x="81" y="239"/>
                  </a:lnTo>
                  <a:lnTo>
                    <a:pt x="79" y="237"/>
                  </a:lnTo>
                  <a:lnTo>
                    <a:pt x="76" y="232"/>
                  </a:lnTo>
                  <a:lnTo>
                    <a:pt x="72" y="228"/>
                  </a:lnTo>
                  <a:lnTo>
                    <a:pt x="71" y="225"/>
                  </a:lnTo>
                  <a:lnTo>
                    <a:pt x="69" y="222"/>
                  </a:lnTo>
                  <a:lnTo>
                    <a:pt x="67" y="219"/>
                  </a:lnTo>
                  <a:lnTo>
                    <a:pt x="66" y="216"/>
                  </a:lnTo>
                  <a:lnTo>
                    <a:pt x="64" y="213"/>
                  </a:lnTo>
                  <a:lnTo>
                    <a:pt x="62" y="210"/>
                  </a:lnTo>
                  <a:lnTo>
                    <a:pt x="60" y="206"/>
                  </a:lnTo>
                  <a:lnTo>
                    <a:pt x="58" y="202"/>
                  </a:lnTo>
                  <a:lnTo>
                    <a:pt x="57" y="199"/>
                  </a:lnTo>
                  <a:lnTo>
                    <a:pt x="55" y="195"/>
                  </a:lnTo>
                  <a:lnTo>
                    <a:pt x="53" y="191"/>
                  </a:lnTo>
                  <a:lnTo>
                    <a:pt x="51" y="187"/>
                  </a:lnTo>
                  <a:lnTo>
                    <a:pt x="0" y="76"/>
                  </a:lnTo>
                </a:path>
              </a:pathLst>
            </a:custGeom>
            <a:solidFill>
              <a:srgbClr val="FFFFFF"/>
            </a:solidFill>
            <a:ln w="9525" cap="rnd">
              <a:noFill/>
              <a:round/>
              <a:headEnd/>
              <a:tailEnd/>
            </a:ln>
          </p:spPr>
          <p:txBody>
            <a:bodyPr>
              <a:prstTxWarp prst="textNoShape">
                <a:avLst/>
              </a:prstTxWarp>
            </a:bodyPr>
            <a:lstStyle/>
            <a:p>
              <a:endParaRPr lang="en-US"/>
            </a:p>
          </p:txBody>
        </p:sp>
        <p:sp>
          <p:nvSpPr>
            <p:cNvPr id="174104" name="Freeform 367"/>
            <p:cNvSpPr>
              <a:spLocks noChangeAspect="1"/>
            </p:cNvSpPr>
            <p:nvPr/>
          </p:nvSpPr>
          <p:spPr bwMode="auto">
            <a:xfrm>
              <a:off x="3541657" y="1950171"/>
              <a:ext cx="118321" cy="195669"/>
            </a:xfrm>
            <a:custGeom>
              <a:avLst/>
              <a:gdLst>
                <a:gd name="T0" fmla="*/ 78 w 119"/>
                <a:gd name="T1" fmla="*/ 227 h 228"/>
                <a:gd name="T2" fmla="*/ 0 w 119"/>
                <a:gd name="T3" fmla="*/ 15 h 228"/>
                <a:gd name="T4" fmla="*/ 41 w 119"/>
                <a:gd name="T5" fmla="*/ 0 h 228"/>
                <a:gd name="T6" fmla="*/ 118 w 119"/>
                <a:gd name="T7" fmla="*/ 212 h 228"/>
                <a:gd name="T8" fmla="*/ 78 w 119"/>
                <a:gd name="T9" fmla="*/ 227 h 228"/>
                <a:gd name="T10" fmla="*/ 0 60000 65536"/>
                <a:gd name="T11" fmla="*/ 0 60000 65536"/>
                <a:gd name="T12" fmla="*/ 0 60000 65536"/>
                <a:gd name="T13" fmla="*/ 0 60000 65536"/>
                <a:gd name="T14" fmla="*/ 0 60000 65536"/>
                <a:gd name="T15" fmla="*/ 0 w 119"/>
                <a:gd name="T16" fmla="*/ 0 h 228"/>
                <a:gd name="T17" fmla="*/ 119 w 119"/>
                <a:gd name="T18" fmla="*/ 228 h 228"/>
              </a:gdLst>
              <a:ahLst/>
              <a:cxnLst>
                <a:cxn ang="T10">
                  <a:pos x="T0" y="T1"/>
                </a:cxn>
                <a:cxn ang="T11">
                  <a:pos x="T2" y="T3"/>
                </a:cxn>
                <a:cxn ang="T12">
                  <a:pos x="T4" y="T5"/>
                </a:cxn>
                <a:cxn ang="T13">
                  <a:pos x="T6" y="T7"/>
                </a:cxn>
                <a:cxn ang="T14">
                  <a:pos x="T8" y="T9"/>
                </a:cxn>
              </a:cxnLst>
              <a:rect l="T15" t="T16" r="T17" b="T18"/>
              <a:pathLst>
                <a:path w="119" h="228">
                  <a:moveTo>
                    <a:pt x="78" y="227"/>
                  </a:moveTo>
                  <a:lnTo>
                    <a:pt x="0" y="15"/>
                  </a:lnTo>
                  <a:lnTo>
                    <a:pt x="41" y="0"/>
                  </a:lnTo>
                  <a:lnTo>
                    <a:pt x="118" y="212"/>
                  </a:lnTo>
                  <a:lnTo>
                    <a:pt x="78" y="227"/>
                  </a:lnTo>
                </a:path>
              </a:pathLst>
            </a:custGeom>
            <a:solidFill>
              <a:srgbClr val="FFFFFF"/>
            </a:solidFill>
            <a:ln w="9525" cap="rnd">
              <a:noFill/>
              <a:round/>
              <a:headEnd/>
              <a:tailEnd/>
            </a:ln>
          </p:spPr>
          <p:txBody>
            <a:bodyPr>
              <a:prstTxWarp prst="textNoShape">
                <a:avLst/>
              </a:prstTxWarp>
            </a:bodyPr>
            <a:lstStyle/>
            <a:p>
              <a:endParaRPr lang="en-US"/>
            </a:p>
          </p:txBody>
        </p:sp>
        <p:sp>
          <p:nvSpPr>
            <p:cNvPr id="174105" name="Freeform 368"/>
            <p:cNvSpPr>
              <a:spLocks noChangeAspect="1"/>
            </p:cNvSpPr>
            <p:nvPr/>
          </p:nvSpPr>
          <p:spPr bwMode="auto">
            <a:xfrm>
              <a:off x="3650117" y="1904667"/>
              <a:ext cx="187341" cy="204770"/>
            </a:xfrm>
            <a:custGeom>
              <a:avLst/>
              <a:gdLst>
                <a:gd name="T0" fmla="*/ 68 w 199"/>
                <a:gd name="T1" fmla="*/ 177 h 237"/>
                <a:gd name="T2" fmla="*/ 79 w 199"/>
                <a:gd name="T3" fmla="*/ 188 h 237"/>
                <a:gd name="T4" fmla="*/ 91 w 199"/>
                <a:gd name="T5" fmla="*/ 194 h 237"/>
                <a:gd name="T6" fmla="*/ 106 w 199"/>
                <a:gd name="T7" fmla="*/ 196 h 237"/>
                <a:gd name="T8" fmla="*/ 122 w 199"/>
                <a:gd name="T9" fmla="*/ 193 h 237"/>
                <a:gd name="T10" fmla="*/ 137 w 199"/>
                <a:gd name="T11" fmla="*/ 186 h 237"/>
                <a:gd name="T12" fmla="*/ 147 w 199"/>
                <a:gd name="T13" fmla="*/ 177 h 237"/>
                <a:gd name="T14" fmla="*/ 153 w 199"/>
                <a:gd name="T15" fmla="*/ 167 h 237"/>
                <a:gd name="T16" fmla="*/ 154 w 199"/>
                <a:gd name="T17" fmla="*/ 156 h 237"/>
                <a:gd name="T18" fmla="*/ 151 w 199"/>
                <a:gd name="T19" fmla="*/ 145 h 237"/>
                <a:gd name="T20" fmla="*/ 140 w 199"/>
                <a:gd name="T21" fmla="*/ 138 h 237"/>
                <a:gd name="T22" fmla="*/ 114 w 199"/>
                <a:gd name="T23" fmla="*/ 136 h 237"/>
                <a:gd name="T24" fmla="*/ 72 w 199"/>
                <a:gd name="T25" fmla="*/ 136 h 237"/>
                <a:gd name="T26" fmla="*/ 48 w 199"/>
                <a:gd name="T27" fmla="*/ 132 h 237"/>
                <a:gd name="T28" fmla="*/ 32 w 199"/>
                <a:gd name="T29" fmla="*/ 126 h 237"/>
                <a:gd name="T30" fmla="*/ 16 w 199"/>
                <a:gd name="T31" fmla="*/ 114 h 237"/>
                <a:gd name="T32" fmla="*/ 5 w 199"/>
                <a:gd name="T33" fmla="*/ 95 h 237"/>
                <a:gd name="T34" fmla="*/ 1 w 199"/>
                <a:gd name="T35" fmla="*/ 78 h 237"/>
                <a:gd name="T36" fmla="*/ 1 w 199"/>
                <a:gd name="T37" fmla="*/ 63 h 237"/>
                <a:gd name="T38" fmla="*/ 6 w 199"/>
                <a:gd name="T39" fmla="*/ 48 h 237"/>
                <a:gd name="T40" fmla="*/ 13 w 199"/>
                <a:gd name="T41" fmla="*/ 34 h 237"/>
                <a:gd name="T42" fmla="*/ 26 w 199"/>
                <a:gd name="T43" fmla="*/ 23 h 237"/>
                <a:gd name="T44" fmla="*/ 41 w 199"/>
                <a:gd name="T45" fmla="*/ 13 h 237"/>
                <a:gd name="T46" fmla="*/ 60 w 199"/>
                <a:gd name="T47" fmla="*/ 5 h 237"/>
                <a:gd name="T48" fmla="*/ 87 w 199"/>
                <a:gd name="T49" fmla="*/ 0 h 237"/>
                <a:gd name="T50" fmla="*/ 115 w 199"/>
                <a:gd name="T51" fmla="*/ 1 h 237"/>
                <a:gd name="T52" fmla="*/ 135 w 199"/>
                <a:gd name="T53" fmla="*/ 9 h 237"/>
                <a:gd name="T54" fmla="*/ 152 w 199"/>
                <a:gd name="T55" fmla="*/ 25 h 237"/>
                <a:gd name="T56" fmla="*/ 163 w 199"/>
                <a:gd name="T57" fmla="*/ 48 h 237"/>
                <a:gd name="T58" fmla="*/ 116 w 199"/>
                <a:gd name="T59" fmla="*/ 52 h 237"/>
                <a:gd name="T60" fmla="*/ 108 w 199"/>
                <a:gd name="T61" fmla="*/ 45 h 237"/>
                <a:gd name="T62" fmla="*/ 98 w 199"/>
                <a:gd name="T63" fmla="*/ 40 h 237"/>
                <a:gd name="T64" fmla="*/ 85 w 199"/>
                <a:gd name="T65" fmla="*/ 40 h 237"/>
                <a:gd name="T66" fmla="*/ 70 w 199"/>
                <a:gd name="T67" fmla="*/ 44 h 237"/>
                <a:gd name="T68" fmla="*/ 56 w 199"/>
                <a:gd name="T69" fmla="*/ 50 h 237"/>
                <a:gd name="T70" fmla="*/ 47 w 199"/>
                <a:gd name="T71" fmla="*/ 59 h 237"/>
                <a:gd name="T72" fmla="*/ 44 w 199"/>
                <a:gd name="T73" fmla="*/ 65 h 237"/>
                <a:gd name="T74" fmla="*/ 44 w 199"/>
                <a:gd name="T75" fmla="*/ 72 h 237"/>
                <a:gd name="T76" fmla="*/ 48 w 199"/>
                <a:gd name="T77" fmla="*/ 81 h 237"/>
                <a:gd name="T78" fmla="*/ 53 w 199"/>
                <a:gd name="T79" fmla="*/ 85 h 237"/>
                <a:gd name="T80" fmla="*/ 70 w 199"/>
                <a:gd name="T81" fmla="*/ 88 h 237"/>
                <a:gd name="T82" fmla="*/ 93 w 199"/>
                <a:gd name="T83" fmla="*/ 89 h 237"/>
                <a:gd name="T84" fmla="*/ 120 w 199"/>
                <a:gd name="T85" fmla="*/ 89 h 237"/>
                <a:gd name="T86" fmla="*/ 152 w 199"/>
                <a:gd name="T87" fmla="*/ 93 h 237"/>
                <a:gd name="T88" fmla="*/ 166 w 199"/>
                <a:gd name="T89" fmla="*/ 99 h 237"/>
                <a:gd name="T90" fmla="*/ 178 w 199"/>
                <a:gd name="T91" fmla="*/ 108 h 237"/>
                <a:gd name="T92" fmla="*/ 187 w 199"/>
                <a:gd name="T93" fmla="*/ 119 h 237"/>
                <a:gd name="T94" fmla="*/ 194 w 199"/>
                <a:gd name="T95" fmla="*/ 135 h 237"/>
                <a:gd name="T96" fmla="*/ 198 w 199"/>
                <a:gd name="T97" fmla="*/ 152 h 237"/>
                <a:gd name="T98" fmla="*/ 197 w 199"/>
                <a:gd name="T99" fmla="*/ 169 h 237"/>
                <a:gd name="T100" fmla="*/ 193 w 199"/>
                <a:gd name="T101" fmla="*/ 185 h 237"/>
                <a:gd name="T102" fmla="*/ 184 w 199"/>
                <a:gd name="T103" fmla="*/ 200 h 237"/>
                <a:gd name="T104" fmla="*/ 171 w 199"/>
                <a:gd name="T105" fmla="*/ 212 h 237"/>
                <a:gd name="T106" fmla="*/ 154 w 199"/>
                <a:gd name="T107" fmla="*/ 222 h 237"/>
                <a:gd name="T108" fmla="*/ 132 w 199"/>
                <a:gd name="T109" fmla="*/ 230 h 237"/>
                <a:gd name="T110" fmla="*/ 101 w 199"/>
                <a:gd name="T111" fmla="*/ 236 h 237"/>
                <a:gd name="T112" fmla="*/ 72 w 199"/>
                <a:gd name="T113" fmla="*/ 234 h 237"/>
                <a:gd name="T114" fmla="*/ 49 w 199"/>
                <a:gd name="T115" fmla="*/ 222 h 237"/>
                <a:gd name="T116" fmla="*/ 31 w 199"/>
                <a:gd name="T117" fmla="*/ 202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37"/>
                <a:gd name="T179" fmla="*/ 199 w 199"/>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37">
                  <a:moveTo>
                    <a:pt x="21" y="183"/>
                  </a:moveTo>
                  <a:lnTo>
                    <a:pt x="62" y="166"/>
                  </a:lnTo>
                  <a:lnTo>
                    <a:pt x="63" y="169"/>
                  </a:lnTo>
                  <a:lnTo>
                    <a:pt x="64" y="171"/>
                  </a:lnTo>
                  <a:lnTo>
                    <a:pt x="66" y="173"/>
                  </a:lnTo>
                  <a:lnTo>
                    <a:pt x="67" y="175"/>
                  </a:lnTo>
                  <a:lnTo>
                    <a:pt x="68" y="177"/>
                  </a:lnTo>
                  <a:lnTo>
                    <a:pt x="69" y="179"/>
                  </a:lnTo>
                  <a:lnTo>
                    <a:pt x="71" y="181"/>
                  </a:lnTo>
                  <a:lnTo>
                    <a:pt x="72" y="183"/>
                  </a:lnTo>
                  <a:lnTo>
                    <a:pt x="74" y="184"/>
                  </a:lnTo>
                  <a:lnTo>
                    <a:pt x="75" y="186"/>
                  </a:lnTo>
                  <a:lnTo>
                    <a:pt x="77" y="187"/>
                  </a:lnTo>
                  <a:lnTo>
                    <a:pt x="79" y="188"/>
                  </a:lnTo>
                  <a:lnTo>
                    <a:pt x="80" y="190"/>
                  </a:lnTo>
                  <a:lnTo>
                    <a:pt x="82" y="190"/>
                  </a:lnTo>
                  <a:lnTo>
                    <a:pt x="84" y="192"/>
                  </a:lnTo>
                  <a:lnTo>
                    <a:pt x="86" y="193"/>
                  </a:lnTo>
                  <a:lnTo>
                    <a:pt x="88" y="193"/>
                  </a:lnTo>
                  <a:lnTo>
                    <a:pt x="89" y="194"/>
                  </a:lnTo>
                  <a:lnTo>
                    <a:pt x="91" y="194"/>
                  </a:lnTo>
                  <a:lnTo>
                    <a:pt x="93" y="195"/>
                  </a:lnTo>
                  <a:lnTo>
                    <a:pt x="95" y="195"/>
                  </a:lnTo>
                  <a:lnTo>
                    <a:pt x="97" y="196"/>
                  </a:lnTo>
                  <a:lnTo>
                    <a:pt x="99" y="196"/>
                  </a:lnTo>
                  <a:lnTo>
                    <a:pt x="101" y="196"/>
                  </a:lnTo>
                  <a:lnTo>
                    <a:pt x="104" y="196"/>
                  </a:lnTo>
                  <a:lnTo>
                    <a:pt x="106" y="196"/>
                  </a:lnTo>
                  <a:lnTo>
                    <a:pt x="108" y="196"/>
                  </a:lnTo>
                  <a:lnTo>
                    <a:pt x="110" y="196"/>
                  </a:lnTo>
                  <a:lnTo>
                    <a:pt x="112" y="195"/>
                  </a:lnTo>
                  <a:lnTo>
                    <a:pt x="115" y="195"/>
                  </a:lnTo>
                  <a:lnTo>
                    <a:pt x="117" y="194"/>
                  </a:lnTo>
                  <a:lnTo>
                    <a:pt x="120" y="193"/>
                  </a:lnTo>
                  <a:lnTo>
                    <a:pt x="122" y="193"/>
                  </a:lnTo>
                  <a:lnTo>
                    <a:pt x="125" y="192"/>
                  </a:lnTo>
                  <a:lnTo>
                    <a:pt x="127" y="191"/>
                  </a:lnTo>
                  <a:lnTo>
                    <a:pt x="129" y="190"/>
                  </a:lnTo>
                  <a:lnTo>
                    <a:pt x="131" y="189"/>
                  </a:lnTo>
                  <a:lnTo>
                    <a:pt x="133" y="188"/>
                  </a:lnTo>
                  <a:lnTo>
                    <a:pt x="135" y="187"/>
                  </a:lnTo>
                  <a:lnTo>
                    <a:pt x="137" y="186"/>
                  </a:lnTo>
                  <a:lnTo>
                    <a:pt x="139" y="185"/>
                  </a:lnTo>
                  <a:lnTo>
                    <a:pt x="141" y="184"/>
                  </a:lnTo>
                  <a:lnTo>
                    <a:pt x="142" y="182"/>
                  </a:lnTo>
                  <a:lnTo>
                    <a:pt x="143" y="181"/>
                  </a:lnTo>
                  <a:lnTo>
                    <a:pt x="145" y="180"/>
                  </a:lnTo>
                  <a:lnTo>
                    <a:pt x="146" y="179"/>
                  </a:lnTo>
                  <a:lnTo>
                    <a:pt x="147" y="177"/>
                  </a:lnTo>
                  <a:lnTo>
                    <a:pt x="149" y="176"/>
                  </a:lnTo>
                  <a:lnTo>
                    <a:pt x="149" y="174"/>
                  </a:lnTo>
                  <a:lnTo>
                    <a:pt x="150" y="173"/>
                  </a:lnTo>
                  <a:lnTo>
                    <a:pt x="151" y="171"/>
                  </a:lnTo>
                  <a:lnTo>
                    <a:pt x="152" y="170"/>
                  </a:lnTo>
                  <a:lnTo>
                    <a:pt x="153" y="168"/>
                  </a:lnTo>
                  <a:lnTo>
                    <a:pt x="153" y="167"/>
                  </a:lnTo>
                  <a:lnTo>
                    <a:pt x="154" y="165"/>
                  </a:lnTo>
                  <a:lnTo>
                    <a:pt x="154" y="164"/>
                  </a:lnTo>
                  <a:lnTo>
                    <a:pt x="154" y="162"/>
                  </a:lnTo>
                  <a:lnTo>
                    <a:pt x="154" y="161"/>
                  </a:lnTo>
                  <a:lnTo>
                    <a:pt x="154" y="159"/>
                  </a:lnTo>
                  <a:lnTo>
                    <a:pt x="154" y="158"/>
                  </a:lnTo>
                  <a:lnTo>
                    <a:pt x="154" y="156"/>
                  </a:lnTo>
                  <a:lnTo>
                    <a:pt x="154" y="155"/>
                  </a:lnTo>
                  <a:lnTo>
                    <a:pt x="154" y="153"/>
                  </a:lnTo>
                  <a:lnTo>
                    <a:pt x="154" y="152"/>
                  </a:lnTo>
                  <a:lnTo>
                    <a:pt x="153" y="150"/>
                  </a:lnTo>
                  <a:lnTo>
                    <a:pt x="152" y="149"/>
                  </a:lnTo>
                  <a:lnTo>
                    <a:pt x="151" y="147"/>
                  </a:lnTo>
                  <a:lnTo>
                    <a:pt x="151" y="145"/>
                  </a:lnTo>
                  <a:lnTo>
                    <a:pt x="149" y="144"/>
                  </a:lnTo>
                  <a:lnTo>
                    <a:pt x="148" y="143"/>
                  </a:lnTo>
                  <a:lnTo>
                    <a:pt x="147" y="142"/>
                  </a:lnTo>
                  <a:lnTo>
                    <a:pt x="146" y="141"/>
                  </a:lnTo>
                  <a:lnTo>
                    <a:pt x="144" y="140"/>
                  </a:lnTo>
                  <a:lnTo>
                    <a:pt x="142" y="139"/>
                  </a:lnTo>
                  <a:lnTo>
                    <a:pt x="140" y="138"/>
                  </a:lnTo>
                  <a:lnTo>
                    <a:pt x="138" y="137"/>
                  </a:lnTo>
                  <a:lnTo>
                    <a:pt x="135" y="137"/>
                  </a:lnTo>
                  <a:lnTo>
                    <a:pt x="133" y="136"/>
                  </a:lnTo>
                  <a:lnTo>
                    <a:pt x="130" y="136"/>
                  </a:lnTo>
                  <a:lnTo>
                    <a:pt x="127" y="136"/>
                  </a:lnTo>
                  <a:lnTo>
                    <a:pt x="122" y="136"/>
                  </a:lnTo>
                  <a:lnTo>
                    <a:pt x="114" y="136"/>
                  </a:lnTo>
                  <a:lnTo>
                    <a:pt x="104" y="136"/>
                  </a:lnTo>
                  <a:lnTo>
                    <a:pt x="97" y="136"/>
                  </a:lnTo>
                  <a:lnTo>
                    <a:pt x="90" y="136"/>
                  </a:lnTo>
                  <a:lnTo>
                    <a:pt x="85" y="136"/>
                  </a:lnTo>
                  <a:lnTo>
                    <a:pt x="81" y="136"/>
                  </a:lnTo>
                  <a:lnTo>
                    <a:pt x="77" y="136"/>
                  </a:lnTo>
                  <a:lnTo>
                    <a:pt x="72" y="136"/>
                  </a:lnTo>
                  <a:lnTo>
                    <a:pt x="68" y="136"/>
                  </a:lnTo>
                  <a:lnTo>
                    <a:pt x="64" y="135"/>
                  </a:lnTo>
                  <a:lnTo>
                    <a:pt x="61" y="135"/>
                  </a:lnTo>
                  <a:lnTo>
                    <a:pt x="57" y="134"/>
                  </a:lnTo>
                  <a:lnTo>
                    <a:pt x="54" y="133"/>
                  </a:lnTo>
                  <a:lnTo>
                    <a:pt x="51" y="133"/>
                  </a:lnTo>
                  <a:lnTo>
                    <a:pt x="48" y="132"/>
                  </a:lnTo>
                  <a:lnTo>
                    <a:pt x="45" y="131"/>
                  </a:lnTo>
                  <a:lnTo>
                    <a:pt x="42" y="130"/>
                  </a:lnTo>
                  <a:lnTo>
                    <a:pt x="39" y="130"/>
                  </a:lnTo>
                  <a:lnTo>
                    <a:pt x="37" y="129"/>
                  </a:lnTo>
                  <a:lnTo>
                    <a:pt x="35" y="127"/>
                  </a:lnTo>
                  <a:lnTo>
                    <a:pt x="33" y="127"/>
                  </a:lnTo>
                  <a:lnTo>
                    <a:pt x="32" y="126"/>
                  </a:lnTo>
                  <a:lnTo>
                    <a:pt x="30" y="125"/>
                  </a:lnTo>
                  <a:lnTo>
                    <a:pt x="29" y="124"/>
                  </a:lnTo>
                  <a:lnTo>
                    <a:pt x="26" y="122"/>
                  </a:lnTo>
                  <a:lnTo>
                    <a:pt x="23" y="120"/>
                  </a:lnTo>
                  <a:lnTo>
                    <a:pt x="21" y="118"/>
                  </a:lnTo>
                  <a:lnTo>
                    <a:pt x="19" y="116"/>
                  </a:lnTo>
                  <a:lnTo>
                    <a:pt x="16" y="114"/>
                  </a:lnTo>
                  <a:lnTo>
                    <a:pt x="14" y="111"/>
                  </a:lnTo>
                  <a:lnTo>
                    <a:pt x="12" y="109"/>
                  </a:lnTo>
                  <a:lnTo>
                    <a:pt x="11" y="106"/>
                  </a:lnTo>
                  <a:lnTo>
                    <a:pt x="9" y="104"/>
                  </a:lnTo>
                  <a:lnTo>
                    <a:pt x="7" y="101"/>
                  </a:lnTo>
                  <a:lnTo>
                    <a:pt x="6" y="98"/>
                  </a:lnTo>
                  <a:lnTo>
                    <a:pt x="5" y="95"/>
                  </a:lnTo>
                  <a:lnTo>
                    <a:pt x="4" y="92"/>
                  </a:lnTo>
                  <a:lnTo>
                    <a:pt x="3" y="88"/>
                  </a:lnTo>
                  <a:lnTo>
                    <a:pt x="2" y="86"/>
                  </a:lnTo>
                  <a:lnTo>
                    <a:pt x="2" y="84"/>
                  </a:lnTo>
                  <a:lnTo>
                    <a:pt x="1" y="82"/>
                  </a:lnTo>
                  <a:lnTo>
                    <a:pt x="1" y="80"/>
                  </a:lnTo>
                  <a:lnTo>
                    <a:pt x="1" y="78"/>
                  </a:lnTo>
                  <a:lnTo>
                    <a:pt x="0" y="76"/>
                  </a:lnTo>
                  <a:lnTo>
                    <a:pt x="0" y="74"/>
                  </a:lnTo>
                  <a:lnTo>
                    <a:pt x="0" y="71"/>
                  </a:lnTo>
                  <a:lnTo>
                    <a:pt x="0" y="69"/>
                  </a:lnTo>
                  <a:lnTo>
                    <a:pt x="1" y="67"/>
                  </a:lnTo>
                  <a:lnTo>
                    <a:pt x="1" y="65"/>
                  </a:lnTo>
                  <a:lnTo>
                    <a:pt x="1" y="63"/>
                  </a:lnTo>
                  <a:lnTo>
                    <a:pt x="2" y="61"/>
                  </a:lnTo>
                  <a:lnTo>
                    <a:pt x="2" y="59"/>
                  </a:lnTo>
                  <a:lnTo>
                    <a:pt x="3" y="57"/>
                  </a:lnTo>
                  <a:lnTo>
                    <a:pt x="3" y="54"/>
                  </a:lnTo>
                  <a:lnTo>
                    <a:pt x="4" y="52"/>
                  </a:lnTo>
                  <a:lnTo>
                    <a:pt x="5" y="50"/>
                  </a:lnTo>
                  <a:lnTo>
                    <a:pt x="6" y="48"/>
                  </a:lnTo>
                  <a:lnTo>
                    <a:pt x="6" y="46"/>
                  </a:lnTo>
                  <a:lnTo>
                    <a:pt x="8" y="44"/>
                  </a:lnTo>
                  <a:lnTo>
                    <a:pt x="8" y="42"/>
                  </a:lnTo>
                  <a:lnTo>
                    <a:pt x="10" y="40"/>
                  </a:lnTo>
                  <a:lnTo>
                    <a:pt x="11" y="38"/>
                  </a:lnTo>
                  <a:lnTo>
                    <a:pt x="12" y="36"/>
                  </a:lnTo>
                  <a:lnTo>
                    <a:pt x="13" y="34"/>
                  </a:lnTo>
                  <a:lnTo>
                    <a:pt x="15" y="33"/>
                  </a:lnTo>
                  <a:lnTo>
                    <a:pt x="16" y="31"/>
                  </a:lnTo>
                  <a:lnTo>
                    <a:pt x="18" y="29"/>
                  </a:lnTo>
                  <a:lnTo>
                    <a:pt x="20" y="28"/>
                  </a:lnTo>
                  <a:lnTo>
                    <a:pt x="22" y="26"/>
                  </a:lnTo>
                  <a:lnTo>
                    <a:pt x="24" y="24"/>
                  </a:lnTo>
                  <a:lnTo>
                    <a:pt x="26" y="23"/>
                  </a:lnTo>
                  <a:lnTo>
                    <a:pt x="27" y="21"/>
                  </a:lnTo>
                  <a:lnTo>
                    <a:pt x="30" y="20"/>
                  </a:lnTo>
                  <a:lnTo>
                    <a:pt x="32" y="18"/>
                  </a:lnTo>
                  <a:lnTo>
                    <a:pt x="34" y="17"/>
                  </a:lnTo>
                  <a:lnTo>
                    <a:pt x="36" y="16"/>
                  </a:lnTo>
                  <a:lnTo>
                    <a:pt x="39" y="14"/>
                  </a:lnTo>
                  <a:lnTo>
                    <a:pt x="41" y="13"/>
                  </a:lnTo>
                  <a:lnTo>
                    <a:pt x="44" y="12"/>
                  </a:lnTo>
                  <a:lnTo>
                    <a:pt x="46" y="11"/>
                  </a:lnTo>
                  <a:lnTo>
                    <a:pt x="49" y="10"/>
                  </a:lnTo>
                  <a:lnTo>
                    <a:pt x="52" y="8"/>
                  </a:lnTo>
                  <a:lnTo>
                    <a:pt x="55" y="8"/>
                  </a:lnTo>
                  <a:lnTo>
                    <a:pt x="57" y="7"/>
                  </a:lnTo>
                  <a:lnTo>
                    <a:pt x="60" y="5"/>
                  </a:lnTo>
                  <a:lnTo>
                    <a:pt x="64" y="5"/>
                  </a:lnTo>
                  <a:lnTo>
                    <a:pt x="66" y="4"/>
                  </a:lnTo>
                  <a:lnTo>
                    <a:pt x="68" y="3"/>
                  </a:lnTo>
                  <a:lnTo>
                    <a:pt x="73" y="3"/>
                  </a:lnTo>
                  <a:lnTo>
                    <a:pt x="78" y="1"/>
                  </a:lnTo>
                  <a:lnTo>
                    <a:pt x="82" y="1"/>
                  </a:lnTo>
                  <a:lnTo>
                    <a:pt x="87" y="0"/>
                  </a:lnTo>
                  <a:lnTo>
                    <a:pt x="91" y="0"/>
                  </a:lnTo>
                  <a:lnTo>
                    <a:pt x="96" y="0"/>
                  </a:lnTo>
                  <a:lnTo>
                    <a:pt x="100" y="0"/>
                  </a:lnTo>
                  <a:lnTo>
                    <a:pt x="104" y="0"/>
                  </a:lnTo>
                  <a:lnTo>
                    <a:pt x="108" y="0"/>
                  </a:lnTo>
                  <a:lnTo>
                    <a:pt x="111" y="0"/>
                  </a:lnTo>
                  <a:lnTo>
                    <a:pt x="115" y="1"/>
                  </a:lnTo>
                  <a:lnTo>
                    <a:pt x="119" y="2"/>
                  </a:lnTo>
                  <a:lnTo>
                    <a:pt x="122" y="3"/>
                  </a:lnTo>
                  <a:lnTo>
                    <a:pt x="126" y="5"/>
                  </a:lnTo>
                  <a:lnTo>
                    <a:pt x="128" y="6"/>
                  </a:lnTo>
                  <a:lnTo>
                    <a:pt x="130" y="7"/>
                  </a:lnTo>
                  <a:lnTo>
                    <a:pt x="132" y="8"/>
                  </a:lnTo>
                  <a:lnTo>
                    <a:pt x="135" y="9"/>
                  </a:lnTo>
                  <a:lnTo>
                    <a:pt x="137" y="11"/>
                  </a:lnTo>
                  <a:lnTo>
                    <a:pt x="140" y="14"/>
                  </a:lnTo>
                  <a:lnTo>
                    <a:pt x="143" y="16"/>
                  </a:lnTo>
                  <a:lnTo>
                    <a:pt x="145" y="18"/>
                  </a:lnTo>
                  <a:lnTo>
                    <a:pt x="148" y="20"/>
                  </a:lnTo>
                  <a:lnTo>
                    <a:pt x="150" y="23"/>
                  </a:lnTo>
                  <a:lnTo>
                    <a:pt x="152" y="25"/>
                  </a:lnTo>
                  <a:lnTo>
                    <a:pt x="154" y="28"/>
                  </a:lnTo>
                  <a:lnTo>
                    <a:pt x="156" y="31"/>
                  </a:lnTo>
                  <a:lnTo>
                    <a:pt x="157" y="34"/>
                  </a:lnTo>
                  <a:lnTo>
                    <a:pt x="159" y="38"/>
                  </a:lnTo>
                  <a:lnTo>
                    <a:pt x="160" y="41"/>
                  </a:lnTo>
                  <a:lnTo>
                    <a:pt x="162" y="45"/>
                  </a:lnTo>
                  <a:lnTo>
                    <a:pt x="163" y="48"/>
                  </a:lnTo>
                  <a:lnTo>
                    <a:pt x="122" y="62"/>
                  </a:lnTo>
                  <a:lnTo>
                    <a:pt x="121" y="61"/>
                  </a:lnTo>
                  <a:lnTo>
                    <a:pt x="120" y="59"/>
                  </a:lnTo>
                  <a:lnTo>
                    <a:pt x="119" y="57"/>
                  </a:lnTo>
                  <a:lnTo>
                    <a:pt x="118" y="55"/>
                  </a:lnTo>
                  <a:lnTo>
                    <a:pt x="117" y="54"/>
                  </a:lnTo>
                  <a:lnTo>
                    <a:pt x="116" y="52"/>
                  </a:lnTo>
                  <a:lnTo>
                    <a:pt x="115" y="51"/>
                  </a:lnTo>
                  <a:lnTo>
                    <a:pt x="114" y="50"/>
                  </a:lnTo>
                  <a:lnTo>
                    <a:pt x="112" y="48"/>
                  </a:lnTo>
                  <a:lnTo>
                    <a:pt x="111" y="47"/>
                  </a:lnTo>
                  <a:lnTo>
                    <a:pt x="110" y="46"/>
                  </a:lnTo>
                  <a:lnTo>
                    <a:pt x="109" y="45"/>
                  </a:lnTo>
                  <a:lnTo>
                    <a:pt x="108" y="45"/>
                  </a:lnTo>
                  <a:lnTo>
                    <a:pt x="106" y="44"/>
                  </a:lnTo>
                  <a:lnTo>
                    <a:pt x="105" y="43"/>
                  </a:lnTo>
                  <a:lnTo>
                    <a:pt x="104" y="42"/>
                  </a:lnTo>
                  <a:lnTo>
                    <a:pt x="102" y="42"/>
                  </a:lnTo>
                  <a:lnTo>
                    <a:pt x="101" y="41"/>
                  </a:lnTo>
                  <a:lnTo>
                    <a:pt x="99" y="41"/>
                  </a:lnTo>
                  <a:lnTo>
                    <a:pt x="98" y="40"/>
                  </a:lnTo>
                  <a:lnTo>
                    <a:pt x="96" y="40"/>
                  </a:lnTo>
                  <a:lnTo>
                    <a:pt x="94" y="40"/>
                  </a:lnTo>
                  <a:lnTo>
                    <a:pt x="93" y="40"/>
                  </a:lnTo>
                  <a:lnTo>
                    <a:pt x="90" y="40"/>
                  </a:lnTo>
                  <a:lnTo>
                    <a:pt x="89" y="40"/>
                  </a:lnTo>
                  <a:lnTo>
                    <a:pt x="87" y="40"/>
                  </a:lnTo>
                  <a:lnTo>
                    <a:pt x="85" y="40"/>
                  </a:lnTo>
                  <a:lnTo>
                    <a:pt x="83" y="41"/>
                  </a:lnTo>
                  <a:lnTo>
                    <a:pt x="81" y="41"/>
                  </a:lnTo>
                  <a:lnTo>
                    <a:pt x="79" y="42"/>
                  </a:lnTo>
                  <a:lnTo>
                    <a:pt x="77" y="42"/>
                  </a:lnTo>
                  <a:lnTo>
                    <a:pt x="74" y="42"/>
                  </a:lnTo>
                  <a:lnTo>
                    <a:pt x="72" y="43"/>
                  </a:lnTo>
                  <a:lnTo>
                    <a:pt x="70" y="44"/>
                  </a:lnTo>
                  <a:lnTo>
                    <a:pt x="68" y="45"/>
                  </a:lnTo>
                  <a:lnTo>
                    <a:pt x="66" y="45"/>
                  </a:lnTo>
                  <a:lnTo>
                    <a:pt x="64" y="46"/>
                  </a:lnTo>
                  <a:lnTo>
                    <a:pt x="62" y="47"/>
                  </a:lnTo>
                  <a:lnTo>
                    <a:pt x="60" y="48"/>
                  </a:lnTo>
                  <a:lnTo>
                    <a:pt x="58" y="49"/>
                  </a:lnTo>
                  <a:lnTo>
                    <a:pt x="56" y="50"/>
                  </a:lnTo>
                  <a:lnTo>
                    <a:pt x="55" y="51"/>
                  </a:lnTo>
                  <a:lnTo>
                    <a:pt x="53" y="53"/>
                  </a:lnTo>
                  <a:lnTo>
                    <a:pt x="52" y="54"/>
                  </a:lnTo>
                  <a:lnTo>
                    <a:pt x="51" y="55"/>
                  </a:lnTo>
                  <a:lnTo>
                    <a:pt x="49" y="56"/>
                  </a:lnTo>
                  <a:lnTo>
                    <a:pt x="48" y="57"/>
                  </a:lnTo>
                  <a:lnTo>
                    <a:pt x="47" y="59"/>
                  </a:lnTo>
                  <a:lnTo>
                    <a:pt x="46" y="59"/>
                  </a:lnTo>
                  <a:lnTo>
                    <a:pt x="46" y="60"/>
                  </a:lnTo>
                  <a:lnTo>
                    <a:pt x="45" y="61"/>
                  </a:lnTo>
                  <a:lnTo>
                    <a:pt x="45" y="62"/>
                  </a:lnTo>
                  <a:lnTo>
                    <a:pt x="45" y="63"/>
                  </a:lnTo>
                  <a:lnTo>
                    <a:pt x="44" y="64"/>
                  </a:lnTo>
                  <a:lnTo>
                    <a:pt x="44" y="65"/>
                  </a:lnTo>
                  <a:lnTo>
                    <a:pt x="44" y="66"/>
                  </a:lnTo>
                  <a:lnTo>
                    <a:pt x="43" y="67"/>
                  </a:lnTo>
                  <a:lnTo>
                    <a:pt x="43" y="68"/>
                  </a:lnTo>
                  <a:lnTo>
                    <a:pt x="43" y="69"/>
                  </a:lnTo>
                  <a:lnTo>
                    <a:pt x="43" y="70"/>
                  </a:lnTo>
                  <a:lnTo>
                    <a:pt x="43" y="71"/>
                  </a:lnTo>
                  <a:lnTo>
                    <a:pt x="44" y="72"/>
                  </a:lnTo>
                  <a:lnTo>
                    <a:pt x="44" y="73"/>
                  </a:lnTo>
                  <a:lnTo>
                    <a:pt x="44" y="74"/>
                  </a:lnTo>
                  <a:lnTo>
                    <a:pt x="45" y="76"/>
                  </a:lnTo>
                  <a:lnTo>
                    <a:pt x="45" y="77"/>
                  </a:lnTo>
                  <a:lnTo>
                    <a:pt x="46" y="79"/>
                  </a:lnTo>
                  <a:lnTo>
                    <a:pt x="47" y="80"/>
                  </a:lnTo>
                  <a:lnTo>
                    <a:pt x="48" y="81"/>
                  </a:lnTo>
                  <a:lnTo>
                    <a:pt x="49" y="82"/>
                  </a:lnTo>
                  <a:lnTo>
                    <a:pt x="50" y="82"/>
                  </a:lnTo>
                  <a:lnTo>
                    <a:pt x="51" y="83"/>
                  </a:lnTo>
                  <a:lnTo>
                    <a:pt x="51" y="84"/>
                  </a:lnTo>
                  <a:lnTo>
                    <a:pt x="52" y="85"/>
                  </a:lnTo>
                  <a:lnTo>
                    <a:pt x="53" y="85"/>
                  </a:lnTo>
                  <a:lnTo>
                    <a:pt x="54" y="85"/>
                  </a:lnTo>
                  <a:lnTo>
                    <a:pt x="57" y="86"/>
                  </a:lnTo>
                  <a:lnTo>
                    <a:pt x="61" y="87"/>
                  </a:lnTo>
                  <a:lnTo>
                    <a:pt x="63" y="88"/>
                  </a:lnTo>
                  <a:lnTo>
                    <a:pt x="65" y="88"/>
                  </a:lnTo>
                  <a:lnTo>
                    <a:pt x="67" y="88"/>
                  </a:lnTo>
                  <a:lnTo>
                    <a:pt x="70" y="88"/>
                  </a:lnTo>
                  <a:lnTo>
                    <a:pt x="73" y="89"/>
                  </a:lnTo>
                  <a:lnTo>
                    <a:pt x="76" y="89"/>
                  </a:lnTo>
                  <a:lnTo>
                    <a:pt x="79" y="89"/>
                  </a:lnTo>
                  <a:lnTo>
                    <a:pt x="82" y="89"/>
                  </a:lnTo>
                  <a:lnTo>
                    <a:pt x="86" y="89"/>
                  </a:lnTo>
                  <a:lnTo>
                    <a:pt x="90" y="89"/>
                  </a:lnTo>
                  <a:lnTo>
                    <a:pt x="93" y="89"/>
                  </a:lnTo>
                  <a:lnTo>
                    <a:pt x="98" y="89"/>
                  </a:lnTo>
                  <a:lnTo>
                    <a:pt x="102" y="89"/>
                  </a:lnTo>
                  <a:lnTo>
                    <a:pt x="106" y="89"/>
                  </a:lnTo>
                  <a:lnTo>
                    <a:pt x="109" y="89"/>
                  </a:lnTo>
                  <a:lnTo>
                    <a:pt x="113" y="89"/>
                  </a:lnTo>
                  <a:lnTo>
                    <a:pt x="117" y="89"/>
                  </a:lnTo>
                  <a:lnTo>
                    <a:pt x="120" y="89"/>
                  </a:lnTo>
                  <a:lnTo>
                    <a:pt x="127" y="89"/>
                  </a:lnTo>
                  <a:lnTo>
                    <a:pt x="133" y="90"/>
                  </a:lnTo>
                  <a:lnTo>
                    <a:pt x="138" y="90"/>
                  </a:lnTo>
                  <a:lnTo>
                    <a:pt x="143" y="91"/>
                  </a:lnTo>
                  <a:lnTo>
                    <a:pt x="148" y="92"/>
                  </a:lnTo>
                  <a:lnTo>
                    <a:pt x="150" y="92"/>
                  </a:lnTo>
                  <a:lnTo>
                    <a:pt x="152" y="93"/>
                  </a:lnTo>
                  <a:lnTo>
                    <a:pt x="154" y="93"/>
                  </a:lnTo>
                  <a:lnTo>
                    <a:pt x="156" y="94"/>
                  </a:lnTo>
                  <a:lnTo>
                    <a:pt x="158" y="95"/>
                  </a:lnTo>
                  <a:lnTo>
                    <a:pt x="160" y="96"/>
                  </a:lnTo>
                  <a:lnTo>
                    <a:pt x="162" y="97"/>
                  </a:lnTo>
                  <a:lnTo>
                    <a:pt x="164" y="98"/>
                  </a:lnTo>
                  <a:lnTo>
                    <a:pt x="166" y="99"/>
                  </a:lnTo>
                  <a:lnTo>
                    <a:pt x="167" y="100"/>
                  </a:lnTo>
                  <a:lnTo>
                    <a:pt x="170" y="101"/>
                  </a:lnTo>
                  <a:lnTo>
                    <a:pt x="171" y="102"/>
                  </a:lnTo>
                  <a:lnTo>
                    <a:pt x="173" y="103"/>
                  </a:lnTo>
                  <a:lnTo>
                    <a:pt x="175" y="105"/>
                  </a:lnTo>
                  <a:lnTo>
                    <a:pt x="176" y="106"/>
                  </a:lnTo>
                  <a:lnTo>
                    <a:pt x="178" y="108"/>
                  </a:lnTo>
                  <a:lnTo>
                    <a:pt x="179" y="109"/>
                  </a:lnTo>
                  <a:lnTo>
                    <a:pt x="180" y="110"/>
                  </a:lnTo>
                  <a:lnTo>
                    <a:pt x="182" y="112"/>
                  </a:lnTo>
                  <a:lnTo>
                    <a:pt x="183" y="114"/>
                  </a:lnTo>
                  <a:lnTo>
                    <a:pt x="185" y="116"/>
                  </a:lnTo>
                  <a:lnTo>
                    <a:pt x="186" y="118"/>
                  </a:lnTo>
                  <a:lnTo>
                    <a:pt x="187" y="119"/>
                  </a:lnTo>
                  <a:lnTo>
                    <a:pt x="188" y="122"/>
                  </a:lnTo>
                  <a:lnTo>
                    <a:pt x="189" y="124"/>
                  </a:lnTo>
                  <a:lnTo>
                    <a:pt x="191" y="126"/>
                  </a:lnTo>
                  <a:lnTo>
                    <a:pt x="191" y="128"/>
                  </a:lnTo>
                  <a:lnTo>
                    <a:pt x="192" y="130"/>
                  </a:lnTo>
                  <a:lnTo>
                    <a:pt x="193" y="133"/>
                  </a:lnTo>
                  <a:lnTo>
                    <a:pt x="194" y="135"/>
                  </a:lnTo>
                  <a:lnTo>
                    <a:pt x="195" y="138"/>
                  </a:lnTo>
                  <a:lnTo>
                    <a:pt x="196" y="140"/>
                  </a:lnTo>
                  <a:lnTo>
                    <a:pt x="196" y="142"/>
                  </a:lnTo>
                  <a:lnTo>
                    <a:pt x="197" y="145"/>
                  </a:lnTo>
                  <a:lnTo>
                    <a:pt x="197" y="147"/>
                  </a:lnTo>
                  <a:lnTo>
                    <a:pt x="198" y="150"/>
                  </a:lnTo>
                  <a:lnTo>
                    <a:pt x="198" y="152"/>
                  </a:lnTo>
                  <a:lnTo>
                    <a:pt x="198" y="154"/>
                  </a:lnTo>
                  <a:lnTo>
                    <a:pt x="198" y="157"/>
                  </a:lnTo>
                  <a:lnTo>
                    <a:pt x="198" y="159"/>
                  </a:lnTo>
                  <a:lnTo>
                    <a:pt x="198" y="162"/>
                  </a:lnTo>
                  <a:lnTo>
                    <a:pt x="198" y="164"/>
                  </a:lnTo>
                  <a:lnTo>
                    <a:pt x="198" y="166"/>
                  </a:lnTo>
                  <a:lnTo>
                    <a:pt x="197" y="169"/>
                  </a:lnTo>
                  <a:lnTo>
                    <a:pt x="197" y="171"/>
                  </a:lnTo>
                  <a:lnTo>
                    <a:pt x="196" y="173"/>
                  </a:lnTo>
                  <a:lnTo>
                    <a:pt x="196" y="176"/>
                  </a:lnTo>
                  <a:lnTo>
                    <a:pt x="195" y="178"/>
                  </a:lnTo>
                  <a:lnTo>
                    <a:pt x="194" y="181"/>
                  </a:lnTo>
                  <a:lnTo>
                    <a:pt x="194" y="183"/>
                  </a:lnTo>
                  <a:lnTo>
                    <a:pt x="193" y="185"/>
                  </a:lnTo>
                  <a:lnTo>
                    <a:pt x="191" y="187"/>
                  </a:lnTo>
                  <a:lnTo>
                    <a:pt x="191" y="190"/>
                  </a:lnTo>
                  <a:lnTo>
                    <a:pt x="189" y="192"/>
                  </a:lnTo>
                  <a:lnTo>
                    <a:pt x="188" y="194"/>
                  </a:lnTo>
                  <a:lnTo>
                    <a:pt x="187" y="196"/>
                  </a:lnTo>
                  <a:lnTo>
                    <a:pt x="185" y="198"/>
                  </a:lnTo>
                  <a:lnTo>
                    <a:pt x="184" y="200"/>
                  </a:lnTo>
                  <a:lnTo>
                    <a:pt x="182" y="202"/>
                  </a:lnTo>
                  <a:lnTo>
                    <a:pt x="180" y="204"/>
                  </a:lnTo>
                  <a:lnTo>
                    <a:pt x="179" y="205"/>
                  </a:lnTo>
                  <a:lnTo>
                    <a:pt x="177" y="207"/>
                  </a:lnTo>
                  <a:lnTo>
                    <a:pt x="175" y="209"/>
                  </a:lnTo>
                  <a:lnTo>
                    <a:pt x="173" y="211"/>
                  </a:lnTo>
                  <a:lnTo>
                    <a:pt x="171" y="212"/>
                  </a:lnTo>
                  <a:lnTo>
                    <a:pt x="169" y="214"/>
                  </a:lnTo>
                  <a:lnTo>
                    <a:pt x="166" y="215"/>
                  </a:lnTo>
                  <a:lnTo>
                    <a:pt x="164" y="217"/>
                  </a:lnTo>
                  <a:lnTo>
                    <a:pt x="162" y="218"/>
                  </a:lnTo>
                  <a:lnTo>
                    <a:pt x="159" y="220"/>
                  </a:lnTo>
                  <a:lnTo>
                    <a:pt x="156" y="221"/>
                  </a:lnTo>
                  <a:lnTo>
                    <a:pt x="154" y="222"/>
                  </a:lnTo>
                  <a:lnTo>
                    <a:pt x="151" y="224"/>
                  </a:lnTo>
                  <a:lnTo>
                    <a:pt x="148" y="225"/>
                  </a:lnTo>
                  <a:lnTo>
                    <a:pt x="145" y="226"/>
                  </a:lnTo>
                  <a:lnTo>
                    <a:pt x="142" y="227"/>
                  </a:lnTo>
                  <a:lnTo>
                    <a:pt x="139" y="228"/>
                  </a:lnTo>
                  <a:lnTo>
                    <a:pt x="135" y="229"/>
                  </a:lnTo>
                  <a:lnTo>
                    <a:pt x="132" y="230"/>
                  </a:lnTo>
                  <a:lnTo>
                    <a:pt x="129" y="231"/>
                  </a:lnTo>
                  <a:lnTo>
                    <a:pt x="124" y="232"/>
                  </a:lnTo>
                  <a:lnTo>
                    <a:pt x="119" y="234"/>
                  </a:lnTo>
                  <a:lnTo>
                    <a:pt x="114" y="235"/>
                  </a:lnTo>
                  <a:lnTo>
                    <a:pt x="110" y="235"/>
                  </a:lnTo>
                  <a:lnTo>
                    <a:pt x="105" y="236"/>
                  </a:lnTo>
                  <a:lnTo>
                    <a:pt x="101" y="236"/>
                  </a:lnTo>
                  <a:lnTo>
                    <a:pt x="96" y="236"/>
                  </a:lnTo>
                  <a:lnTo>
                    <a:pt x="92" y="236"/>
                  </a:lnTo>
                  <a:lnTo>
                    <a:pt x="88" y="236"/>
                  </a:lnTo>
                  <a:lnTo>
                    <a:pt x="84" y="236"/>
                  </a:lnTo>
                  <a:lnTo>
                    <a:pt x="80" y="235"/>
                  </a:lnTo>
                  <a:lnTo>
                    <a:pt x="76" y="235"/>
                  </a:lnTo>
                  <a:lnTo>
                    <a:pt x="72" y="234"/>
                  </a:lnTo>
                  <a:lnTo>
                    <a:pt x="69" y="232"/>
                  </a:lnTo>
                  <a:lnTo>
                    <a:pt x="65" y="231"/>
                  </a:lnTo>
                  <a:lnTo>
                    <a:pt x="61" y="230"/>
                  </a:lnTo>
                  <a:lnTo>
                    <a:pt x="58" y="228"/>
                  </a:lnTo>
                  <a:lnTo>
                    <a:pt x="55" y="227"/>
                  </a:lnTo>
                  <a:lnTo>
                    <a:pt x="52" y="225"/>
                  </a:lnTo>
                  <a:lnTo>
                    <a:pt x="49" y="222"/>
                  </a:lnTo>
                  <a:lnTo>
                    <a:pt x="46" y="220"/>
                  </a:lnTo>
                  <a:lnTo>
                    <a:pt x="43" y="218"/>
                  </a:lnTo>
                  <a:lnTo>
                    <a:pt x="40" y="215"/>
                  </a:lnTo>
                  <a:lnTo>
                    <a:pt x="38" y="212"/>
                  </a:lnTo>
                  <a:lnTo>
                    <a:pt x="35" y="209"/>
                  </a:lnTo>
                  <a:lnTo>
                    <a:pt x="33" y="206"/>
                  </a:lnTo>
                  <a:lnTo>
                    <a:pt x="31" y="202"/>
                  </a:lnTo>
                  <a:lnTo>
                    <a:pt x="29" y="199"/>
                  </a:lnTo>
                  <a:lnTo>
                    <a:pt x="27" y="195"/>
                  </a:lnTo>
                  <a:lnTo>
                    <a:pt x="24" y="191"/>
                  </a:lnTo>
                  <a:lnTo>
                    <a:pt x="23" y="187"/>
                  </a:lnTo>
                  <a:lnTo>
                    <a:pt x="21" y="183"/>
                  </a:lnTo>
                </a:path>
              </a:pathLst>
            </a:custGeom>
            <a:solidFill>
              <a:srgbClr val="FFFFFF"/>
            </a:solidFill>
            <a:ln w="9525" cap="rnd">
              <a:noFill/>
              <a:round/>
              <a:headEnd/>
              <a:tailEnd/>
            </a:ln>
          </p:spPr>
          <p:txBody>
            <a:bodyPr>
              <a:prstTxWarp prst="textNoShape">
                <a:avLst/>
              </a:prstTxWarp>
            </a:bodyPr>
            <a:lstStyle/>
            <a:p>
              <a:endParaRPr lang="en-US"/>
            </a:p>
          </p:txBody>
        </p:sp>
        <p:sp>
          <p:nvSpPr>
            <p:cNvPr id="174106" name="Freeform 369"/>
            <p:cNvSpPr>
              <a:spLocks noChangeAspect="1"/>
            </p:cNvSpPr>
            <p:nvPr/>
          </p:nvSpPr>
          <p:spPr bwMode="auto">
            <a:xfrm>
              <a:off x="3847318" y="1877364"/>
              <a:ext cx="78880" cy="204770"/>
            </a:xfrm>
            <a:custGeom>
              <a:avLst/>
              <a:gdLst>
                <a:gd name="T0" fmla="*/ 36 w 80"/>
                <a:gd name="T1" fmla="*/ 230 h 231"/>
                <a:gd name="T2" fmla="*/ 0 w 80"/>
                <a:gd name="T3" fmla="*/ 7 h 231"/>
                <a:gd name="T4" fmla="*/ 43 w 80"/>
                <a:gd name="T5" fmla="*/ 0 h 231"/>
                <a:gd name="T6" fmla="*/ 79 w 80"/>
                <a:gd name="T7" fmla="*/ 223 h 231"/>
                <a:gd name="T8" fmla="*/ 36 w 80"/>
                <a:gd name="T9" fmla="*/ 230 h 231"/>
                <a:gd name="T10" fmla="*/ 0 60000 65536"/>
                <a:gd name="T11" fmla="*/ 0 60000 65536"/>
                <a:gd name="T12" fmla="*/ 0 60000 65536"/>
                <a:gd name="T13" fmla="*/ 0 60000 65536"/>
                <a:gd name="T14" fmla="*/ 0 60000 65536"/>
                <a:gd name="T15" fmla="*/ 0 w 80"/>
                <a:gd name="T16" fmla="*/ 0 h 231"/>
                <a:gd name="T17" fmla="*/ 80 w 80"/>
                <a:gd name="T18" fmla="*/ 231 h 231"/>
              </a:gdLst>
              <a:ahLst/>
              <a:cxnLst>
                <a:cxn ang="T10">
                  <a:pos x="T0" y="T1"/>
                </a:cxn>
                <a:cxn ang="T11">
                  <a:pos x="T2" y="T3"/>
                </a:cxn>
                <a:cxn ang="T12">
                  <a:pos x="T4" y="T5"/>
                </a:cxn>
                <a:cxn ang="T13">
                  <a:pos x="T6" y="T7"/>
                </a:cxn>
                <a:cxn ang="T14">
                  <a:pos x="T8" y="T9"/>
                </a:cxn>
              </a:cxnLst>
              <a:rect l="T15" t="T16" r="T17" b="T18"/>
              <a:pathLst>
                <a:path w="80" h="231">
                  <a:moveTo>
                    <a:pt x="36" y="230"/>
                  </a:moveTo>
                  <a:lnTo>
                    <a:pt x="0" y="7"/>
                  </a:lnTo>
                  <a:lnTo>
                    <a:pt x="43" y="0"/>
                  </a:lnTo>
                  <a:lnTo>
                    <a:pt x="79" y="223"/>
                  </a:lnTo>
                  <a:lnTo>
                    <a:pt x="36" y="230"/>
                  </a:lnTo>
                </a:path>
              </a:pathLst>
            </a:custGeom>
            <a:solidFill>
              <a:srgbClr val="FFFFFF"/>
            </a:solidFill>
            <a:ln w="9525" cap="rnd">
              <a:noFill/>
              <a:round/>
              <a:headEnd/>
              <a:tailEnd/>
            </a:ln>
          </p:spPr>
          <p:txBody>
            <a:bodyPr>
              <a:prstTxWarp prst="textNoShape">
                <a:avLst/>
              </a:prstTxWarp>
            </a:bodyPr>
            <a:lstStyle/>
            <a:p>
              <a:endParaRPr lang="en-US"/>
            </a:p>
          </p:txBody>
        </p:sp>
        <p:sp>
          <p:nvSpPr>
            <p:cNvPr id="174107" name="Freeform 370"/>
            <p:cNvSpPr>
              <a:spLocks noChangeAspect="1"/>
            </p:cNvSpPr>
            <p:nvPr/>
          </p:nvSpPr>
          <p:spPr bwMode="auto">
            <a:xfrm>
              <a:off x="3931129" y="1859163"/>
              <a:ext cx="167621" cy="204770"/>
            </a:xfrm>
            <a:custGeom>
              <a:avLst/>
              <a:gdLst>
                <a:gd name="T0" fmla="*/ 85 w 179"/>
                <a:gd name="T1" fmla="*/ 235 h 236"/>
                <a:gd name="T2" fmla="*/ 69 w 179"/>
                <a:gd name="T3" fmla="*/ 48 h 236"/>
                <a:gd name="T4" fmla="*/ 4 w 179"/>
                <a:gd name="T5" fmla="*/ 54 h 236"/>
                <a:gd name="T6" fmla="*/ 0 w 179"/>
                <a:gd name="T7" fmla="*/ 15 h 236"/>
                <a:gd name="T8" fmla="*/ 175 w 179"/>
                <a:gd name="T9" fmla="*/ 0 h 236"/>
                <a:gd name="T10" fmla="*/ 178 w 179"/>
                <a:gd name="T11" fmla="*/ 39 h 236"/>
                <a:gd name="T12" fmla="*/ 112 w 179"/>
                <a:gd name="T13" fmla="*/ 45 h 236"/>
                <a:gd name="T14" fmla="*/ 128 w 179"/>
                <a:gd name="T15" fmla="*/ 231 h 236"/>
                <a:gd name="T16" fmla="*/ 85 w 179"/>
                <a:gd name="T17" fmla="*/ 235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36"/>
                <a:gd name="T29" fmla="*/ 179 w 179"/>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36">
                  <a:moveTo>
                    <a:pt x="85" y="235"/>
                  </a:moveTo>
                  <a:lnTo>
                    <a:pt x="69" y="48"/>
                  </a:lnTo>
                  <a:lnTo>
                    <a:pt x="4" y="54"/>
                  </a:lnTo>
                  <a:lnTo>
                    <a:pt x="0" y="15"/>
                  </a:lnTo>
                  <a:lnTo>
                    <a:pt x="175" y="0"/>
                  </a:lnTo>
                  <a:lnTo>
                    <a:pt x="178" y="39"/>
                  </a:lnTo>
                  <a:lnTo>
                    <a:pt x="112" y="45"/>
                  </a:lnTo>
                  <a:lnTo>
                    <a:pt x="128" y="231"/>
                  </a:lnTo>
                  <a:lnTo>
                    <a:pt x="85" y="235"/>
                  </a:lnTo>
                </a:path>
              </a:pathLst>
            </a:custGeom>
            <a:solidFill>
              <a:srgbClr val="FFFFFF"/>
            </a:solidFill>
            <a:ln w="9525" cap="rnd">
              <a:noFill/>
              <a:round/>
              <a:headEnd/>
              <a:tailEnd/>
            </a:ln>
          </p:spPr>
          <p:txBody>
            <a:bodyPr>
              <a:prstTxWarp prst="textNoShape">
                <a:avLst/>
              </a:prstTxWarp>
            </a:bodyPr>
            <a:lstStyle/>
            <a:p>
              <a:endParaRPr lang="en-US"/>
            </a:p>
          </p:txBody>
        </p:sp>
        <p:sp>
          <p:nvSpPr>
            <p:cNvPr id="174108" name="Freeform 371"/>
            <p:cNvSpPr>
              <a:spLocks noChangeAspect="1"/>
            </p:cNvSpPr>
            <p:nvPr/>
          </p:nvSpPr>
          <p:spPr bwMode="auto">
            <a:xfrm>
              <a:off x="4143120" y="1859163"/>
              <a:ext cx="44370" cy="191118"/>
            </a:xfrm>
            <a:custGeom>
              <a:avLst/>
              <a:gdLst>
                <a:gd name="T0" fmla="*/ 0 w 45"/>
                <a:gd name="T1" fmla="*/ 227 h 228"/>
                <a:gd name="T2" fmla="*/ 0 w 45"/>
                <a:gd name="T3" fmla="*/ 0 h 228"/>
                <a:gd name="T4" fmla="*/ 44 w 45"/>
                <a:gd name="T5" fmla="*/ 0 h 228"/>
                <a:gd name="T6" fmla="*/ 44 w 45"/>
                <a:gd name="T7" fmla="*/ 227 h 228"/>
                <a:gd name="T8" fmla="*/ 0 w 45"/>
                <a:gd name="T9" fmla="*/ 227 h 228"/>
                <a:gd name="T10" fmla="*/ 0 60000 65536"/>
                <a:gd name="T11" fmla="*/ 0 60000 65536"/>
                <a:gd name="T12" fmla="*/ 0 60000 65536"/>
                <a:gd name="T13" fmla="*/ 0 60000 65536"/>
                <a:gd name="T14" fmla="*/ 0 60000 65536"/>
                <a:gd name="T15" fmla="*/ 0 w 45"/>
                <a:gd name="T16" fmla="*/ 0 h 228"/>
                <a:gd name="T17" fmla="*/ 45 w 45"/>
                <a:gd name="T18" fmla="*/ 228 h 228"/>
              </a:gdLst>
              <a:ahLst/>
              <a:cxnLst>
                <a:cxn ang="T10">
                  <a:pos x="T0" y="T1"/>
                </a:cxn>
                <a:cxn ang="T11">
                  <a:pos x="T2" y="T3"/>
                </a:cxn>
                <a:cxn ang="T12">
                  <a:pos x="T4" y="T5"/>
                </a:cxn>
                <a:cxn ang="T13">
                  <a:pos x="T6" y="T7"/>
                </a:cxn>
                <a:cxn ang="T14">
                  <a:pos x="T8" y="T9"/>
                </a:cxn>
              </a:cxnLst>
              <a:rect l="T15" t="T16" r="T17" b="T18"/>
              <a:pathLst>
                <a:path w="45" h="228">
                  <a:moveTo>
                    <a:pt x="0" y="227"/>
                  </a:moveTo>
                  <a:lnTo>
                    <a:pt x="0" y="0"/>
                  </a:lnTo>
                  <a:lnTo>
                    <a:pt x="44" y="0"/>
                  </a:lnTo>
                  <a:lnTo>
                    <a:pt x="44" y="227"/>
                  </a:lnTo>
                  <a:lnTo>
                    <a:pt x="0" y="227"/>
                  </a:lnTo>
                </a:path>
              </a:pathLst>
            </a:custGeom>
            <a:solidFill>
              <a:srgbClr val="FFFFFF"/>
            </a:solidFill>
            <a:ln w="9525" cap="rnd">
              <a:noFill/>
              <a:round/>
              <a:headEnd/>
              <a:tailEnd/>
            </a:ln>
          </p:spPr>
          <p:txBody>
            <a:bodyPr>
              <a:prstTxWarp prst="textNoShape">
                <a:avLst/>
              </a:prstTxWarp>
            </a:bodyPr>
            <a:lstStyle/>
            <a:p>
              <a:endParaRPr lang="en-US"/>
            </a:p>
          </p:txBody>
        </p:sp>
        <p:sp>
          <p:nvSpPr>
            <p:cNvPr id="174109" name="Freeform 372"/>
            <p:cNvSpPr>
              <a:spLocks noChangeAspect="1"/>
            </p:cNvSpPr>
            <p:nvPr/>
          </p:nvSpPr>
          <p:spPr bwMode="auto">
            <a:xfrm>
              <a:off x="4226930" y="1859163"/>
              <a:ext cx="197201" cy="204770"/>
            </a:xfrm>
            <a:custGeom>
              <a:avLst/>
              <a:gdLst>
                <a:gd name="T0" fmla="*/ 3 w 215"/>
                <a:gd name="T1" fmla="*/ 90 h 236"/>
                <a:gd name="T2" fmla="*/ 9 w 215"/>
                <a:gd name="T3" fmla="*/ 68 h 236"/>
                <a:gd name="T4" fmla="*/ 17 w 215"/>
                <a:gd name="T5" fmla="*/ 48 h 236"/>
                <a:gd name="T6" fmla="*/ 32 w 215"/>
                <a:gd name="T7" fmla="*/ 30 h 236"/>
                <a:gd name="T8" fmla="*/ 42 w 215"/>
                <a:gd name="T9" fmla="*/ 20 h 236"/>
                <a:gd name="T10" fmla="*/ 53 w 215"/>
                <a:gd name="T11" fmla="*/ 12 h 236"/>
                <a:gd name="T12" fmla="*/ 69 w 215"/>
                <a:gd name="T13" fmla="*/ 5 h 236"/>
                <a:gd name="T14" fmla="*/ 85 w 215"/>
                <a:gd name="T15" fmla="*/ 1 h 236"/>
                <a:gd name="T16" fmla="*/ 103 w 215"/>
                <a:gd name="T17" fmla="*/ 0 h 236"/>
                <a:gd name="T18" fmla="*/ 122 w 215"/>
                <a:gd name="T19" fmla="*/ 1 h 236"/>
                <a:gd name="T20" fmla="*/ 139 w 215"/>
                <a:gd name="T21" fmla="*/ 4 h 236"/>
                <a:gd name="T22" fmla="*/ 155 w 215"/>
                <a:gd name="T23" fmla="*/ 9 h 236"/>
                <a:gd name="T24" fmla="*/ 168 w 215"/>
                <a:gd name="T25" fmla="*/ 17 h 236"/>
                <a:gd name="T26" fmla="*/ 181 w 215"/>
                <a:gd name="T27" fmla="*/ 26 h 236"/>
                <a:gd name="T28" fmla="*/ 192 w 215"/>
                <a:gd name="T29" fmla="*/ 38 h 236"/>
                <a:gd name="T30" fmla="*/ 200 w 215"/>
                <a:gd name="T31" fmla="*/ 51 h 236"/>
                <a:gd name="T32" fmla="*/ 207 w 215"/>
                <a:gd name="T33" fmla="*/ 66 h 236"/>
                <a:gd name="T34" fmla="*/ 212 w 215"/>
                <a:gd name="T35" fmla="*/ 83 h 236"/>
                <a:gd name="T36" fmla="*/ 214 w 215"/>
                <a:gd name="T37" fmla="*/ 101 h 236"/>
                <a:gd name="T38" fmla="*/ 214 w 215"/>
                <a:gd name="T39" fmla="*/ 120 h 236"/>
                <a:gd name="T40" fmla="*/ 212 w 215"/>
                <a:gd name="T41" fmla="*/ 141 h 236"/>
                <a:gd name="T42" fmla="*/ 208 w 215"/>
                <a:gd name="T43" fmla="*/ 159 h 236"/>
                <a:gd name="T44" fmla="*/ 203 w 215"/>
                <a:gd name="T45" fmla="*/ 176 h 236"/>
                <a:gd name="T46" fmla="*/ 195 w 215"/>
                <a:gd name="T47" fmla="*/ 190 h 236"/>
                <a:gd name="T48" fmla="*/ 185 w 215"/>
                <a:gd name="T49" fmla="*/ 203 h 236"/>
                <a:gd name="T50" fmla="*/ 174 w 215"/>
                <a:gd name="T51" fmla="*/ 214 h 236"/>
                <a:gd name="T52" fmla="*/ 161 w 215"/>
                <a:gd name="T53" fmla="*/ 223 h 236"/>
                <a:gd name="T54" fmla="*/ 147 w 215"/>
                <a:gd name="T55" fmla="*/ 230 h 236"/>
                <a:gd name="T56" fmla="*/ 131 w 215"/>
                <a:gd name="T57" fmla="*/ 233 h 236"/>
                <a:gd name="T58" fmla="*/ 115 w 215"/>
                <a:gd name="T59" fmla="*/ 235 h 236"/>
                <a:gd name="T60" fmla="*/ 98 w 215"/>
                <a:gd name="T61" fmla="*/ 235 h 236"/>
                <a:gd name="T62" fmla="*/ 81 w 215"/>
                <a:gd name="T63" fmla="*/ 233 h 236"/>
                <a:gd name="T64" fmla="*/ 64 w 215"/>
                <a:gd name="T65" fmla="*/ 228 h 236"/>
                <a:gd name="T66" fmla="*/ 50 w 215"/>
                <a:gd name="T67" fmla="*/ 221 h 236"/>
                <a:gd name="T68" fmla="*/ 37 w 215"/>
                <a:gd name="T69" fmla="*/ 213 h 236"/>
                <a:gd name="T70" fmla="*/ 26 w 215"/>
                <a:gd name="T71" fmla="*/ 202 h 236"/>
                <a:gd name="T72" fmla="*/ 16 w 215"/>
                <a:gd name="T73" fmla="*/ 189 h 236"/>
                <a:gd name="T74" fmla="*/ 9 w 215"/>
                <a:gd name="T75" fmla="*/ 175 h 236"/>
                <a:gd name="T76" fmla="*/ 4 w 215"/>
                <a:gd name="T77" fmla="*/ 159 h 236"/>
                <a:gd name="T78" fmla="*/ 1 w 215"/>
                <a:gd name="T79" fmla="*/ 142 h 236"/>
                <a:gd name="T80" fmla="*/ 0 w 215"/>
                <a:gd name="T81" fmla="*/ 123 h 236"/>
                <a:gd name="T82" fmla="*/ 44 w 215"/>
                <a:gd name="T83" fmla="*/ 112 h 236"/>
                <a:gd name="T84" fmla="*/ 45 w 215"/>
                <a:gd name="T85" fmla="*/ 139 h 236"/>
                <a:gd name="T86" fmla="*/ 50 w 215"/>
                <a:gd name="T87" fmla="*/ 161 h 236"/>
                <a:gd name="T88" fmla="*/ 60 w 215"/>
                <a:gd name="T89" fmla="*/ 175 h 236"/>
                <a:gd name="T90" fmla="*/ 74 w 215"/>
                <a:gd name="T91" fmla="*/ 187 h 236"/>
                <a:gd name="T92" fmla="*/ 91 w 215"/>
                <a:gd name="T93" fmla="*/ 195 h 236"/>
                <a:gd name="T94" fmla="*/ 111 w 215"/>
                <a:gd name="T95" fmla="*/ 196 h 236"/>
                <a:gd name="T96" fmla="*/ 129 w 215"/>
                <a:gd name="T97" fmla="*/ 193 h 236"/>
                <a:gd name="T98" fmla="*/ 145 w 215"/>
                <a:gd name="T99" fmla="*/ 182 h 236"/>
                <a:gd name="T100" fmla="*/ 158 w 215"/>
                <a:gd name="T101" fmla="*/ 167 h 236"/>
                <a:gd name="T102" fmla="*/ 166 w 215"/>
                <a:gd name="T103" fmla="*/ 145 h 236"/>
                <a:gd name="T104" fmla="*/ 171 w 215"/>
                <a:gd name="T105" fmla="*/ 118 h 236"/>
                <a:gd name="T106" fmla="*/ 169 w 215"/>
                <a:gd name="T107" fmla="*/ 92 h 236"/>
                <a:gd name="T108" fmla="*/ 163 w 215"/>
                <a:gd name="T109" fmla="*/ 71 h 236"/>
                <a:gd name="T110" fmla="*/ 151 w 215"/>
                <a:gd name="T111" fmla="*/ 55 h 236"/>
                <a:gd name="T112" fmla="*/ 136 w 215"/>
                <a:gd name="T113" fmla="*/ 45 h 236"/>
                <a:gd name="T114" fmla="*/ 117 w 215"/>
                <a:gd name="T115" fmla="*/ 40 h 236"/>
                <a:gd name="T116" fmla="*/ 97 w 215"/>
                <a:gd name="T117" fmla="*/ 40 h 236"/>
                <a:gd name="T118" fmla="*/ 79 w 215"/>
                <a:gd name="T119" fmla="*/ 46 h 236"/>
                <a:gd name="T120" fmla="*/ 64 w 215"/>
                <a:gd name="T121" fmla="*/ 57 h 236"/>
                <a:gd name="T122" fmla="*/ 53 w 215"/>
                <a:gd name="T123" fmla="*/ 75 h 236"/>
                <a:gd name="T124" fmla="*/ 46 w 215"/>
                <a:gd name="T125" fmla="*/ 99 h 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236"/>
                <a:gd name="T191" fmla="*/ 215 w 215"/>
                <a:gd name="T192" fmla="*/ 236 h 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236">
                  <a:moveTo>
                    <a:pt x="1" y="110"/>
                  </a:moveTo>
                  <a:lnTo>
                    <a:pt x="1" y="106"/>
                  </a:lnTo>
                  <a:lnTo>
                    <a:pt x="2" y="102"/>
                  </a:lnTo>
                  <a:lnTo>
                    <a:pt x="2" y="98"/>
                  </a:lnTo>
                  <a:lnTo>
                    <a:pt x="2" y="93"/>
                  </a:lnTo>
                  <a:lnTo>
                    <a:pt x="3" y="90"/>
                  </a:lnTo>
                  <a:lnTo>
                    <a:pt x="4" y="86"/>
                  </a:lnTo>
                  <a:lnTo>
                    <a:pt x="5" y="82"/>
                  </a:lnTo>
                  <a:lnTo>
                    <a:pt x="6" y="79"/>
                  </a:lnTo>
                  <a:lnTo>
                    <a:pt x="7" y="75"/>
                  </a:lnTo>
                  <a:lnTo>
                    <a:pt x="8" y="71"/>
                  </a:lnTo>
                  <a:lnTo>
                    <a:pt x="9" y="68"/>
                  </a:lnTo>
                  <a:lnTo>
                    <a:pt x="10" y="65"/>
                  </a:lnTo>
                  <a:lnTo>
                    <a:pt x="11" y="62"/>
                  </a:lnTo>
                  <a:lnTo>
                    <a:pt x="12" y="59"/>
                  </a:lnTo>
                  <a:lnTo>
                    <a:pt x="14" y="56"/>
                  </a:lnTo>
                  <a:lnTo>
                    <a:pt x="15" y="53"/>
                  </a:lnTo>
                  <a:lnTo>
                    <a:pt x="17" y="48"/>
                  </a:lnTo>
                  <a:lnTo>
                    <a:pt x="20" y="45"/>
                  </a:lnTo>
                  <a:lnTo>
                    <a:pt x="23" y="41"/>
                  </a:lnTo>
                  <a:lnTo>
                    <a:pt x="25" y="37"/>
                  </a:lnTo>
                  <a:lnTo>
                    <a:pt x="28" y="33"/>
                  </a:lnTo>
                  <a:lnTo>
                    <a:pt x="30" y="31"/>
                  </a:lnTo>
                  <a:lnTo>
                    <a:pt x="32" y="30"/>
                  </a:lnTo>
                  <a:lnTo>
                    <a:pt x="33" y="28"/>
                  </a:lnTo>
                  <a:lnTo>
                    <a:pt x="35" y="26"/>
                  </a:lnTo>
                  <a:lnTo>
                    <a:pt x="36" y="25"/>
                  </a:lnTo>
                  <a:lnTo>
                    <a:pt x="39" y="23"/>
                  </a:lnTo>
                  <a:lnTo>
                    <a:pt x="40" y="22"/>
                  </a:lnTo>
                  <a:lnTo>
                    <a:pt x="42" y="20"/>
                  </a:lnTo>
                  <a:lnTo>
                    <a:pt x="44" y="19"/>
                  </a:lnTo>
                  <a:lnTo>
                    <a:pt x="46" y="17"/>
                  </a:lnTo>
                  <a:lnTo>
                    <a:pt x="47" y="16"/>
                  </a:lnTo>
                  <a:lnTo>
                    <a:pt x="49" y="15"/>
                  </a:lnTo>
                  <a:lnTo>
                    <a:pt x="51" y="14"/>
                  </a:lnTo>
                  <a:lnTo>
                    <a:pt x="53" y="12"/>
                  </a:lnTo>
                  <a:lnTo>
                    <a:pt x="55" y="11"/>
                  </a:lnTo>
                  <a:lnTo>
                    <a:pt x="57" y="10"/>
                  </a:lnTo>
                  <a:lnTo>
                    <a:pt x="59" y="9"/>
                  </a:lnTo>
                  <a:lnTo>
                    <a:pt x="61" y="8"/>
                  </a:lnTo>
                  <a:lnTo>
                    <a:pt x="65" y="7"/>
                  </a:lnTo>
                  <a:lnTo>
                    <a:pt x="69" y="5"/>
                  </a:lnTo>
                  <a:lnTo>
                    <a:pt x="71" y="4"/>
                  </a:lnTo>
                  <a:lnTo>
                    <a:pt x="74" y="3"/>
                  </a:lnTo>
                  <a:lnTo>
                    <a:pt x="77" y="3"/>
                  </a:lnTo>
                  <a:lnTo>
                    <a:pt x="80" y="2"/>
                  </a:lnTo>
                  <a:lnTo>
                    <a:pt x="82" y="1"/>
                  </a:lnTo>
                  <a:lnTo>
                    <a:pt x="85" y="1"/>
                  </a:lnTo>
                  <a:lnTo>
                    <a:pt x="88" y="0"/>
                  </a:lnTo>
                  <a:lnTo>
                    <a:pt x="91" y="0"/>
                  </a:lnTo>
                  <a:lnTo>
                    <a:pt x="94" y="0"/>
                  </a:lnTo>
                  <a:lnTo>
                    <a:pt x="97" y="0"/>
                  </a:lnTo>
                  <a:lnTo>
                    <a:pt x="100" y="0"/>
                  </a:lnTo>
                  <a:lnTo>
                    <a:pt x="103" y="0"/>
                  </a:lnTo>
                  <a:lnTo>
                    <a:pt x="107" y="0"/>
                  </a:lnTo>
                  <a:lnTo>
                    <a:pt x="110" y="0"/>
                  </a:lnTo>
                  <a:lnTo>
                    <a:pt x="113" y="0"/>
                  </a:lnTo>
                  <a:lnTo>
                    <a:pt x="116" y="0"/>
                  </a:lnTo>
                  <a:lnTo>
                    <a:pt x="119" y="0"/>
                  </a:lnTo>
                  <a:lnTo>
                    <a:pt x="122" y="1"/>
                  </a:lnTo>
                  <a:lnTo>
                    <a:pt x="125" y="1"/>
                  </a:lnTo>
                  <a:lnTo>
                    <a:pt x="128" y="2"/>
                  </a:lnTo>
                  <a:lnTo>
                    <a:pt x="131" y="2"/>
                  </a:lnTo>
                  <a:lnTo>
                    <a:pt x="134" y="3"/>
                  </a:lnTo>
                  <a:lnTo>
                    <a:pt x="137" y="3"/>
                  </a:lnTo>
                  <a:lnTo>
                    <a:pt x="139" y="4"/>
                  </a:lnTo>
                  <a:lnTo>
                    <a:pt x="142" y="5"/>
                  </a:lnTo>
                  <a:lnTo>
                    <a:pt x="145" y="6"/>
                  </a:lnTo>
                  <a:lnTo>
                    <a:pt x="147" y="6"/>
                  </a:lnTo>
                  <a:lnTo>
                    <a:pt x="150" y="7"/>
                  </a:lnTo>
                  <a:lnTo>
                    <a:pt x="152" y="8"/>
                  </a:lnTo>
                  <a:lnTo>
                    <a:pt x="155" y="9"/>
                  </a:lnTo>
                  <a:lnTo>
                    <a:pt x="157" y="10"/>
                  </a:lnTo>
                  <a:lnTo>
                    <a:pt x="160" y="11"/>
                  </a:lnTo>
                  <a:lnTo>
                    <a:pt x="162" y="13"/>
                  </a:lnTo>
                  <a:lnTo>
                    <a:pt x="164" y="14"/>
                  </a:lnTo>
                  <a:lnTo>
                    <a:pt x="166" y="15"/>
                  </a:lnTo>
                  <a:lnTo>
                    <a:pt x="168" y="17"/>
                  </a:lnTo>
                  <a:lnTo>
                    <a:pt x="171" y="18"/>
                  </a:lnTo>
                  <a:lnTo>
                    <a:pt x="173" y="20"/>
                  </a:lnTo>
                  <a:lnTo>
                    <a:pt x="175" y="21"/>
                  </a:lnTo>
                  <a:lnTo>
                    <a:pt x="177" y="23"/>
                  </a:lnTo>
                  <a:lnTo>
                    <a:pt x="179" y="25"/>
                  </a:lnTo>
                  <a:lnTo>
                    <a:pt x="181" y="26"/>
                  </a:lnTo>
                  <a:lnTo>
                    <a:pt x="183" y="28"/>
                  </a:lnTo>
                  <a:lnTo>
                    <a:pt x="184" y="30"/>
                  </a:lnTo>
                  <a:lnTo>
                    <a:pt x="187" y="32"/>
                  </a:lnTo>
                  <a:lnTo>
                    <a:pt x="188" y="34"/>
                  </a:lnTo>
                  <a:lnTo>
                    <a:pt x="190" y="36"/>
                  </a:lnTo>
                  <a:lnTo>
                    <a:pt x="192" y="38"/>
                  </a:lnTo>
                  <a:lnTo>
                    <a:pt x="193" y="40"/>
                  </a:lnTo>
                  <a:lnTo>
                    <a:pt x="195" y="42"/>
                  </a:lnTo>
                  <a:lnTo>
                    <a:pt x="196" y="45"/>
                  </a:lnTo>
                  <a:lnTo>
                    <a:pt x="198" y="47"/>
                  </a:lnTo>
                  <a:lnTo>
                    <a:pt x="199" y="49"/>
                  </a:lnTo>
                  <a:lnTo>
                    <a:pt x="200" y="51"/>
                  </a:lnTo>
                  <a:lnTo>
                    <a:pt x="202" y="54"/>
                  </a:lnTo>
                  <a:lnTo>
                    <a:pt x="203" y="56"/>
                  </a:lnTo>
                  <a:lnTo>
                    <a:pt x="204" y="59"/>
                  </a:lnTo>
                  <a:lnTo>
                    <a:pt x="205" y="61"/>
                  </a:lnTo>
                  <a:lnTo>
                    <a:pt x="206" y="64"/>
                  </a:lnTo>
                  <a:lnTo>
                    <a:pt x="207" y="66"/>
                  </a:lnTo>
                  <a:lnTo>
                    <a:pt x="208" y="69"/>
                  </a:lnTo>
                  <a:lnTo>
                    <a:pt x="209" y="71"/>
                  </a:lnTo>
                  <a:lnTo>
                    <a:pt x="210" y="74"/>
                  </a:lnTo>
                  <a:lnTo>
                    <a:pt x="211" y="77"/>
                  </a:lnTo>
                  <a:lnTo>
                    <a:pt x="211" y="80"/>
                  </a:lnTo>
                  <a:lnTo>
                    <a:pt x="212" y="83"/>
                  </a:lnTo>
                  <a:lnTo>
                    <a:pt x="212" y="85"/>
                  </a:lnTo>
                  <a:lnTo>
                    <a:pt x="213" y="88"/>
                  </a:lnTo>
                  <a:lnTo>
                    <a:pt x="213" y="91"/>
                  </a:lnTo>
                  <a:lnTo>
                    <a:pt x="213" y="94"/>
                  </a:lnTo>
                  <a:lnTo>
                    <a:pt x="214" y="98"/>
                  </a:lnTo>
                  <a:lnTo>
                    <a:pt x="214" y="101"/>
                  </a:lnTo>
                  <a:lnTo>
                    <a:pt x="214" y="104"/>
                  </a:lnTo>
                  <a:lnTo>
                    <a:pt x="214" y="107"/>
                  </a:lnTo>
                  <a:lnTo>
                    <a:pt x="214" y="110"/>
                  </a:lnTo>
                  <a:lnTo>
                    <a:pt x="214" y="113"/>
                  </a:lnTo>
                  <a:lnTo>
                    <a:pt x="214" y="117"/>
                  </a:lnTo>
                  <a:lnTo>
                    <a:pt x="214" y="120"/>
                  </a:lnTo>
                  <a:lnTo>
                    <a:pt x="214" y="124"/>
                  </a:lnTo>
                  <a:lnTo>
                    <a:pt x="214" y="127"/>
                  </a:lnTo>
                  <a:lnTo>
                    <a:pt x="213" y="130"/>
                  </a:lnTo>
                  <a:lnTo>
                    <a:pt x="213" y="134"/>
                  </a:lnTo>
                  <a:lnTo>
                    <a:pt x="213" y="137"/>
                  </a:lnTo>
                  <a:lnTo>
                    <a:pt x="212" y="141"/>
                  </a:lnTo>
                  <a:lnTo>
                    <a:pt x="212" y="144"/>
                  </a:lnTo>
                  <a:lnTo>
                    <a:pt x="211" y="147"/>
                  </a:lnTo>
                  <a:lnTo>
                    <a:pt x="211" y="150"/>
                  </a:lnTo>
                  <a:lnTo>
                    <a:pt x="210" y="153"/>
                  </a:lnTo>
                  <a:lnTo>
                    <a:pt x="209" y="156"/>
                  </a:lnTo>
                  <a:lnTo>
                    <a:pt x="208" y="159"/>
                  </a:lnTo>
                  <a:lnTo>
                    <a:pt x="207" y="162"/>
                  </a:lnTo>
                  <a:lnTo>
                    <a:pt x="206" y="165"/>
                  </a:lnTo>
                  <a:lnTo>
                    <a:pt x="205" y="167"/>
                  </a:lnTo>
                  <a:lnTo>
                    <a:pt x="205" y="170"/>
                  </a:lnTo>
                  <a:lnTo>
                    <a:pt x="203" y="173"/>
                  </a:lnTo>
                  <a:lnTo>
                    <a:pt x="203" y="176"/>
                  </a:lnTo>
                  <a:lnTo>
                    <a:pt x="201" y="178"/>
                  </a:lnTo>
                  <a:lnTo>
                    <a:pt x="200" y="181"/>
                  </a:lnTo>
                  <a:lnTo>
                    <a:pt x="199" y="183"/>
                  </a:lnTo>
                  <a:lnTo>
                    <a:pt x="197" y="186"/>
                  </a:lnTo>
                  <a:lnTo>
                    <a:pt x="196" y="188"/>
                  </a:lnTo>
                  <a:lnTo>
                    <a:pt x="195" y="190"/>
                  </a:lnTo>
                  <a:lnTo>
                    <a:pt x="193" y="193"/>
                  </a:lnTo>
                  <a:lnTo>
                    <a:pt x="192" y="195"/>
                  </a:lnTo>
                  <a:lnTo>
                    <a:pt x="190" y="197"/>
                  </a:lnTo>
                  <a:lnTo>
                    <a:pt x="189" y="199"/>
                  </a:lnTo>
                  <a:lnTo>
                    <a:pt x="187" y="201"/>
                  </a:lnTo>
                  <a:lnTo>
                    <a:pt x="185" y="203"/>
                  </a:lnTo>
                  <a:lnTo>
                    <a:pt x="183" y="205"/>
                  </a:lnTo>
                  <a:lnTo>
                    <a:pt x="182" y="207"/>
                  </a:lnTo>
                  <a:lnTo>
                    <a:pt x="179" y="209"/>
                  </a:lnTo>
                  <a:lnTo>
                    <a:pt x="178" y="211"/>
                  </a:lnTo>
                  <a:lnTo>
                    <a:pt x="176" y="213"/>
                  </a:lnTo>
                  <a:lnTo>
                    <a:pt x="174" y="214"/>
                  </a:lnTo>
                  <a:lnTo>
                    <a:pt x="171" y="216"/>
                  </a:lnTo>
                  <a:lnTo>
                    <a:pt x="169" y="218"/>
                  </a:lnTo>
                  <a:lnTo>
                    <a:pt x="167" y="219"/>
                  </a:lnTo>
                  <a:lnTo>
                    <a:pt x="165" y="221"/>
                  </a:lnTo>
                  <a:lnTo>
                    <a:pt x="163" y="222"/>
                  </a:lnTo>
                  <a:lnTo>
                    <a:pt x="161" y="223"/>
                  </a:lnTo>
                  <a:lnTo>
                    <a:pt x="158" y="224"/>
                  </a:lnTo>
                  <a:lnTo>
                    <a:pt x="156" y="226"/>
                  </a:lnTo>
                  <a:lnTo>
                    <a:pt x="154" y="227"/>
                  </a:lnTo>
                  <a:lnTo>
                    <a:pt x="152" y="228"/>
                  </a:lnTo>
                  <a:lnTo>
                    <a:pt x="149" y="229"/>
                  </a:lnTo>
                  <a:lnTo>
                    <a:pt x="147" y="230"/>
                  </a:lnTo>
                  <a:lnTo>
                    <a:pt x="144" y="230"/>
                  </a:lnTo>
                  <a:lnTo>
                    <a:pt x="142" y="231"/>
                  </a:lnTo>
                  <a:lnTo>
                    <a:pt x="139" y="232"/>
                  </a:lnTo>
                  <a:lnTo>
                    <a:pt x="137" y="233"/>
                  </a:lnTo>
                  <a:lnTo>
                    <a:pt x="134" y="233"/>
                  </a:lnTo>
                  <a:lnTo>
                    <a:pt x="131" y="233"/>
                  </a:lnTo>
                  <a:lnTo>
                    <a:pt x="129" y="234"/>
                  </a:lnTo>
                  <a:lnTo>
                    <a:pt x="126" y="235"/>
                  </a:lnTo>
                  <a:lnTo>
                    <a:pt x="123" y="235"/>
                  </a:lnTo>
                  <a:lnTo>
                    <a:pt x="121" y="235"/>
                  </a:lnTo>
                  <a:lnTo>
                    <a:pt x="118" y="235"/>
                  </a:lnTo>
                  <a:lnTo>
                    <a:pt x="115" y="235"/>
                  </a:lnTo>
                  <a:lnTo>
                    <a:pt x="112" y="235"/>
                  </a:lnTo>
                  <a:lnTo>
                    <a:pt x="110" y="235"/>
                  </a:lnTo>
                  <a:lnTo>
                    <a:pt x="107" y="235"/>
                  </a:lnTo>
                  <a:lnTo>
                    <a:pt x="104" y="235"/>
                  </a:lnTo>
                  <a:lnTo>
                    <a:pt x="101" y="235"/>
                  </a:lnTo>
                  <a:lnTo>
                    <a:pt x="98" y="235"/>
                  </a:lnTo>
                  <a:lnTo>
                    <a:pt x="95" y="235"/>
                  </a:lnTo>
                  <a:lnTo>
                    <a:pt x="92" y="235"/>
                  </a:lnTo>
                  <a:lnTo>
                    <a:pt x="89" y="234"/>
                  </a:lnTo>
                  <a:lnTo>
                    <a:pt x="86" y="234"/>
                  </a:lnTo>
                  <a:lnTo>
                    <a:pt x="83" y="233"/>
                  </a:lnTo>
                  <a:lnTo>
                    <a:pt x="81" y="233"/>
                  </a:lnTo>
                  <a:lnTo>
                    <a:pt x="78" y="232"/>
                  </a:lnTo>
                  <a:lnTo>
                    <a:pt x="75" y="231"/>
                  </a:lnTo>
                  <a:lnTo>
                    <a:pt x="72" y="230"/>
                  </a:lnTo>
                  <a:lnTo>
                    <a:pt x="70" y="230"/>
                  </a:lnTo>
                  <a:lnTo>
                    <a:pt x="67" y="229"/>
                  </a:lnTo>
                  <a:lnTo>
                    <a:pt x="64" y="228"/>
                  </a:lnTo>
                  <a:lnTo>
                    <a:pt x="62" y="227"/>
                  </a:lnTo>
                  <a:lnTo>
                    <a:pt x="59" y="226"/>
                  </a:lnTo>
                  <a:lnTo>
                    <a:pt x="57" y="225"/>
                  </a:lnTo>
                  <a:lnTo>
                    <a:pt x="54" y="224"/>
                  </a:lnTo>
                  <a:lnTo>
                    <a:pt x="52" y="223"/>
                  </a:lnTo>
                  <a:lnTo>
                    <a:pt x="50" y="221"/>
                  </a:lnTo>
                  <a:lnTo>
                    <a:pt x="48" y="220"/>
                  </a:lnTo>
                  <a:lnTo>
                    <a:pt x="45" y="219"/>
                  </a:lnTo>
                  <a:lnTo>
                    <a:pt x="43" y="218"/>
                  </a:lnTo>
                  <a:lnTo>
                    <a:pt x="41" y="216"/>
                  </a:lnTo>
                  <a:lnTo>
                    <a:pt x="39" y="215"/>
                  </a:lnTo>
                  <a:lnTo>
                    <a:pt x="37" y="213"/>
                  </a:lnTo>
                  <a:lnTo>
                    <a:pt x="35" y="211"/>
                  </a:lnTo>
                  <a:lnTo>
                    <a:pt x="33" y="210"/>
                  </a:lnTo>
                  <a:lnTo>
                    <a:pt x="31" y="208"/>
                  </a:lnTo>
                  <a:lnTo>
                    <a:pt x="29" y="206"/>
                  </a:lnTo>
                  <a:lnTo>
                    <a:pt x="28" y="204"/>
                  </a:lnTo>
                  <a:lnTo>
                    <a:pt x="26" y="202"/>
                  </a:lnTo>
                  <a:lnTo>
                    <a:pt x="24" y="200"/>
                  </a:lnTo>
                  <a:lnTo>
                    <a:pt x="23" y="198"/>
                  </a:lnTo>
                  <a:lnTo>
                    <a:pt x="21" y="196"/>
                  </a:lnTo>
                  <a:lnTo>
                    <a:pt x="19" y="194"/>
                  </a:lnTo>
                  <a:lnTo>
                    <a:pt x="18" y="192"/>
                  </a:lnTo>
                  <a:lnTo>
                    <a:pt x="16" y="189"/>
                  </a:lnTo>
                  <a:lnTo>
                    <a:pt x="15" y="187"/>
                  </a:lnTo>
                  <a:lnTo>
                    <a:pt x="14" y="185"/>
                  </a:lnTo>
                  <a:lnTo>
                    <a:pt x="12" y="182"/>
                  </a:lnTo>
                  <a:lnTo>
                    <a:pt x="11" y="180"/>
                  </a:lnTo>
                  <a:lnTo>
                    <a:pt x="10" y="178"/>
                  </a:lnTo>
                  <a:lnTo>
                    <a:pt x="9" y="175"/>
                  </a:lnTo>
                  <a:lnTo>
                    <a:pt x="8" y="173"/>
                  </a:lnTo>
                  <a:lnTo>
                    <a:pt x="7" y="170"/>
                  </a:lnTo>
                  <a:lnTo>
                    <a:pt x="6" y="167"/>
                  </a:lnTo>
                  <a:lnTo>
                    <a:pt x="5" y="165"/>
                  </a:lnTo>
                  <a:lnTo>
                    <a:pt x="4" y="162"/>
                  </a:lnTo>
                  <a:lnTo>
                    <a:pt x="4" y="159"/>
                  </a:lnTo>
                  <a:lnTo>
                    <a:pt x="3" y="156"/>
                  </a:lnTo>
                  <a:lnTo>
                    <a:pt x="2" y="154"/>
                  </a:lnTo>
                  <a:lnTo>
                    <a:pt x="2" y="151"/>
                  </a:lnTo>
                  <a:lnTo>
                    <a:pt x="2" y="148"/>
                  </a:lnTo>
                  <a:lnTo>
                    <a:pt x="1" y="145"/>
                  </a:lnTo>
                  <a:lnTo>
                    <a:pt x="1" y="142"/>
                  </a:lnTo>
                  <a:lnTo>
                    <a:pt x="1" y="139"/>
                  </a:lnTo>
                  <a:lnTo>
                    <a:pt x="0" y="136"/>
                  </a:lnTo>
                  <a:lnTo>
                    <a:pt x="0" y="133"/>
                  </a:lnTo>
                  <a:lnTo>
                    <a:pt x="0" y="130"/>
                  </a:lnTo>
                  <a:lnTo>
                    <a:pt x="0" y="127"/>
                  </a:lnTo>
                  <a:lnTo>
                    <a:pt x="0" y="123"/>
                  </a:lnTo>
                  <a:lnTo>
                    <a:pt x="0" y="120"/>
                  </a:lnTo>
                  <a:lnTo>
                    <a:pt x="0" y="117"/>
                  </a:lnTo>
                  <a:lnTo>
                    <a:pt x="0" y="113"/>
                  </a:lnTo>
                  <a:lnTo>
                    <a:pt x="1" y="110"/>
                  </a:lnTo>
                  <a:lnTo>
                    <a:pt x="44" y="112"/>
                  </a:lnTo>
                  <a:lnTo>
                    <a:pt x="44" y="117"/>
                  </a:lnTo>
                  <a:lnTo>
                    <a:pt x="44" y="122"/>
                  </a:lnTo>
                  <a:lnTo>
                    <a:pt x="44" y="126"/>
                  </a:lnTo>
                  <a:lnTo>
                    <a:pt x="44" y="130"/>
                  </a:lnTo>
                  <a:lnTo>
                    <a:pt x="44" y="135"/>
                  </a:lnTo>
                  <a:lnTo>
                    <a:pt x="45" y="139"/>
                  </a:lnTo>
                  <a:lnTo>
                    <a:pt x="45" y="143"/>
                  </a:lnTo>
                  <a:lnTo>
                    <a:pt x="46" y="147"/>
                  </a:lnTo>
                  <a:lnTo>
                    <a:pt x="47" y="150"/>
                  </a:lnTo>
                  <a:lnTo>
                    <a:pt x="48" y="154"/>
                  </a:lnTo>
                  <a:lnTo>
                    <a:pt x="49" y="157"/>
                  </a:lnTo>
                  <a:lnTo>
                    <a:pt x="50" y="161"/>
                  </a:lnTo>
                  <a:lnTo>
                    <a:pt x="52" y="164"/>
                  </a:lnTo>
                  <a:lnTo>
                    <a:pt x="54" y="167"/>
                  </a:lnTo>
                  <a:lnTo>
                    <a:pt x="55" y="170"/>
                  </a:lnTo>
                  <a:lnTo>
                    <a:pt x="57" y="173"/>
                  </a:lnTo>
                  <a:lnTo>
                    <a:pt x="58" y="174"/>
                  </a:lnTo>
                  <a:lnTo>
                    <a:pt x="60" y="175"/>
                  </a:lnTo>
                  <a:lnTo>
                    <a:pt x="62" y="178"/>
                  </a:lnTo>
                  <a:lnTo>
                    <a:pt x="64" y="180"/>
                  </a:lnTo>
                  <a:lnTo>
                    <a:pt x="66" y="182"/>
                  </a:lnTo>
                  <a:lnTo>
                    <a:pt x="69" y="184"/>
                  </a:lnTo>
                  <a:lnTo>
                    <a:pt x="71" y="186"/>
                  </a:lnTo>
                  <a:lnTo>
                    <a:pt x="74" y="187"/>
                  </a:lnTo>
                  <a:lnTo>
                    <a:pt x="76" y="189"/>
                  </a:lnTo>
                  <a:lnTo>
                    <a:pt x="79" y="190"/>
                  </a:lnTo>
                  <a:lnTo>
                    <a:pt x="82" y="192"/>
                  </a:lnTo>
                  <a:lnTo>
                    <a:pt x="85" y="193"/>
                  </a:lnTo>
                  <a:lnTo>
                    <a:pt x="88" y="194"/>
                  </a:lnTo>
                  <a:lnTo>
                    <a:pt x="91" y="195"/>
                  </a:lnTo>
                  <a:lnTo>
                    <a:pt x="94" y="196"/>
                  </a:lnTo>
                  <a:lnTo>
                    <a:pt x="97" y="196"/>
                  </a:lnTo>
                  <a:lnTo>
                    <a:pt x="101" y="196"/>
                  </a:lnTo>
                  <a:lnTo>
                    <a:pt x="104" y="196"/>
                  </a:lnTo>
                  <a:lnTo>
                    <a:pt x="107" y="196"/>
                  </a:lnTo>
                  <a:lnTo>
                    <a:pt x="111" y="196"/>
                  </a:lnTo>
                  <a:lnTo>
                    <a:pt x="114" y="196"/>
                  </a:lnTo>
                  <a:lnTo>
                    <a:pt x="117" y="196"/>
                  </a:lnTo>
                  <a:lnTo>
                    <a:pt x="120" y="195"/>
                  </a:lnTo>
                  <a:lnTo>
                    <a:pt x="123" y="194"/>
                  </a:lnTo>
                  <a:lnTo>
                    <a:pt x="126" y="193"/>
                  </a:lnTo>
                  <a:lnTo>
                    <a:pt x="129" y="193"/>
                  </a:lnTo>
                  <a:lnTo>
                    <a:pt x="132" y="191"/>
                  </a:lnTo>
                  <a:lnTo>
                    <a:pt x="135" y="190"/>
                  </a:lnTo>
                  <a:lnTo>
                    <a:pt x="137" y="188"/>
                  </a:lnTo>
                  <a:lnTo>
                    <a:pt x="140" y="187"/>
                  </a:lnTo>
                  <a:lnTo>
                    <a:pt x="142" y="184"/>
                  </a:lnTo>
                  <a:lnTo>
                    <a:pt x="145" y="182"/>
                  </a:lnTo>
                  <a:lnTo>
                    <a:pt x="147" y="180"/>
                  </a:lnTo>
                  <a:lnTo>
                    <a:pt x="150" y="178"/>
                  </a:lnTo>
                  <a:lnTo>
                    <a:pt x="152" y="176"/>
                  </a:lnTo>
                  <a:lnTo>
                    <a:pt x="154" y="173"/>
                  </a:lnTo>
                  <a:lnTo>
                    <a:pt x="156" y="170"/>
                  </a:lnTo>
                  <a:lnTo>
                    <a:pt x="158" y="167"/>
                  </a:lnTo>
                  <a:lnTo>
                    <a:pt x="160" y="164"/>
                  </a:lnTo>
                  <a:lnTo>
                    <a:pt x="161" y="160"/>
                  </a:lnTo>
                  <a:lnTo>
                    <a:pt x="163" y="157"/>
                  </a:lnTo>
                  <a:lnTo>
                    <a:pt x="164" y="153"/>
                  </a:lnTo>
                  <a:lnTo>
                    <a:pt x="166" y="149"/>
                  </a:lnTo>
                  <a:lnTo>
                    <a:pt x="166" y="145"/>
                  </a:lnTo>
                  <a:lnTo>
                    <a:pt x="168" y="141"/>
                  </a:lnTo>
                  <a:lnTo>
                    <a:pt x="168" y="136"/>
                  </a:lnTo>
                  <a:lnTo>
                    <a:pt x="169" y="132"/>
                  </a:lnTo>
                  <a:lnTo>
                    <a:pt x="170" y="127"/>
                  </a:lnTo>
                  <a:lnTo>
                    <a:pt x="170" y="122"/>
                  </a:lnTo>
                  <a:lnTo>
                    <a:pt x="171" y="118"/>
                  </a:lnTo>
                  <a:lnTo>
                    <a:pt x="171" y="113"/>
                  </a:lnTo>
                  <a:lnTo>
                    <a:pt x="171" y="108"/>
                  </a:lnTo>
                  <a:lnTo>
                    <a:pt x="171" y="104"/>
                  </a:lnTo>
                  <a:lnTo>
                    <a:pt x="170" y="100"/>
                  </a:lnTo>
                  <a:lnTo>
                    <a:pt x="170" y="96"/>
                  </a:lnTo>
                  <a:lnTo>
                    <a:pt x="169" y="92"/>
                  </a:lnTo>
                  <a:lnTo>
                    <a:pt x="168" y="88"/>
                  </a:lnTo>
                  <a:lnTo>
                    <a:pt x="168" y="84"/>
                  </a:lnTo>
                  <a:lnTo>
                    <a:pt x="167" y="81"/>
                  </a:lnTo>
                  <a:lnTo>
                    <a:pt x="166" y="77"/>
                  </a:lnTo>
                  <a:lnTo>
                    <a:pt x="164" y="74"/>
                  </a:lnTo>
                  <a:lnTo>
                    <a:pt x="163" y="71"/>
                  </a:lnTo>
                  <a:lnTo>
                    <a:pt x="161" y="68"/>
                  </a:lnTo>
                  <a:lnTo>
                    <a:pt x="160" y="65"/>
                  </a:lnTo>
                  <a:lnTo>
                    <a:pt x="158" y="62"/>
                  </a:lnTo>
                  <a:lnTo>
                    <a:pt x="156" y="60"/>
                  </a:lnTo>
                  <a:lnTo>
                    <a:pt x="154" y="57"/>
                  </a:lnTo>
                  <a:lnTo>
                    <a:pt x="151" y="55"/>
                  </a:lnTo>
                  <a:lnTo>
                    <a:pt x="149" y="53"/>
                  </a:lnTo>
                  <a:lnTo>
                    <a:pt x="147" y="51"/>
                  </a:lnTo>
                  <a:lnTo>
                    <a:pt x="144" y="50"/>
                  </a:lnTo>
                  <a:lnTo>
                    <a:pt x="142" y="48"/>
                  </a:lnTo>
                  <a:lnTo>
                    <a:pt x="139" y="46"/>
                  </a:lnTo>
                  <a:lnTo>
                    <a:pt x="136" y="45"/>
                  </a:lnTo>
                  <a:lnTo>
                    <a:pt x="133" y="44"/>
                  </a:lnTo>
                  <a:lnTo>
                    <a:pt x="130" y="42"/>
                  </a:lnTo>
                  <a:lnTo>
                    <a:pt x="127" y="42"/>
                  </a:lnTo>
                  <a:lnTo>
                    <a:pt x="124" y="41"/>
                  </a:lnTo>
                  <a:lnTo>
                    <a:pt x="121" y="40"/>
                  </a:lnTo>
                  <a:lnTo>
                    <a:pt x="117" y="40"/>
                  </a:lnTo>
                  <a:lnTo>
                    <a:pt x="114" y="40"/>
                  </a:lnTo>
                  <a:lnTo>
                    <a:pt x="110" y="39"/>
                  </a:lnTo>
                  <a:lnTo>
                    <a:pt x="107" y="39"/>
                  </a:lnTo>
                  <a:lnTo>
                    <a:pt x="103" y="39"/>
                  </a:lnTo>
                  <a:lnTo>
                    <a:pt x="100" y="40"/>
                  </a:lnTo>
                  <a:lnTo>
                    <a:pt x="97" y="40"/>
                  </a:lnTo>
                  <a:lnTo>
                    <a:pt x="94" y="40"/>
                  </a:lnTo>
                  <a:lnTo>
                    <a:pt x="91" y="41"/>
                  </a:lnTo>
                  <a:lnTo>
                    <a:pt x="88" y="42"/>
                  </a:lnTo>
                  <a:lnTo>
                    <a:pt x="85" y="43"/>
                  </a:lnTo>
                  <a:lnTo>
                    <a:pt x="82" y="44"/>
                  </a:lnTo>
                  <a:lnTo>
                    <a:pt x="79" y="46"/>
                  </a:lnTo>
                  <a:lnTo>
                    <a:pt x="77" y="47"/>
                  </a:lnTo>
                  <a:lnTo>
                    <a:pt x="74" y="49"/>
                  </a:lnTo>
                  <a:lnTo>
                    <a:pt x="71" y="51"/>
                  </a:lnTo>
                  <a:lnTo>
                    <a:pt x="69" y="53"/>
                  </a:lnTo>
                  <a:lnTo>
                    <a:pt x="67" y="55"/>
                  </a:lnTo>
                  <a:lnTo>
                    <a:pt x="64" y="57"/>
                  </a:lnTo>
                  <a:lnTo>
                    <a:pt x="62" y="60"/>
                  </a:lnTo>
                  <a:lnTo>
                    <a:pt x="60" y="62"/>
                  </a:lnTo>
                  <a:lnTo>
                    <a:pt x="58" y="65"/>
                  </a:lnTo>
                  <a:lnTo>
                    <a:pt x="56" y="68"/>
                  </a:lnTo>
                  <a:lnTo>
                    <a:pt x="54" y="71"/>
                  </a:lnTo>
                  <a:lnTo>
                    <a:pt x="53" y="75"/>
                  </a:lnTo>
                  <a:lnTo>
                    <a:pt x="52" y="78"/>
                  </a:lnTo>
                  <a:lnTo>
                    <a:pt x="50" y="82"/>
                  </a:lnTo>
                  <a:lnTo>
                    <a:pt x="49" y="86"/>
                  </a:lnTo>
                  <a:lnTo>
                    <a:pt x="48" y="90"/>
                  </a:lnTo>
                  <a:lnTo>
                    <a:pt x="47" y="94"/>
                  </a:lnTo>
                  <a:lnTo>
                    <a:pt x="46" y="99"/>
                  </a:lnTo>
                  <a:lnTo>
                    <a:pt x="45" y="103"/>
                  </a:lnTo>
                  <a:lnTo>
                    <a:pt x="45" y="108"/>
                  </a:lnTo>
                  <a:lnTo>
                    <a:pt x="44" y="112"/>
                  </a:lnTo>
                  <a:lnTo>
                    <a:pt x="1" y="110"/>
                  </a:lnTo>
                </a:path>
              </a:pathLst>
            </a:custGeom>
            <a:solidFill>
              <a:srgbClr val="FFFFFF"/>
            </a:solidFill>
            <a:ln w="9525" cap="rnd">
              <a:noFill/>
              <a:round/>
              <a:headEnd/>
              <a:tailEnd/>
            </a:ln>
          </p:spPr>
          <p:txBody>
            <a:bodyPr>
              <a:prstTxWarp prst="textNoShape">
                <a:avLst/>
              </a:prstTxWarp>
            </a:bodyPr>
            <a:lstStyle/>
            <a:p>
              <a:endParaRPr lang="en-US"/>
            </a:p>
          </p:txBody>
        </p:sp>
        <p:sp>
          <p:nvSpPr>
            <p:cNvPr id="174110" name="Freeform 373"/>
            <p:cNvSpPr>
              <a:spLocks noChangeAspect="1"/>
            </p:cNvSpPr>
            <p:nvPr/>
          </p:nvSpPr>
          <p:spPr bwMode="auto">
            <a:xfrm>
              <a:off x="4448781" y="1881915"/>
              <a:ext cx="211991" cy="227522"/>
            </a:xfrm>
            <a:custGeom>
              <a:avLst/>
              <a:gdLst>
                <a:gd name="T0" fmla="*/ 0 w 227"/>
                <a:gd name="T1" fmla="*/ 220 h 262"/>
                <a:gd name="T2" fmla="*/ 50 w 227"/>
                <a:gd name="T3" fmla="*/ 0 h 262"/>
                <a:gd name="T4" fmla="*/ 95 w 227"/>
                <a:gd name="T5" fmla="*/ 10 h 262"/>
                <a:gd name="T6" fmla="*/ 150 w 227"/>
                <a:gd name="T7" fmla="*/ 174 h 262"/>
                <a:gd name="T8" fmla="*/ 183 w 227"/>
                <a:gd name="T9" fmla="*/ 31 h 262"/>
                <a:gd name="T10" fmla="*/ 226 w 227"/>
                <a:gd name="T11" fmla="*/ 41 h 262"/>
                <a:gd name="T12" fmla="*/ 176 w 227"/>
                <a:gd name="T13" fmla="*/ 261 h 262"/>
                <a:gd name="T14" fmla="*/ 130 w 227"/>
                <a:gd name="T15" fmla="*/ 250 h 262"/>
                <a:gd name="T16" fmla="*/ 75 w 227"/>
                <a:gd name="T17" fmla="*/ 89 h 262"/>
                <a:gd name="T18" fmla="*/ 43 w 227"/>
                <a:gd name="T19" fmla="*/ 231 h 262"/>
                <a:gd name="T20" fmla="*/ 0 w 227"/>
                <a:gd name="T21" fmla="*/ 220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262"/>
                <a:gd name="T35" fmla="*/ 227 w 227"/>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262">
                  <a:moveTo>
                    <a:pt x="0" y="220"/>
                  </a:moveTo>
                  <a:lnTo>
                    <a:pt x="50" y="0"/>
                  </a:lnTo>
                  <a:lnTo>
                    <a:pt x="95" y="10"/>
                  </a:lnTo>
                  <a:lnTo>
                    <a:pt x="150" y="174"/>
                  </a:lnTo>
                  <a:lnTo>
                    <a:pt x="183" y="31"/>
                  </a:lnTo>
                  <a:lnTo>
                    <a:pt x="226" y="41"/>
                  </a:lnTo>
                  <a:lnTo>
                    <a:pt x="176" y="261"/>
                  </a:lnTo>
                  <a:lnTo>
                    <a:pt x="130" y="250"/>
                  </a:lnTo>
                  <a:lnTo>
                    <a:pt x="75" y="89"/>
                  </a:lnTo>
                  <a:lnTo>
                    <a:pt x="43" y="231"/>
                  </a:lnTo>
                  <a:lnTo>
                    <a:pt x="0" y="220"/>
                  </a:lnTo>
                </a:path>
              </a:pathLst>
            </a:custGeom>
            <a:solidFill>
              <a:srgbClr val="FFFFFF"/>
            </a:solidFill>
            <a:ln w="9525" cap="rnd">
              <a:noFill/>
              <a:round/>
              <a:headEnd/>
              <a:tailEnd/>
            </a:ln>
          </p:spPr>
          <p:txBody>
            <a:bodyPr>
              <a:prstTxWarp prst="textNoShape">
                <a:avLst/>
              </a:prstTxWarp>
            </a:bodyPr>
            <a:lstStyle/>
            <a:p>
              <a:endParaRPr lang="en-US"/>
            </a:p>
          </p:txBody>
        </p:sp>
        <p:sp>
          <p:nvSpPr>
            <p:cNvPr id="174111" name="Freeform 374"/>
            <p:cNvSpPr>
              <a:spLocks noChangeAspect="1"/>
            </p:cNvSpPr>
            <p:nvPr/>
          </p:nvSpPr>
          <p:spPr bwMode="auto">
            <a:xfrm>
              <a:off x="5168565" y="2232299"/>
              <a:ext cx="167621" cy="236623"/>
            </a:xfrm>
            <a:custGeom>
              <a:avLst/>
              <a:gdLst>
                <a:gd name="T0" fmla="*/ 0 w 180"/>
                <a:gd name="T1" fmla="*/ 171 h 276"/>
                <a:gd name="T2" fmla="*/ 146 w 180"/>
                <a:gd name="T3" fmla="*/ 0 h 276"/>
                <a:gd name="T4" fmla="*/ 179 w 180"/>
                <a:gd name="T5" fmla="*/ 29 h 276"/>
                <a:gd name="T6" fmla="*/ 58 w 180"/>
                <a:gd name="T7" fmla="*/ 170 h 276"/>
                <a:gd name="T8" fmla="*/ 145 w 180"/>
                <a:gd name="T9" fmla="*/ 246 h 276"/>
                <a:gd name="T10" fmla="*/ 119 w 180"/>
                <a:gd name="T11" fmla="*/ 275 h 276"/>
                <a:gd name="T12" fmla="*/ 0 w 180"/>
                <a:gd name="T13" fmla="*/ 171 h 276"/>
                <a:gd name="T14" fmla="*/ 0 60000 65536"/>
                <a:gd name="T15" fmla="*/ 0 60000 65536"/>
                <a:gd name="T16" fmla="*/ 0 60000 65536"/>
                <a:gd name="T17" fmla="*/ 0 60000 65536"/>
                <a:gd name="T18" fmla="*/ 0 60000 65536"/>
                <a:gd name="T19" fmla="*/ 0 60000 65536"/>
                <a:gd name="T20" fmla="*/ 0 60000 65536"/>
                <a:gd name="T21" fmla="*/ 0 w 180"/>
                <a:gd name="T22" fmla="*/ 0 h 276"/>
                <a:gd name="T23" fmla="*/ 180 w 180"/>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276">
                  <a:moveTo>
                    <a:pt x="0" y="171"/>
                  </a:moveTo>
                  <a:lnTo>
                    <a:pt x="146" y="0"/>
                  </a:lnTo>
                  <a:lnTo>
                    <a:pt x="179" y="29"/>
                  </a:lnTo>
                  <a:lnTo>
                    <a:pt x="58" y="170"/>
                  </a:lnTo>
                  <a:lnTo>
                    <a:pt x="145" y="246"/>
                  </a:lnTo>
                  <a:lnTo>
                    <a:pt x="119" y="275"/>
                  </a:lnTo>
                  <a:lnTo>
                    <a:pt x="0" y="171"/>
                  </a:lnTo>
                </a:path>
              </a:pathLst>
            </a:custGeom>
            <a:solidFill>
              <a:srgbClr val="FFFFFF"/>
            </a:solidFill>
            <a:ln w="9525" cap="rnd">
              <a:noFill/>
              <a:round/>
              <a:headEnd/>
              <a:tailEnd/>
            </a:ln>
          </p:spPr>
          <p:txBody>
            <a:bodyPr>
              <a:prstTxWarp prst="textNoShape">
                <a:avLst/>
              </a:prstTxWarp>
            </a:bodyPr>
            <a:lstStyle/>
            <a:p>
              <a:endParaRPr lang="en-US"/>
            </a:p>
          </p:txBody>
        </p:sp>
        <p:sp>
          <p:nvSpPr>
            <p:cNvPr id="174112" name="Freeform 375"/>
            <p:cNvSpPr>
              <a:spLocks noChangeAspect="1"/>
            </p:cNvSpPr>
            <p:nvPr/>
          </p:nvSpPr>
          <p:spPr bwMode="auto">
            <a:xfrm>
              <a:off x="5459436" y="2523526"/>
              <a:ext cx="251431" cy="218421"/>
            </a:xfrm>
            <a:custGeom>
              <a:avLst/>
              <a:gdLst>
                <a:gd name="T0" fmla="*/ 77 w 262"/>
                <a:gd name="T1" fmla="*/ 110 h 253"/>
                <a:gd name="T2" fmla="*/ 60 w 262"/>
                <a:gd name="T3" fmla="*/ 123 h 253"/>
                <a:gd name="T4" fmla="*/ 52 w 262"/>
                <a:gd name="T5" fmla="*/ 131 h 253"/>
                <a:gd name="T6" fmla="*/ 48 w 262"/>
                <a:gd name="T7" fmla="*/ 137 h 253"/>
                <a:gd name="T8" fmla="*/ 45 w 262"/>
                <a:gd name="T9" fmla="*/ 142 h 253"/>
                <a:gd name="T10" fmla="*/ 44 w 262"/>
                <a:gd name="T11" fmla="*/ 149 h 253"/>
                <a:gd name="T12" fmla="*/ 43 w 262"/>
                <a:gd name="T13" fmla="*/ 156 h 253"/>
                <a:gd name="T14" fmla="*/ 44 w 262"/>
                <a:gd name="T15" fmla="*/ 164 h 253"/>
                <a:gd name="T16" fmla="*/ 47 w 262"/>
                <a:gd name="T17" fmla="*/ 171 h 253"/>
                <a:gd name="T18" fmla="*/ 51 w 262"/>
                <a:gd name="T19" fmla="*/ 179 h 253"/>
                <a:gd name="T20" fmla="*/ 56 w 262"/>
                <a:gd name="T21" fmla="*/ 187 h 253"/>
                <a:gd name="T22" fmla="*/ 61 w 262"/>
                <a:gd name="T23" fmla="*/ 194 h 253"/>
                <a:gd name="T24" fmla="*/ 67 w 262"/>
                <a:gd name="T25" fmla="*/ 200 h 253"/>
                <a:gd name="T26" fmla="*/ 74 w 262"/>
                <a:gd name="T27" fmla="*/ 204 h 253"/>
                <a:gd name="T28" fmla="*/ 80 w 262"/>
                <a:gd name="T29" fmla="*/ 206 h 253"/>
                <a:gd name="T30" fmla="*/ 86 w 262"/>
                <a:gd name="T31" fmla="*/ 207 h 253"/>
                <a:gd name="T32" fmla="*/ 91 w 262"/>
                <a:gd name="T33" fmla="*/ 207 h 253"/>
                <a:gd name="T34" fmla="*/ 97 w 262"/>
                <a:gd name="T35" fmla="*/ 206 h 253"/>
                <a:gd name="T36" fmla="*/ 104 w 262"/>
                <a:gd name="T37" fmla="*/ 203 h 253"/>
                <a:gd name="T38" fmla="*/ 119 w 262"/>
                <a:gd name="T39" fmla="*/ 195 h 253"/>
                <a:gd name="T40" fmla="*/ 236 w 262"/>
                <a:gd name="T41" fmla="*/ 112 h 253"/>
                <a:gd name="T42" fmla="*/ 156 w 262"/>
                <a:gd name="T43" fmla="*/ 222 h 253"/>
                <a:gd name="T44" fmla="*/ 141 w 262"/>
                <a:gd name="T45" fmla="*/ 232 h 253"/>
                <a:gd name="T46" fmla="*/ 124 w 262"/>
                <a:gd name="T47" fmla="*/ 242 h 253"/>
                <a:gd name="T48" fmla="*/ 111 w 262"/>
                <a:gd name="T49" fmla="*/ 248 h 253"/>
                <a:gd name="T50" fmla="*/ 103 w 262"/>
                <a:gd name="T51" fmla="*/ 250 h 253"/>
                <a:gd name="T52" fmla="*/ 96 w 262"/>
                <a:gd name="T53" fmla="*/ 252 h 253"/>
                <a:gd name="T54" fmla="*/ 88 w 262"/>
                <a:gd name="T55" fmla="*/ 252 h 253"/>
                <a:gd name="T56" fmla="*/ 80 w 262"/>
                <a:gd name="T57" fmla="*/ 251 h 253"/>
                <a:gd name="T58" fmla="*/ 72 w 262"/>
                <a:gd name="T59" fmla="*/ 250 h 253"/>
                <a:gd name="T60" fmla="*/ 65 w 262"/>
                <a:gd name="T61" fmla="*/ 247 h 253"/>
                <a:gd name="T62" fmla="*/ 57 w 262"/>
                <a:gd name="T63" fmla="*/ 243 h 253"/>
                <a:gd name="T64" fmla="*/ 50 w 262"/>
                <a:gd name="T65" fmla="*/ 238 h 253"/>
                <a:gd name="T66" fmla="*/ 42 w 262"/>
                <a:gd name="T67" fmla="*/ 231 h 253"/>
                <a:gd name="T68" fmla="*/ 35 w 262"/>
                <a:gd name="T69" fmla="*/ 223 h 253"/>
                <a:gd name="T70" fmla="*/ 27 w 262"/>
                <a:gd name="T71" fmla="*/ 214 h 253"/>
                <a:gd name="T72" fmla="*/ 19 w 262"/>
                <a:gd name="T73" fmla="*/ 202 h 253"/>
                <a:gd name="T74" fmla="*/ 12 w 262"/>
                <a:gd name="T75" fmla="*/ 190 h 253"/>
                <a:gd name="T76" fmla="*/ 6 w 262"/>
                <a:gd name="T77" fmla="*/ 179 h 253"/>
                <a:gd name="T78" fmla="*/ 3 w 262"/>
                <a:gd name="T79" fmla="*/ 169 h 253"/>
                <a:gd name="T80" fmla="*/ 1 w 262"/>
                <a:gd name="T81" fmla="*/ 159 h 253"/>
                <a:gd name="T82" fmla="*/ 0 w 262"/>
                <a:gd name="T83" fmla="*/ 151 h 253"/>
                <a:gd name="T84" fmla="*/ 0 w 262"/>
                <a:gd name="T85" fmla="*/ 142 h 253"/>
                <a:gd name="T86" fmla="*/ 1 w 262"/>
                <a:gd name="T87" fmla="*/ 135 h 253"/>
                <a:gd name="T88" fmla="*/ 3 w 262"/>
                <a:gd name="T89" fmla="*/ 127 h 253"/>
                <a:gd name="T90" fmla="*/ 6 w 262"/>
                <a:gd name="T91" fmla="*/ 120 h 253"/>
                <a:gd name="T92" fmla="*/ 11 w 262"/>
                <a:gd name="T93" fmla="*/ 111 h 253"/>
                <a:gd name="T94" fmla="*/ 23 w 262"/>
                <a:gd name="T95" fmla="*/ 98 h 253"/>
                <a:gd name="T96" fmla="*/ 32 w 262"/>
                <a:gd name="T97" fmla="*/ 89 h 253"/>
                <a:gd name="T98" fmla="*/ 45 w 262"/>
                <a:gd name="T99" fmla="*/ 80 h 253"/>
                <a:gd name="T100" fmla="*/ 59 w 262"/>
                <a:gd name="T101" fmla="*/ 69 h 2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2"/>
                <a:gd name="T154" fmla="*/ 0 h 253"/>
                <a:gd name="T155" fmla="*/ 262 w 262"/>
                <a:gd name="T156" fmla="*/ 253 h 2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2" h="253">
                  <a:moveTo>
                    <a:pt x="157" y="0"/>
                  </a:moveTo>
                  <a:lnTo>
                    <a:pt x="183" y="36"/>
                  </a:lnTo>
                  <a:lnTo>
                    <a:pt x="83" y="106"/>
                  </a:lnTo>
                  <a:lnTo>
                    <a:pt x="77" y="110"/>
                  </a:lnTo>
                  <a:lnTo>
                    <a:pt x="72" y="114"/>
                  </a:lnTo>
                  <a:lnTo>
                    <a:pt x="67" y="117"/>
                  </a:lnTo>
                  <a:lnTo>
                    <a:pt x="64" y="120"/>
                  </a:lnTo>
                  <a:lnTo>
                    <a:pt x="60" y="123"/>
                  </a:lnTo>
                  <a:lnTo>
                    <a:pt x="57" y="125"/>
                  </a:lnTo>
                  <a:lnTo>
                    <a:pt x="55" y="128"/>
                  </a:lnTo>
                  <a:lnTo>
                    <a:pt x="53" y="130"/>
                  </a:lnTo>
                  <a:lnTo>
                    <a:pt x="52" y="131"/>
                  </a:lnTo>
                  <a:lnTo>
                    <a:pt x="51" y="132"/>
                  </a:lnTo>
                  <a:lnTo>
                    <a:pt x="50" y="134"/>
                  </a:lnTo>
                  <a:lnTo>
                    <a:pt x="49" y="135"/>
                  </a:lnTo>
                  <a:lnTo>
                    <a:pt x="48" y="137"/>
                  </a:lnTo>
                  <a:lnTo>
                    <a:pt x="47" y="138"/>
                  </a:lnTo>
                  <a:lnTo>
                    <a:pt x="46" y="139"/>
                  </a:lnTo>
                  <a:lnTo>
                    <a:pt x="46" y="141"/>
                  </a:lnTo>
                  <a:lnTo>
                    <a:pt x="45" y="142"/>
                  </a:lnTo>
                  <a:lnTo>
                    <a:pt x="45" y="144"/>
                  </a:lnTo>
                  <a:lnTo>
                    <a:pt x="44" y="146"/>
                  </a:lnTo>
                  <a:lnTo>
                    <a:pt x="44" y="148"/>
                  </a:lnTo>
                  <a:lnTo>
                    <a:pt x="44" y="149"/>
                  </a:lnTo>
                  <a:lnTo>
                    <a:pt x="43" y="151"/>
                  </a:lnTo>
                  <a:lnTo>
                    <a:pt x="43" y="153"/>
                  </a:lnTo>
                  <a:lnTo>
                    <a:pt x="43" y="154"/>
                  </a:lnTo>
                  <a:lnTo>
                    <a:pt x="43" y="156"/>
                  </a:lnTo>
                  <a:lnTo>
                    <a:pt x="43" y="158"/>
                  </a:lnTo>
                  <a:lnTo>
                    <a:pt x="43" y="160"/>
                  </a:lnTo>
                  <a:lnTo>
                    <a:pt x="44" y="162"/>
                  </a:lnTo>
                  <a:lnTo>
                    <a:pt x="44" y="164"/>
                  </a:lnTo>
                  <a:lnTo>
                    <a:pt x="45" y="165"/>
                  </a:lnTo>
                  <a:lnTo>
                    <a:pt x="45" y="167"/>
                  </a:lnTo>
                  <a:lnTo>
                    <a:pt x="46" y="169"/>
                  </a:lnTo>
                  <a:lnTo>
                    <a:pt x="47" y="171"/>
                  </a:lnTo>
                  <a:lnTo>
                    <a:pt x="48" y="173"/>
                  </a:lnTo>
                  <a:lnTo>
                    <a:pt x="48" y="175"/>
                  </a:lnTo>
                  <a:lnTo>
                    <a:pt x="49" y="177"/>
                  </a:lnTo>
                  <a:lnTo>
                    <a:pt x="51" y="179"/>
                  </a:lnTo>
                  <a:lnTo>
                    <a:pt x="52" y="181"/>
                  </a:lnTo>
                  <a:lnTo>
                    <a:pt x="53" y="183"/>
                  </a:lnTo>
                  <a:lnTo>
                    <a:pt x="54" y="185"/>
                  </a:lnTo>
                  <a:lnTo>
                    <a:pt x="56" y="187"/>
                  </a:lnTo>
                  <a:lnTo>
                    <a:pt x="57" y="189"/>
                  </a:lnTo>
                  <a:lnTo>
                    <a:pt x="59" y="191"/>
                  </a:lnTo>
                  <a:lnTo>
                    <a:pt x="60" y="193"/>
                  </a:lnTo>
                  <a:lnTo>
                    <a:pt x="61" y="194"/>
                  </a:lnTo>
                  <a:lnTo>
                    <a:pt x="63" y="196"/>
                  </a:lnTo>
                  <a:lnTo>
                    <a:pt x="64" y="197"/>
                  </a:lnTo>
                  <a:lnTo>
                    <a:pt x="66" y="199"/>
                  </a:lnTo>
                  <a:lnTo>
                    <a:pt x="67" y="200"/>
                  </a:lnTo>
                  <a:lnTo>
                    <a:pt x="69" y="201"/>
                  </a:lnTo>
                  <a:lnTo>
                    <a:pt x="71" y="202"/>
                  </a:lnTo>
                  <a:lnTo>
                    <a:pt x="72" y="203"/>
                  </a:lnTo>
                  <a:lnTo>
                    <a:pt x="74" y="204"/>
                  </a:lnTo>
                  <a:lnTo>
                    <a:pt x="75" y="204"/>
                  </a:lnTo>
                  <a:lnTo>
                    <a:pt x="77" y="205"/>
                  </a:lnTo>
                  <a:lnTo>
                    <a:pt x="78" y="205"/>
                  </a:lnTo>
                  <a:lnTo>
                    <a:pt x="80" y="206"/>
                  </a:lnTo>
                  <a:lnTo>
                    <a:pt x="81" y="206"/>
                  </a:lnTo>
                  <a:lnTo>
                    <a:pt x="83" y="207"/>
                  </a:lnTo>
                  <a:lnTo>
                    <a:pt x="84" y="207"/>
                  </a:lnTo>
                  <a:lnTo>
                    <a:pt x="86" y="207"/>
                  </a:lnTo>
                  <a:lnTo>
                    <a:pt x="87" y="207"/>
                  </a:lnTo>
                  <a:lnTo>
                    <a:pt x="89" y="207"/>
                  </a:lnTo>
                  <a:lnTo>
                    <a:pt x="90" y="207"/>
                  </a:lnTo>
                  <a:lnTo>
                    <a:pt x="91" y="207"/>
                  </a:lnTo>
                  <a:lnTo>
                    <a:pt x="93" y="207"/>
                  </a:lnTo>
                  <a:lnTo>
                    <a:pt x="94" y="207"/>
                  </a:lnTo>
                  <a:lnTo>
                    <a:pt x="96" y="206"/>
                  </a:lnTo>
                  <a:lnTo>
                    <a:pt x="97" y="206"/>
                  </a:lnTo>
                  <a:lnTo>
                    <a:pt x="98" y="205"/>
                  </a:lnTo>
                  <a:lnTo>
                    <a:pt x="100" y="205"/>
                  </a:lnTo>
                  <a:lnTo>
                    <a:pt x="101" y="205"/>
                  </a:lnTo>
                  <a:lnTo>
                    <a:pt x="104" y="203"/>
                  </a:lnTo>
                  <a:lnTo>
                    <a:pt x="107" y="202"/>
                  </a:lnTo>
                  <a:lnTo>
                    <a:pt x="111" y="200"/>
                  </a:lnTo>
                  <a:lnTo>
                    <a:pt x="115" y="197"/>
                  </a:lnTo>
                  <a:lnTo>
                    <a:pt x="119" y="195"/>
                  </a:lnTo>
                  <a:lnTo>
                    <a:pt x="123" y="191"/>
                  </a:lnTo>
                  <a:lnTo>
                    <a:pt x="128" y="188"/>
                  </a:lnTo>
                  <a:lnTo>
                    <a:pt x="134" y="185"/>
                  </a:lnTo>
                  <a:lnTo>
                    <a:pt x="236" y="112"/>
                  </a:lnTo>
                  <a:lnTo>
                    <a:pt x="261" y="149"/>
                  </a:lnTo>
                  <a:lnTo>
                    <a:pt x="164" y="217"/>
                  </a:lnTo>
                  <a:lnTo>
                    <a:pt x="160" y="219"/>
                  </a:lnTo>
                  <a:lnTo>
                    <a:pt x="156" y="222"/>
                  </a:lnTo>
                  <a:lnTo>
                    <a:pt x="152" y="225"/>
                  </a:lnTo>
                  <a:lnTo>
                    <a:pt x="149" y="227"/>
                  </a:lnTo>
                  <a:lnTo>
                    <a:pt x="145" y="230"/>
                  </a:lnTo>
                  <a:lnTo>
                    <a:pt x="141" y="232"/>
                  </a:lnTo>
                  <a:lnTo>
                    <a:pt x="138" y="234"/>
                  </a:lnTo>
                  <a:lnTo>
                    <a:pt x="135" y="236"/>
                  </a:lnTo>
                  <a:lnTo>
                    <a:pt x="129" y="239"/>
                  </a:lnTo>
                  <a:lnTo>
                    <a:pt x="124" y="242"/>
                  </a:lnTo>
                  <a:lnTo>
                    <a:pt x="119" y="245"/>
                  </a:lnTo>
                  <a:lnTo>
                    <a:pt x="115" y="247"/>
                  </a:lnTo>
                  <a:lnTo>
                    <a:pt x="113" y="247"/>
                  </a:lnTo>
                  <a:lnTo>
                    <a:pt x="111" y="248"/>
                  </a:lnTo>
                  <a:lnTo>
                    <a:pt x="109" y="249"/>
                  </a:lnTo>
                  <a:lnTo>
                    <a:pt x="107" y="250"/>
                  </a:lnTo>
                  <a:lnTo>
                    <a:pt x="105" y="250"/>
                  </a:lnTo>
                  <a:lnTo>
                    <a:pt x="103" y="250"/>
                  </a:lnTo>
                  <a:lnTo>
                    <a:pt x="101" y="251"/>
                  </a:lnTo>
                  <a:lnTo>
                    <a:pt x="99" y="251"/>
                  </a:lnTo>
                  <a:lnTo>
                    <a:pt x="97" y="252"/>
                  </a:lnTo>
                  <a:lnTo>
                    <a:pt x="96" y="252"/>
                  </a:lnTo>
                  <a:lnTo>
                    <a:pt x="93" y="252"/>
                  </a:lnTo>
                  <a:lnTo>
                    <a:pt x="91" y="252"/>
                  </a:lnTo>
                  <a:lnTo>
                    <a:pt x="90" y="252"/>
                  </a:lnTo>
                  <a:lnTo>
                    <a:pt x="88" y="252"/>
                  </a:lnTo>
                  <a:lnTo>
                    <a:pt x="86" y="252"/>
                  </a:lnTo>
                  <a:lnTo>
                    <a:pt x="84" y="252"/>
                  </a:lnTo>
                  <a:lnTo>
                    <a:pt x="82" y="252"/>
                  </a:lnTo>
                  <a:lnTo>
                    <a:pt x="80" y="251"/>
                  </a:lnTo>
                  <a:lnTo>
                    <a:pt x="78" y="251"/>
                  </a:lnTo>
                  <a:lnTo>
                    <a:pt x="76" y="250"/>
                  </a:lnTo>
                  <a:lnTo>
                    <a:pt x="74" y="250"/>
                  </a:lnTo>
                  <a:lnTo>
                    <a:pt x="72" y="250"/>
                  </a:lnTo>
                  <a:lnTo>
                    <a:pt x="71" y="249"/>
                  </a:lnTo>
                  <a:lnTo>
                    <a:pt x="69" y="248"/>
                  </a:lnTo>
                  <a:lnTo>
                    <a:pt x="67" y="247"/>
                  </a:lnTo>
                  <a:lnTo>
                    <a:pt x="65" y="247"/>
                  </a:lnTo>
                  <a:lnTo>
                    <a:pt x="63" y="246"/>
                  </a:lnTo>
                  <a:lnTo>
                    <a:pt x="61" y="245"/>
                  </a:lnTo>
                  <a:lnTo>
                    <a:pt x="59" y="244"/>
                  </a:lnTo>
                  <a:lnTo>
                    <a:pt x="57" y="243"/>
                  </a:lnTo>
                  <a:lnTo>
                    <a:pt x="56" y="242"/>
                  </a:lnTo>
                  <a:lnTo>
                    <a:pt x="53" y="241"/>
                  </a:lnTo>
                  <a:lnTo>
                    <a:pt x="52" y="239"/>
                  </a:lnTo>
                  <a:lnTo>
                    <a:pt x="50" y="238"/>
                  </a:lnTo>
                  <a:lnTo>
                    <a:pt x="48" y="236"/>
                  </a:lnTo>
                  <a:lnTo>
                    <a:pt x="46" y="235"/>
                  </a:lnTo>
                  <a:lnTo>
                    <a:pt x="44" y="233"/>
                  </a:lnTo>
                  <a:lnTo>
                    <a:pt x="42" y="231"/>
                  </a:lnTo>
                  <a:lnTo>
                    <a:pt x="40" y="230"/>
                  </a:lnTo>
                  <a:lnTo>
                    <a:pt x="38" y="227"/>
                  </a:lnTo>
                  <a:lnTo>
                    <a:pt x="37" y="225"/>
                  </a:lnTo>
                  <a:lnTo>
                    <a:pt x="35" y="223"/>
                  </a:lnTo>
                  <a:lnTo>
                    <a:pt x="33" y="221"/>
                  </a:lnTo>
                  <a:lnTo>
                    <a:pt x="31" y="219"/>
                  </a:lnTo>
                  <a:lnTo>
                    <a:pt x="29" y="216"/>
                  </a:lnTo>
                  <a:lnTo>
                    <a:pt x="27" y="214"/>
                  </a:lnTo>
                  <a:lnTo>
                    <a:pt x="25" y="211"/>
                  </a:lnTo>
                  <a:lnTo>
                    <a:pt x="24" y="208"/>
                  </a:lnTo>
                  <a:lnTo>
                    <a:pt x="21" y="205"/>
                  </a:lnTo>
                  <a:lnTo>
                    <a:pt x="19" y="202"/>
                  </a:lnTo>
                  <a:lnTo>
                    <a:pt x="17" y="199"/>
                  </a:lnTo>
                  <a:lnTo>
                    <a:pt x="15" y="196"/>
                  </a:lnTo>
                  <a:lnTo>
                    <a:pt x="14" y="193"/>
                  </a:lnTo>
                  <a:lnTo>
                    <a:pt x="12" y="190"/>
                  </a:lnTo>
                  <a:lnTo>
                    <a:pt x="10" y="187"/>
                  </a:lnTo>
                  <a:lnTo>
                    <a:pt x="9" y="184"/>
                  </a:lnTo>
                  <a:lnTo>
                    <a:pt x="8" y="182"/>
                  </a:lnTo>
                  <a:lnTo>
                    <a:pt x="6" y="179"/>
                  </a:lnTo>
                  <a:lnTo>
                    <a:pt x="5" y="176"/>
                  </a:lnTo>
                  <a:lnTo>
                    <a:pt x="4" y="173"/>
                  </a:lnTo>
                  <a:lnTo>
                    <a:pt x="3" y="171"/>
                  </a:lnTo>
                  <a:lnTo>
                    <a:pt x="3" y="169"/>
                  </a:lnTo>
                  <a:lnTo>
                    <a:pt x="2" y="166"/>
                  </a:lnTo>
                  <a:lnTo>
                    <a:pt x="1" y="164"/>
                  </a:lnTo>
                  <a:lnTo>
                    <a:pt x="1" y="162"/>
                  </a:lnTo>
                  <a:lnTo>
                    <a:pt x="1" y="159"/>
                  </a:lnTo>
                  <a:lnTo>
                    <a:pt x="0" y="157"/>
                  </a:lnTo>
                  <a:lnTo>
                    <a:pt x="0" y="155"/>
                  </a:lnTo>
                  <a:lnTo>
                    <a:pt x="0" y="153"/>
                  </a:lnTo>
                  <a:lnTo>
                    <a:pt x="0" y="151"/>
                  </a:lnTo>
                  <a:lnTo>
                    <a:pt x="0" y="149"/>
                  </a:lnTo>
                  <a:lnTo>
                    <a:pt x="0" y="147"/>
                  </a:lnTo>
                  <a:lnTo>
                    <a:pt x="0" y="145"/>
                  </a:lnTo>
                  <a:lnTo>
                    <a:pt x="0" y="142"/>
                  </a:lnTo>
                  <a:lnTo>
                    <a:pt x="0" y="140"/>
                  </a:lnTo>
                  <a:lnTo>
                    <a:pt x="0" y="139"/>
                  </a:lnTo>
                  <a:lnTo>
                    <a:pt x="1" y="137"/>
                  </a:lnTo>
                  <a:lnTo>
                    <a:pt x="1" y="135"/>
                  </a:lnTo>
                  <a:lnTo>
                    <a:pt x="2" y="133"/>
                  </a:lnTo>
                  <a:lnTo>
                    <a:pt x="2" y="131"/>
                  </a:lnTo>
                  <a:lnTo>
                    <a:pt x="3" y="129"/>
                  </a:lnTo>
                  <a:lnTo>
                    <a:pt x="3" y="127"/>
                  </a:lnTo>
                  <a:lnTo>
                    <a:pt x="4" y="125"/>
                  </a:lnTo>
                  <a:lnTo>
                    <a:pt x="5" y="124"/>
                  </a:lnTo>
                  <a:lnTo>
                    <a:pt x="5" y="122"/>
                  </a:lnTo>
                  <a:lnTo>
                    <a:pt x="6" y="120"/>
                  </a:lnTo>
                  <a:lnTo>
                    <a:pt x="7" y="119"/>
                  </a:lnTo>
                  <a:lnTo>
                    <a:pt x="8" y="117"/>
                  </a:lnTo>
                  <a:lnTo>
                    <a:pt x="9" y="114"/>
                  </a:lnTo>
                  <a:lnTo>
                    <a:pt x="11" y="111"/>
                  </a:lnTo>
                  <a:lnTo>
                    <a:pt x="13" y="108"/>
                  </a:lnTo>
                  <a:lnTo>
                    <a:pt x="15" y="106"/>
                  </a:lnTo>
                  <a:lnTo>
                    <a:pt x="19" y="102"/>
                  </a:lnTo>
                  <a:lnTo>
                    <a:pt x="23" y="98"/>
                  </a:lnTo>
                  <a:lnTo>
                    <a:pt x="25" y="96"/>
                  </a:lnTo>
                  <a:lnTo>
                    <a:pt x="27" y="94"/>
                  </a:lnTo>
                  <a:lnTo>
                    <a:pt x="30" y="91"/>
                  </a:lnTo>
                  <a:lnTo>
                    <a:pt x="32" y="89"/>
                  </a:lnTo>
                  <a:lnTo>
                    <a:pt x="35" y="87"/>
                  </a:lnTo>
                  <a:lnTo>
                    <a:pt x="38" y="84"/>
                  </a:lnTo>
                  <a:lnTo>
                    <a:pt x="42" y="82"/>
                  </a:lnTo>
                  <a:lnTo>
                    <a:pt x="45" y="80"/>
                  </a:lnTo>
                  <a:lnTo>
                    <a:pt x="48" y="77"/>
                  </a:lnTo>
                  <a:lnTo>
                    <a:pt x="52" y="74"/>
                  </a:lnTo>
                  <a:lnTo>
                    <a:pt x="55" y="72"/>
                  </a:lnTo>
                  <a:lnTo>
                    <a:pt x="59" y="69"/>
                  </a:lnTo>
                  <a:lnTo>
                    <a:pt x="157"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13" name="Freeform 376"/>
            <p:cNvSpPr>
              <a:spLocks noChangeAspect="1"/>
            </p:cNvSpPr>
            <p:nvPr/>
          </p:nvSpPr>
          <p:spPr bwMode="auto">
            <a:xfrm>
              <a:off x="5602407" y="2710094"/>
              <a:ext cx="236641" cy="172917"/>
            </a:xfrm>
            <a:custGeom>
              <a:avLst/>
              <a:gdLst>
                <a:gd name="T0" fmla="*/ 0 w 250"/>
                <a:gd name="T1" fmla="*/ 161 h 201"/>
                <a:gd name="T2" fmla="*/ 165 w 250"/>
                <a:gd name="T3" fmla="*/ 77 h 201"/>
                <a:gd name="T4" fmla="*/ 136 w 250"/>
                <a:gd name="T5" fmla="*/ 18 h 201"/>
                <a:gd name="T6" fmla="*/ 170 w 250"/>
                <a:gd name="T7" fmla="*/ 0 h 201"/>
                <a:gd name="T8" fmla="*/ 249 w 250"/>
                <a:gd name="T9" fmla="*/ 158 h 201"/>
                <a:gd name="T10" fmla="*/ 214 w 250"/>
                <a:gd name="T11" fmla="*/ 176 h 201"/>
                <a:gd name="T12" fmla="*/ 185 w 250"/>
                <a:gd name="T13" fmla="*/ 117 h 201"/>
                <a:gd name="T14" fmla="*/ 19 w 250"/>
                <a:gd name="T15" fmla="*/ 200 h 201"/>
                <a:gd name="T16" fmla="*/ 0 w 250"/>
                <a:gd name="T17" fmla="*/ 161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201"/>
                <a:gd name="T29" fmla="*/ 250 w 250"/>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201">
                  <a:moveTo>
                    <a:pt x="0" y="161"/>
                  </a:moveTo>
                  <a:lnTo>
                    <a:pt x="165" y="77"/>
                  </a:lnTo>
                  <a:lnTo>
                    <a:pt x="136" y="18"/>
                  </a:lnTo>
                  <a:lnTo>
                    <a:pt x="170" y="0"/>
                  </a:lnTo>
                  <a:lnTo>
                    <a:pt x="249" y="158"/>
                  </a:lnTo>
                  <a:lnTo>
                    <a:pt x="214" y="176"/>
                  </a:lnTo>
                  <a:lnTo>
                    <a:pt x="185" y="117"/>
                  </a:lnTo>
                  <a:lnTo>
                    <a:pt x="19" y="200"/>
                  </a:lnTo>
                  <a:lnTo>
                    <a:pt x="0" y="161"/>
                  </a:lnTo>
                </a:path>
              </a:pathLst>
            </a:custGeom>
            <a:solidFill>
              <a:srgbClr val="000000"/>
            </a:solidFill>
            <a:ln w="9525" cap="rnd">
              <a:noFill/>
              <a:round/>
              <a:headEnd/>
              <a:tailEnd/>
            </a:ln>
          </p:spPr>
          <p:txBody>
            <a:bodyPr>
              <a:prstTxWarp prst="textNoShape">
                <a:avLst/>
              </a:prstTxWarp>
            </a:bodyPr>
            <a:lstStyle/>
            <a:p>
              <a:endParaRPr lang="en-US"/>
            </a:p>
          </p:txBody>
        </p:sp>
        <p:sp>
          <p:nvSpPr>
            <p:cNvPr id="174114" name="Freeform 377"/>
            <p:cNvSpPr>
              <a:spLocks noChangeAspect="1"/>
            </p:cNvSpPr>
            <p:nvPr/>
          </p:nvSpPr>
          <p:spPr bwMode="auto">
            <a:xfrm>
              <a:off x="5567897" y="2687342"/>
              <a:ext cx="236641" cy="182017"/>
            </a:xfrm>
            <a:custGeom>
              <a:avLst/>
              <a:gdLst>
                <a:gd name="T0" fmla="*/ 0 w 250"/>
                <a:gd name="T1" fmla="*/ 161 h 201"/>
                <a:gd name="T2" fmla="*/ 165 w 250"/>
                <a:gd name="T3" fmla="*/ 77 h 201"/>
                <a:gd name="T4" fmla="*/ 136 w 250"/>
                <a:gd name="T5" fmla="*/ 18 h 201"/>
                <a:gd name="T6" fmla="*/ 171 w 250"/>
                <a:gd name="T7" fmla="*/ 0 h 201"/>
                <a:gd name="T8" fmla="*/ 249 w 250"/>
                <a:gd name="T9" fmla="*/ 159 h 201"/>
                <a:gd name="T10" fmla="*/ 214 w 250"/>
                <a:gd name="T11" fmla="*/ 176 h 201"/>
                <a:gd name="T12" fmla="*/ 185 w 250"/>
                <a:gd name="T13" fmla="*/ 117 h 201"/>
                <a:gd name="T14" fmla="*/ 20 w 250"/>
                <a:gd name="T15" fmla="*/ 200 h 201"/>
                <a:gd name="T16" fmla="*/ 0 w 250"/>
                <a:gd name="T17" fmla="*/ 161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201"/>
                <a:gd name="T29" fmla="*/ 250 w 250"/>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201">
                  <a:moveTo>
                    <a:pt x="0" y="161"/>
                  </a:moveTo>
                  <a:lnTo>
                    <a:pt x="165" y="77"/>
                  </a:lnTo>
                  <a:lnTo>
                    <a:pt x="136" y="18"/>
                  </a:lnTo>
                  <a:lnTo>
                    <a:pt x="171" y="0"/>
                  </a:lnTo>
                  <a:lnTo>
                    <a:pt x="249" y="159"/>
                  </a:lnTo>
                  <a:lnTo>
                    <a:pt x="214" y="176"/>
                  </a:lnTo>
                  <a:lnTo>
                    <a:pt x="185" y="117"/>
                  </a:lnTo>
                  <a:lnTo>
                    <a:pt x="20" y="200"/>
                  </a:lnTo>
                  <a:lnTo>
                    <a:pt x="0" y="161"/>
                  </a:lnTo>
                </a:path>
              </a:pathLst>
            </a:custGeom>
            <a:solidFill>
              <a:srgbClr val="FFFFFF"/>
            </a:solidFill>
            <a:ln w="9525" cap="rnd">
              <a:noFill/>
              <a:round/>
              <a:headEnd/>
              <a:tailEnd/>
            </a:ln>
          </p:spPr>
          <p:txBody>
            <a:bodyPr>
              <a:prstTxWarp prst="textNoShape">
                <a:avLst/>
              </a:prstTxWarp>
            </a:bodyPr>
            <a:lstStyle/>
            <a:p>
              <a:endParaRPr lang="en-US"/>
            </a:p>
          </p:txBody>
        </p:sp>
        <p:sp>
          <p:nvSpPr>
            <p:cNvPr id="174115" name="Freeform 378"/>
            <p:cNvSpPr>
              <a:spLocks noChangeAspect="1"/>
            </p:cNvSpPr>
            <p:nvPr/>
          </p:nvSpPr>
          <p:spPr bwMode="auto">
            <a:xfrm>
              <a:off x="5651707" y="2883011"/>
              <a:ext cx="216921" cy="109210"/>
            </a:xfrm>
            <a:custGeom>
              <a:avLst/>
              <a:gdLst>
                <a:gd name="T0" fmla="*/ 0 w 224"/>
                <a:gd name="T1" fmla="*/ 90 h 131"/>
                <a:gd name="T2" fmla="*/ 205 w 224"/>
                <a:gd name="T3" fmla="*/ 0 h 131"/>
                <a:gd name="T4" fmla="*/ 223 w 224"/>
                <a:gd name="T5" fmla="*/ 41 h 131"/>
                <a:gd name="T6" fmla="*/ 17 w 224"/>
                <a:gd name="T7" fmla="*/ 130 h 131"/>
                <a:gd name="T8" fmla="*/ 0 w 224"/>
                <a:gd name="T9" fmla="*/ 90 h 131"/>
                <a:gd name="T10" fmla="*/ 0 60000 65536"/>
                <a:gd name="T11" fmla="*/ 0 60000 65536"/>
                <a:gd name="T12" fmla="*/ 0 60000 65536"/>
                <a:gd name="T13" fmla="*/ 0 60000 65536"/>
                <a:gd name="T14" fmla="*/ 0 60000 65536"/>
                <a:gd name="T15" fmla="*/ 0 w 224"/>
                <a:gd name="T16" fmla="*/ 0 h 131"/>
                <a:gd name="T17" fmla="*/ 224 w 224"/>
                <a:gd name="T18" fmla="*/ 131 h 131"/>
              </a:gdLst>
              <a:ahLst/>
              <a:cxnLst>
                <a:cxn ang="T10">
                  <a:pos x="T0" y="T1"/>
                </a:cxn>
                <a:cxn ang="T11">
                  <a:pos x="T2" y="T3"/>
                </a:cxn>
                <a:cxn ang="T12">
                  <a:pos x="T4" y="T5"/>
                </a:cxn>
                <a:cxn ang="T13">
                  <a:pos x="T6" y="T7"/>
                </a:cxn>
                <a:cxn ang="T14">
                  <a:pos x="T8" y="T9"/>
                </a:cxn>
              </a:cxnLst>
              <a:rect l="T15" t="T16" r="T17" b="T18"/>
              <a:pathLst>
                <a:path w="224" h="131">
                  <a:moveTo>
                    <a:pt x="0" y="90"/>
                  </a:moveTo>
                  <a:lnTo>
                    <a:pt x="205" y="0"/>
                  </a:lnTo>
                  <a:lnTo>
                    <a:pt x="223" y="41"/>
                  </a:lnTo>
                  <a:lnTo>
                    <a:pt x="17" y="130"/>
                  </a:lnTo>
                  <a:lnTo>
                    <a:pt x="0" y="90"/>
                  </a:lnTo>
                </a:path>
              </a:pathLst>
            </a:custGeom>
            <a:solidFill>
              <a:srgbClr val="000000"/>
            </a:solidFill>
            <a:ln w="9525" cap="rnd">
              <a:noFill/>
              <a:round/>
              <a:headEnd/>
              <a:tailEnd/>
            </a:ln>
          </p:spPr>
          <p:txBody>
            <a:bodyPr>
              <a:prstTxWarp prst="textNoShape">
                <a:avLst/>
              </a:prstTxWarp>
            </a:bodyPr>
            <a:lstStyle/>
            <a:p>
              <a:endParaRPr lang="en-US"/>
            </a:p>
          </p:txBody>
        </p:sp>
        <p:sp>
          <p:nvSpPr>
            <p:cNvPr id="174116" name="Freeform 379"/>
            <p:cNvSpPr>
              <a:spLocks noChangeAspect="1"/>
            </p:cNvSpPr>
            <p:nvPr/>
          </p:nvSpPr>
          <p:spPr bwMode="auto">
            <a:xfrm>
              <a:off x="5385486" y="4416508"/>
              <a:ext cx="276081" cy="245724"/>
            </a:xfrm>
            <a:custGeom>
              <a:avLst/>
              <a:gdLst>
                <a:gd name="T0" fmla="*/ 113 w 288"/>
                <a:gd name="T1" fmla="*/ 0 h 284"/>
                <a:gd name="T2" fmla="*/ 287 w 288"/>
                <a:gd name="T3" fmla="*/ 142 h 284"/>
                <a:gd name="T4" fmla="*/ 258 w 288"/>
                <a:gd name="T5" fmla="*/ 178 h 284"/>
                <a:gd name="T6" fmla="*/ 87 w 288"/>
                <a:gd name="T7" fmla="*/ 156 h 284"/>
                <a:gd name="T8" fmla="*/ 200 w 288"/>
                <a:gd name="T9" fmla="*/ 249 h 284"/>
                <a:gd name="T10" fmla="*/ 173 w 288"/>
                <a:gd name="T11" fmla="*/ 283 h 284"/>
                <a:gd name="T12" fmla="*/ 0 w 288"/>
                <a:gd name="T13" fmla="*/ 140 h 284"/>
                <a:gd name="T14" fmla="*/ 30 w 288"/>
                <a:gd name="T15" fmla="*/ 103 h 284"/>
                <a:gd name="T16" fmla="*/ 197 w 288"/>
                <a:gd name="T17" fmla="*/ 125 h 284"/>
                <a:gd name="T18" fmla="*/ 86 w 288"/>
                <a:gd name="T19" fmla="*/ 34 h 284"/>
                <a:gd name="T20" fmla="*/ 113 w 288"/>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284"/>
                <a:gd name="T35" fmla="*/ 288 w 288"/>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284">
                  <a:moveTo>
                    <a:pt x="113" y="0"/>
                  </a:moveTo>
                  <a:lnTo>
                    <a:pt x="287" y="142"/>
                  </a:lnTo>
                  <a:lnTo>
                    <a:pt x="258" y="178"/>
                  </a:lnTo>
                  <a:lnTo>
                    <a:pt x="87" y="156"/>
                  </a:lnTo>
                  <a:lnTo>
                    <a:pt x="200" y="249"/>
                  </a:lnTo>
                  <a:lnTo>
                    <a:pt x="173" y="283"/>
                  </a:lnTo>
                  <a:lnTo>
                    <a:pt x="0" y="140"/>
                  </a:lnTo>
                  <a:lnTo>
                    <a:pt x="30" y="103"/>
                  </a:lnTo>
                  <a:lnTo>
                    <a:pt x="197" y="125"/>
                  </a:lnTo>
                  <a:lnTo>
                    <a:pt x="86" y="34"/>
                  </a:lnTo>
                  <a:lnTo>
                    <a:pt x="113"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17" name="Freeform 380"/>
            <p:cNvSpPr>
              <a:spLocks noChangeAspect="1"/>
            </p:cNvSpPr>
            <p:nvPr/>
          </p:nvSpPr>
          <p:spPr bwMode="auto">
            <a:xfrm>
              <a:off x="5627057" y="2869360"/>
              <a:ext cx="211991" cy="109210"/>
            </a:xfrm>
            <a:custGeom>
              <a:avLst/>
              <a:gdLst>
                <a:gd name="T0" fmla="*/ 0 w 224"/>
                <a:gd name="T1" fmla="*/ 90 h 131"/>
                <a:gd name="T2" fmla="*/ 206 w 224"/>
                <a:gd name="T3" fmla="*/ 0 h 131"/>
                <a:gd name="T4" fmla="*/ 223 w 224"/>
                <a:gd name="T5" fmla="*/ 41 h 131"/>
                <a:gd name="T6" fmla="*/ 18 w 224"/>
                <a:gd name="T7" fmla="*/ 130 h 131"/>
                <a:gd name="T8" fmla="*/ 0 w 224"/>
                <a:gd name="T9" fmla="*/ 90 h 131"/>
                <a:gd name="T10" fmla="*/ 0 60000 65536"/>
                <a:gd name="T11" fmla="*/ 0 60000 65536"/>
                <a:gd name="T12" fmla="*/ 0 60000 65536"/>
                <a:gd name="T13" fmla="*/ 0 60000 65536"/>
                <a:gd name="T14" fmla="*/ 0 60000 65536"/>
                <a:gd name="T15" fmla="*/ 0 w 224"/>
                <a:gd name="T16" fmla="*/ 0 h 131"/>
                <a:gd name="T17" fmla="*/ 224 w 224"/>
                <a:gd name="T18" fmla="*/ 131 h 131"/>
              </a:gdLst>
              <a:ahLst/>
              <a:cxnLst>
                <a:cxn ang="T10">
                  <a:pos x="T0" y="T1"/>
                </a:cxn>
                <a:cxn ang="T11">
                  <a:pos x="T2" y="T3"/>
                </a:cxn>
                <a:cxn ang="T12">
                  <a:pos x="T4" y="T5"/>
                </a:cxn>
                <a:cxn ang="T13">
                  <a:pos x="T6" y="T7"/>
                </a:cxn>
                <a:cxn ang="T14">
                  <a:pos x="T8" y="T9"/>
                </a:cxn>
              </a:cxnLst>
              <a:rect l="T15" t="T16" r="T17" b="T18"/>
              <a:pathLst>
                <a:path w="224" h="131">
                  <a:moveTo>
                    <a:pt x="0" y="90"/>
                  </a:moveTo>
                  <a:lnTo>
                    <a:pt x="206" y="0"/>
                  </a:lnTo>
                  <a:lnTo>
                    <a:pt x="223" y="41"/>
                  </a:lnTo>
                  <a:lnTo>
                    <a:pt x="18" y="130"/>
                  </a:lnTo>
                  <a:lnTo>
                    <a:pt x="0" y="90"/>
                  </a:lnTo>
                </a:path>
              </a:pathLst>
            </a:custGeom>
            <a:solidFill>
              <a:srgbClr val="FFFFFF"/>
            </a:solidFill>
            <a:ln w="9525" cap="rnd">
              <a:noFill/>
              <a:round/>
              <a:headEnd/>
              <a:tailEnd/>
            </a:ln>
          </p:spPr>
          <p:txBody>
            <a:bodyPr>
              <a:prstTxWarp prst="textNoShape">
                <a:avLst/>
              </a:prstTxWarp>
            </a:bodyPr>
            <a:lstStyle/>
            <a:p>
              <a:endParaRPr lang="en-US"/>
            </a:p>
          </p:txBody>
        </p:sp>
        <p:sp>
          <p:nvSpPr>
            <p:cNvPr id="174118" name="Freeform 381"/>
            <p:cNvSpPr>
              <a:spLocks noChangeAspect="1"/>
            </p:cNvSpPr>
            <p:nvPr/>
          </p:nvSpPr>
          <p:spPr bwMode="auto">
            <a:xfrm rot="21236748">
              <a:off x="4912204" y="4812396"/>
              <a:ext cx="241571" cy="241173"/>
            </a:xfrm>
            <a:custGeom>
              <a:avLst/>
              <a:gdLst>
                <a:gd name="T0" fmla="*/ 162 w 258"/>
                <a:gd name="T1" fmla="*/ 0 h 283"/>
                <a:gd name="T2" fmla="*/ 257 w 258"/>
                <a:gd name="T3" fmla="*/ 205 h 283"/>
                <a:gd name="T4" fmla="*/ 215 w 258"/>
                <a:gd name="T5" fmla="*/ 225 h 283"/>
                <a:gd name="T6" fmla="*/ 72 w 258"/>
                <a:gd name="T7" fmla="*/ 130 h 283"/>
                <a:gd name="T8" fmla="*/ 133 w 258"/>
                <a:gd name="T9" fmla="*/ 264 h 283"/>
                <a:gd name="T10" fmla="*/ 94 w 258"/>
                <a:gd name="T11" fmla="*/ 282 h 283"/>
                <a:gd name="T12" fmla="*/ 0 w 258"/>
                <a:gd name="T13" fmla="*/ 77 h 283"/>
                <a:gd name="T14" fmla="*/ 42 w 258"/>
                <a:gd name="T15" fmla="*/ 57 h 283"/>
                <a:gd name="T16" fmla="*/ 184 w 258"/>
                <a:gd name="T17" fmla="*/ 151 h 283"/>
                <a:gd name="T18" fmla="*/ 123 w 258"/>
                <a:gd name="T19" fmla="*/ 19 h 283"/>
                <a:gd name="T20" fmla="*/ 162 w 258"/>
                <a:gd name="T21" fmla="*/ 0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8"/>
                <a:gd name="T34" fmla="*/ 0 h 283"/>
                <a:gd name="T35" fmla="*/ 258 w 258"/>
                <a:gd name="T36" fmla="*/ 283 h 2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8" h="283">
                  <a:moveTo>
                    <a:pt x="162" y="0"/>
                  </a:moveTo>
                  <a:lnTo>
                    <a:pt x="257" y="205"/>
                  </a:lnTo>
                  <a:lnTo>
                    <a:pt x="215" y="225"/>
                  </a:lnTo>
                  <a:lnTo>
                    <a:pt x="72" y="130"/>
                  </a:lnTo>
                  <a:lnTo>
                    <a:pt x="133" y="264"/>
                  </a:lnTo>
                  <a:lnTo>
                    <a:pt x="94" y="282"/>
                  </a:lnTo>
                  <a:lnTo>
                    <a:pt x="0" y="77"/>
                  </a:lnTo>
                  <a:lnTo>
                    <a:pt x="42" y="57"/>
                  </a:lnTo>
                  <a:lnTo>
                    <a:pt x="184" y="151"/>
                  </a:lnTo>
                  <a:lnTo>
                    <a:pt x="123" y="19"/>
                  </a:lnTo>
                  <a:lnTo>
                    <a:pt x="162"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19" name="Freeform 382"/>
            <p:cNvSpPr>
              <a:spLocks noChangeAspect="1"/>
            </p:cNvSpPr>
            <p:nvPr/>
          </p:nvSpPr>
          <p:spPr bwMode="auto">
            <a:xfrm rot="799306">
              <a:off x="4128330" y="5039918"/>
              <a:ext cx="187341" cy="213871"/>
            </a:xfrm>
            <a:custGeom>
              <a:avLst/>
              <a:gdLst>
                <a:gd name="T0" fmla="*/ 131 w 193"/>
                <a:gd name="T1" fmla="*/ 61 h 238"/>
                <a:gd name="T2" fmla="*/ 121 w 193"/>
                <a:gd name="T3" fmla="*/ 49 h 238"/>
                <a:gd name="T4" fmla="*/ 109 w 193"/>
                <a:gd name="T5" fmla="*/ 42 h 238"/>
                <a:gd name="T6" fmla="*/ 94 w 193"/>
                <a:gd name="T7" fmla="*/ 40 h 238"/>
                <a:gd name="T8" fmla="*/ 77 w 193"/>
                <a:gd name="T9" fmla="*/ 42 h 238"/>
                <a:gd name="T10" fmla="*/ 62 w 193"/>
                <a:gd name="T11" fmla="*/ 48 h 238"/>
                <a:gd name="T12" fmla="*/ 52 w 193"/>
                <a:gd name="T13" fmla="*/ 56 h 238"/>
                <a:gd name="T14" fmla="*/ 45 w 193"/>
                <a:gd name="T15" fmla="*/ 66 h 238"/>
                <a:gd name="T16" fmla="*/ 43 w 193"/>
                <a:gd name="T17" fmla="*/ 76 h 238"/>
                <a:gd name="T18" fmla="*/ 47 w 193"/>
                <a:gd name="T19" fmla="*/ 88 h 238"/>
                <a:gd name="T20" fmla="*/ 57 w 193"/>
                <a:gd name="T21" fmla="*/ 96 h 238"/>
                <a:gd name="T22" fmla="*/ 82 w 193"/>
                <a:gd name="T23" fmla="*/ 100 h 238"/>
                <a:gd name="T24" fmla="*/ 124 w 193"/>
                <a:gd name="T25" fmla="*/ 102 h 238"/>
                <a:gd name="T26" fmla="*/ 148 w 193"/>
                <a:gd name="T27" fmla="*/ 107 h 238"/>
                <a:gd name="T28" fmla="*/ 164 w 193"/>
                <a:gd name="T29" fmla="*/ 114 h 238"/>
                <a:gd name="T30" fmla="*/ 179 w 193"/>
                <a:gd name="T31" fmla="*/ 127 h 238"/>
                <a:gd name="T32" fmla="*/ 189 w 193"/>
                <a:gd name="T33" fmla="*/ 147 h 238"/>
                <a:gd name="T34" fmla="*/ 192 w 193"/>
                <a:gd name="T35" fmla="*/ 164 h 238"/>
                <a:gd name="T36" fmla="*/ 191 w 193"/>
                <a:gd name="T37" fmla="*/ 179 h 238"/>
                <a:gd name="T38" fmla="*/ 186 w 193"/>
                <a:gd name="T39" fmla="*/ 194 h 238"/>
                <a:gd name="T40" fmla="*/ 177 w 193"/>
                <a:gd name="T41" fmla="*/ 207 h 238"/>
                <a:gd name="T42" fmla="*/ 164 w 193"/>
                <a:gd name="T43" fmla="*/ 218 h 238"/>
                <a:gd name="T44" fmla="*/ 148 w 193"/>
                <a:gd name="T45" fmla="*/ 227 h 238"/>
                <a:gd name="T46" fmla="*/ 128 w 193"/>
                <a:gd name="T47" fmla="*/ 232 h 238"/>
                <a:gd name="T48" fmla="*/ 101 w 193"/>
                <a:gd name="T49" fmla="*/ 237 h 238"/>
                <a:gd name="T50" fmla="*/ 74 w 193"/>
                <a:gd name="T51" fmla="*/ 234 h 238"/>
                <a:gd name="T52" fmla="*/ 55 w 193"/>
                <a:gd name="T53" fmla="*/ 224 h 238"/>
                <a:gd name="T54" fmla="*/ 38 w 193"/>
                <a:gd name="T55" fmla="*/ 207 h 238"/>
                <a:gd name="T56" fmla="*/ 28 w 193"/>
                <a:gd name="T57" fmla="*/ 184 h 238"/>
                <a:gd name="T58" fmla="*/ 76 w 193"/>
                <a:gd name="T59" fmla="*/ 183 h 238"/>
                <a:gd name="T60" fmla="*/ 84 w 193"/>
                <a:gd name="T61" fmla="*/ 191 h 238"/>
                <a:gd name="T62" fmla="*/ 93 w 193"/>
                <a:gd name="T63" fmla="*/ 195 h 238"/>
                <a:gd name="T64" fmla="*/ 106 w 193"/>
                <a:gd name="T65" fmla="*/ 196 h 238"/>
                <a:gd name="T66" fmla="*/ 121 w 193"/>
                <a:gd name="T67" fmla="*/ 194 h 238"/>
                <a:gd name="T68" fmla="*/ 135 w 193"/>
                <a:gd name="T69" fmla="*/ 188 h 238"/>
                <a:gd name="T70" fmla="*/ 145 w 193"/>
                <a:gd name="T71" fmla="*/ 181 h 238"/>
                <a:gd name="T72" fmla="*/ 148 w 193"/>
                <a:gd name="T73" fmla="*/ 175 h 238"/>
                <a:gd name="T74" fmla="*/ 149 w 193"/>
                <a:gd name="T75" fmla="*/ 167 h 238"/>
                <a:gd name="T76" fmla="*/ 146 w 193"/>
                <a:gd name="T77" fmla="*/ 158 h 238"/>
                <a:gd name="T78" fmla="*/ 141 w 193"/>
                <a:gd name="T79" fmla="*/ 154 h 238"/>
                <a:gd name="T80" fmla="*/ 124 w 193"/>
                <a:gd name="T81" fmla="*/ 150 h 238"/>
                <a:gd name="T82" fmla="*/ 100 w 193"/>
                <a:gd name="T83" fmla="*/ 147 h 238"/>
                <a:gd name="T84" fmla="*/ 74 w 193"/>
                <a:gd name="T85" fmla="*/ 146 h 238"/>
                <a:gd name="T86" fmla="*/ 42 w 193"/>
                <a:gd name="T87" fmla="*/ 140 h 238"/>
                <a:gd name="T88" fmla="*/ 29 w 193"/>
                <a:gd name="T89" fmla="*/ 133 h 238"/>
                <a:gd name="T90" fmla="*/ 17 w 193"/>
                <a:gd name="T91" fmla="*/ 124 h 238"/>
                <a:gd name="T92" fmla="*/ 8 w 193"/>
                <a:gd name="T93" fmla="*/ 111 h 238"/>
                <a:gd name="T94" fmla="*/ 3 w 193"/>
                <a:gd name="T95" fmla="*/ 95 h 238"/>
                <a:gd name="T96" fmla="*/ 0 w 193"/>
                <a:gd name="T97" fmla="*/ 78 h 238"/>
                <a:gd name="T98" fmla="*/ 1 w 193"/>
                <a:gd name="T99" fmla="*/ 62 h 238"/>
                <a:gd name="T100" fmla="*/ 7 w 193"/>
                <a:gd name="T101" fmla="*/ 45 h 238"/>
                <a:gd name="T102" fmla="*/ 17 w 193"/>
                <a:gd name="T103" fmla="*/ 31 h 238"/>
                <a:gd name="T104" fmla="*/ 30 w 193"/>
                <a:gd name="T105" fmla="*/ 19 h 238"/>
                <a:gd name="T106" fmla="*/ 48 w 193"/>
                <a:gd name="T107" fmla="*/ 11 h 238"/>
                <a:gd name="T108" fmla="*/ 70 w 193"/>
                <a:gd name="T109" fmla="*/ 4 h 238"/>
                <a:gd name="T110" fmla="*/ 102 w 193"/>
                <a:gd name="T111" fmla="*/ 0 h 238"/>
                <a:gd name="T112" fmla="*/ 130 w 193"/>
                <a:gd name="T113" fmla="*/ 4 h 238"/>
                <a:gd name="T114" fmla="*/ 153 w 193"/>
                <a:gd name="T115" fmla="*/ 17 h 238"/>
                <a:gd name="T116" fmla="*/ 170 w 193"/>
                <a:gd name="T117" fmla="*/ 38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3"/>
                <a:gd name="T178" fmla="*/ 0 h 238"/>
                <a:gd name="T179" fmla="*/ 193 w 193"/>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3" h="238">
                  <a:moveTo>
                    <a:pt x="178" y="58"/>
                  </a:moveTo>
                  <a:lnTo>
                    <a:pt x="136" y="72"/>
                  </a:lnTo>
                  <a:lnTo>
                    <a:pt x="135" y="70"/>
                  </a:lnTo>
                  <a:lnTo>
                    <a:pt x="134" y="68"/>
                  </a:lnTo>
                  <a:lnTo>
                    <a:pt x="133" y="65"/>
                  </a:lnTo>
                  <a:lnTo>
                    <a:pt x="132" y="63"/>
                  </a:lnTo>
                  <a:lnTo>
                    <a:pt x="131" y="61"/>
                  </a:lnTo>
                  <a:lnTo>
                    <a:pt x="130" y="59"/>
                  </a:lnTo>
                  <a:lnTo>
                    <a:pt x="128" y="57"/>
                  </a:lnTo>
                  <a:lnTo>
                    <a:pt x="127" y="55"/>
                  </a:lnTo>
                  <a:lnTo>
                    <a:pt x="125" y="53"/>
                  </a:lnTo>
                  <a:lnTo>
                    <a:pt x="124" y="52"/>
                  </a:lnTo>
                  <a:lnTo>
                    <a:pt x="122" y="51"/>
                  </a:lnTo>
                  <a:lnTo>
                    <a:pt x="121" y="49"/>
                  </a:lnTo>
                  <a:lnTo>
                    <a:pt x="119" y="48"/>
                  </a:lnTo>
                  <a:lnTo>
                    <a:pt x="118" y="47"/>
                  </a:lnTo>
                  <a:lnTo>
                    <a:pt x="116" y="45"/>
                  </a:lnTo>
                  <a:lnTo>
                    <a:pt x="114" y="45"/>
                  </a:lnTo>
                  <a:lnTo>
                    <a:pt x="112" y="44"/>
                  </a:lnTo>
                  <a:lnTo>
                    <a:pt x="111" y="43"/>
                  </a:lnTo>
                  <a:lnTo>
                    <a:pt x="109" y="42"/>
                  </a:lnTo>
                  <a:lnTo>
                    <a:pt x="107" y="42"/>
                  </a:lnTo>
                  <a:lnTo>
                    <a:pt x="105" y="41"/>
                  </a:lnTo>
                  <a:lnTo>
                    <a:pt x="103" y="41"/>
                  </a:lnTo>
                  <a:lnTo>
                    <a:pt x="101" y="40"/>
                  </a:lnTo>
                  <a:lnTo>
                    <a:pt x="99" y="40"/>
                  </a:lnTo>
                  <a:lnTo>
                    <a:pt x="97" y="40"/>
                  </a:lnTo>
                  <a:lnTo>
                    <a:pt x="94" y="40"/>
                  </a:lnTo>
                  <a:lnTo>
                    <a:pt x="92" y="40"/>
                  </a:lnTo>
                  <a:lnTo>
                    <a:pt x="90" y="40"/>
                  </a:lnTo>
                  <a:lnTo>
                    <a:pt x="88" y="40"/>
                  </a:lnTo>
                  <a:lnTo>
                    <a:pt x="85" y="41"/>
                  </a:lnTo>
                  <a:lnTo>
                    <a:pt x="83" y="41"/>
                  </a:lnTo>
                  <a:lnTo>
                    <a:pt x="80" y="42"/>
                  </a:lnTo>
                  <a:lnTo>
                    <a:pt x="77" y="42"/>
                  </a:lnTo>
                  <a:lnTo>
                    <a:pt x="75" y="43"/>
                  </a:lnTo>
                  <a:lnTo>
                    <a:pt x="73" y="44"/>
                  </a:lnTo>
                  <a:lnTo>
                    <a:pt x="71" y="45"/>
                  </a:lnTo>
                  <a:lnTo>
                    <a:pt x="69" y="45"/>
                  </a:lnTo>
                  <a:lnTo>
                    <a:pt x="66" y="46"/>
                  </a:lnTo>
                  <a:lnTo>
                    <a:pt x="64" y="47"/>
                  </a:lnTo>
                  <a:lnTo>
                    <a:pt x="62" y="48"/>
                  </a:lnTo>
                  <a:lnTo>
                    <a:pt x="61" y="49"/>
                  </a:lnTo>
                  <a:lnTo>
                    <a:pt x="59" y="50"/>
                  </a:lnTo>
                  <a:lnTo>
                    <a:pt x="57" y="51"/>
                  </a:lnTo>
                  <a:lnTo>
                    <a:pt x="56" y="52"/>
                  </a:lnTo>
                  <a:lnTo>
                    <a:pt x="54" y="53"/>
                  </a:lnTo>
                  <a:lnTo>
                    <a:pt x="53" y="55"/>
                  </a:lnTo>
                  <a:lnTo>
                    <a:pt x="52" y="56"/>
                  </a:lnTo>
                  <a:lnTo>
                    <a:pt x="51" y="57"/>
                  </a:lnTo>
                  <a:lnTo>
                    <a:pt x="49" y="59"/>
                  </a:lnTo>
                  <a:lnTo>
                    <a:pt x="48" y="60"/>
                  </a:lnTo>
                  <a:lnTo>
                    <a:pt x="48" y="62"/>
                  </a:lnTo>
                  <a:lnTo>
                    <a:pt x="47" y="63"/>
                  </a:lnTo>
                  <a:lnTo>
                    <a:pt x="46" y="65"/>
                  </a:lnTo>
                  <a:lnTo>
                    <a:pt x="45" y="66"/>
                  </a:lnTo>
                  <a:lnTo>
                    <a:pt x="45" y="68"/>
                  </a:lnTo>
                  <a:lnTo>
                    <a:pt x="45" y="69"/>
                  </a:lnTo>
                  <a:lnTo>
                    <a:pt x="44" y="71"/>
                  </a:lnTo>
                  <a:lnTo>
                    <a:pt x="44" y="72"/>
                  </a:lnTo>
                  <a:lnTo>
                    <a:pt x="44" y="73"/>
                  </a:lnTo>
                  <a:lnTo>
                    <a:pt x="43" y="75"/>
                  </a:lnTo>
                  <a:lnTo>
                    <a:pt x="43" y="76"/>
                  </a:lnTo>
                  <a:lnTo>
                    <a:pt x="44" y="78"/>
                  </a:lnTo>
                  <a:lnTo>
                    <a:pt x="44" y="79"/>
                  </a:lnTo>
                  <a:lnTo>
                    <a:pt x="44" y="81"/>
                  </a:lnTo>
                  <a:lnTo>
                    <a:pt x="45" y="82"/>
                  </a:lnTo>
                  <a:lnTo>
                    <a:pt x="45" y="85"/>
                  </a:lnTo>
                  <a:lnTo>
                    <a:pt x="46" y="86"/>
                  </a:lnTo>
                  <a:lnTo>
                    <a:pt x="47" y="88"/>
                  </a:lnTo>
                  <a:lnTo>
                    <a:pt x="48" y="89"/>
                  </a:lnTo>
                  <a:lnTo>
                    <a:pt x="49" y="90"/>
                  </a:lnTo>
                  <a:lnTo>
                    <a:pt x="50" y="92"/>
                  </a:lnTo>
                  <a:lnTo>
                    <a:pt x="51" y="93"/>
                  </a:lnTo>
                  <a:lnTo>
                    <a:pt x="53" y="94"/>
                  </a:lnTo>
                  <a:lnTo>
                    <a:pt x="55" y="95"/>
                  </a:lnTo>
                  <a:lnTo>
                    <a:pt x="57" y="96"/>
                  </a:lnTo>
                  <a:lnTo>
                    <a:pt x="59" y="96"/>
                  </a:lnTo>
                  <a:lnTo>
                    <a:pt x="61" y="97"/>
                  </a:lnTo>
                  <a:lnTo>
                    <a:pt x="64" y="98"/>
                  </a:lnTo>
                  <a:lnTo>
                    <a:pt x="66" y="98"/>
                  </a:lnTo>
                  <a:lnTo>
                    <a:pt x="69" y="99"/>
                  </a:lnTo>
                  <a:lnTo>
                    <a:pt x="74" y="99"/>
                  </a:lnTo>
                  <a:lnTo>
                    <a:pt x="82" y="100"/>
                  </a:lnTo>
                  <a:lnTo>
                    <a:pt x="93" y="100"/>
                  </a:lnTo>
                  <a:lnTo>
                    <a:pt x="100" y="101"/>
                  </a:lnTo>
                  <a:lnTo>
                    <a:pt x="106" y="101"/>
                  </a:lnTo>
                  <a:lnTo>
                    <a:pt x="111" y="101"/>
                  </a:lnTo>
                  <a:lnTo>
                    <a:pt x="116" y="102"/>
                  </a:lnTo>
                  <a:lnTo>
                    <a:pt x="120" y="102"/>
                  </a:lnTo>
                  <a:lnTo>
                    <a:pt x="124" y="102"/>
                  </a:lnTo>
                  <a:lnTo>
                    <a:pt x="128" y="103"/>
                  </a:lnTo>
                  <a:lnTo>
                    <a:pt x="132" y="103"/>
                  </a:lnTo>
                  <a:lnTo>
                    <a:pt x="135" y="104"/>
                  </a:lnTo>
                  <a:lnTo>
                    <a:pt x="139" y="105"/>
                  </a:lnTo>
                  <a:lnTo>
                    <a:pt x="142" y="105"/>
                  </a:lnTo>
                  <a:lnTo>
                    <a:pt x="146" y="106"/>
                  </a:lnTo>
                  <a:lnTo>
                    <a:pt x="148" y="107"/>
                  </a:lnTo>
                  <a:lnTo>
                    <a:pt x="151" y="108"/>
                  </a:lnTo>
                  <a:lnTo>
                    <a:pt x="154" y="109"/>
                  </a:lnTo>
                  <a:lnTo>
                    <a:pt x="156" y="110"/>
                  </a:lnTo>
                  <a:lnTo>
                    <a:pt x="159" y="111"/>
                  </a:lnTo>
                  <a:lnTo>
                    <a:pt x="161" y="113"/>
                  </a:lnTo>
                  <a:lnTo>
                    <a:pt x="163" y="113"/>
                  </a:lnTo>
                  <a:lnTo>
                    <a:pt x="164" y="114"/>
                  </a:lnTo>
                  <a:lnTo>
                    <a:pt x="166" y="115"/>
                  </a:lnTo>
                  <a:lnTo>
                    <a:pt x="167" y="116"/>
                  </a:lnTo>
                  <a:lnTo>
                    <a:pt x="170" y="118"/>
                  </a:lnTo>
                  <a:lnTo>
                    <a:pt x="172" y="120"/>
                  </a:lnTo>
                  <a:lnTo>
                    <a:pt x="175" y="123"/>
                  </a:lnTo>
                  <a:lnTo>
                    <a:pt x="177" y="125"/>
                  </a:lnTo>
                  <a:lnTo>
                    <a:pt x="179" y="127"/>
                  </a:lnTo>
                  <a:lnTo>
                    <a:pt x="180" y="130"/>
                  </a:lnTo>
                  <a:lnTo>
                    <a:pt x="183" y="133"/>
                  </a:lnTo>
                  <a:lnTo>
                    <a:pt x="184" y="135"/>
                  </a:lnTo>
                  <a:lnTo>
                    <a:pt x="186" y="138"/>
                  </a:lnTo>
                  <a:lnTo>
                    <a:pt x="187" y="141"/>
                  </a:lnTo>
                  <a:lnTo>
                    <a:pt x="188" y="144"/>
                  </a:lnTo>
                  <a:lnTo>
                    <a:pt x="189" y="147"/>
                  </a:lnTo>
                  <a:lnTo>
                    <a:pt x="190" y="150"/>
                  </a:lnTo>
                  <a:lnTo>
                    <a:pt x="191" y="153"/>
                  </a:lnTo>
                  <a:lnTo>
                    <a:pt x="191" y="156"/>
                  </a:lnTo>
                  <a:lnTo>
                    <a:pt x="192" y="158"/>
                  </a:lnTo>
                  <a:lnTo>
                    <a:pt x="192" y="160"/>
                  </a:lnTo>
                  <a:lnTo>
                    <a:pt x="192" y="162"/>
                  </a:lnTo>
                  <a:lnTo>
                    <a:pt x="192" y="164"/>
                  </a:lnTo>
                  <a:lnTo>
                    <a:pt x="192" y="166"/>
                  </a:lnTo>
                  <a:lnTo>
                    <a:pt x="192" y="168"/>
                  </a:lnTo>
                  <a:lnTo>
                    <a:pt x="192" y="170"/>
                  </a:lnTo>
                  <a:lnTo>
                    <a:pt x="192" y="173"/>
                  </a:lnTo>
                  <a:lnTo>
                    <a:pt x="191" y="175"/>
                  </a:lnTo>
                  <a:lnTo>
                    <a:pt x="191" y="177"/>
                  </a:lnTo>
                  <a:lnTo>
                    <a:pt x="191" y="179"/>
                  </a:lnTo>
                  <a:lnTo>
                    <a:pt x="190" y="181"/>
                  </a:lnTo>
                  <a:lnTo>
                    <a:pt x="190" y="183"/>
                  </a:lnTo>
                  <a:lnTo>
                    <a:pt x="189" y="186"/>
                  </a:lnTo>
                  <a:lnTo>
                    <a:pt x="188" y="187"/>
                  </a:lnTo>
                  <a:lnTo>
                    <a:pt x="188" y="190"/>
                  </a:lnTo>
                  <a:lnTo>
                    <a:pt x="186" y="192"/>
                  </a:lnTo>
                  <a:lnTo>
                    <a:pt x="186" y="194"/>
                  </a:lnTo>
                  <a:lnTo>
                    <a:pt x="185" y="196"/>
                  </a:lnTo>
                  <a:lnTo>
                    <a:pt x="183" y="198"/>
                  </a:lnTo>
                  <a:lnTo>
                    <a:pt x="182" y="200"/>
                  </a:lnTo>
                  <a:lnTo>
                    <a:pt x="181" y="201"/>
                  </a:lnTo>
                  <a:lnTo>
                    <a:pt x="180" y="203"/>
                  </a:lnTo>
                  <a:lnTo>
                    <a:pt x="178" y="205"/>
                  </a:lnTo>
                  <a:lnTo>
                    <a:pt x="177" y="207"/>
                  </a:lnTo>
                  <a:lnTo>
                    <a:pt x="175" y="209"/>
                  </a:lnTo>
                  <a:lnTo>
                    <a:pt x="173" y="210"/>
                  </a:lnTo>
                  <a:lnTo>
                    <a:pt x="172" y="212"/>
                  </a:lnTo>
                  <a:lnTo>
                    <a:pt x="170" y="213"/>
                  </a:lnTo>
                  <a:lnTo>
                    <a:pt x="168" y="215"/>
                  </a:lnTo>
                  <a:lnTo>
                    <a:pt x="166" y="216"/>
                  </a:lnTo>
                  <a:lnTo>
                    <a:pt x="164" y="218"/>
                  </a:lnTo>
                  <a:lnTo>
                    <a:pt x="162" y="219"/>
                  </a:lnTo>
                  <a:lnTo>
                    <a:pt x="160" y="221"/>
                  </a:lnTo>
                  <a:lnTo>
                    <a:pt x="157" y="222"/>
                  </a:lnTo>
                  <a:lnTo>
                    <a:pt x="155" y="223"/>
                  </a:lnTo>
                  <a:lnTo>
                    <a:pt x="153" y="224"/>
                  </a:lnTo>
                  <a:lnTo>
                    <a:pt x="151" y="225"/>
                  </a:lnTo>
                  <a:lnTo>
                    <a:pt x="148" y="227"/>
                  </a:lnTo>
                  <a:lnTo>
                    <a:pt x="145" y="227"/>
                  </a:lnTo>
                  <a:lnTo>
                    <a:pt x="143" y="228"/>
                  </a:lnTo>
                  <a:lnTo>
                    <a:pt x="140" y="229"/>
                  </a:lnTo>
                  <a:lnTo>
                    <a:pt x="137" y="230"/>
                  </a:lnTo>
                  <a:lnTo>
                    <a:pt x="134" y="231"/>
                  </a:lnTo>
                  <a:lnTo>
                    <a:pt x="131" y="232"/>
                  </a:lnTo>
                  <a:lnTo>
                    <a:pt x="128" y="232"/>
                  </a:lnTo>
                  <a:lnTo>
                    <a:pt x="125" y="233"/>
                  </a:lnTo>
                  <a:lnTo>
                    <a:pt x="123" y="234"/>
                  </a:lnTo>
                  <a:lnTo>
                    <a:pt x="120" y="234"/>
                  </a:lnTo>
                  <a:lnTo>
                    <a:pt x="115" y="235"/>
                  </a:lnTo>
                  <a:lnTo>
                    <a:pt x="111" y="236"/>
                  </a:lnTo>
                  <a:lnTo>
                    <a:pt x="106" y="236"/>
                  </a:lnTo>
                  <a:lnTo>
                    <a:pt x="101" y="237"/>
                  </a:lnTo>
                  <a:lnTo>
                    <a:pt x="97" y="237"/>
                  </a:lnTo>
                  <a:lnTo>
                    <a:pt x="93" y="237"/>
                  </a:lnTo>
                  <a:lnTo>
                    <a:pt x="88" y="236"/>
                  </a:lnTo>
                  <a:lnTo>
                    <a:pt x="85" y="236"/>
                  </a:lnTo>
                  <a:lnTo>
                    <a:pt x="81" y="235"/>
                  </a:lnTo>
                  <a:lnTo>
                    <a:pt x="77" y="235"/>
                  </a:lnTo>
                  <a:lnTo>
                    <a:pt x="74" y="234"/>
                  </a:lnTo>
                  <a:lnTo>
                    <a:pt x="70" y="232"/>
                  </a:lnTo>
                  <a:lnTo>
                    <a:pt x="67" y="231"/>
                  </a:lnTo>
                  <a:lnTo>
                    <a:pt x="64" y="230"/>
                  </a:lnTo>
                  <a:lnTo>
                    <a:pt x="60" y="228"/>
                  </a:lnTo>
                  <a:lnTo>
                    <a:pt x="59" y="227"/>
                  </a:lnTo>
                  <a:lnTo>
                    <a:pt x="57" y="226"/>
                  </a:lnTo>
                  <a:lnTo>
                    <a:pt x="55" y="224"/>
                  </a:lnTo>
                  <a:lnTo>
                    <a:pt x="52" y="222"/>
                  </a:lnTo>
                  <a:lnTo>
                    <a:pt x="49" y="220"/>
                  </a:lnTo>
                  <a:lnTo>
                    <a:pt x="47" y="218"/>
                  </a:lnTo>
                  <a:lnTo>
                    <a:pt x="45" y="215"/>
                  </a:lnTo>
                  <a:lnTo>
                    <a:pt x="42" y="212"/>
                  </a:lnTo>
                  <a:lnTo>
                    <a:pt x="40" y="210"/>
                  </a:lnTo>
                  <a:lnTo>
                    <a:pt x="38" y="207"/>
                  </a:lnTo>
                  <a:lnTo>
                    <a:pt x="36" y="204"/>
                  </a:lnTo>
                  <a:lnTo>
                    <a:pt x="35" y="201"/>
                  </a:lnTo>
                  <a:lnTo>
                    <a:pt x="33" y="198"/>
                  </a:lnTo>
                  <a:lnTo>
                    <a:pt x="32" y="195"/>
                  </a:lnTo>
                  <a:lnTo>
                    <a:pt x="31" y="191"/>
                  </a:lnTo>
                  <a:lnTo>
                    <a:pt x="29" y="187"/>
                  </a:lnTo>
                  <a:lnTo>
                    <a:pt x="28" y="184"/>
                  </a:lnTo>
                  <a:lnTo>
                    <a:pt x="71" y="172"/>
                  </a:lnTo>
                  <a:lnTo>
                    <a:pt x="72" y="174"/>
                  </a:lnTo>
                  <a:lnTo>
                    <a:pt x="72" y="176"/>
                  </a:lnTo>
                  <a:lnTo>
                    <a:pt x="73" y="178"/>
                  </a:lnTo>
                  <a:lnTo>
                    <a:pt x="74" y="179"/>
                  </a:lnTo>
                  <a:lnTo>
                    <a:pt x="75" y="181"/>
                  </a:lnTo>
                  <a:lnTo>
                    <a:pt x="76" y="183"/>
                  </a:lnTo>
                  <a:lnTo>
                    <a:pt x="77" y="184"/>
                  </a:lnTo>
                  <a:lnTo>
                    <a:pt x="78" y="185"/>
                  </a:lnTo>
                  <a:lnTo>
                    <a:pt x="79" y="187"/>
                  </a:lnTo>
                  <a:lnTo>
                    <a:pt x="80" y="188"/>
                  </a:lnTo>
                  <a:lnTo>
                    <a:pt x="81" y="189"/>
                  </a:lnTo>
                  <a:lnTo>
                    <a:pt x="82" y="190"/>
                  </a:lnTo>
                  <a:lnTo>
                    <a:pt x="84" y="191"/>
                  </a:lnTo>
                  <a:lnTo>
                    <a:pt x="85" y="192"/>
                  </a:lnTo>
                  <a:lnTo>
                    <a:pt x="86" y="193"/>
                  </a:lnTo>
                  <a:lnTo>
                    <a:pt x="88" y="193"/>
                  </a:lnTo>
                  <a:lnTo>
                    <a:pt x="89" y="194"/>
                  </a:lnTo>
                  <a:lnTo>
                    <a:pt x="90" y="195"/>
                  </a:lnTo>
                  <a:lnTo>
                    <a:pt x="92" y="195"/>
                  </a:lnTo>
                  <a:lnTo>
                    <a:pt x="93" y="195"/>
                  </a:lnTo>
                  <a:lnTo>
                    <a:pt x="95" y="196"/>
                  </a:lnTo>
                  <a:lnTo>
                    <a:pt x="97" y="196"/>
                  </a:lnTo>
                  <a:lnTo>
                    <a:pt x="98" y="196"/>
                  </a:lnTo>
                  <a:lnTo>
                    <a:pt x="100" y="196"/>
                  </a:lnTo>
                  <a:lnTo>
                    <a:pt x="102" y="197"/>
                  </a:lnTo>
                  <a:lnTo>
                    <a:pt x="104" y="197"/>
                  </a:lnTo>
                  <a:lnTo>
                    <a:pt x="106" y="196"/>
                  </a:lnTo>
                  <a:lnTo>
                    <a:pt x="108" y="196"/>
                  </a:lnTo>
                  <a:lnTo>
                    <a:pt x="110" y="196"/>
                  </a:lnTo>
                  <a:lnTo>
                    <a:pt x="112" y="196"/>
                  </a:lnTo>
                  <a:lnTo>
                    <a:pt x="114" y="195"/>
                  </a:lnTo>
                  <a:lnTo>
                    <a:pt x="117" y="195"/>
                  </a:lnTo>
                  <a:lnTo>
                    <a:pt x="119" y="194"/>
                  </a:lnTo>
                  <a:lnTo>
                    <a:pt x="121" y="194"/>
                  </a:lnTo>
                  <a:lnTo>
                    <a:pt x="123" y="193"/>
                  </a:lnTo>
                  <a:lnTo>
                    <a:pt x="125" y="193"/>
                  </a:lnTo>
                  <a:lnTo>
                    <a:pt x="127" y="192"/>
                  </a:lnTo>
                  <a:lnTo>
                    <a:pt x="130" y="191"/>
                  </a:lnTo>
                  <a:lnTo>
                    <a:pt x="131" y="190"/>
                  </a:lnTo>
                  <a:lnTo>
                    <a:pt x="133" y="189"/>
                  </a:lnTo>
                  <a:lnTo>
                    <a:pt x="135" y="188"/>
                  </a:lnTo>
                  <a:lnTo>
                    <a:pt x="136" y="187"/>
                  </a:lnTo>
                  <a:lnTo>
                    <a:pt x="138" y="186"/>
                  </a:lnTo>
                  <a:lnTo>
                    <a:pt x="139" y="185"/>
                  </a:lnTo>
                  <a:lnTo>
                    <a:pt x="141" y="184"/>
                  </a:lnTo>
                  <a:lnTo>
                    <a:pt x="142" y="183"/>
                  </a:lnTo>
                  <a:lnTo>
                    <a:pt x="143" y="182"/>
                  </a:lnTo>
                  <a:lnTo>
                    <a:pt x="145" y="181"/>
                  </a:lnTo>
                  <a:lnTo>
                    <a:pt x="146" y="180"/>
                  </a:lnTo>
                  <a:lnTo>
                    <a:pt x="146" y="179"/>
                  </a:lnTo>
                  <a:lnTo>
                    <a:pt x="146" y="178"/>
                  </a:lnTo>
                  <a:lnTo>
                    <a:pt x="147" y="177"/>
                  </a:lnTo>
                  <a:lnTo>
                    <a:pt x="148" y="176"/>
                  </a:lnTo>
                  <a:lnTo>
                    <a:pt x="148" y="175"/>
                  </a:lnTo>
                  <a:lnTo>
                    <a:pt x="148" y="173"/>
                  </a:lnTo>
                  <a:lnTo>
                    <a:pt x="149" y="173"/>
                  </a:lnTo>
                  <a:lnTo>
                    <a:pt x="149" y="172"/>
                  </a:lnTo>
                  <a:lnTo>
                    <a:pt x="149" y="170"/>
                  </a:lnTo>
                  <a:lnTo>
                    <a:pt x="149" y="169"/>
                  </a:lnTo>
                  <a:lnTo>
                    <a:pt x="149" y="167"/>
                  </a:lnTo>
                  <a:lnTo>
                    <a:pt x="148" y="165"/>
                  </a:lnTo>
                  <a:lnTo>
                    <a:pt x="148" y="164"/>
                  </a:lnTo>
                  <a:lnTo>
                    <a:pt x="147" y="162"/>
                  </a:lnTo>
                  <a:lnTo>
                    <a:pt x="146" y="160"/>
                  </a:lnTo>
                  <a:lnTo>
                    <a:pt x="146" y="159"/>
                  </a:lnTo>
                  <a:lnTo>
                    <a:pt x="146" y="158"/>
                  </a:lnTo>
                  <a:lnTo>
                    <a:pt x="145" y="158"/>
                  </a:lnTo>
                  <a:lnTo>
                    <a:pt x="144" y="157"/>
                  </a:lnTo>
                  <a:lnTo>
                    <a:pt x="143" y="156"/>
                  </a:lnTo>
                  <a:lnTo>
                    <a:pt x="142" y="155"/>
                  </a:lnTo>
                  <a:lnTo>
                    <a:pt x="141" y="155"/>
                  </a:lnTo>
                  <a:lnTo>
                    <a:pt x="141" y="154"/>
                  </a:lnTo>
                  <a:lnTo>
                    <a:pt x="139" y="153"/>
                  </a:lnTo>
                  <a:lnTo>
                    <a:pt x="137" y="152"/>
                  </a:lnTo>
                  <a:lnTo>
                    <a:pt x="133" y="151"/>
                  </a:lnTo>
                  <a:lnTo>
                    <a:pt x="131" y="151"/>
                  </a:lnTo>
                  <a:lnTo>
                    <a:pt x="129" y="150"/>
                  </a:lnTo>
                  <a:lnTo>
                    <a:pt x="126" y="150"/>
                  </a:lnTo>
                  <a:lnTo>
                    <a:pt x="124" y="150"/>
                  </a:lnTo>
                  <a:lnTo>
                    <a:pt x="121" y="149"/>
                  </a:lnTo>
                  <a:lnTo>
                    <a:pt x="118" y="149"/>
                  </a:lnTo>
                  <a:lnTo>
                    <a:pt x="115" y="148"/>
                  </a:lnTo>
                  <a:lnTo>
                    <a:pt x="111" y="148"/>
                  </a:lnTo>
                  <a:lnTo>
                    <a:pt x="108" y="148"/>
                  </a:lnTo>
                  <a:lnTo>
                    <a:pt x="104" y="148"/>
                  </a:lnTo>
                  <a:lnTo>
                    <a:pt x="100" y="147"/>
                  </a:lnTo>
                  <a:lnTo>
                    <a:pt x="96" y="147"/>
                  </a:lnTo>
                  <a:lnTo>
                    <a:pt x="92" y="147"/>
                  </a:lnTo>
                  <a:lnTo>
                    <a:pt x="88" y="147"/>
                  </a:lnTo>
                  <a:lnTo>
                    <a:pt x="84" y="147"/>
                  </a:lnTo>
                  <a:lnTo>
                    <a:pt x="80" y="147"/>
                  </a:lnTo>
                  <a:lnTo>
                    <a:pt x="77" y="146"/>
                  </a:lnTo>
                  <a:lnTo>
                    <a:pt x="74" y="146"/>
                  </a:lnTo>
                  <a:lnTo>
                    <a:pt x="67" y="145"/>
                  </a:lnTo>
                  <a:lnTo>
                    <a:pt x="61" y="144"/>
                  </a:lnTo>
                  <a:lnTo>
                    <a:pt x="56" y="144"/>
                  </a:lnTo>
                  <a:lnTo>
                    <a:pt x="51" y="142"/>
                  </a:lnTo>
                  <a:lnTo>
                    <a:pt x="46" y="141"/>
                  </a:lnTo>
                  <a:lnTo>
                    <a:pt x="44" y="141"/>
                  </a:lnTo>
                  <a:lnTo>
                    <a:pt x="42" y="140"/>
                  </a:lnTo>
                  <a:lnTo>
                    <a:pt x="40" y="139"/>
                  </a:lnTo>
                  <a:lnTo>
                    <a:pt x="38" y="138"/>
                  </a:lnTo>
                  <a:lnTo>
                    <a:pt x="36" y="137"/>
                  </a:lnTo>
                  <a:lnTo>
                    <a:pt x="34" y="136"/>
                  </a:lnTo>
                  <a:lnTo>
                    <a:pt x="32" y="136"/>
                  </a:lnTo>
                  <a:lnTo>
                    <a:pt x="30" y="134"/>
                  </a:lnTo>
                  <a:lnTo>
                    <a:pt x="29" y="133"/>
                  </a:lnTo>
                  <a:lnTo>
                    <a:pt x="27" y="132"/>
                  </a:lnTo>
                  <a:lnTo>
                    <a:pt x="25" y="131"/>
                  </a:lnTo>
                  <a:lnTo>
                    <a:pt x="24" y="130"/>
                  </a:lnTo>
                  <a:lnTo>
                    <a:pt x="22" y="128"/>
                  </a:lnTo>
                  <a:lnTo>
                    <a:pt x="20" y="127"/>
                  </a:lnTo>
                  <a:lnTo>
                    <a:pt x="19" y="125"/>
                  </a:lnTo>
                  <a:lnTo>
                    <a:pt x="17" y="124"/>
                  </a:lnTo>
                  <a:lnTo>
                    <a:pt x="16" y="122"/>
                  </a:lnTo>
                  <a:lnTo>
                    <a:pt x="14" y="121"/>
                  </a:lnTo>
                  <a:lnTo>
                    <a:pt x="13" y="119"/>
                  </a:lnTo>
                  <a:lnTo>
                    <a:pt x="12" y="117"/>
                  </a:lnTo>
                  <a:lnTo>
                    <a:pt x="11" y="115"/>
                  </a:lnTo>
                  <a:lnTo>
                    <a:pt x="10" y="113"/>
                  </a:lnTo>
                  <a:lnTo>
                    <a:pt x="8" y="111"/>
                  </a:lnTo>
                  <a:lnTo>
                    <a:pt x="8" y="109"/>
                  </a:lnTo>
                  <a:lnTo>
                    <a:pt x="6" y="107"/>
                  </a:lnTo>
                  <a:lnTo>
                    <a:pt x="5" y="105"/>
                  </a:lnTo>
                  <a:lnTo>
                    <a:pt x="5" y="102"/>
                  </a:lnTo>
                  <a:lnTo>
                    <a:pt x="4" y="100"/>
                  </a:lnTo>
                  <a:lnTo>
                    <a:pt x="3" y="98"/>
                  </a:lnTo>
                  <a:lnTo>
                    <a:pt x="3" y="95"/>
                  </a:lnTo>
                  <a:lnTo>
                    <a:pt x="2" y="93"/>
                  </a:lnTo>
                  <a:lnTo>
                    <a:pt x="1" y="90"/>
                  </a:lnTo>
                  <a:lnTo>
                    <a:pt x="1" y="88"/>
                  </a:lnTo>
                  <a:lnTo>
                    <a:pt x="0" y="85"/>
                  </a:lnTo>
                  <a:lnTo>
                    <a:pt x="0" y="83"/>
                  </a:lnTo>
                  <a:lnTo>
                    <a:pt x="0" y="81"/>
                  </a:lnTo>
                  <a:lnTo>
                    <a:pt x="0" y="78"/>
                  </a:lnTo>
                  <a:lnTo>
                    <a:pt x="0" y="76"/>
                  </a:lnTo>
                  <a:lnTo>
                    <a:pt x="0" y="73"/>
                  </a:lnTo>
                  <a:lnTo>
                    <a:pt x="0" y="71"/>
                  </a:lnTo>
                  <a:lnTo>
                    <a:pt x="0" y="69"/>
                  </a:lnTo>
                  <a:lnTo>
                    <a:pt x="0" y="66"/>
                  </a:lnTo>
                  <a:lnTo>
                    <a:pt x="1" y="64"/>
                  </a:lnTo>
                  <a:lnTo>
                    <a:pt x="1" y="62"/>
                  </a:lnTo>
                  <a:lnTo>
                    <a:pt x="2" y="59"/>
                  </a:lnTo>
                  <a:lnTo>
                    <a:pt x="3" y="57"/>
                  </a:lnTo>
                  <a:lnTo>
                    <a:pt x="3" y="54"/>
                  </a:lnTo>
                  <a:lnTo>
                    <a:pt x="4" y="52"/>
                  </a:lnTo>
                  <a:lnTo>
                    <a:pt x="5" y="50"/>
                  </a:lnTo>
                  <a:lnTo>
                    <a:pt x="6" y="48"/>
                  </a:lnTo>
                  <a:lnTo>
                    <a:pt x="7" y="45"/>
                  </a:lnTo>
                  <a:lnTo>
                    <a:pt x="8" y="43"/>
                  </a:lnTo>
                  <a:lnTo>
                    <a:pt x="9" y="41"/>
                  </a:lnTo>
                  <a:lnTo>
                    <a:pt x="11" y="39"/>
                  </a:lnTo>
                  <a:lnTo>
                    <a:pt x="12" y="37"/>
                  </a:lnTo>
                  <a:lnTo>
                    <a:pt x="13" y="35"/>
                  </a:lnTo>
                  <a:lnTo>
                    <a:pt x="15" y="33"/>
                  </a:lnTo>
                  <a:lnTo>
                    <a:pt x="17" y="31"/>
                  </a:lnTo>
                  <a:lnTo>
                    <a:pt x="19" y="29"/>
                  </a:lnTo>
                  <a:lnTo>
                    <a:pt x="20" y="28"/>
                  </a:lnTo>
                  <a:lnTo>
                    <a:pt x="22" y="26"/>
                  </a:lnTo>
                  <a:lnTo>
                    <a:pt x="24" y="24"/>
                  </a:lnTo>
                  <a:lnTo>
                    <a:pt x="26" y="22"/>
                  </a:lnTo>
                  <a:lnTo>
                    <a:pt x="28" y="21"/>
                  </a:lnTo>
                  <a:lnTo>
                    <a:pt x="30" y="19"/>
                  </a:lnTo>
                  <a:lnTo>
                    <a:pt x="33" y="18"/>
                  </a:lnTo>
                  <a:lnTo>
                    <a:pt x="35" y="17"/>
                  </a:lnTo>
                  <a:lnTo>
                    <a:pt x="37" y="16"/>
                  </a:lnTo>
                  <a:lnTo>
                    <a:pt x="40" y="14"/>
                  </a:lnTo>
                  <a:lnTo>
                    <a:pt x="43" y="13"/>
                  </a:lnTo>
                  <a:lnTo>
                    <a:pt x="45" y="12"/>
                  </a:lnTo>
                  <a:lnTo>
                    <a:pt x="48" y="11"/>
                  </a:lnTo>
                  <a:lnTo>
                    <a:pt x="51" y="9"/>
                  </a:lnTo>
                  <a:lnTo>
                    <a:pt x="54" y="8"/>
                  </a:lnTo>
                  <a:lnTo>
                    <a:pt x="57" y="8"/>
                  </a:lnTo>
                  <a:lnTo>
                    <a:pt x="60" y="7"/>
                  </a:lnTo>
                  <a:lnTo>
                    <a:pt x="64" y="6"/>
                  </a:lnTo>
                  <a:lnTo>
                    <a:pt x="67" y="5"/>
                  </a:lnTo>
                  <a:lnTo>
                    <a:pt x="70" y="4"/>
                  </a:lnTo>
                  <a:lnTo>
                    <a:pt x="74" y="3"/>
                  </a:lnTo>
                  <a:lnTo>
                    <a:pt x="78" y="2"/>
                  </a:lnTo>
                  <a:lnTo>
                    <a:pt x="83" y="2"/>
                  </a:lnTo>
                  <a:lnTo>
                    <a:pt x="88" y="1"/>
                  </a:lnTo>
                  <a:lnTo>
                    <a:pt x="93" y="0"/>
                  </a:lnTo>
                  <a:lnTo>
                    <a:pt x="98" y="0"/>
                  </a:lnTo>
                  <a:lnTo>
                    <a:pt x="102" y="0"/>
                  </a:lnTo>
                  <a:lnTo>
                    <a:pt x="106" y="0"/>
                  </a:lnTo>
                  <a:lnTo>
                    <a:pt x="111" y="0"/>
                  </a:lnTo>
                  <a:lnTo>
                    <a:pt x="115" y="1"/>
                  </a:lnTo>
                  <a:lnTo>
                    <a:pt x="119" y="1"/>
                  </a:lnTo>
                  <a:lnTo>
                    <a:pt x="123" y="2"/>
                  </a:lnTo>
                  <a:lnTo>
                    <a:pt x="127" y="3"/>
                  </a:lnTo>
                  <a:lnTo>
                    <a:pt x="130" y="4"/>
                  </a:lnTo>
                  <a:lnTo>
                    <a:pt x="134" y="5"/>
                  </a:lnTo>
                  <a:lnTo>
                    <a:pt x="137" y="7"/>
                  </a:lnTo>
                  <a:lnTo>
                    <a:pt x="141" y="8"/>
                  </a:lnTo>
                  <a:lnTo>
                    <a:pt x="144" y="10"/>
                  </a:lnTo>
                  <a:lnTo>
                    <a:pt x="147" y="12"/>
                  </a:lnTo>
                  <a:lnTo>
                    <a:pt x="150" y="14"/>
                  </a:lnTo>
                  <a:lnTo>
                    <a:pt x="153" y="17"/>
                  </a:lnTo>
                  <a:lnTo>
                    <a:pt x="155" y="19"/>
                  </a:lnTo>
                  <a:lnTo>
                    <a:pt x="158" y="22"/>
                  </a:lnTo>
                  <a:lnTo>
                    <a:pt x="161" y="25"/>
                  </a:lnTo>
                  <a:lnTo>
                    <a:pt x="163" y="28"/>
                  </a:lnTo>
                  <a:lnTo>
                    <a:pt x="165" y="31"/>
                  </a:lnTo>
                  <a:lnTo>
                    <a:pt x="167" y="35"/>
                  </a:lnTo>
                  <a:lnTo>
                    <a:pt x="170" y="38"/>
                  </a:lnTo>
                  <a:lnTo>
                    <a:pt x="172" y="42"/>
                  </a:lnTo>
                  <a:lnTo>
                    <a:pt x="173" y="46"/>
                  </a:lnTo>
                  <a:lnTo>
                    <a:pt x="175" y="50"/>
                  </a:lnTo>
                  <a:lnTo>
                    <a:pt x="177" y="54"/>
                  </a:lnTo>
                  <a:lnTo>
                    <a:pt x="178" y="58"/>
                  </a:lnTo>
                </a:path>
              </a:pathLst>
            </a:custGeom>
            <a:solidFill>
              <a:srgbClr val="000000"/>
            </a:solidFill>
            <a:ln w="9525" cap="rnd">
              <a:noFill/>
              <a:round/>
              <a:headEnd/>
              <a:tailEnd/>
            </a:ln>
          </p:spPr>
          <p:txBody>
            <a:bodyPr>
              <a:prstTxWarp prst="textNoShape">
                <a:avLst/>
              </a:prstTxWarp>
            </a:bodyPr>
            <a:lstStyle/>
            <a:p>
              <a:endParaRPr lang="en-US"/>
            </a:p>
          </p:txBody>
        </p:sp>
        <p:sp>
          <p:nvSpPr>
            <p:cNvPr id="174120" name="Freeform 383"/>
            <p:cNvSpPr>
              <a:spLocks noChangeAspect="1"/>
            </p:cNvSpPr>
            <p:nvPr/>
          </p:nvSpPr>
          <p:spPr bwMode="auto">
            <a:xfrm rot="741131">
              <a:off x="3926199" y="5030817"/>
              <a:ext cx="187341" cy="213871"/>
            </a:xfrm>
            <a:custGeom>
              <a:avLst/>
              <a:gdLst>
                <a:gd name="T0" fmla="*/ 136 w 191"/>
                <a:gd name="T1" fmla="*/ 97 h 239"/>
                <a:gd name="T2" fmla="*/ 134 w 191"/>
                <a:gd name="T3" fmla="*/ 76 h 239"/>
                <a:gd name="T4" fmla="*/ 132 w 191"/>
                <a:gd name="T5" fmla="*/ 65 h 239"/>
                <a:gd name="T6" fmla="*/ 129 w 191"/>
                <a:gd name="T7" fmla="*/ 59 h 239"/>
                <a:gd name="T8" fmla="*/ 125 w 191"/>
                <a:gd name="T9" fmla="*/ 53 h 239"/>
                <a:gd name="T10" fmla="*/ 120 w 191"/>
                <a:gd name="T11" fmla="*/ 49 h 239"/>
                <a:gd name="T12" fmla="*/ 115 w 191"/>
                <a:gd name="T13" fmla="*/ 44 h 239"/>
                <a:gd name="T14" fmla="*/ 108 w 191"/>
                <a:gd name="T15" fmla="*/ 41 h 239"/>
                <a:gd name="T16" fmla="*/ 100 w 191"/>
                <a:gd name="T17" fmla="*/ 40 h 239"/>
                <a:gd name="T18" fmla="*/ 91 w 191"/>
                <a:gd name="T19" fmla="*/ 39 h 239"/>
                <a:gd name="T20" fmla="*/ 82 w 191"/>
                <a:gd name="T21" fmla="*/ 40 h 239"/>
                <a:gd name="T22" fmla="*/ 73 w 191"/>
                <a:gd name="T23" fmla="*/ 41 h 239"/>
                <a:gd name="T24" fmla="*/ 65 w 191"/>
                <a:gd name="T25" fmla="*/ 43 h 239"/>
                <a:gd name="T26" fmla="*/ 59 w 191"/>
                <a:gd name="T27" fmla="*/ 47 h 239"/>
                <a:gd name="T28" fmla="*/ 54 w 191"/>
                <a:gd name="T29" fmla="*/ 51 h 239"/>
                <a:gd name="T30" fmla="*/ 50 w 191"/>
                <a:gd name="T31" fmla="*/ 55 h 239"/>
                <a:gd name="T32" fmla="*/ 47 w 191"/>
                <a:gd name="T33" fmla="*/ 60 h 239"/>
                <a:gd name="T34" fmla="*/ 45 w 191"/>
                <a:gd name="T35" fmla="*/ 66 h 239"/>
                <a:gd name="T36" fmla="*/ 44 w 191"/>
                <a:gd name="T37" fmla="*/ 74 h 239"/>
                <a:gd name="T38" fmla="*/ 44 w 191"/>
                <a:gd name="T39" fmla="*/ 91 h 239"/>
                <a:gd name="T40" fmla="*/ 55 w 191"/>
                <a:gd name="T41" fmla="*/ 234 h 239"/>
                <a:gd name="T42" fmla="*/ 1 w 191"/>
                <a:gd name="T43" fmla="*/ 109 h 239"/>
                <a:gd name="T44" fmla="*/ 0 w 191"/>
                <a:gd name="T45" fmla="*/ 91 h 239"/>
                <a:gd name="T46" fmla="*/ 0 w 191"/>
                <a:gd name="T47" fmla="*/ 71 h 239"/>
                <a:gd name="T48" fmla="*/ 2 w 191"/>
                <a:gd name="T49" fmla="*/ 57 h 239"/>
                <a:gd name="T50" fmla="*/ 4 w 191"/>
                <a:gd name="T51" fmla="*/ 49 h 239"/>
                <a:gd name="T52" fmla="*/ 7 w 191"/>
                <a:gd name="T53" fmla="*/ 41 h 239"/>
                <a:gd name="T54" fmla="*/ 10 w 191"/>
                <a:gd name="T55" fmla="*/ 35 h 239"/>
                <a:gd name="T56" fmla="*/ 15 w 191"/>
                <a:gd name="T57" fmla="*/ 28 h 239"/>
                <a:gd name="T58" fmla="*/ 20 w 191"/>
                <a:gd name="T59" fmla="*/ 22 h 239"/>
                <a:gd name="T60" fmla="*/ 27 w 191"/>
                <a:gd name="T61" fmla="*/ 17 h 239"/>
                <a:gd name="T62" fmla="*/ 34 w 191"/>
                <a:gd name="T63" fmla="*/ 13 h 239"/>
                <a:gd name="T64" fmla="*/ 42 w 191"/>
                <a:gd name="T65" fmla="*/ 9 h 239"/>
                <a:gd name="T66" fmla="*/ 51 w 191"/>
                <a:gd name="T67" fmla="*/ 5 h 239"/>
                <a:gd name="T68" fmla="*/ 62 w 191"/>
                <a:gd name="T69" fmla="*/ 3 h 239"/>
                <a:gd name="T70" fmla="*/ 74 w 191"/>
                <a:gd name="T71" fmla="*/ 1 h 239"/>
                <a:gd name="T72" fmla="*/ 88 w 191"/>
                <a:gd name="T73" fmla="*/ 0 h 239"/>
                <a:gd name="T74" fmla="*/ 102 w 191"/>
                <a:gd name="T75" fmla="*/ 0 h 239"/>
                <a:gd name="T76" fmla="*/ 115 w 191"/>
                <a:gd name="T77" fmla="*/ 1 h 239"/>
                <a:gd name="T78" fmla="*/ 125 w 191"/>
                <a:gd name="T79" fmla="*/ 3 h 239"/>
                <a:gd name="T80" fmla="*/ 133 w 191"/>
                <a:gd name="T81" fmla="*/ 6 h 239"/>
                <a:gd name="T82" fmla="*/ 141 w 191"/>
                <a:gd name="T83" fmla="*/ 9 h 239"/>
                <a:gd name="T84" fmla="*/ 149 w 191"/>
                <a:gd name="T85" fmla="*/ 13 h 239"/>
                <a:gd name="T86" fmla="*/ 154 w 191"/>
                <a:gd name="T87" fmla="*/ 18 h 239"/>
                <a:gd name="T88" fmla="*/ 160 w 191"/>
                <a:gd name="T89" fmla="*/ 24 h 239"/>
                <a:gd name="T90" fmla="*/ 164 w 191"/>
                <a:gd name="T91" fmla="*/ 30 h 239"/>
                <a:gd name="T92" fmla="*/ 170 w 191"/>
                <a:gd name="T93" fmla="*/ 39 h 239"/>
                <a:gd name="T94" fmla="*/ 175 w 191"/>
                <a:gd name="T95" fmla="*/ 56 h 239"/>
                <a:gd name="T96" fmla="*/ 177 w 191"/>
                <a:gd name="T97" fmla="*/ 69 h 239"/>
                <a:gd name="T98" fmla="*/ 179 w 191"/>
                <a:gd name="T99" fmla="*/ 85 h 239"/>
                <a:gd name="T100" fmla="*/ 181 w 191"/>
                <a:gd name="T101" fmla="*/ 103 h 2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1"/>
                <a:gd name="T154" fmla="*/ 0 h 239"/>
                <a:gd name="T155" fmla="*/ 191 w 191"/>
                <a:gd name="T156" fmla="*/ 239 h 2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1" h="239">
                  <a:moveTo>
                    <a:pt x="190" y="224"/>
                  </a:moveTo>
                  <a:lnTo>
                    <a:pt x="146" y="227"/>
                  </a:lnTo>
                  <a:lnTo>
                    <a:pt x="137" y="104"/>
                  </a:lnTo>
                  <a:lnTo>
                    <a:pt x="136" y="97"/>
                  </a:lnTo>
                  <a:lnTo>
                    <a:pt x="136" y="91"/>
                  </a:lnTo>
                  <a:lnTo>
                    <a:pt x="135" y="85"/>
                  </a:lnTo>
                  <a:lnTo>
                    <a:pt x="135" y="80"/>
                  </a:lnTo>
                  <a:lnTo>
                    <a:pt x="134" y="76"/>
                  </a:lnTo>
                  <a:lnTo>
                    <a:pt x="133" y="72"/>
                  </a:lnTo>
                  <a:lnTo>
                    <a:pt x="133" y="69"/>
                  </a:lnTo>
                  <a:lnTo>
                    <a:pt x="132" y="66"/>
                  </a:lnTo>
                  <a:lnTo>
                    <a:pt x="132" y="65"/>
                  </a:lnTo>
                  <a:lnTo>
                    <a:pt x="131" y="63"/>
                  </a:lnTo>
                  <a:lnTo>
                    <a:pt x="131" y="62"/>
                  </a:lnTo>
                  <a:lnTo>
                    <a:pt x="130" y="60"/>
                  </a:lnTo>
                  <a:lnTo>
                    <a:pt x="129" y="59"/>
                  </a:lnTo>
                  <a:lnTo>
                    <a:pt x="128" y="57"/>
                  </a:lnTo>
                  <a:lnTo>
                    <a:pt x="127" y="56"/>
                  </a:lnTo>
                  <a:lnTo>
                    <a:pt x="126" y="55"/>
                  </a:lnTo>
                  <a:lnTo>
                    <a:pt x="125" y="53"/>
                  </a:lnTo>
                  <a:lnTo>
                    <a:pt x="124" y="52"/>
                  </a:lnTo>
                  <a:lnTo>
                    <a:pt x="123" y="51"/>
                  </a:lnTo>
                  <a:lnTo>
                    <a:pt x="122" y="49"/>
                  </a:lnTo>
                  <a:lnTo>
                    <a:pt x="120" y="49"/>
                  </a:lnTo>
                  <a:lnTo>
                    <a:pt x="119" y="47"/>
                  </a:lnTo>
                  <a:lnTo>
                    <a:pt x="118" y="46"/>
                  </a:lnTo>
                  <a:lnTo>
                    <a:pt x="116" y="45"/>
                  </a:lnTo>
                  <a:lnTo>
                    <a:pt x="115" y="44"/>
                  </a:lnTo>
                  <a:lnTo>
                    <a:pt x="113" y="43"/>
                  </a:lnTo>
                  <a:lnTo>
                    <a:pt x="112" y="43"/>
                  </a:lnTo>
                  <a:lnTo>
                    <a:pt x="109" y="42"/>
                  </a:lnTo>
                  <a:lnTo>
                    <a:pt x="108" y="41"/>
                  </a:lnTo>
                  <a:lnTo>
                    <a:pt x="106" y="41"/>
                  </a:lnTo>
                  <a:lnTo>
                    <a:pt x="104" y="40"/>
                  </a:lnTo>
                  <a:lnTo>
                    <a:pt x="102" y="40"/>
                  </a:lnTo>
                  <a:lnTo>
                    <a:pt x="100" y="40"/>
                  </a:lnTo>
                  <a:lnTo>
                    <a:pt x="98" y="40"/>
                  </a:lnTo>
                  <a:lnTo>
                    <a:pt x="96" y="39"/>
                  </a:lnTo>
                  <a:lnTo>
                    <a:pt x="93" y="39"/>
                  </a:lnTo>
                  <a:lnTo>
                    <a:pt x="91" y="39"/>
                  </a:lnTo>
                  <a:lnTo>
                    <a:pt x="89" y="39"/>
                  </a:lnTo>
                  <a:lnTo>
                    <a:pt x="87" y="39"/>
                  </a:lnTo>
                  <a:lnTo>
                    <a:pt x="84" y="39"/>
                  </a:lnTo>
                  <a:lnTo>
                    <a:pt x="82" y="40"/>
                  </a:lnTo>
                  <a:lnTo>
                    <a:pt x="80" y="40"/>
                  </a:lnTo>
                  <a:lnTo>
                    <a:pt x="78" y="40"/>
                  </a:lnTo>
                  <a:lnTo>
                    <a:pt x="75" y="40"/>
                  </a:lnTo>
                  <a:lnTo>
                    <a:pt x="73" y="41"/>
                  </a:lnTo>
                  <a:lnTo>
                    <a:pt x="71" y="42"/>
                  </a:lnTo>
                  <a:lnTo>
                    <a:pt x="69" y="42"/>
                  </a:lnTo>
                  <a:lnTo>
                    <a:pt x="67" y="43"/>
                  </a:lnTo>
                  <a:lnTo>
                    <a:pt x="65" y="43"/>
                  </a:lnTo>
                  <a:lnTo>
                    <a:pt x="64" y="44"/>
                  </a:lnTo>
                  <a:lnTo>
                    <a:pt x="62" y="45"/>
                  </a:lnTo>
                  <a:lnTo>
                    <a:pt x="60" y="46"/>
                  </a:lnTo>
                  <a:lnTo>
                    <a:pt x="59" y="47"/>
                  </a:lnTo>
                  <a:lnTo>
                    <a:pt x="58" y="48"/>
                  </a:lnTo>
                  <a:lnTo>
                    <a:pt x="56" y="49"/>
                  </a:lnTo>
                  <a:lnTo>
                    <a:pt x="55" y="50"/>
                  </a:lnTo>
                  <a:lnTo>
                    <a:pt x="54" y="51"/>
                  </a:lnTo>
                  <a:lnTo>
                    <a:pt x="53" y="52"/>
                  </a:lnTo>
                  <a:lnTo>
                    <a:pt x="52" y="53"/>
                  </a:lnTo>
                  <a:lnTo>
                    <a:pt x="51" y="54"/>
                  </a:lnTo>
                  <a:lnTo>
                    <a:pt x="50" y="55"/>
                  </a:lnTo>
                  <a:lnTo>
                    <a:pt x="49" y="57"/>
                  </a:lnTo>
                  <a:lnTo>
                    <a:pt x="48" y="58"/>
                  </a:lnTo>
                  <a:lnTo>
                    <a:pt x="48" y="59"/>
                  </a:lnTo>
                  <a:lnTo>
                    <a:pt x="47" y="60"/>
                  </a:lnTo>
                  <a:lnTo>
                    <a:pt x="46" y="62"/>
                  </a:lnTo>
                  <a:lnTo>
                    <a:pt x="46" y="63"/>
                  </a:lnTo>
                  <a:lnTo>
                    <a:pt x="45" y="65"/>
                  </a:lnTo>
                  <a:lnTo>
                    <a:pt x="45" y="66"/>
                  </a:lnTo>
                  <a:lnTo>
                    <a:pt x="45" y="67"/>
                  </a:lnTo>
                  <a:lnTo>
                    <a:pt x="44" y="69"/>
                  </a:lnTo>
                  <a:lnTo>
                    <a:pt x="44" y="70"/>
                  </a:lnTo>
                  <a:lnTo>
                    <a:pt x="44" y="74"/>
                  </a:lnTo>
                  <a:lnTo>
                    <a:pt x="44" y="77"/>
                  </a:lnTo>
                  <a:lnTo>
                    <a:pt x="44" y="81"/>
                  </a:lnTo>
                  <a:lnTo>
                    <a:pt x="44" y="86"/>
                  </a:lnTo>
                  <a:lnTo>
                    <a:pt x="44" y="91"/>
                  </a:lnTo>
                  <a:lnTo>
                    <a:pt x="44" y="97"/>
                  </a:lnTo>
                  <a:lnTo>
                    <a:pt x="45" y="103"/>
                  </a:lnTo>
                  <a:lnTo>
                    <a:pt x="45" y="109"/>
                  </a:lnTo>
                  <a:lnTo>
                    <a:pt x="55" y="234"/>
                  </a:lnTo>
                  <a:lnTo>
                    <a:pt x="11" y="238"/>
                  </a:lnTo>
                  <a:lnTo>
                    <a:pt x="2" y="119"/>
                  </a:lnTo>
                  <a:lnTo>
                    <a:pt x="1" y="114"/>
                  </a:lnTo>
                  <a:lnTo>
                    <a:pt x="1" y="109"/>
                  </a:lnTo>
                  <a:lnTo>
                    <a:pt x="1" y="104"/>
                  </a:lnTo>
                  <a:lnTo>
                    <a:pt x="1" y="100"/>
                  </a:lnTo>
                  <a:lnTo>
                    <a:pt x="1" y="95"/>
                  </a:lnTo>
                  <a:lnTo>
                    <a:pt x="0" y="91"/>
                  </a:lnTo>
                  <a:lnTo>
                    <a:pt x="0" y="88"/>
                  </a:lnTo>
                  <a:lnTo>
                    <a:pt x="0" y="84"/>
                  </a:lnTo>
                  <a:lnTo>
                    <a:pt x="0" y="77"/>
                  </a:lnTo>
                  <a:lnTo>
                    <a:pt x="0" y="71"/>
                  </a:lnTo>
                  <a:lnTo>
                    <a:pt x="1" y="66"/>
                  </a:lnTo>
                  <a:lnTo>
                    <a:pt x="1" y="61"/>
                  </a:lnTo>
                  <a:lnTo>
                    <a:pt x="1" y="59"/>
                  </a:lnTo>
                  <a:lnTo>
                    <a:pt x="2" y="57"/>
                  </a:lnTo>
                  <a:lnTo>
                    <a:pt x="2" y="55"/>
                  </a:lnTo>
                  <a:lnTo>
                    <a:pt x="3" y="52"/>
                  </a:lnTo>
                  <a:lnTo>
                    <a:pt x="3" y="51"/>
                  </a:lnTo>
                  <a:lnTo>
                    <a:pt x="4" y="49"/>
                  </a:lnTo>
                  <a:lnTo>
                    <a:pt x="4" y="46"/>
                  </a:lnTo>
                  <a:lnTo>
                    <a:pt x="5" y="45"/>
                  </a:lnTo>
                  <a:lnTo>
                    <a:pt x="6" y="43"/>
                  </a:lnTo>
                  <a:lnTo>
                    <a:pt x="7" y="41"/>
                  </a:lnTo>
                  <a:lnTo>
                    <a:pt x="8" y="39"/>
                  </a:lnTo>
                  <a:lnTo>
                    <a:pt x="9" y="38"/>
                  </a:lnTo>
                  <a:lnTo>
                    <a:pt x="9" y="36"/>
                  </a:lnTo>
                  <a:lnTo>
                    <a:pt x="10" y="35"/>
                  </a:lnTo>
                  <a:lnTo>
                    <a:pt x="11" y="33"/>
                  </a:lnTo>
                  <a:lnTo>
                    <a:pt x="12" y="31"/>
                  </a:lnTo>
                  <a:lnTo>
                    <a:pt x="14" y="29"/>
                  </a:lnTo>
                  <a:lnTo>
                    <a:pt x="15" y="28"/>
                  </a:lnTo>
                  <a:lnTo>
                    <a:pt x="16" y="26"/>
                  </a:lnTo>
                  <a:lnTo>
                    <a:pt x="17" y="25"/>
                  </a:lnTo>
                  <a:lnTo>
                    <a:pt x="19" y="24"/>
                  </a:lnTo>
                  <a:lnTo>
                    <a:pt x="20" y="22"/>
                  </a:lnTo>
                  <a:lnTo>
                    <a:pt x="22" y="21"/>
                  </a:lnTo>
                  <a:lnTo>
                    <a:pt x="23" y="20"/>
                  </a:lnTo>
                  <a:lnTo>
                    <a:pt x="25" y="18"/>
                  </a:lnTo>
                  <a:lnTo>
                    <a:pt x="27" y="17"/>
                  </a:lnTo>
                  <a:lnTo>
                    <a:pt x="28" y="16"/>
                  </a:lnTo>
                  <a:lnTo>
                    <a:pt x="30" y="15"/>
                  </a:lnTo>
                  <a:lnTo>
                    <a:pt x="32" y="14"/>
                  </a:lnTo>
                  <a:lnTo>
                    <a:pt x="34" y="13"/>
                  </a:lnTo>
                  <a:lnTo>
                    <a:pt x="35" y="12"/>
                  </a:lnTo>
                  <a:lnTo>
                    <a:pt x="38" y="10"/>
                  </a:lnTo>
                  <a:lnTo>
                    <a:pt x="40" y="9"/>
                  </a:lnTo>
                  <a:lnTo>
                    <a:pt x="42" y="9"/>
                  </a:lnTo>
                  <a:lnTo>
                    <a:pt x="44" y="8"/>
                  </a:lnTo>
                  <a:lnTo>
                    <a:pt x="46" y="7"/>
                  </a:lnTo>
                  <a:lnTo>
                    <a:pt x="48" y="6"/>
                  </a:lnTo>
                  <a:lnTo>
                    <a:pt x="51" y="5"/>
                  </a:lnTo>
                  <a:lnTo>
                    <a:pt x="54" y="5"/>
                  </a:lnTo>
                  <a:lnTo>
                    <a:pt x="56" y="4"/>
                  </a:lnTo>
                  <a:lnTo>
                    <a:pt x="59" y="4"/>
                  </a:lnTo>
                  <a:lnTo>
                    <a:pt x="62" y="3"/>
                  </a:lnTo>
                  <a:lnTo>
                    <a:pt x="65" y="3"/>
                  </a:lnTo>
                  <a:lnTo>
                    <a:pt x="68" y="2"/>
                  </a:lnTo>
                  <a:lnTo>
                    <a:pt x="71" y="2"/>
                  </a:lnTo>
                  <a:lnTo>
                    <a:pt x="74" y="1"/>
                  </a:lnTo>
                  <a:lnTo>
                    <a:pt x="77" y="1"/>
                  </a:lnTo>
                  <a:lnTo>
                    <a:pt x="80" y="1"/>
                  </a:lnTo>
                  <a:lnTo>
                    <a:pt x="84" y="1"/>
                  </a:lnTo>
                  <a:lnTo>
                    <a:pt x="88" y="0"/>
                  </a:lnTo>
                  <a:lnTo>
                    <a:pt x="91" y="0"/>
                  </a:lnTo>
                  <a:lnTo>
                    <a:pt x="95" y="0"/>
                  </a:lnTo>
                  <a:lnTo>
                    <a:pt x="99" y="0"/>
                  </a:lnTo>
                  <a:lnTo>
                    <a:pt x="102" y="0"/>
                  </a:lnTo>
                  <a:lnTo>
                    <a:pt x="105" y="0"/>
                  </a:lnTo>
                  <a:lnTo>
                    <a:pt x="108" y="1"/>
                  </a:lnTo>
                  <a:lnTo>
                    <a:pt x="112" y="1"/>
                  </a:lnTo>
                  <a:lnTo>
                    <a:pt x="115" y="1"/>
                  </a:lnTo>
                  <a:lnTo>
                    <a:pt x="117" y="1"/>
                  </a:lnTo>
                  <a:lnTo>
                    <a:pt x="120" y="2"/>
                  </a:lnTo>
                  <a:lnTo>
                    <a:pt x="123" y="2"/>
                  </a:lnTo>
                  <a:lnTo>
                    <a:pt x="125" y="3"/>
                  </a:lnTo>
                  <a:lnTo>
                    <a:pt x="127" y="3"/>
                  </a:lnTo>
                  <a:lnTo>
                    <a:pt x="129" y="4"/>
                  </a:lnTo>
                  <a:lnTo>
                    <a:pt x="131" y="5"/>
                  </a:lnTo>
                  <a:lnTo>
                    <a:pt x="133" y="6"/>
                  </a:lnTo>
                  <a:lnTo>
                    <a:pt x="136" y="6"/>
                  </a:lnTo>
                  <a:lnTo>
                    <a:pt x="138" y="7"/>
                  </a:lnTo>
                  <a:lnTo>
                    <a:pt x="139" y="8"/>
                  </a:lnTo>
                  <a:lnTo>
                    <a:pt x="141" y="9"/>
                  </a:lnTo>
                  <a:lnTo>
                    <a:pt x="143" y="10"/>
                  </a:lnTo>
                  <a:lnTo>
                    <a:pt x="145" y="11"/>
                  </a:lnTo>
                  <a:lnTo>
                    <a:pt x="147" y="12"/>
                  </a:lnTo>
                  <a:lnTo>
                    <a:pt x="149" y="13"/>
                  </a:lnTo>
                  <a:lnTo>
                    <a:pt x="150" y="15"/>
                  </a:lnTo>
                  <a:lnTo>
                    <a:pt x="152" y="16"/>
                  </a:lnTo>
                  <a:lnTo>
                    <a:pt x="153" y="17"/>
                  </a:lnTo>
                  <a:lnTo>
                    <a:pt x="154" y="18"/>
                  </a:lnTo>
                  <a:lnTo>
                    <a:pt x="156" y="20"/>
                  </a:lnTo>
                  <a:lnTo>
                    <a:pt x="157" y="21"/>
                  </a:lnTo>
                  <a:lnTo>
                    <a:pt x="159" y="23"/>
                  </a:lnTo>
                  <a:lnTo>
                    <a:pt x="160" y="24"/>
                  </a:lnTo>
                  <a:lnTo>
                    <a:pt x="161" y="26"/>
                  </a:lnTo>
                  <a:lnTo>
                    <a:pt x="162" y="27"/>
                  </a:lnTo>
                  <a:lnTo>
                    <a:pt x="163" y="29"/>
                  </a:lnTo>
                  <a:lnTo>
                    <a:pt x="164" y="30"/>
                  </a:lnTo>
                  <a:lnTo>
                    <a:pt x="165" y="32"/>
                  </a:lnTo>
                  <a:lnTo>
                    <a:pt x="166" y="33"/>
                  </a:lnTo>
                  <a:lnTo>
                    <a:pt x="168" y="36"/>
                  </a:lnTo>
                  <a:lnTo>
                    <a:pt x="170" y="39"/>
                  </a:lnTo>
                  <a:lnTo>
                    <a:pt x="171" y="42"/>
                  </a:lnTo>
                  <a:lnTo>
                    <a:pt x="172" y="46"/>
                  </a:lnTo>
                  <a:lnTo>
                    <a:pt x="173" y="51"/>
                  </a:lnTo>
                  <a:lnTo>
                    <a:pt x="175" y="56"/>
                  </a:lnTo>
                  <a:lnTo>
                    <a:pt x="176" y="59"/>
                  </a:lnTo>
                  <a:lnTo>
                    <a:pt x="176" y="63"/>
                  </a:lnTo>
                  <a:lnTo>
                    <a:pt x="177" y="66"/>
                  </a:lnTo>
                  <a:lnTo>
                    <a:pt x="177" y="69"/>
                  </a:lnTo>
                  <a:lnTo>
                    <a:pt x="178" y="73"/>
                  </a:lnTo>
                  <a:lnTo>
                    <a:pt x="178" y="77"/>
                  </a:lnTo>
                  <a:lnTo>
                    <a:pt x="179" y="81"/>
                  </a:lnTo>
                  <a:lnTo>
                    <a:pt x="179" y="85"/>
                  </a:lnTo>
                  <a:lnTo>
                    <a:pt x="180" y="89"/>
                  </a:lnTo>
                  <a:lnTo>
                    <a:pt x="180" y="93"/>
                  </a:lnTo>
                  <a:lnTo>
                    <a:pt x="181" y="98"/>
                  </a:lnTo>
                  <a:lnTo>
                    <a:pt x="181" y="103"/>
                  </a:lnTo>
                  <a:lnTo>
                    <a:pt x="190" y="224"/>
                  </a:lnTo>
                </a:path>
              </a:pathLst>
            </a:custGeom>
            <a:solidFill>
              <a:srgbClr val="000000"/>
            </a:solidFill>
            <a:ln w="9525" cap="rnd">
              <a:noFill/>
              <a:round/>
              <a:headEnd/>
              <a:tailEnd/>
            </a:ln>
          </p:spPr>
          <p:txBody>
            <a:bodyPr>
              <a:prstTxWarp prst="textNoShape">
                <a:avLst/>
              </a:prstTxWarp>
            </a:bodyPr>
            <a:lstStyle/>
            <a:p>
              <a:endParaRPr lang="en-US"/>
            </a:p>
          </p:txBody>
        </p:sp>
        <p:sp>
          <p:nvSpPr>
            <p:cNvPr id="174121" name="Freeform 384"/>
            <p:cNvSpPr>
              <a:spLocks noChangeAspect="1"/>
            </p:cNvSpPr>
            <p:nvPr/>
          </p:nvSpPr>
          <p:spPr bwMode="auto">
            <a:xfrm rot="405985">
              <a:off x="3714208" y="5008065"/>
              <a:ext cx="172551" cy="195669"/>
            </a:xfrm>
            <a:custGeom>
              <a:avLst/>
              <a:gdLst>
                <a:gd name="T0" fmla="*/ 94 w 180"/>
                <a:gd name="T1" fmla="*/ 224 h 230"/>
                <a:gd name="T2" fmla="*/ 80 w 180"/>
                <a:gd name="T3" fmla="*/ 223 h 230"/>
                <a:gd name="T4" fmla="*/ 67 w 180"/>
                <a:gd name="T5" fmla="*/ 222 h 230"/>
                <a:gd name="T6" fmla="*/ 54 w 180"/>
                <a:gd name="T7" fmla="*/ 220 h 230"/>
                <a:gd name="T8" fmla="*/ 41 w 180"/>
                <a:gd name="T9" fmla="*/ 218 h 230"/>
                <a:gd name="T10" fmla="*/ 34 w 180"/>
                <a:gd name="T11" fmla="*/ 215 h 230"/>
                <a:gd name="T12" fmla="*/ 28 w 180"/>
                <a:gd name="T13" fmla="*/ 211 h 230"/>
                <a:gd name="T14" fmla="*/ 22 w 180"/>
                <a:gd name="T15" fmla="*/ 207 h 230"/>
                <a:gd name="T16" fmla="*/ 16 w 180"/>
                <a:gd name="T17" fmla="*/ 202 h 230"/>
                <a:gd name="T18" fmla="*/ 12 w 180"/>
                <a:gd name="T19" fmla="*/ 196 h 230"/>
                <a:gd name="T20" fmla="*/ 8 w 180"/>
                <a:gd name="T21" fmla="*/ 189 h 230"/>
                <a:gd name="T22" fmla="*/ 4 w 180"/>
                <a:gd name="T23" fmla="*/ 182 h 230"/>
                <a:gd name="T24" fmla="*/ 2 w 180"/>
                <a:gd name="T25" fmla="*/ 174 h 230"/>
                <a:gd name="T26" fmla="*/ 0 w 180"/>
                <a:gd name="T27" fmla="*/ 165 h 230"/>
                <a:gd name="T28" fmla="*/ 0 w 180"/>
                <a:gd name="T29" fmla="*/ 155 h 230"/>
                <a:gd name="T30" fmla="*/ 0 w 180"/>
                <a:gd name="T31" fmla="*/ 147 h 230"/>
                <a:gd name="T32" fmla="*/ 1 w 180"/>
                <a:gd name="T33" fmla="*/ 139 h 230"/>
                <a:gd name="T34" fmla="*/ 2 w 180"/>
                <a:gd name="T35" fmla="*/ 132 h 230"/>
                <a:gd name="T36" fmla="*/ 4 w 180"/>
                <a:gd name="T37" fmla="*/ 126 h 230"/>
                <a:gd name="T38" fmla="*/ 7 w 180"/>
                <a:gd name="T39" fmla="*/ 120 h 230"/>
                <a:gd name="T40" fmla="*/ 9 w 180"/>
                <a:gd name="T41" fmla="*/ 115 h 230"/>
                <a:gd name="T42" fmla="*/ 13 w 180"/>
                <a:gd name="T43" fmla="*/ 110 h 230"/>
                <a:gd name="T44" fmla="*/ 16 w 180"/>
                <a:gd name="T45" fmla="*/ 105 h 230"/>
                <a:gd name="T46" fmla="*/ 20 w 180"/>
                <a:gd name="T47" fmla="*/ 101 h 230"/>
                <a:gd name="T48" fmla="*/ 24 w 180"/>
                <a:gd name="T49" fmla="*/ 98 h 230"/>
                <a:gd name="T50" fmla="*/ 33 w 180"/>
                <a:gd name="T51" fmla="*/ 92 h 230"/>
                <a:gd name="T52" fmla="*/ 42 w 180"/>
                <a:gd name="T53" fmla="*/ 88 h 230"/>
                <a:gd name="T54" fmla="*/ 51 w 180"/>
                <a:gd name="T55" fmla="*/ 85 h 230"/>
                <a:gd name="T56" fmla="*/ 63 w 180"/>
                <a:gd name="T57" fmla="*/ 84 h 230"/>
                <a:gd name="T58" fmla="*/ 80 w 180"/>
                <a:gd name="T59" fmla="*/ 83 h 230"/>
                <a:gd name="T60" fmla="*/ 101 w 180"/>
                <a:gd name="T61" fmla="*/ 84 h 230"/>
                <a:gd name="T62" fmla="*/ 179 w 180"/>
                <a:gd name="T63" fmla="*/ 2 h 230"/>
                <a:gd name="T64" fmla="*/ 102 w 180"/>
                <a:gd name="T65" fmla="*/ 124 h 230"/>
                <a:gd name="T66" fmla="*/ 93 w 180"/>
                <a:gd name="T67" fmla="*/ 123 h 230"/>
                <a:gd name="T68" fmla="*/ 84 w 180"/>
                <a:gd name="T69" fmla="*/ 123 h 230"/>
                <a:gd name="T70" fmla="*/ 71 w 180"/>
                <a:gd name="T71" fmla="*/ 124 h 230"/>
                <a:gd name="T72" fmla="*/ 63 w 180"/>
                <a:gd name="T73" fmla="*/ 126 h 230"/>
                <a:gd name="T74" fmla="*/ 57 w 180"/>
                <a:gd name="T75" fmla="*/ 129 h 230"/>
                <a:gd name="T76" fmla="*/ 51 w 180"/>
                <a:gd name="T77" fmla="*/ 133 h 230"/>
                <a:gd name="T78" fmla="*/ 49 w 180"/>
                <a:gd name="T79" fmla="*/ 136 h 230"/>
                <a:gd name="T80" fmla="*/ 46 w 180"/>
                <a:gd name="T81" fmla="*/ 140 h 230"/>
                <a:gd name="T82" fmla="*/ 44 w 180"/>
                <a:gd name="T83" fmla="*/ 146 h 230"/>
                <a:gd name="T84" fmla="*/ 44 w 180"/>
                <a:gd name="T85" fmla="*/ 152 h 230"/>
                <a:gd name="T86" fmla="*/ 44 w 180"/>
                <a:gd name="T87" fmla="*/ 157 h 230"/>
                <a:gd name="T88" fmla="*/ 45 w 180"/>
                <a:gd name="T89" fmla="*/ 161 h 230"/>
                <a:gd name="T90" fmla="*/ 46 w 180"/>
                <a:gd name="T91" fmla="*/ 164 h 230"/>
                <a:gd name="T92" fmla="*/ 48 w 180"/>
                <a:gd name="T93" fmla="*/ 168 h 230"/>
                <a:gd name="T94" fmla="*/ 50 w 180"/>
                <a:gd name="T95" fmla="*/ 171 h 230"/>
                <a:gd name="T96" fmla="*/ 53 w 180"/>
                <a:gd name="T97" fmla="*/ 174 h 230"/>
                <a:gd name="T98" fmla="*/ 56 w 180"/>
                <a:gd name="T99" fmla="*/ 176 h 230"/>
                <a:gd name="T100" fmla="*/ 59 w 180"/>
                <a:gd name="T101" fmla="*/ 178 h 230"/>
                <a:gd name="T102" fmla="*/ 63 w 180"/>
                <a:gd name="T103" fmla="*/ 180 h 230"/>
                <a:gd name="T104" fmla="*/ 67 w 180"/>
                <a:gd name="T105" fmla="*/ 181 h 230"/>
                <a:gd name="T106" fmla="*/ 74 w 180"/>
                <a:gd name="T107" fmla="*/ 183 h 230"/>
                <a:gd name="T108" fmla="*/ 85 w 180"/>
                <a:gd name="T109" fmla="*/ 184 h 230"/>
                <a:gd name="T110" fmla="*/ 101 w 180"/>
                <a:gd name="T111" fmla="*/ 185 h 2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230"/>
                <a:gd name="T170" fmla="*/ 180 w 180"/>
                <a:gd name="T171" fmla="*/ 230 h 2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230">
                  <a:moveTo>
                    <a:pt x="179" y="2"/>
                  </a:moveTo>
                  <a:lnTo>
                    <a:pt x="165" y="229"/>
                  </a:lnTo>
                  <a:lnTo>
                    <a:pt x="94" y="224"/>
                  </a:lnTo>
                  <a:lnTo>
                    <a:pt x="89" y="224"/>
                  </a:lnTo>
                  <a:lnTo>
                    <a:pt x="84" y="223"/>
                  </a:lnTo>
                  <a:lnTo>
                    <a:pt x="80" y="223"/>
                  </a:lnTo>
                  <a:lnTo>
                    <a:pt x="75" y="223"/>
                  </a:lnTo>
                  <a:lnTo>
                    <a:pt x="71" y="223"/>
                  </a:lnTo>
                  <a:lnTo>
                    <a:pt x="67" y="222"/>
                  </a:lnTo>
                  <a:lnTo>
                    <a:pt x="64" y="222"/>
                  </a:lnTo>
                  <a:lnTo>
                    <a:pt x="60" y="221"/>
                  </a:lnTo>
                  <a:lnTo>
                    <a:pt x="54" y="220"/>
                  </a:lnTo>
                  <a:lnTo>
                    <a:pt x="49" y="220"/>
                  </a:lnTo>
                  <a:lnTo>
                    <a:pt x="45" y="219"/>
                  </a:lnTo>
                  <a:lnTo>
                    <a:pt x="41" y="218"/>
                  </a:lnTo>
                  <a:lnTo>
                    <a:pt x="39" y="217"/>
                  </a:lnTo>
                  <a:lnTo>
                    <a:pt x="36" y="216"/>
                  </a:lnTo>
                  <a:lnTo>
                    <a:pt x="34" y="215"/>
                  </a:lnTo>
                  <a:lnTo>
                    <a:pt x="32" y="214"/>
                  </a:lnTo>
                  <a:lnTo>
                    <a:pt x="30" y="212"/>
                  </a:lnTo>
                  <a:lnTo>
                    <a:pt x="28" y="211"/>
                  </a:lnTo>
                  <a:lnTo>
                    <a:pt x="26" y="210"/>
                  </a:lnTo>
                  <a:lnTo>
                    <a:pt x="24" y="209"/>
                  </a:lnTo>
                  <a:lnTo>
                    <a:pt x="22" y="207"/>
                  </a:lnTo>
                  <a:lnTo>
                    <a:pt x="20" y="205"/>
                  </a:lnTo>
                  <a:lnTo>
                    <a:pt x="18" y="203"/>
                  </a:lnTo>
                  <a:lnTo>
                    <a:pt x="16" y="202"/>
                  </a:lnTo>
                  <a:lnTo>
                    <a:pt x="15" y="200"/>
                  </a:lnTo>
                  <a:lnTo>
                    <a:pt x="13" y="198"/>
                  </a:lnTo>
                  <a:lnTo>
                    <a:pt x="12" y="196"/>
                  </a:lnTo>
                  <a:lnTo>
                    <a:pt x="10" y="194"/>
                  </a:lnTo>
                  <a:lnTo>
                    <a:pt x="9" y="191"/>
                  </a:lnTo>
                  <a:lnTo>
                    <a:pt x="8" y="189"/>
                  </a:lnTo>
                  <a:lnTo>
                    <a:pt x="6" y="186"/>
                  </a:lnTo>
                  <a:lnTo>
                    <a:pt x="5" y="184"/>
                  </a:lnTo>
                  <a:lnTo>
                    <a:pt x="4" y="182"/>
                  </a:lnTo>
                  <a:lnTo>
                    <a:pt x="3" y="179"/>
                  </a:lnTo>
                  <a:lnTo>
                    <a:pt x="2" y="176"/>
                  </a:lnTo>
                  <a:lnTo>
                    <a:pt x="2" y="174"/>
                  </a:lnTo>
                  <a:lnTo>
                    <a:pt x="1" y="171"/>
                  </a:lnTo>
                  <a:lnTo>
                    <a:pt x="0" y="168"/>
                  </a:lnTo>
                  <a:lnTo>
                    <a:pt x="0" y="165"/>
                  </a:lnTo>
                  <a:lnTo>
                    <a:pt x="0" y="162"/>
                  </a:lnTo>
                  <a:lnTo>
                    <a:pt x="0" y="159"/>
                  </a:lnTo>
                  <a:lnTo>
                    <a:pt x="0" y="155"/>
                  </a:lnTo>
                  <a:lnTo>
                    <a:pt x="0" y="152"/>
                  </a:lnTo>
                  <a:lnTo>
                    <a:pt x="0" y="149"/>
                  </a:lnTo>
                  <a:lnTo>
                    <a:pt x="0" y="147"/>
                  </a:lnTo>
                  <a:lnTo>
                    <a:pt x="0" y="144"/>
                  </a:lnTo>
                  <a:lnTo>
                    <a:pt x="0" y="141"/>
                  </a:lnTo>
                  <a:lnTo>
                    <a:pt x="1" y="139"/>
                  </a:lnTo>
                  <a:lnTo>
                    <a:pt x="1" y="137"/>
                  </a:lnTo>
                  <a:lnTo>
                    <a:pt x="2" y="135"/>
                  </a:lnTo>
                  <a:lnTo>
                    <a:pt x="2" y="132"/>
                  </a:lnTo>
                  <a:lnTo>
                    <a:pt x="3" y="130"/>
                  </a:lnTo>
                  <a:lnTo>
                    <a:pt x="3" y="128"/>
                  </a:lnTo>
                  <a:lnTo>
                    <a:pt x="4" y="126"/>
                  </a:lnTo>
                  <a:lnTo>
                    <a:pt x="5" y="124"/>
                  </a:lnTo>
                  <a:lnTo>
                    <a:pt x="6" y="122"/>
                  </a:lnTo>
                  <a:lnTo>
                    <a:pt x="7" y="120"/>
                  </a:lnTo>
                  <a:lnTo>
                    <a:pt x="8" y="118"/>
                  </a:lnTo>
                  <a:lnTo>
                    <a:pt x="8" y="116"/>
                  </a:lnTo>
                  <a:lnTo>
                    <a:pt x="9" y="115"/>
                  </a:lnTo>
                  <a:lnTo>
                    <a:pt x="11" y="113"/>
                  </a:lnTo>
                  <a:lnTo>
                    <a:pt x="12" y="111"/>
                  </a:lnTo>
                  <a:lnTo>
                    <a:pt x="13" y="110"/>
                  </a:lnTo>
                  <a:lnTo>
                    <a:pt x="14" y="108"/>
                  </a:lnTo>
                  <a:lnTo>
                    <a:pt x="15" y="107"/>
                  </a:lnTo>
                  <a:lnTo>
                    <a:pt x="16" y="105"/>
                  </a:lnTo>
                  <a:lnTo>
                    <a:pt x="17" y="104"/>
                  </a:lnTo>
                  <a:lnTo>
                    <a:pt x="19" y="102"/>
                  </a:lnTo>
                  <a:lnTo>
                    <a:pt x="20" y="101"/>
                  </a:lnTo>
                  <a:lnTo>
                    <a:pt x="22" y="100"/>
                  </a:lnTo>
                  <a:lnTo>
                    <a:pt x="23" y="99"/>
                  </a:lnTo>
                  <a:lnTo>
                    <a:pt x="24" y="98"/>
                  </a:lnTo>
                  <a:lnTo>
                    <a:pt x="27" y="96"/>
                  </a:lnTo>
                  <a:lnTo>
                    <a:pt x="30" y="93"/>
                  </a:lnTo>
                  <a:lnTo>
                    <a:pt x="33" y="92"/>
                  </a:lnTo>
                  <a:lnTo>
                    <a:pt x="36" y="90"/>
                  </a:lnTo>
                  <a:lnTo>
                    <a:pt x="39" y="89"/>
                  </a:lnTo>
                  <a:lnTo>
                    <a:pt x="42" y="88"/>
                  </a:lnTo>
                  <a:lnTo>
                    <a:pt x="45" y="87"/>
                  </a:lnTo>
                  <a:lnTo>
                    <a:pt x="48" y="86"/>
                  </a:lnTo>
                  <a:lnTo>
                    <a:pt x="51" y="85"/>
                  </a:lnTo>
                  <a:lnTo>
                    <a:pt x="54" y="84"/>
                  </a:lnTo>
                  <a:lnTo>
                    <a:pt x="58" y="84"/>
                  </a:lnTo>
                  <a:lnTo>
                    <a:pt x="63" y="84"/>
                  </a:lnTo>
                  <a:lnTo>
                    <a:pt x="68" y="83"/>
                  </a:lnTo>
                  <a:lnTo>
                    <a:pt x="74" y="83"/>
                  </a:lnTo>
                  <a:lnTo>
                    <a:pt x="80" y="83"/>
                  </a:lnTo>
                  <a:lnTo>
                    <a:pt x="87" y="83"/>
                  </a:lnTo>
                  <a:lnTo>
                    <a:pt x="93" y="84"/>
                  </a:lnTo>
                  <a:lnTo>
                    <a:pt x="101" y="84"/>
                  </a:lnTo>
                  <a:lnTo>
                    <a:pt x="130" y="86"/>
                  </a:lnTo>
                  <a:lnTo>
                    <a:pt x="135" y="0"/>
                  </a:lnTo>
                  <a:lnTo>
                    <a:pt x="179" y="2"/>
                  </a:lnTo>
                  <a:lnTo>
                    <a:pt x="124" y="186"/>
                  </a:lnTo>
                  <a:lnTo>
                    <a:pt x="128" y="125"/>
                  </a:lnTo>
                  <a:lnTo>
                    <a:pt x="102" y="124"/>
                  </a:lnTo>
                  <a:lnTo>
                    <a:pt x="99" y="124"/>
                  </a:lnTo>
                  <a:lnTo>
                    <a:pt x="96" y="123"/>
                  </a:lnTo>
                  <a:lnTo>
                    <a:pt x="93" y="123"/>
                  </a:lnTo>
                  <a:lnTo>
                    <a:pt x="90" y="123"/>
                  </a:lnTo>
                  <a:lnTo>
                    <a:pt x="87" y="123"/>
                  </a:lnTo>
                  <a:lnTo>
                    <a:pt x="84" y="123"/>
                  </a:lnTo>
                  <a:lnTo>
                    <a:pt x="80" y="123"/>
                  </a:lnTo>
                  <a:lnTo>
                    <a:pt x="75" y="123"/>
                  </a:lnTo>
                  <a:lnTo>
                    <a:pt x="71" y="124"/>
                  </a:lnTo>
                  <a:lnTo>
                    <a:pt x="68" y="124"/>
                  </a:lnTo>
                  <a:lnTo>
                    <a:pt x="65" y="125"/>
                  </a:lnTo>
                  <a:lnTo>
                    <a:pt x="63" y="126"/>
                  </a:lnTo>
                  <a:lnTo>
                    <a:pt x="61" y="127"/>
                  </a:lnTo>
                  <a:lnTo>
                    <a:pt x="59" y="127"/>
                  </a:lnTo>
                  <a:lnTo>
                    <a:pt x="57" y="129"/>
                  </a:lnTo>
                  <a:lnTo>
                    <a:pt x="55" y="130"/>
                  </a:lnTo>
                  <a:lnTo>
                    <a:pt x="53" y="131"/>
                  </a:lnTo>
                  <a:lnTo>
                    <a:pt x="51" y="133"/>
                  </a:lnTo>
                  <a:lnTo>
                    <a:pt x="50" y="134"/>
                  </a:lnTo>
                  <a:lnTo>
                    <a:pt x="49" y="135"/>
                  </a:lnTo>
                  <a:lnTo>
                    <a:pt x="49" y="136"/>
                  </a:lnTo>
                  <a:lnTo>
                    <a:pt x="48" y="137"/>
                  </a:lnTo>
                  <a:lnTo>
                    <a:pt x="48" y="138"/>
                  </a:lnTo>
                  <a:lnTo>
                    <a:pt x="46" y="140"/>
                  </a:lnTo>
                  <a:lnTo>
                    <a:pt x="45" y="142"/>
                  </a:lnTo>
                  <a:lnTo>
                    <a:pt x="45" y="144"/>
                  </a:lnTo>
                  <a:lnTo>
                    <a:pt x="44" y="146"/>
                  </a:lnTo>
                  <a:lnTo>
                    <a:pt x="44" y="149"/>
                  </a:lnTo>
                  <a:lnTo>
                    <a:pt x="44" y="151"/>
                  </a:lnTo>
                  <a:lnTo>
                    <a:pt x="44" y="152"/>
                  </a:lnTo>
                  <a:lnTo>
                    <a:pt x="44" y="154"/>
                  </a:lnTo>
                  <a:lnTo>
                    <a:pt x="44" y="155"/>
                  </a:lnTo>
                  <a:lnTo>
                    <a:pt x="44" y="157"/>
                  </a:lnTo>
                  <a:lnTo>
                    <a:pt x="44" y="158"/>
                  </a:lnTo>
                  <a:lnTo>
                    <a:pt x="44" y="159"/>
                  </a:lnTo>
                  <a:lnTo>
                    <a:pt x="45" y="161"/>
                  </a:lnTo>
                  <a:lnTo>
                    <a:pt x="45" y="162"/>
                  </a:lnTo>
                  <a:lnTo>
                    <a:pt x="45" y="163"/>
                  </a:lnTo>
                  <a:lnTo>
                    <a:pt x="46" y="164"/>
                  </a:lnTo>
                  <a:lnTo>
                    <a:pt x="46" y="166"/>
                  </a:lnTo>
                  <a:lnTo>
                    <a:pt x="47" y="167"/>
                  </a:lnTo>
                  <a:lnTo>
                    <a:pt x="48" y="168"/>
                  </a:lnTo>
                  <a:lnTo>
                    <a:pt x="48" y="169"/>
                  </a:lnTo>
                  <a:lnTo>
                    <a:pt x="49" y="170"/>
                  </a:lnTo>
                  <a:lnTo>
                    <a:pt x="50" y="171"/>
                  </a:lnTo>
                  <a:lnTo>
                    <a:pt x="51" y="172"/>
                  </a:lnTo>
                  <a:lnTo>
                    <a:pt x="52" y="173"/>
                  </a:lnTo>
                  <a:lnTo>
                    <a:pt x="53" y="174"/>
                  </a:lnTo>
                  <a:lnTo>
                    <a:pt x="54" y="175"/>
                  </a:lnTo>
                  <a:lnTo>
                    <a:pt x="55" y="175"/>
                  </a:lnTo>
                  <a:lnTo>
                    <a:pt x="56" y="176"/>
                  </a:lnTo>
                  <a:lnTo>
                    <a:pt x="57" y="177"/>
                  </a:lnTo>
                  <a:lnTo>
                    <a:pt x="58" y="178"/>
                  </a:lnTo>
                  <a:lnTo>
                    <a:pt x="59" y="178"/>
                  </a:lnTo>
                  <a:lnTo>
                    <a:pt x="60" y="179"/>
                  </a:lnTo>
                  <a:lnTo>
                    <a:pt x="61" y="180"/>
                  </a:lnTo>
                  <a:lnTo>
                    <a:pt x="63" y="180"/>
                  </a:lnTo>
                  <a:lnTo>
                    <a:pt x="64" y="181"/>
                  </a:lnTo>
                  <a:lnTo>
                    <a:pt x="66" y="181"/>
                  </a:lnTo>
                  <a:lnTo>
                    <a:pt x="67" y="181"/>
                  </a:lnTo>
                  <a:lnTo>
                    <a:pt x="68" y="181"/>
                  </a:lnTo>
                  <a:lnTo>
                    <a:pt x="71" y="182"/>
                  </a:lnTo>
                  <a:lnTo>
                    <a:pt x="74" y="183"/>
                  </a:lnTo>
                  <a:lnTo>
                    <a:pt x="77" y="183"/>
                  </a:lnTo>
                  <a:lnTo>
                    <a:pt x="81" y="184"/>
                  </a:lnTo>
                  <a:lnTo>
                    <a:pt x="85" y="184"/>
                  </a:lnTo>
                  <a:lnTo>
                    <a:pt x="90" y="184"/>
                  </a:lnTo>
                  <a:lnTo>
                    <a:pt x="96" y="185"/>
                  </a:lnTo>
                  <a:lnTo>
                    <a:pt x="101" y="185"/>
                  </a:lnTo>
                  <a:lnTo>
                    <a:pt x="124" y="186"/>
                  </a:lnTo>
                  <a:lnTo>
                    <a:pt x="179" y="2"/>
                  </a:lnTo>
                </a:path>
              </a:pathLst>
            </a:custGeom>
            <a:solidFill>
              <a:srgbClr val="000000"/>
            </a:solidFill>
            <a:ln w="9525" cap="rnd">
              <a:noFill/>
              <a:round/>
              <a:headEnd/>
              <a:tailEnd/>
            </a:ln>
          </p:spPr>
          <p:txBody>
            <a:bodyPr>
              <a:prstTxWarp prst="textNoShape">
                <a:avLst/>
              </a:prstTxWarp>
            </a:bodyPr>
            <a:lstStyle/>
            <a:p>
              <a:endParaRPr lang="en-US"/>
            </a:p>
          </p:txBody>
        </p:sp>
        <p:sp>
          <p:nvSpPr>
            <p:cNvPr id="174122" name="Freeform 385"/>
            <p:cNvSpPr>
              <a:spLocks noChangeAspect="1"/>
            </p:cNvSpPr>
            <p:nvPr/>
          </p:nvSpPr>
          <p:spPr bwMode="auto">
            <a:xfrm rot="566228">
              <a:off x="3531797" y="4953460"/>
              <a:ext cx="187341" cy="200219"/>
            </a:xfrm>
            <a:custGeom>
              <a:avLst/>
              <a:gdLst>
                <a:gd name="T0" fmla="*/ 86 w 198"/>
                <a:gd name="T1" fmla="*/ 218 h 232"/>
                <a:gd name="T2" fmla="*/ 71 w 198"/>
                <a:gd name="T3" fmla="*/ 215 h 232"/>
                <a:gd name="T4" fmla="*/ 60 w 198"/>
                <a:gd name="T5" fmla="*/ 212 h 232"/>
                <a:gd name="T6" fmla="*/ 46 w 198"/>
                <a:gd name="T7" fmla="*/ 209 h 232"/>
                <a:gd name="T8" fmla="*/ 33 w 198"/>
                <a:gd name="T9" fmla="*/ 204 h 232"/>
                <a:gd name="T10" fmla="*/ 27 w 198"/>
                <a:gd name="T11" fmla="*/ 201 h 232"/>
                <a:gd name="T12" fmla="*/ 21 w 198"/>
                <a:gd name="T13" fmla="*/ 197 h 232"/>
                <a:gd name="T14" fmla="*/ 16 w 198"/>
                <a:gd name="T15" fmla="*/ 192 h 232"/>
                <a:gd name="T16" fmla="*/ 12 w 198"/>
                <a:gd name="T17" fmla="*/ 186 h 232"/>
                <a:gd name="T18" fmla="*/ 7 w 198"/>
                <a:gd name="T19" fmla="*/ 179 h 232"/>
                <a:gd name="T20" fmla="*/ 4 w 198"/>
                <a:gd name="T21" fmla="*/ 172 h 232"/>
                <a:gd name="T22" fmla="*/ 1 w 198"/>
                <a:gd name="T23" fmla="*/ 164 h 232"/>
                <a:gd name="T24" fmla="*/ 0 w 198"/>
                <a:gd name="T25" fmla="*/ 156 h 232"/>
                <a:gd name="T26" fmla="*/ 0 w 198"/>
                <a:gd name="T27" fmla="*/ 147 h 232"/>
                <a:gd name="T28" fmla="*/ 0 w 198"/>
                <a:gd name="T29" fmla="*/ 138 h 232"/>
                <a:gd name="T30" fmla="*/ 2 w 198"/>
                <a:gd name="T31" fmla="*/ 129 h 232"/>
                <a:gd name="T32" fmla="*/ 4 w 198"/>
                <a:gd name="T33" fmla="*/ 121 h 232"/>
                <a:gd name="T34" fmla="*/ 6 w 198"/>
                <a:gd name="T35" fmla="*/ 115 h 232"/>
                <a:gd name="T36" fmla="*/ 9 w 198"/>
                <a:gd name="T37" fmla="*/ 109 h 232"/>
                <a:gd name="T38" fmla="*/ 12 w 198"/>
                <a:gd name="T39" fmla="*/ 103 h 232"/>
                <a:gd name="T40" fmla="*/ 15 w 198"/>
                <a:gd name="T41" fmla="*/ 98 h 232"/>
                <a:gd name="T42" fmla="*/ 19 w 198"/>
                <a:gd name="T43" fmla="*/ 94 h 232"/>
                <a:gd name="T44" fmla="*/ 23 w 198"/>
                <a:gd name="T45" fmla="*/ 90 h 232"/>
                <a:gd name="T46" fmla="*/ 28 w 198"/>
                <a:gd name="T47" fmla="*/ 87 h 232"/>
                <a:gd name="T48" fmla="*/ 32 w 198"/>
                <a:gd name="T49" fmla="*/ 83 h 232"/>
                <a:gd name="T50" fmla="*/ 41 w 198"/>
                <a:gd name="T51" fmla="*/ 79 h 232"/>
                <a:gd name="T52" fmla="*/ 51 w 198"/>
                <a:gd name="T53" fmla="*/ 76 h 232"/>
                <a:gd name="T54" fmla="*/ 60 w 198"/>
                <a:gd name="T55" fmla="*/ 74 h 232"/>
                <a:gd name="T56" fmla="*/ 72 w 198"/>
                <a:gd name="T57" fmla="*/ 74 h 232"/>
                <a:gd name="T58" fmla="*/ 89 w 198"/>
                <a:gd name="T59" fmla="*/ 76 h 232"/>
                <a:gd name="T60" fmla="*/ 110 w 198"/>
                <a:gd name="T61" fmla="*/ 79 h 232"/>
                <a:gd name="T62" fmla="*/ 197 w 198"/>
                <a:gd name="T63" fmla="*/ 8 h 232"/>
                <a:gd name="T64" fmla="*/ 107 w 198"/>
                <a:gd name="T65" fmla="*/ 119 h 232"/>
                <a:gd name="T66" fmla="*/ 97 w 198"/>
                <a:gd name="T67" fmla="*/ 117 h 232"/>
                <a:gd name="T68" fmla="*/ 89 w 198"/>
                <a:gd name="T69" fmla="*/ 116 h 232"/>
                <a:gd name="T70" fmla="*/ 75 w 198"/>
                <a:gd name="T71" fmla="*/ 115 h 232"/>
                <a:gd name="T72" fmla="*/ 67 w 198"/>
                <a:gd name="T73" fmla="*/ 116 h 232"/>
                <a:gd name="T74" fmla="*/ 60 w 198"/>
                <a:gd name="T75" fmla="*/ 118 h 232"/>
                <a:gd name="T76" fmla="*/ 54 w 198"/>
                <a:gd name="T77" fmla="*/ 122 h 232"/>
                <a:gd name="T78" fmla="*/ 52 w 198"/>
                <a:gd name="T79" fmla="*/ 125 h 232"/>
                <a:gd name="T80" fmla="*/ 49 w 198"/>
                <a:gd name="T81" fmla="*/ 128 h 232"/>
                <a:gd name="T82" fmla="*/ 46 w 198"/>
                <a:gd name="T83" fmla="*/ 134 h 232"/>
                <a:gd name="T84" fmla="*/ 44 w 198"/>
                <a:gd name="T85" fmla="*/ 140 h 232"/>
                <a:gd name="T86" fmla="*/ 44 w 198"/>
                <a:gd name="T87" fmla="*/ 144 h 232"/>
                <a:gd name="T88" fmla="*/ 44 w 198"/>
                <a:gd name="T89" fmla="*/ 148 h 232"/>
                <a:gd name="T90" fmla="*/ 45 w 198"/>
                <a:gd name="T91" fmla="*/ 153 h 232"/>
                <a:gd name="T92" fmla="*/ 46 w 198"/>
                <a:gd name="T93" fmla="*/ 156 h 232"/>
                <a:gd name="T94" fmla="*/ 48 w 198"/>
                <a:gd name="T95" fmla="*/ 159 h 232"/>
                <a:gd name="T96" fmla="*/ 51 w 198"/>
                <a:gd name="T97" fmla="*/ 163 h 232"/>
                <a:gd name="T98" fmla="*/ 54 w 198"/>
                <a:gd name="T99" fmla="*/ 165 h 232"/>
                <a:gd name="T100" fmla="*/ 57 w 198"/>
                <a:gd name="T101" fmla="*/ 168 h 232"/>
                <a:gd name="T102" fmla="*/ 60 w 198"/>
                <a:gd name="T103" fmla="*/ 170 h 232"/>
                <a:gd name="T104" fmla="*/ 64 w 198"/>
                <a:gd name="T105" fmla="*/ 172 h 232"/>
                <a:gd name="T106" fmla="*/ 70 w 198"/>
                <a:gd name="T107" fmla="*/ 174 h 232"/>
                <a:gd name="T108" fmla="*/ 82 w 198"/>
                <a:gd name="T109" fmla="*/ 177 h 232"/>
                <a:gd name="T110" fmla="*/ 98 w 198"/>
                <a:gd name="T111" fmla="*/ 180 h 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
                <a:gd name="T169" fmla="*/ 0 h 232"/>
                <a:gd name="T170" fmla="*/ 198 w 198"/>
                <a:gd name="T171" fmla="*/ 232 h 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 h="232">
                  <a:moveTo>
                    <a:pt x="197" y="8"/>
                  </a:moveTo>
                  <a:lnTo>
                    <a:pt x="156" y="231"/>
                  </a:lnTo>
                  <a:lnTo>
                    <a:pt x="86" y="218"/>
                  </a:lnTo>
                  <a:lnTo>
                    <a:pt x="81" y="217"/>
                  </a:lnTo>
                  <a:lnTo>
                    <a:pt x="76" y="216"/>
                  </a:lnTo>
                  <a:lnTo>
                    <a:pt x="71" y="215"/>
                  </a:lnTo>
                  <a:lnTo>
                    <a:pt x="67" y="214"/>
                  </a:lnTo>
                  <a:lnTo>
                    <a:pt x="63" y="213"/>
                  </a:lnTo>
                  <a:lnTo>
                    <a:pt x="60" y="212"/>
                  </a:lnTo>
                  <a:lnTo>
                    <a:pt x="56" y="212"/>
                  </a:lnTo>
                  <a:lnTo>
                    <a:pt x="52" y="211"/>
                  </a:lnTo>
                  <a:lnTo>
                    <a:pt x="46" y="209"/>
                  </a:lnTo>
                  <a:lnTo>
                    <a:pt x="41" y="207"/>
                  </a:lnTo>
                  <a:lnTo>
                    <a:pt x="37" y="206"/>
                  </a:lnTo>
                  <a:lnTo>
                    <a:pt x="33" y="204"/>
                  </a:lnTo>
                  <a:lnTo>
                    <a:pt x="31" y="204"/>
                  </a:lnTo>
                  <a:lnTo>
                    <a:pt x="29" y="202"/>
                  </a:lnTo>
                  <a:lnTo>
                    <a:pt x="27" y="201"/>
                  </a:lnTo>
                  <a:lnTo>
                    <a:pt x="25" y="200"/>
                  </a:lnTo>
                  <a:lnTo>
                    <a:pt x="23" y="198"/>
                  </a:lnTo>
                  <a:lnTo>
                    <a:pt x="21" y="197"/>
                  </a:lnTo>
                  <a:lnTo>
                    <a:pt x="20" y="195"/>
                  </a:lnTo>
                  <a:lnTo>
                    <a:pt x="18" y="193"/>
                  </a:lnTo>
                  <a:lnTo>
                    <a:pt x="16" y="192"/>
                  </a:lnTo>
                  <a:lnTo>
                    <a:pt x="15" y="189"/>
                  </a:lnTo>
                  <a:lnTo>
                    <a:pt x="13" y="188"/>
                  </a:lnTo>
                  <a:lnTo>
                    <a:pt x="12" y="186"/>
                  </a:lnTo>
                  <a:lnTo>
                    <a:pt x="10" y="184"/>
                  </a:lnTo>
                  <a:lnTo>
                    <a:pt x="9" y="181"/>
                  </a:lnTo>
                  <a:lnTo>
                    <a:pt x="7" y="179"/>
                  </a:lnTo>
                  <a:lnTo>
                    <a:pt x="6" y="177"/>
                  </a:lnTo>
                  <a:lnTo>
                    <a:pt x="5" y="174"/>
                  </a:lnTo>
                  <a:lnTo>
                    <a:pt x="4" y="172"/>
                  </a:lnTo>
                  <a:lnTo>
                    <a:pt x="3" y="170"/>
                  </a:lnTo>
                  <a:lnTo>
                    <a:pt x="2" y="167"/>
                  </a:lnTo>
                  <a:lnTo>
                    <a:pt x="1" y="164"/>
                  </a:lnTo>
                  <a:lnTo>
                    <a:pt x="1" y="161"/>
                  </a:lnTo>
                  <a:lnTo>
                    <a:pt x="1" y="158"/>
                  </a:lnTo>
                  <a:lnTo>
                    <a:pt x="0" y="156"/>
                  </a:lnTo>
                  <a:lnTo>
                    <a:pt x="0" y="153"/>
                  </a:lnTo>
                  <a:lnTo>
                    <a:pt x="0" y="150"/>
                  </a:lnTo>
                  <a:lnTo>
                    <a:pt x="0" y="147"/>
                  </a:lnTo>
                  <a:lnTo>
                    <a:pt x="0" y="144"/>
                  </a:lnTo>
                  <a:lnTo>
                    <a:pt x="0" y="141"/>
                  </a:lnTo>
                  <a:lnTo>
                    <a:pt x="0" y="138"/>
                  </a:lnTo>
                  <a:lnTo>
                    <a:pt x="1" y="135"/>
                  </a:lnTo>
                  <a:lnTo>
                    <a:pt x="1" y="131"/>
                  </a:lnTo>
                  <a:lnTo>
                    <a:pt x="2" y="129"/>
                  </a:lnTo>
                  <a:lnTo>
                    <a:pt x="2" y="126"/>
                  </a:lnTo>
                  <a:lnTo>
                    <a:pt x="3" y="124"/>
                  </a:lnTo>
                  <a:lnTo>
                    <a:pt x="4" y="121"/>
                  </a:lnTo>
                  <a:lnTo>
                    <a:pt x="4" y="119"/>
                  </a:lnTo>
                  <a:lnTo>
                    <a:pt x="5" y="117"/>
                  </a:lnTo>
                  <a:lnTo>
                    <a:pt x="6" y="115"/>
                  </a:lnTo>
                  <a:lnTo>
                    <a:pt x="7" y="113"/>
                  </a:lnTo>
                  <a:lnTo>
                    <a:pt x="8" y="111"/>
                  </a:lnTo>
                  <a:lnTo>
                    <a:pt x="9" y="109"/>
                  </a:lnTo>
                  <a:lnTo>
                    <a:pt x="9" y="107"/>
                  </a:lnTo>
                  <a:lnTo>
                    <a:pt x="11" y="105"/>
                  </a:lnTo>
                  <a:lnTo>
                    <a:pt x="12" y="103"/>
                  </a:lnTo>
                  <a:lnTo>
                    <a:pt x="13" y="101"/>
                  </a:lnTo>
                  <a:lnTo>
                    <a:pt x="14" y="100"/>
                  </a:lnTo>
                  <a:lnTo>
                    <a:pt x="15" y="98"/>
                  </a:lnTo>
                  <a:lnTo>
                    <a:pt x="17" y="97"/>
                  </a:lnTo>
                  <a:lnTo>
                    <a:pt x="18" y="95"/>
                  </a:lnTo>
                  <a:lnTo>
                    <a:pt x="19" y="94"/>
                  </a:lnTo>
                  <a:lnTo>
                    <a:pt x="20" y="93"/>
                  </a:lnTo>
                  <a:lnTo>
                    <a:pt x="22" y="91"/>
                  </a:lnTo>
                  <a:lnTo>
                    <a:pt x="23" y="90"/>
                  </a:lnTo>
                  <a:lnTo>
                    <a:pt x="25" y="89"/>
                  </a:lnTo>
                  <a:lnTo>
                    <a:pt x="26" y="87"/>
                  </a:lnTo>
                  <a:lnTo>
                    <a:pt x="28" y="87"/>
                  </a:lnTo>
                  <a:lnTo>
                    <a:pt x="29" y="85"/>
                  </a:lnTo>
                  <a:lnTo>
                    <a:pt x="30" y="84"/>
                  </a:lnTo>
                  <a:lnTo>
                    <a:pt x="32" y="83"/>
                  </a:lnTo>
                  <a:lnTo>
                    <a:pt x="35" y="82"/>
                  </a:lnTo>
                  <a:lnTo>
                    <a:pt x="38" y="80"/>
                  </a:lnTo>
                  <a:lnTo>
                    <a:pt x="41" y="79"/>
                  </a:lnTo>
                  <a:lnTo>
                    <a:pt x="44" y="78"/>
                  </a:lnTo>
                  <a:lnTo>
                    <a:pt x="47" y="76"/>
                  </a:lnTo>
                  <a:lnTo>
                    <a:pt x="51" y="76"/>
                  </a:lnTo>
                  <a:lnTo>
                    <a:pt x="54" y="75"/>
                  </a:lnTo>
                  <a:lnTo>
                    <a:pt x="57" y="75"/>
                  </a:lnTo>
                  <a:lnTo>
                    <a:pt x="60" y="74"/>
                  </a:lnTo>
                  <a:lnTo>
                    <a:pt x="63" y="74"/>
                  </a:lnTo>
                  <a:lnTo>
                    <a:pt x="68" y="74"/>
                  </a:lnTo>
                  <a:lnTo>
                    <a:pt x="72" y="74"/>
                  </a:lnTo>
                  <a:lnTo>
                    <a:pt x="77" y="75"/>
                  </a:lnTo>
                  <a:lnTo>
                    <a:pt x="83" y="76"/>
                  </a:lnTo>
                  <a:lnTo>
                    <a:pt x="89" y="76"/>
                  </a:lnTo>
                  <a:lnTo>
                    <a:pt x="96" y="77"/>
                  </a:lnTo>
                  <a:lnTo>
                    <a:pt x="102" y="78"/>
                  </a:lnTo>
                  <a:lnTo>
                    <a:pt x="110" y="79"/>
                  </a:lnTo>
                  <a:lnTo>
                    <a:pt x="138" y="85"/>
                  </a:lnTo>
                  <a:lnTo>
                    <a:pt x="154" y="0"/>
                  </a:lnTo>
                  <a:lnTo>
                    <a:pt x="197" y="8"/>
                  </a:lnTo>
                  <a:lnTo>
                    <a:pt x="120" y="184"/>
                  </a:lnTo>
                  <a:lnTo>
                    <a:pt x="131" y="124"/>
                  </a:lnTo>
                  <a:lnTo>
                    <a:pt x="107" y="119"/>
                  </a:lnTo>
                  <a:lnTo>
                    <a:pt x="103" y="118"/>
                  </a:lnTo>
                  <a:lnTo>
                    <a:pt x="100" y="118"/>
                  </a:lnTo>
                  <a:lnTo>
                    <a:pt x="97" y="117"/>
                  </a:lnTo>
                  <a:lnTo>
                    <a:pt x="94" y="117"/>
                  </a:lnTo>
                  <a:lnTo>
                    <a:pt x="91" y="116"/>
                  </a:lnTo>
                  <a:lnTo>
                    <a:pt x="89" y="116"/>
                  </a:lnTo>
                  <a:lnTo>
                    <a:pt x="83" y="116"/>
                  </a:lnTo>
                  <a:lnTo>
                    <a:pt x="79" y="115"/>
                  </a:lnTo>
                  <a:lnTo>
                    <a:pt x="75" y="115"/>
                  </a:lnTo>
                  <a:lnTo>
                    <a:pt x="72" y="115"/>
                  </a:lnTo>
                  <a:lnTo>
                    <a:pt x="69" y="116"/>
                  </a:lnTo>
                  <a:lnTo>
                    <a:pt x="67" y="116"/>
                  </a:lnTo>
                  <a:lnTo>
                    <a:pt x="65" y="116"/>
                  </a:lnTo>
                  <a:lnTo>
                    <a:pt x="62" y="117"/>
                  </a:lnTo>
                  <a:lnTo>
                    <a:pt x="60" y="118"/>
                  </a:lnTo>
                  <a:lnTo>
                    <a:pt x="58" y="119"/>
                  </a:lnTo>
                  <a:lnTo>
                    <a:pt x="57" y="120"/>
                  </a:lnTo>
                  <a:lnTo>
                    <a:pt x="54" y="122"/>
                  </a:lnTo>
                  <a:lnTo>
                    <a:pt x="53" y="123"/>
                  </a:lnTo>
                  <a:lnTo>
                    <a:pt x="52" y="124"/>
                  </a:lnTo>
                  <a:lnTo>
                    <a:pt x="52" y="125"/>
                  </a:lnTo>
                  <a:lnTo>
                    <a:pt x="51" y="126"/>
                  </a:lnTo>
                  <a:lnTo>
                    <a:pt x="50" y="127"/>
                  </a:lnTo>
                  <a:lnTo>
                    <a:pt x="49" y="128"/>
                  </a:lnTo>
                  <a:lnTo>
                    <a:pt x="48" y="130"/>
                  </a:lnTo>
                  <a:lnTo>
                    <a:pt x="46" y="132"/>
                  </a:lnTo>
                  <a:lnTo>
                    <a:pt x="46" y="134"/>
                  </a:lnTo>
                  <a:lnTo>
                    <a:pt x="45" y="136"/>
                  </a:lnTo>
                  <a:lnTo>
                    <a:pt x="44" y="139"/>
                  </a:lnTo>
                  <a:lnTo>
                    <a:pt x="44" y="140"/>
                  </a:lnTo>
                  <a:lnTo>
                    <a:pt x="44" y="141"/>
                  </a:lnTo>
                  <a:lnTo>
                    <a:pt x="44" y="143"/>
                  </a:lnTo>
                  <a:lnTo>
                    <a:pt x="44" y="144"/>
                  </a:lnTo>
                  <a:lnTo>
                    <a:pt x="44" y="146"/>
                  </a:lnTo>
                  <a:lnTo>
                    <a:pt x="44" y="147"/>
                  </a:lnTo>
                  <a:lnTo>
                    <a:pt x="44" y="148"/>
                  </a:lnTo>
                  <a:lnTo>
                    <a:pt x="44" y="150"/>
                  </a:lnTo>
                  <a:lnTo>
                    <a:pt x="45" y="151"/>
                  </a:lnTo>
                  <a:lnTo>
                    <a:pt x="45" y="153"/>
                  </a:lnTo>
                  <a:lnTo>
                    <a:pt x="46" y="153"/>
                  </a:lnTo>
                  <a:lnTo>
                    <a:pt x="46" y="155"/>
                  </a:lnTo>
                  <a:lnTo>
                    <a:pt x="46" y="156"/>
                  </a:lnTo>
                  <a:lnTo>
                    <a:pt x="47" y="157"/>
                  </a:lnTo>
                  <a:lnTo>
                    <a:pt x="48" y="158"/>
                  </a:lnTo>
                  <a:lnTo>
                    <a:pt x="48" y="159"/>
                  </a:lnTo>
                  <a:lnTo>
                    <a:pt x="49" y="161"/>
                  </a:lnTo>
                  <a:lnTo>
                    <a:pt x="50" y="161"/>
                  </a:lnTo>
                  <a:lnTo>
                    <a:pt x="51" y="163"/>
                  </a:lnTo>
                  <a:lnTo>
                    <a:pt x="52" y="164"/>
                  </a:lnTo>
                  <a:lnTo>
                    <a:pt x="54" y="165"/>
                  </a:lnTo>
                  <a:lnTo>
                    <a:pt x="54" y="166"/>
                  </a:lnTo>
                  <a:lnTo>
                    <a:pt x="55" y="167"/>
                  </a:lnTo>
                  <a:lnTo>
                    <a:pt x="57" y="168"/>
                  </a:lnTo>
                  <a:lnTo>
                    <a:pt x="58" y="169"/>
                  </a:lnTo>
                  <a:lnTo>
                    <a:pt x="59" y="170"/>
                  </a:lnTo>
                  <a:lnTo>
                    <a:pt x="60" y="170"/>
                  </a:lnTo>
                  <a:lnTo>
                    <a:pt x="61" y="171"/>
                  </a:lnTo>
                  <a:lnTo>
                    <a:pt x="62" y="171"/>
                  </a:lnTo>
                  <a:lnTo>
                    <a:pt x="64" y="172"/>
                  </a:lnTo>
                  <a:lnTo>
                    <a:pt x="65" y="172"/>
                  </a:lnTo>
                  <a:lnTo>
                    <a:pt x="68" y="173"/>
                  </a:lnTo>
                  <a:lnTo>
                    <a:pt x="70" y="174"/>
                  </a:lnTo>
                  <a:lnTo>
                    <a:pt x="73" y="175"/>
                  </a:lnTo>
                  <a:lnTo>
                    <a:pt x="78" y="176"/>
                  </a:lnTo>
                  <a:lnTo>
                    <a:pt x="82" y="177"/>
                  </a:lnTo>
                  <a:lnTo>
                    <a:pt x="87" y="178"/>
                  </a:lnTo>
                  <a:lnTo>
                    <a:pt x="92" y="179"/>
                  </a:lnTo>
                  <a:lnTo>
                    <a:pt x="98" y="180"/>
                  </a:lnTo>
                  <a:lnTo>
                    <a:pt x="120" y="184"/>
                  </a:lnTo>
                  <a:lnTo>
                    <a:pt x="197" y="8"/>
                  </a:lnTo>
                </a:path>
              </a:pathLst>
            </a:custGeom>
            <a:solidFill>
              <a:srgbClr val="000000"/>
            </a:solidFill>
            <a:ln w="9525" cap="rnd">
              <a:noFill/>
              <a:round/>
              <a:headEnd/>
              <a:tailEnd/>
            </a:ln>
          </p:spPr>
          <p:txBody>
            <a:bodyPr>
              <a:prstTxWarp prst="textNoShape">
                <a:avLst/>
              </a:prstTxWarp>
            </a:bodyPr>
            <a:lstStyle/>
            <a:p>
              <a:endParaRPr lang="en-US"/>
            </a:p>
          </p:txBody>
        </p:sp>
        <p:sp>
          <p:nvSpPr>
            <p:cNvPr id="174123" name="Freeform 386"/>
            <p:cNvSpPr>
              <a:spLocks noChangeAspect="1"/>
            </p:cNvSpPr>
            <p:nvPr/>
          </p:nvSpPr>
          <p:spPr bwMode="auto">
            <a:xfrm rot="697197">
              <a:off x="3324736" y="4857901"/>
              <a:ext cx="207061" cy="209320"/>
            </a:xfrm>
            <a:custGeom>
              <a:avLst/>
              <a:gdLst>
                <a:gd name="T0" fmla="*/ 205 w 221"/>
                <a:gd name="T1" fmla="*/ 169 h 238"/>
                <a:gd name="T2" fmla="*/ 195 w 221"/>
                <a:gd name="T3" fmla="*/ 189 h 238"/>
                <a:gd name="T4" fmla="*/ 182 w 221"/>
                <a:gd name="T5" fmla="*/ 206 h 238"/>
                <a:gd name="T6" fmla="*/ 164 w 221"/>
                <a:gd name="T7" fmla="*/ 221 h 238"/>
                <a:gd name="T8" fmla="*/ 152 w 221"/>
                <a:gd name="T9" fmla="*/ 228 h 238"/>
                <a:gd name="T10" fmla="*/ 140 w 221"/>
                <a:gd name="T11" fmla="*/ 233 h 238"/>
                <a:gd name="T12" fmla="*/ 123 w 221"/>
                <a:gd name="T13" fmla="*/ 237 h 238"/>
                <a:gd name="T14" fmla="*/ 106 w 221"/>
                <a:gd name="T15" fmla="*/ 237 h 238"/>
                <a:gd name="T16" fmla="*/ 88 w 221"/>
                <a:gd name="T17" fmla="*/ 234 h 238"/>
                <a:gd name="T18" fmla="*/ 69 w 221"/>
                <a:gd name="T19" fmla="*/ 229 h 238"/>
                <a:gd name="T20" fmla="*/ 54 w 221"/>
                <a:gd name="T21" fmla="*/ 222 h 238"/>
                <a:gd name="T22" fmla="*/ 40 w 221"/>
                <a:gd name="T23" fmla="*/ 213 h 238"/>
                <a:gd name="T24" fmla="*/ 28 w 221"/>
                <a:gd name="T25" fmla="*/ 203 h 238"/>
                <a:gd name="T26" fmla="*/ 18 w 221"/>
                <a:gd name="T27" fmla="*/ 190 h 238"/>
                <a:gd name="T28" fmla="*/ 10 w 221"/>
                <a:gd name="T29" fmla="*/ 177 h 238"/>
                <a:gd name="T30" fmla="*/ 4 w 221"/>
                <a:gd name="T31" fmla="*/ 162 h 238"/>
                <a:gd name="T32" fmla="*/ 1 w 221"/>
                <a:gd name="T33" fmla="*/ 146 h 238"/>
                <a:gd name="T34" fmla="*/ 0 w 221"/>
                <a:gd name="T35" fmla="*/ 129 h 238"/>
                <a:gd name="T36" fmla="*/ 2 w 221"/>
                <a:gd name="T37" fmla="*/ 111 h 238"/>
                <a:gd name="T38" fmla="*/ 6 w 221"/>
                <a:gd name="T39" fmla="*/ 91 h 238"/>
                <a:gd name="T40" fmla="*/ 13 w 221"/>
                <a:gd name="T41" fmla="*/ 72 h 238"/>
                <a:gd name="T42" fmla="*/ 20 w 221"/>
                <a:gd name="T43" fmla="*/ 55 h 238"/>
                <a:gd name="T44" fmla="*/ 30 w 221"/>
                <a:gd name="T45" fmla="*/ 40 h 238"/>
                <a:gd name="T46" fmla="*/ 41 w 221"/>
                <a:gd name="T47" fmla="*/ 28 h 238"/>
                <a:gd name="T48" fmla="*/ 53 w 221"/>
                <a:gd name="T49" fmla="*/ 17 h 238"/>
                <a:gd name="T50" fmla="*/ 67 w 221"/>
                <a:gd name="T51" fmla="*/ 9 h 238"/>
                <a:gd name="T52" fmla="*/ 81 w 221"/>
                <a:gd name="T53" fmla="*/ 4 h 238"/>
                <a:gd name="T54" fmla="*/ 96 w 221"/>
                <a:gd name="T55" fmla="*/ 0 h 238"/>
                <a:gd name="T56" fmla="*/ 112 w 221"/>
                <a:gd name="T57" fmla="*/ 0 h 238"/>
                <a:gd name="T58" fmla="*/ 128 w 221"/>
                <a:gd name="T59" fmla="*/ 2 h 238"/>
                <a:gd name="T60" fmla="*/ 145 w 221"/>
                <a:gd name="T61" fmla="*/ 6 h 238"/>
                <a:gd name="T62" fmla="*/ 162 w 221"/>
                <a:gd name="T63" fmla="*/ 12 h 238"/>
                <a:gd name="T64" fmla="*/ 176 w 221"/>
                <a:gd name="T65" fmla="*/ 20 h 238"/>
                <a:gd name="T66" fmla="*/ 189 w 221"/>
                <a:gd name="T67" fmla="*/ 30 h 238"/>
                <a:gd name="T68" fmla="*/ 199 w 221"/>
                <a:gd name="T69" fmla="*/ 41 h 238"/>
                <a:gd name="T70" fmla="*/ 208 w 221"/>
                <a:gd name="T71" fmla="*/ 54 h 238"/>
                <a:gd name="T72" fmla="*/ 214 w 221"/>
                <a:gd name="T73" fmla="*/ 69 h 238"/>
                <a:gd name="T74" fmla="*/ 218 w 221"/>
                <a:gd name="T75" fmla="*/ 85 h 238"/>
                <a:gd name="T76" fmla="*/ 220 w 221"/>
                <a:gd name="T77" fmla="*/ 101 h 238"/>
                <a:gd name="T78" fmla="*/ 219 w 221"/>
                <a:gd name="T79" fmla="*/ 119 h 238"/>
                <a:gd name="T80" fmla="*/ 216 w 221"/>
                <a:gd name="T81" fmla="*/ 137 h 238"/>
                <a:gd name="T82" fmla="*/ 170 w 221"/>
                <a:gd name="T83" fmla="*/ 138 h 238"/>
                <a:gd name="T84" fmla="*/ 176 w 221"/>
                <a:gd name="T85" fmla="*/ 112 h 238"/>
                <a:gd name="T86" fmla="*/ 175 w 221"/>
                <a:gd name="T87" fmla="*/ 89 h 238"/>
                <a:gd name="T88" fmla="*/ 169 w 221"/>
                <a:gd name="T89" fmla="*/ 73 h 238"/>
                <a:gd name="T90" fmla="*/ 158 w 221"/>
                <a:gd name="T91" fmla="*/ 58 h 238"/>
                <a:gd name="T92" fmla="*/ 143 w 221"/>
                <a:gd name="T93" fmla="*/ 47 h 238"/>
                <a:gd name="T94" fmla="*/ 124 w 221"/>
                <a:gd name="T95" fmla="*/ 41 h 238"/>
                <a:gd name="T96" fmla="*/ 105 w 221"/>
                <a:gd name="T97" fmla="*/ 40 h 238"/>
                <a:gd name="T98" fmla="*/ 87 w 221"/>
                <a:gd name="T99" fmla="*/ 46 h 238"/>
                <a:gd name="T100" fmla="*/ 71 w 221"/>
                <a:gd name="T101" fmla="*/ 59 h 238"/>
                <a:gd name="T102" fmla="*/ 58 w 221"/>
                <a:gd name="T103" fmla="*/ 78 h 238"/>
                <a:gd name="T104" fmla="*/ 48 w 221"/>
                <a:gd name="T105" fmla="*/ 104 h 238"/>
                <a:gd name="T106" fmla="*/ 43 w 221"/>
                <a:gd name="T107" fmla="*/ 130 h 238"/>
                <a:gd name="T108" fmla="*/ 45 w 221"/>
                <a:gd name="T109" fmla="*/ 151 h 238"/>
                <a:gd name="T110" fmla="*/ 53 w 221"/>
                <a:gd name="T111" fmla="*/ 169 h 238"/>
                <a:gd name="T112" fmla="*/ 66 w 221"/>
                <a:gd name="T113" fmla="*/ 182 h 238"/>
                <a:gd name="T114" fmla="*/ 83 w 221"/>
                <a:gd name="T115" fmla="*/ 192 h 238"/>
                <a:gd name="T116" fmla="*/ 103 w 221"/>
                <a:gd name="T117" fmla="*/ 196 h 238"/>
                <a:gd name="T118" fmla="*/ 121 w 221"/>
                <a:gd name="T119" fmla="*/ 195 h 238"/>
                <a:gd name="T120" fmla="*/ 139 w 221"/>
                <a:gd name="T121" fmla="*/ 187 h 238"/>
                <a:gd name="T122" fmla="*/ 153 w 221"/>
                <a:gd name="T123" fmla="*/ 172 h 238"/>
                <a:gd name="T124" fmla="*/ 165 w 221"/>
                <a:gd name="T125" fmla="*/ 151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1"/>
                <a:gd name="T190" fmla="*/ 0 h 238"/>
                <a:gd name="T191" fmla="*/ 221 w 221"/>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1" h="238">
                  <a:moveTo>
                    <a:pt x="212" y="150"/>
                  </a:moveTo>
                  <a:lnTo>
                    <a:pt x="211" y="154"/>
                  </a:lnTo>
                  <a:lnTo>
                    <a:pt x="210" y="158"/>
                  </a:lnTo>
                  <a:lnTo>
                    <a:pt x="208" y="162"/>
                  </a:lnTo>
                  <a:lnTo>
                    <a:pt x="207" y="165"/>
                  </a:lnTo>
                  <a:lnTo>
                    <a:pt x="205" y="169"/>
                  </a:lnTo>
                  <a:lnTo>
                    <a:pt x="203" y="173"/>
                  </a:lnTo>
                  <a:lnTo>
                    <a:pt x="202" y="176"/>
                  </a:lnTo>
                  <a:lnTo>
                    <a:pt x="200" y="179"/>
                  </a:lnTo>
                  <a:lnTo>
                    <a:pt x="198" y="183"/>
                  </a:lnTo>
                  <a:lnTo>
                    <a:pt x="197" y="186"/>
                  </a:lnTo>
                  <a:lnTo>
                    <a:pt x="195" y="189"/>
                  </a:lnTo>
                  <a:lnTo>
                    <a:pt x="193" y="192"/>
                  </a:lnTo>
                  <a:lnTo>
                    <a:pt x="191" y="195"/>
                  </a:lnTo>
                  <a:lnTo>
                    <a:pt x="189" y="197"/>
                  </a:lnTo>
                  <a:lnTo>
                    <a:pt x="187" y="200"/>
                  </a:lnTo>
                  <a:lnTo>
                    <a:pt x="185" y="202"/>
                  </a:lnTo>
                  <a:lnTo>
                    <a:pt x="182" y="206"/>
                  </a:lnTo>
                  <a:lnTo>
                    <a:pt x="179" y="209"/>
                  </a:lnTo>
                  <a:lnTo>
                    <a:pt x="175" y="213"/>
                  </a:lnTo>
                  <a:lnTo>
                    <a:pt x="172" y="216"/>
                  </a:lnTo>
                  <a:lnTo>
                    <a:pt x="168" y="219"/>
                  </a:lnTo>
                  <a:lnTo>
                    <a:pt x="166" y="220"/>
                  </a:lnTo>
                  <a:lnTo>
                    <a:pt x="164" y="221"/>
                  </a:lnTo>
                  <a:lnTo>
                    <a:pt x="162" y="222"/>
                  </a:lnTo>
                  <a:lnTo>
                    <a:pt x="160" y="224"/>
                  </a:lnTo>
                  <a:lnTo>
                    <a:pt x="158" y="225"/>
                  </a:lnTo>
                  <a:lnTo>
                    <a:pt x="156" y="226"/>
                  </a:lnTo>
                  <a:lnTo>
                    <a:pt x="154" y="227"/>
                  </a:lnTo>
                  <a:lnTo>
                    <a:pt x="152" y="228"/>
                  </a:lnTo>
                  <a:lnTo>
                    <a:pt x="150" y="229"/>
                  </a:lnTo>
                  <a:lnTo>
                    <a:pt x="148" y="230"/>
                  </a:lnTo>
                  <a:lnTo>
                    <a:pt x="146" y="231"/>
                  </a:lnTo>
                  <a:lnTo>
                    <a:pt x="144" y="232"/>
                  </a:lnTo>
                  <a:lnTo>
                    <a:pt x="142" y="233"/>
                  </a:lnTo>
                  <a:lnTo>
                    <a:pt x="140" y="233"/>
                  </a:lnTo>
                  <a:lnTo>
                    <a:pt x="138" y="234"/>
                  </a:lnTo>
                  <a:lnTo>
                    <a:pt x="136" y="235"/>
                  </a:lnTo>
                  <a:lnTo>
                    <a:pt x="133" y="235"/>
                  </a:lnTo>
                  <a:lnTo>
                    <a:pt x="131" y="236"/>
                  </a:lnTo>
                  <a:lnTo>
                    <a:pt x="127" y="236"/>
                  </a:lnTo>
                  <a:lnTo>
                    <a:pt x="123" y="237"/>
                  </a:lnTo>
                  <a:lnTo>
                    <a:pt x="120" y="237"/>
                  </a:lnTo>
                  <a:lnTo>
                    <a:pt x="118" y="237"/>
                  </a:lnTo>
                  <a:lnTo>
                    <a:pt x="115" y="237"/>
                  </a:lnTo>
                  <a:lnTo>
                    <a:pt x="112" y="237"/>
                  </a:lnTo>
                  <a:lnTo>
                    <a:pt x="109" y="237"/>
                  </a:lnTo>
                  <a:lnTo>
                    <a:pt x="106" y="237"/>
                  </a:lnTo>
                  <a:lnTo>
                    <a:pt x="103" y="237"/>
                  </a:lnTo>
                  <a:lnTo>
                    <a:pt x="100" y="236"/>
                  </a:lnTo>
                  <a:lnTo>
                    <a:pt x="97" y="236"/>
                  </a:lnTo>
                  <a:lnTo>
                    <a:pt x="94" y="236"/>
                  </a:lnTo>
                  <a:lnTo>
                    <a:pt x="91" y="235"/>
                  </a:lnTo>
                  <a:lnTo>
                    <a:pt x="88" y="234"/>
                  </a:lnTo>
                  <a:lnTo>
                    <a:pt x="84" y="233"/>
                  </a:lnTo>
                  <a:lnTo>
                    <a:pt x="81" y="233"/>
                  </a:lnTo>
                  <a:lnTo>
                    <a:pt x="78" y="232"/>
                  </a:lnTo>
                  <a:lnTo>
                    <a:pt x="75" y="231"/>
                  </a:lnTo>
                  <a:lnTo>
                    <a:pt x="72" y="230"/>
                  </a:lnTo>
                  <a:lnTo>
                    <a:pt x="69" y="229"/>
                  </a:lnTo>
                  <a:lnTo>
                    <a:pt x="67" y="228"/>
                  </a:lnTo>
                  <a:lnTo>
                    <a:pt x="64" y="227"/>
                  </a:lnTo>
                  <a:lnTo>
                    <a:pt x="61" y="226"/>
                  </a:lnTo>
                  <a:lnTo>
                    <a:pt x="58" y="225"/>
                  </a:lnTo>
                  <a:lnTo>
                    <a:pt x="56" y="223"/>
                  </a:lnTo>
                  <a:lnTo>
                    <a:pt x="54" y="222"/>
                  </a:lnTo>
                  <a:lnTo>
                    <a:pt x="51" y="221"/>
                  </a:lnTo>
                  <a:lnTo>
                    <a:pt x="49" y="219"/>
                  </a:lnTo>
                  <a:lnTo>
                    <a:pt x="46" y="218"/>
                  </a:lnTo>
                  <a:lnTo>
                    <a:pt x="44" y="216"/>
                  </a:lnTo>
                  <a:lnTo>
                    <a:pt x="42" y="215"/>
                  </a:lnTo>
                  <a:lnTo>
                    <a:pt x="40" y="213"/>
                  </a:lnTo>
                  <a:lnTo>
                    <a:pt x="38" y="211"/>
                  </a:lnTo>
                  <a:lnTo>
                    <a:pt x="36" y="210"/>
                  </a:lnTo>
                  <a:lnTo>
                    <a:pt x="33" y="208"/>
                  </a:lnTo>
                  <a:lnTo>
                    <a:pt x="32" y="206"/>
                  </a:lnTo>
                  <a:lnTo>
                    <a:pt x="30" y="205"/>
                  </a:lnTo>
                  <a:lnTo>
                    <a:pt x="28" y="203"/>
                  </a:lnTo>
                  <a:lnTo>
                    <a:pt x="26" y="201"/>
                  </a:lnTo>
                  <a:lnTo>
                    <a:pt x="24" y="199"/>
                  </a:lnTo>
                  <a:lnTo>
                    <a:pt x="22" y="197"/>
                  </a:lnTo>
                  <a:lnTo>
                    <a:pt x="21" y="195"/>
                  </a:lnTo>
                  <a:lnTo>
                    <a:pt x="20" y="193"/>
                  </a:lnTo>
                  <a:lnTo>
                    <a:pt x="18" y="190"/>
                  </a:lnTo>
                  <a:lnTo>
                    <a:pt x="17" y="188"/>
                  </a:lnTo>
                  <a:lnTo>
                    <a:pt x="15" y="186"/>
                  </a:lnTo>
                  <a:lnTo>
                    <a:pt x="14" y="184"/>
                  </a:lnTo>
                  <a:lnTo>
                    <a:pt x="12" y="182"/>
                  </a:lnTo>
                  <a:lnTo>
                    <a:pt x="11" y="179"/>
                  </a:lnTo>
                  <a:lnTo>
                    <a:pt x="10" y="177"/>
                  </a:lnTo>
                  <a:lnTo>
                    <a:pt x="9" y="174"/>
                  </a:lnTo>
                  <a:lnTo>
                    <a:pt x="8" y="172"/>
                  </a:lnTo>
                  <a:lnTo>
                    <a:pt x="7" y="170"/>
                  </a:lnTo>
                  <a:lnTo>
                    <a:pt x="6" y="167"/>
                  </a:lnTo>
                  <a:lnTo>
                    <a:pt x="5" y="165"/>
                  </a:lnTo>
                  <a:lnTo>
                    <a:pt x="4" y="162"/>
                  </a:lnTo>
                  <a:lnTo>
                    <a:pt x="4" y="159"/>
                  </a:lnTo>
                  <a:lnTo>
                    <a:pt x="3" y="156"/>
                  </a:lnTo>
                  <a:lnTo>
                    <a:pt x="2" y="154"/>
                  </a:lnTo>
                  <a:lnTo>
                    <a:pt x="2" y="151"/>
                  </a:lnTo>
                  <a:lnTo>
                    <a:pt x="1" y="148"/>
                  </a:lnTo>
                  <a:lnTo>
                    <a:pt x="1" y="146"/>
                  </a:lnTo>
                  <a:lnTo>
                    <a:pt x="1" y="143"/>
                  </a:lnTo>
                  <a:lnTo>
                    <a:pt x="1" y="140"/>
                  </a:lnTo>
                  <a:lnTo>
                    <a:pt x="0" y="137"/>
                  </a:lnTo>
                  <a:lnTo>
                    <a:pt x="0" y="134"/>
                  </a:lnTo>
                  <a:lnTo>
                    <a:pt x="0" y="131"/>
                  </a:lnTo>
                  <a:lnTo>
                    <a:pt x="0" y="129"/>
                  </a:lnTo>
                  <a:lnTo>
                    <a:pt x="0" y="126"/>
                  </a:lnTo>
                  <a:lnTo>
                    <a:pt x="1" y="123"/>
                  </a:lnTo>
                  <a:lnTo>
                    <a:pt x="1" y="120"/>
                  </a:lnTo>
                  <a:lnTo>
                    <a:pt x="1" y="117"/>
                  </a:lnTo>
                  <a:lnTo>
                    <a:pt x="1" y="114"/>
                  </a:lnTo>
                  <a:lnTo>
                    <a:pt x="2" y="111"/>
                  </a:lnTo>
                  <a:lnTo>
                    <a:pt x="3" y="108"/>
                  </a:lnTo>
                  <a:lnTo>
                    <a:pt x="3" y="104"/>
                  </a:lnTo>
                  <a:lnTo>
                    <a:pt x="4" y="101"/>
                  </a:lnTo>
                  <a:lnTo>
                    <a:pt x="4" y="98"/>
                  </a:lnTo>
                  <a:lnTo>
                    <a:pt x="5" y="95"/>
                  </a:lnTo>
                  <a:lnTo>
                    <a:pt x="6" y="91"/>
                  </a:lnTo>
                  <a:lnTo>
                    <a:pt x="7" y="88"/>
                  </a:lnTo>
                  <a:lnTo>
                    <a:pt x="8" y="85"/>
                  </a:lnTo>
                  <a:lnTo>
                    <a:pt x="9" y="82"/>
                  </a:lnTo>
                  <a:lnTo>
                    <a:pt x="10" y="79"/>
                  </a:lnTo>
                  <a:lnTo>
                    <a:pt x="12" y="75"/>
                  </a:lnTo>
                  <a:lnTo>
                    <a:pt x="13" y="72"/>
                  </a:lnTo>
                  <a:lnTo>
                    <a:pt x="14" y="69"/>
                  </a:lnTo>
                  <a:lnTo>
                    <a:pt x="15" y="66"/>
                  </a:lnTo>
                  <a:lnTo>
                    <a:pt x="17" y="63"/>
                  </a:lnTo>
                  <a:lnTo>
                    <a:pt x="18" y="60"/>
                  </a:lnTo>
                  <a:lnTo>
                    <a:pt x="19" y="58"/>
                  </a:lnTo>
                  <a:lnTo>
                    <a:pt x="20" y="55"/>
                  </a:lnTo>
                  <a:lnTo>
                    <a:pt x="22" y="52"/>
                  </a:lnTo>
                  <a:lnTo>
                    <a:pt x="23" y="50"/>
                  </a:lnTo>
                  <a:lnTo>
                    <a:pt x="25" y="47"/>
                  </a:lnTo>
                  <a:lnTo>
                    <a:pt x="27" y="45"/>
                  </a:lnTo>
                  <a:lnTo>
                    <a:pt x="28" y="43"/>
                  </a:lnTo>
                  <a:lnTo>
                    <a:pt x="30" y="40"/>
                  </a:lnTo>
                  <a:lnTo>
                    <a:pt x="32" y="38"/>
                  </a:lnTo>
                  <a:lnTo>
                    <a:pt x="33" y="36"/>
                  </a:lnTo>
                  <a:lnTo>
                    <a:pt x="35" y="34"/>
                  </a:lnTo>
                  <a:lnTo>
                    <a:pt x="37" y="32"/>
                  </a:lnTo>
                  <a:lnTo>
                    <a:pt x="39" y="29"/>
                  </a:lnTo>
                  <a:lnTo>
                    <a:pt x="41" y="28"/>
                  </a:lnTo>
                  <a:lnTo>
                    <a:pt x="43" y="26"/>
                  </a:lnTo>
                  <a:lnTo>
                    <a:pt x="45" y="24"/>
                  </a:lnTo>
                  <a:lnTo>
                    <a:pt x="47" y="22"/>
                  </a:lnTo>
                  <a:lnTo>
                    <a:pt x="49" y="20"/>
                  </a:lnTo>
                  <a:lnTo>
                    <a:pt x="51" y="19"/>
                  </a:lnTo>
                  <a:lnTo>
                    <a:pt x="53" y="17"/>
                  </a:lnTo>
                  <a:lnTo>
                    <a:pt x="55" y="16"/>
                  </a:lnTo>
                  <a:lnTo>
                    <a:pt x="57" y="14"/>
                  </a:lnTo>
                  <a:lnTo>
                    <a:pt x="59" y="13"/>
                  </a:lnTo>
                  <a:lnTo>
                    <a:pt x="62" y="12"/>
                  </a:lnTo>
                  <a:lnTo>
                    <a:pt x="64" y="11"/>
                  </a:lnTo>
                  <a:lnTo>
                    <a:pt x="67" y="9"/>
                  </a:lnTo>
                  <a:lnTo>
                    <a:pt x="69" y="8"/>
                  </a:lnTo>
                  <a:lnTo>
                    <a:pt x="71" y="7"/>
                  </a:lnTo>
                  <a:lnTo>
                    <a:pt x="74" y="6"/>
                  </a:lnTo>
                  <a:lnTo>
                    <a:pt x="76" y="5"/>
                  </a:lnTo>
                  <a:lnTo>
                    <a:pt x="79" y="4"/>
                  </a:lnTo>
                  <a:lnTo>
                    <a:pt x="81" y="4"/>
                  </a:lnTo>
                  <a:lnTo>
                    <a:pt x="83" y="3"/>
                  </a:lnTo>
                  <a:lnTo>
                    <a:pt x="86" y="2"/>
                  </a:lnTo>
                  <a:lnTo>
                    <a:pt x="88" y="2"/>
                  </a:lnTo>
                  <a:lnTo>
                    <a:pt x="91" y="1"/>
                  </a:lnTo>
                  <a:lnTo>
                    <a:pt x="94" y="1"/>
                  </a:lnTo>
                  <a:lnTo>
                    <a:pt x="96" y="0"/>
                  </a:lnTo>
                  <a:lnTo>
                    <a:pt x="99" y="0"/>
                  </a:lnTo>
                  <a:lnTo>
                    <a:pt x="102" y="0"/>
                  </a:lnTo>
                  <a:lnTo>
                    <a:pt x="104" y="0"/>
                  </a:lnTo>
                  <a:lnTo>
                    <a:pt x="107" y="0"/>
                  </a:lnTo>
                  <a:lnTo>
                    <a:pt x="109" y="0"/>
                  </a:lnTo>
                  <a:lnTo>
                    <a:pt x="112" y="0"/>
                  </a:lnTo>
                  <a:lnTo>
                    <a:pt x="115" y="0"/>
                  </a:lnTo>
                  <a:lnTo>
                    <a:pt x="118" y="0"/>
                  </a:lnTo>
                  <a:lnTo>
                    <a:pt x="120" y="0"/>
                  </a:lnTo>
                  <a:lnTo>
                    <a:pt x="123" y="1"/>
                  </a:lnTo>
                  <a:lnTo>
                    <a:pt x="126" y="1"/>
                  </a:lnTo>
                  <a:lnTo>
                    <a:pt x="128" y="2"/>
                  </a:lnTo>
                  <a:lnTo>
                    <a:pt x="131" y="2"/>
                  </a:lnTo>
                  <a:lnTo>
                    <a:pt x="134" y="3"/>
                  </a:lnTo>
                  <a:lnTo>
                    <a:pt x="137" y="3"/>
                  </a:lnTo>
                  <a:lnTo>
                    <a:pt x="140" y="4"/>
                  </a:lnTo>
                  <a:lnTo>
                    <a:pt x="142" y="5"/>
                  </a:lnTo>
                  <a:lnTo>
                    <a:pt x="145" y="6"/>
                  </a:lnTo>
                  <a:lnTo>
                    <a:pt x="148" y="7"/>
                  </a:lnTo>
                  <a:lnTo>
                    <a:pt x="151" y="8"/>
                  </a:lnTo>
                  <a:lnTo>
                    <a:pt x="154" y="9"/>
                  </a:lnTo>
                  <a:lnTo>
                    <a:pt x="156" y="10"/>
                  </a:lnTo>
                  <a:lnTo>
                    <a:pt x="159" y="11"/>
                  </a:lnTo>
                  <a:lnTo>
                    <a:pt x="162" y="12"/>
                  </a:lnTo>
                  <a:lnTo>
                    <a:pt x="164" y="13"/>
                  </a:lnTo>
                  <a:lnTo>
                    <a:pt x="167" y="15"/>
                  </a:lnTo>
                  <a:lnTo>
                    <a:pt x="169" y="16"/>
                  </a:lnTo>
                  <a:lnTo>
                    <a:pt x="171" y="17"/>
                  </a:lnTo>
                  <a:lnTo>
                    <a:pt x="174" y="19"/>
                  </a:lnTo>
                  <a:lnTo>
                    <a:pt x="176" y="20"/>
                  </a:lnTo>
                  <a:lnTo>
                    <a:pt x="179" y="22"/>
                  </a:lnTo>
                  <a:lnTo>
                    <a:pt x="181" y="23"/>
                  </a:lnTo>
                  <a:lnTo>
                    <a:pt x="183" y="25"/>
                  </a:lnTo>
                  <a:lnTo>
                    <a:pt x="185" y="26"/>
                  </a:lnTo>
                  <a:lnTo>
                    <a:pt x="187" y="28"/>
                  </a:lnTo>
                  <a:lnTo>
                    <a:pt x="189" y="30"/>
                  </a:lnTo>
                  <a:lnTo>
                    <a:pt x="191" y="32"/>
                  </a:lnTo>
                  <a:lnTo>
                    <a:pt x="192" y="34"/>
                  </a:lnTo>
                  <a:lnTo>
                    <a:pt x="194" y="35"/>
                  </a:lnTo>
                  <a:lnTo>
                    <a:pt x="196" y="37"/>
                  </a:lnTo>
                  <a:lnTo>
                    <a:pt x="198" y="40"/>
                  </a:lnTo>
                  <a:lnTo>
                    <a:pt x="199" y="41"/>
                  </a:lnTo>
                  <a:lnTo>
                    <a:pt x="201" y="43"/>
                  </a:lnTo>
                  <a:lnTo>
                    <a:pt x="202" y="46"/>
                  </a:lnTo>
                  <a:lnTo>
                    <a:pt x="204" y="48"/>
                  </a:lnTo>
                  <a:lnTo>
                    <a:pt x="205" y="50"/>
                  </a:lnTo>
                  <a:lnTo>
                    <a:pt x="207" y="52"/>
                  </a:lnTo>
                  <a:lnTo>
                    <a:pt x="208" y="54"/>
                  </a:lnTo>
                  <a:lnTo>
                    <a:pt x="209" y="57"/>
                  </a:lnTo>
                  <a:lnTo>
                    <a:pt x="210" y="59"/>
                  </a:lnTo>
                  <a:lnTo>
                    <a:pt x="211" y="62"/>
                  </a:lnTo>
                  <a:lnTo>
                    <a:pt x="213" y="64"/>
                  </a:lnTo>
                  <a:lnTo>
                    <a:pt x="213" y="67"/>
                  </a:lnTo>
                  <a:lnTo>
                    <a:pt x="214" y="69"/>
                  </a:lnTo>
                  <a:lnTo>
                    <a:pt x="215" y="71"/>
                  </a:lnTo>
                  <a:lnTo>
                    <a:pt x="216" y="74"/>
                  </a:lnTo>
                  <a:lnTo>
                    <a:pt x="217" y="77"/>
                  </a:lnTo>
                  <a:lnTo>
                    <a:pt x="217" y="80"/>
                  </a:lnTo>
                  <a:lnTo>
                    <a:pt x="218" y="82"/>
                  </a:lnTo>
                  <a:lnTo>
                    <a:pt x="218" y="85"/>
                  </a:lnTo>
                  <a:lnTo>
                    <a:pt x="219" y="87"/>
                  </a:lnTo>
                  <a:lnTo>
                    <a:pt x="219" y="90"/>
                  </a:lnTo>
                  <a:lnTo>
                    <a:pt x="219" y="93"/>
                  </a:lnTo>
                  <a:lnTo>
                    <a:pt x="220" y="96"/>
                  </a:lnTo>
                  <a:lnTo>
                    <a:pt x="220" y="98"/>
                  </a:lnTo>
                  <a:lnTo>
                    <a:pt x="220" y="101"/>
                  </a:lnTo>
                  <a:lnTo>
                    <a:pt x="220" y="104"/>
                  </a:lnTo>
                  <a:lnTo>
                    <a:pt x="220" y="107"/>
                  </a:lnTo>
                  <a:lnTo>
                    <a:pt x="220" y="110"/>
                  </a:lnTo>
                  <a:lnTo>
                    <a:pt x="220" y="113"/>
                  </a:lnTo>
                  <a:lnTo>
                    <a:pt x="219" y="116"/>
                  </a:lnTo>
                  <a:lnTo>
                    <a:pt x="219" y="119"/>
                  </a:lnTo>
                  <a:lnTo>
                    <a:pt x="218" y="122"/>
                  </a:lnTo>
                  <a:lnTo>
                    <a:pt x="218" y="125"/>
                  </a:lnTo>
                  <a:lnTo>
                    <a:pt x="218" y="128"/>
                  </a:lnTo>
                  <a:lnTo>
                    <a:pt x="217" y="131"/>
                  </a:lnTo>
                  <a:lnTo>
                    <a:pt x="216" y="134"/>
                  </a:lnTo>
                  <a:lnTo>
                    <a:pt x="216" y="137"/>
                  </a:lnTo>
                  <a:lnTo>
                    <a:pt x="215" y="140"/>
                  </a:lnTo>
                  <a:lnTo>
                    <a:pt x="214" y="143"/>
                  </a:lnTo>
                  <a:lnTo>
                    <a:pt x="213" y="147"/>
                  </a:lnTo>
                  <a:lnTo>
                    <a:pt x="212" y="150"/>
                  </a:lnTo>
                  <a:lnTo>
                    <a:pt x="170" y="138"/>
                  </a:lnTo>
                  <a:lnTo>
                    <a:pt x="171" y="133"/>
                  </a:lnTo>
                  <a:lnTo>
                    <a:pt x="173" y="129"/>
                  </a:lnTo>
                  <a:lnTo>
                    <a:pt x="173" y="124"/>
                  </a:lnTo>
                  <a:lnTo>
                    <a:pt x="174" y="120"/>
                  </a:lnTo>
                  <a:lnTo>
                    <a:pt x="175" y="116"/>
                  </a:lnTo>
                  <a:lnTo>
                    <a:pt x="176" y="112"/>
                  </a:lnTo>
                  <a:lnTo>
                    <a:pt x="176" y="108"/>
                  </a:lnTo>
                  <a:lnTo>
                    <a:pt x="176" y="104"/>
                  </a:lnTo>
                  <a:lnTo>
                    <a:pt x="176" y="100"/>
                  </a:lnTo>
                  <a:lnTo>
                    <a:pt x="176" y="96"/>
                  </a:lnTo>
                  <a:lnTo>
                    <a:pt x="175" y="93"/>
                  </a:lnTo>
                  <a:lnTo>
                    <a:pt x="175" y="89"/>
                  </a:lnTo>
                  <a:lnTo>
                    <a:pt x="174" y="86"/>
                  </a:lnTo>
                  <a:lnTo>
                    <a:pt x="173" y="83"/>
                  </a:lnTo>
                  <a:lnTo>
                    <a:pt x="172" y="79"/>
                  </a:lnTo>
                  <a:lnTo>
                    <a:pt x="171" y="76"/>
                  </a:lnTo>
                  <a:lnTo>
                    <a:pt x="170" y="75"/>
                  </a:lnTo>
                  <a:lnTo>
                    <a:pt x="169" y="73"/>
                  </a:lnTo>
                  <a:lnTo>
                    <a:pt x="168" y="70"/>
                  </a:lnTo>
                  <a:lnTo>
                    <a:pt x="166" y="68"/>
                  </a:lnTo>
                  <a:lnTo>
                    <a:pt x="164" y="65"/>
                  </a:lnTo>
                  <a:lnTo>
                    <a:pt x="162" y="63"/>
                  </a:lnTo>
                  <a:lnTo>
                    <a:pt x="160" y="60"/>
                  </a:lnTo>
                  <a:lnTo>
                    <a:pt x="158" y="58"/>
                  </a:lnTo>
                  <a:lnTo>
                    <a:pt x="156" y="56"/>
                  </a:lnTo>
                  <a:lnTo>
                    <a:pt x="153" y="54"/>
                  </a:lnTo>
                  <a:lnTo>
                    <a:pt x="151" y="52"/>
                  </a:lnTo>
                  <a:lnTo>
                    <a:pt x="148" y="50"/>
                  </a:lnTo>
                  <a:lnTo>
                    <a:pt x="145" y="49"/>
                  </a:lnTo>
                  <a:lnTo>
                    <a:pt x="143" y="47"/>
                  </a:lnTo>
                  <a:lnTo>
                    <a:pt x="140" y="46"/>
                  </a:lnTo>
                  <a:lnTo>
                    <a:pt x="137" y="44"/>
                  </a:lnTo>
                  <a:lnTo>
                    <a:pt x="133" y="43"/>
                  </a:lnTo>
                  <a:lnTo>
                    <a:pt x="131" y="42"/>
                  </a:lnTo>
                  <a:lnTo>
                    <a:pt x="127" y="41"/>
                  </a:lnTo>
                  <a:lnTo>
                    <a:pt x="124" y="41"/>
                  </a:lnTo>
                  <a:lnTo>
                    <a:pt x="121" y="40"/>
                  </a:lnTo>
                  <a:lnTo>
                    <a:pt x="118" y="40"/>
                  </a:lnTo>
                  <a:lnTo>
                    <a:pt x="114" y="40"/>
                  </a:lnTo>
                  <a:lnTo>
                    <a:pt x="111" y="40"/>
                  </a:lnTo>
                  <a:lnTo>
                    <a:pt x="108" y="40"/>
                  </a:lnTo>
                  <a:lnTo>
                    <a:pt x="105" y="40"/>
                  </a:lnTo>
                  <a:lnTo>
                    <a:pt x="102" y="41"/>
                  </a:lnTo>
                  <a:lnTo>
                    <a:pt x="99" y="42"/>
                  </a:lnTo>
                  <a:lnTo>
                    <a:pt x="96" y="43"/>
                  </a:lnTo>
                  <a:lnTo>
                    <a:pt x="93" y="44"/>
                  </a:lnTo>
                  <a:lnTo>
                    <a:pt x="90" y="45"/>
                  </a:lnTo>
                  <a:lnTo>
                    <a:pt x="87" y="46"/>
                  </a:lnTo>
                  <a:lnTo>
                    <a:pt x="84" y="48"/>
                  </a:lnTo>
                  <a:lnTo>
                    <a:pt x="82" y="50"/>
                  </a:lnTo>
                  <a:lnTo>
                    <a:pt x="79" y="52"/>
                  </a:lnTo>
                  <a:lnTo>
                    <a:pt x="76" y="54"/>
                  </a:lnTo>
                  <a:lnTo>
                    <a:pt x="74" y="56"/>
                  </a:lnTo>
                  <a:lnTo>
                    <a:pt x="71" y="59"/>
                  </a:lnTo>
                  <a:lnTo>
                    <a:pt x="69" y="62"/>
                  </a:lnTo>
                  <a:lnTo>
                    <a:pt x="67" y="65"/>
                  </a:lnTo>
                  <a:lnTo>
                    <a:pt x="64" y="68"/>
                  </a:lnTo>
                  <a:lnTo>
                    <a:pt x="62" y="71"/>
                  </a:lnTo>
                  <a:lnTo>
                    <a:pt x="60" y="74"/>
                  </a:lnTo>
                  <a:lnTo>
                    <a:pt x="58" y="78"/>
                  </a:lnTo>
                  <a:lnTo>
                    <a:pt x="56" y="82"/>
                  </a:lnTo>
                  <a:lnTo>
                    <a:pt x="54" y="86"/>
                  </a:lnTo>
                  <a:lnTo>
                    <a:pt x="53" y="90"/>
                  </a:lnTo>
                  <a:lnTo>
                    <a:pt x="51" y="95"/>
                  </a:lnTo>
                  <a:lnTo>
                    <a:pt x="49" y="100"/>
                  </a:lnTo>
                  <a:lnTo>
                    <a:pt x="48" y="104"/>
                  </a:lnTo>
                  <a:lnTo>
                    <a:pt x="47" y="108"/>
                  </a:lnTo>
                  <a:lnTo>
                    <a:pt x="46" y="113"/>
                  </a:lnTo>
                  <a:lnTo>
                    <a:pt x="45" y="117"/>
                  </a:lnTo>
                  <a:lnTo>
                    <a:pt x="44" y="122"/>
                  </a:lnTo>
                  <a:lnTo>
                    <a:pt x="44" y="125"/>
                  </a:lnTo>
                  <a:lnTo>
                    <a:pt x="43" y="130"/>
                  </a:lnTo>
                  <a:lnTo>
                    <a:pt x="43" y="134"/>
                  </a:lnTo>
                  <a:lnTo>
                    <a:pt x="43" y="137"/>
                  </a:lnTo>
                  <a:lnTo>
                    <a:pt x="43" y="141"/>
                  </a:lnTo>
                  <a:lnTo>
                    <a:pt x="44" y="145"/>
                  </a:lnTo>
                  <a:lnTo>
                    <a:pt x="44" y="148"/>
                  </a:lnTo>
                  <a:lnTo>
                    <a:pt x="45" y="151"/>
                  </a:lnTo>
                  <a:lnTo>
                    <a:pt x="46" y="154"/>
                  </a:lnTo>
                  <a:lnTo>
                    <a:pt x="47" y="158"/>
                  </a:lnTo>
                  <a:lnTo>
                    <a:pt x="49" y="161"/>
                  </a:lnTo>
                  <a:lnTo>
                    <a:pt x="50" y="164"/>
                  </a:lnTo>
                  <a:lnTo>
                    <a:pt x="51" y="166"/>
                  </a:lnTo>
                  <a:lnTo>
                    <a:pt x="53" y="169"/>
                  </a:lnTo>
                  <a:lnTo>
                    <a:pt x="55" y="171"/>
                  </a:lnTo>
                  <a:lnTo>
                    <a:pt x="57" y="174"/>
                  </a:lnTo>
                  <a:lnTo>
                    <a:pt x="59" y="176"/>
                  </a:lnTo>
                  <a:lnTo>
                    <a:pt x="61" y="179"/>
                  </a:lnTo>
                  <a:lnTo>
                    <a:pt x="63" y="181"/>
                  </a:lnTo>
                  <a:lnTo>
                    <a:pt x="66" y="182"/>
                  </a:lnTo>
                  <a:lnTo>
                    <a:pt x="68" y="185"/>
                  </a:lnTo>
                  <a:lnTo>
                    <a:pt x="71" y="186"/>
                  </a:lnTo>
                  <a:lnTo>
                    <a:pt x="74" y="188"/>
                  </a:lnTo>
                  <a:lnTo>
                    <a:pt x="77" y="189"/>
                  </a:lnTo>
                  <a:lnTo>
                    <a:pt x="80" y="191"/>
                  </a:lnTo>
                  <a:lnTo>
                    <a:pt x="83" y="192"/>
                  </a:lnTo>
                  <a:lnTo>
                    <a:pt x="86" y="193"/>
                  </a:lnTo>
                  <a:lnTo>
                    <a:pt x="90" y="194"/>
                  </a:lnTo>
                  <a:lnTo>
                    <a:pt x="93" y="195"/>
                  </a:lnTo>
                  <a:lnTo>
                    <a:pt x="96" y="196"/>
                  </a:lnTo>
                  <a:lnTo>
                    <a:pt x="99" y="196"/>
                  </a:lnTo>
                  <a:lnTo>
                    <a:pt x="103" y="196"/>
                  </a:lnTo>
                  <a:lnTo>
                    <a:pt x="106" y="197"/>
                  </a:lnTo>
                  <a:lnTo>
                    <a:pt x="109" y="196"/>
                  </a:lnTo>
                  <a:lnTo>
                    <a:pt x="112" y="196"/>
                  </a:lnTo>
                  <a:lnTo>
                    <a:pt x="115" y="196"/>
                  </a:lnTo>
                  <a:lnTo>
                    <a:pt x="118" y="196"/>
                  </a:lnTo>
                  <a:lnTo>
                    <a:pt x="121" y="195"/>
                  </a:lnTo>
                  <a:lnTo>
                    <a:pt x="125" y="194"/>
                  </a:lnTo>
                  <a:lnTo>
                    <a:pt x="127" y="193"/>
                  </a:lnTo>
                  <a:lnTo>
                    <a:pt x="130" y="192"/>
                  </a:lnTo>
                  <a:lnTo>
                    <a:pt x="133" y="190"/>
                  </a:lnTo>
                  <a:lnTo>
                    <a:pt x="136" y="189"/>
                  </a:lnTo>
                  <a:lnTo>
                    <a:pt x="139" y="187"/>
                  </a:lnTo>
                  <a:lnTo>
                    <a:pt x="141" y="185"/>
                  </a:lnTo>
                  <a:lnTo>
                    <a:pt x="144" y="183"/>
                  </a:lnTo>
                  <a:lnTo>
                    <a:pt x="146" y="180"/>
                  </a:lnTo>
                  <a:lnTo>
                    <a:pt x="149" y="178"/>
                  </a:lnTo>
                  <a:lnTo>
                    <a:pt x="151" y="175"/>
                  </a:lnTo>
                  <a:lnTo>
                    <a:pt x="153" y="172"/>
                  </a:lnTo>
                  <a:lnTo>
                    <a:pt x="155" y="169"/>
                  </a:lnTo>
                  <a:lnTo>
                    <a:pt x="157" y="166"/>
                  </a:lnTo>
                  <a:lnTo>
                    <a:pt x="160" y="162"/>
                  </a:lnTo>
                  <a:lnTo>
                    <a:pt x="162" y="159"/>
                  </a:lnTo>
                  <a:lnTo>
                    <a:pt x="163" y="155"/>
                  </a:lnTo>
                  <a:lnTo>
                    <a:pt x="165" y="151"/>
                  </a:lnTo>
                  <a:lnTo>
                    <a:pt x="167" y="147"/>
                  </a:lnTo>
                  <a:lnTo>
                    <a:pt x="168" y="142"/>
                  </a:lnTo>
                  <a:lnTo>
                    <a:pt x="170" y="138"/>
                  </a:lnTo>
                  <a:lnTo>
                    <a:pt x="212" y="150"/>
                  </a:lnTo>
                </a:path>
              </a:pathLst>
            </a:custGeom>
            <a:solidFill>
              <a:srgbClr val="000000"/>
            </a:solidFill>
            <a:ln w="9525" cap="rnd">
              <a:noFill/>
              <a:round/>
              <a:headEnd/>
              <a:tailEnd/>
            </a:ln>
          </p:spPr>
          <p:txBody>
            <a:bodyPr>
              <a:prstTxWarp prst="textNoShape">
                <a:avLst/>
              </a:prstTxWarp>
            </a:bodyPr>
            <a:lstStyle/>
            <a:p>
              <a:endParaRPr lang="en-US"/>
            </a:p>
          </p:txBody>
        </p:sp>
        <p:sp>
          <p:nvSpPr>
            <p:cNvPr id="174124" name="Freeform 387"/>
            <p:cNvSpPr>
              <a:spLocks noChangeAspect="1"/>
            </p:cNvSpPr>
            <p:nvPr/>
          </p:nvSpPr>
          <p:spPr bwMode="auto">
            <a:xfrm rot="444655">
              <a:off x="3127535" y="4721388"/>
              <a:ext cx="231711" cy="250274"/>
            </a:xfrm>
            <a:custGeom>
              <a:avLst/>
              <a:gdLst>
                <a:gd name="T0" fmla="*/ 54 w 242"/>
                <a:gd name="T1" fmla="*/ 248 h 293"/>
                <a:gd name="T2" fmla="*/ 40 w 242"/>
                <a:gd name="T3" fmla="*/ 240 h 293"/>
                <a:gd name="T4" fmla="*/ 28 w 242"/>
                <a:gd name="T5" fmla="*/ 233 h 293"/>
                <a:gd name="T6" fmla="*/ 19 w 242"/>
                <a:gd name="T7" fmla="*/ 226 h 293"/>
                <a:gd name="T8" fmla="*/ 13 w 242"/>
                <a:gd name="T9" fmla="*/ 220 h 293"/>
                <a:gd name="T10" fmla="*/ 8 w 242"/>
                <a:gd name="T11" fmla="*/ 213 h 293"/>
                <a:gd name="T12" fmla="*/ 4 w 242"/>
                <a:gd name="T13" fmla="*/ 205 h 293"/>
                <a:gd name="T14" fmla="*/ 1 w 242"/>
                <a:gd name="T15" fmla="*/ 197 h 293"/>
                <a:gd name="T16" fmla="*/ 0 w 242"/>
                <a:gd name="T17" fmla="*/ 188 h 293"/>
                <a:gd name="T18" fmla="*/ 0 w 242"/>
                <a:gd name="T19" fmla="*/ 179 h 293"/>
                <a:gd name="T20" fmla="*/ 1 w 242"/>
                <a:gd name="T21" fmla="*/ 170 h 293"/>
                <a:gd name="T22" fmla="*/ 4 w 242"/>
                <a:gd name="T23" fmla="*/ 160 h 293"/>
                <a:gd name="T24" fmla="*/ 8 w 242"/>
                <a:gd name="T25" fmla="*/ 151 h 293"/>
                <a:gd name="T26" fmla="*/ 15 w 242"/>
                <a:gd name="T27" fmla="*/ 141 h 293"/>
                <a:gd name="T28" fmla="*/ 22 w 242"/>
                <a:gd name="T29" fmla="*/ 132 h 293"/>
                <a:gd name="T30" fmla="*/ 31 w 242"/>
                <a:gd name="T31" fmla="*/ 126 h 293"/>
                <a:gd name="T32" fmla="*/ 41 w 242"/>
                <a:gd name="T33" fmla="*/ 121 h 293"/>
                <a:gd name="T34" fmla="*/ 51 w 242"/>
                <a:gd name="T35" fmla="*/ 118 h 293"/>
                <a:gd name="T36" fmla="*/ 63 w 242"/>
                <a:gd name="T37" fmla="*/ 118 h 293"/>
                <a:gd name="T38" fmla="*/ 76 w 242"/>
                <a:gd name="T39" fmla="*/ 120 h 293"/>
                <a:gd name="T40" fmla="*/ 84 w 242"/>
                <a:gd name="T41" fmla="*/ 119 h 293"/>
                <a:gd name="T42" fmla="*/ 77 w 242"/>
                <a:gd name="T43" fmla="*/ 105 h 293"/>
                <a:gd name="T44" fmla="*/ 73 w 242"/>
                <a:gd name="T45" fmla="*/ 91 h 293"/>
                <a:gd name="T46" fmla="*/ 69 w 242"/>
                <a:gd name="T47" fmla="*/ 72 h 293"/>
                <a:gd name="T48" fmla="*/ 62 w 242"/>
                <a:gd name="T49" fmla="*/ 0 h 293"/>
                <a:gd name="T50" fmla="*/ 117 w 242"/>
                <a:gd name="T51" fmla="*/ 97 h 293"/>
                <a:gd name="T52" fmla="*/ 122 w 242"/>
                <a:gd name="T53" fmla="*/ 116 h 293"/>
                <a:gd name="T54" fmla="*/ 125 w 242"/>
                <a:gd name="T55" fmla="*/ 126 h 293"/>
                <a:gd name="T56" fmla="*/ 130 w 242"/>
                <a:gd name="T57" fmla="*/ 133 h 293"/>
                <a:gd name="T58" fmla="*/ 136 w 242"/>
                <a:gd name="T59" fmla="*/ 139 h 293"/>
                <a:gd name="T60" fmla="*/ 146 w 242"/>
                <a:gd name="T61" fmla="*/ 145 h 293"/>
                <a:gd name="T62" fmla="*/ 201 w 242"/>
                <a:gd name="T63" fmla="*/ 69 h 293"/>
                <a:gd name="T64" fmla="*/ 109 w 242"/>
                <a:gd name="T65" fmla="*/ 171 h 293"/>
                <a:gd name="T66" fmla="*/ 93 w 242"/>
                <a:gd name="T67" fmla="*/ 164 h 293"/>
                <a:gd name="T68" fmla="*/ 77 w 242"/>
                <a:gd name="T69" fmla="*/ 157 h 293"/>
                <a:gd name="T70" fmla="*/ 68 w 242"/>
                <a:gd name="T71" fmla="*/ 157 h 293"/>
                <a:gd name="T72" fmla="*/ 60 w 242"/>
                <a:gd name="T73" fmla="*/ 158 h 293"/>
                <a:gd name="T74" fmla="*/ 53 w 242"/>
                <a:gd name="T75" fmla="*/ 162 h 293"/>
                <a:gd name="T76" fmla="*/ 48 w 242"/>
                <a:gd name="T77" fmla="*/ 169 h 293"/>
                <a:gd name="T78" fmla="*/ 45 w 242"/>
                <a:gd name="T79" fmla="*/ 175 h 293"/>
                <a:gd name="T80" fmla="*/ 45 w 242"/>
                <a:gd name="T81" fmla="*/ 179 h 293"/>
                <a:gd name="T82" fmla="*/ 44 w 242"/>
                <a:gd name="T83" fmla="*/ 184 h 293"/>
                <a:gd name="T84" fmla="*/ 45 w 242"/>
                <a:gd name="T85" fmla="*/ 188 h 293"/>
                <a:gd name="T86" fmla="*/ 47 w 242"/>
                <a:gd name="T87" fmla="*/ 193 h 293"/>
                <a:gd name="T88" fmla="*/ 49 w 242"/>
                <a:gd name="T89" fmla="*/ 197 h 293"/>
                <a:gd name="T90" fmla="*/ 52 w 242"/>
                <a:gd name="T91" fmla="*/ 201 h 293"/>
                <a:gd name="T92" fmla="*/ 56 w 242"/>
                <a:gd name="T93" fmla="*/ 204 h 293"/>
                <a:gd name="T94" fmla="*/ 72 w 242"/>
                <a:gd name="T95" fmla="*/ 213 h 293"/>
                <a:gd name="T96" fmla="*/ 121 w 242"/>
                <a:gd name="T97" fmla="*/ 237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2"/>
                <a:gd name="T148" fmla="*/ 0 h 293"/>
                <a:gd name="T149" fmla="*/ 242 w 242"/>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2" h="293">
                  <a:moveTo>
                    <a:pt x="241" y="88"/>
                  </a:moveTo>
                  <a:lnTo>
                    <a:pt x="143" y="292"/>
                  </a:lnTo>
                  <a:lnTo>
                    <a:pt x="58" y="250"/>
                  </a:lnTo>
                  <a:lnTo>
                    <a:pt x="54" y="248"/>
                  </a:lnTo>
                  <a:lnTo>
                    <a:pt x="50" y="246"/>
                  </a:lnTo>
                  <a:lnTo>
                    <a:pt x="47" y="244"/>
                  </a:lnTo>
                  <a:lnTo>
                    <a:pt x="43" y="242"/>
                  </a:lnTo>
                  <a:lnTo>
                    <a:pt x="40" y="240"/>
                  </a:lnTo>
                  <a:lnTo>
                    <a:pt x="37" y="239"/>
                  </a:lnTo>
                  <a:lnTo>
                    <a:pt x="34" y="237"/>
                  </a:lnTo>
                  <a:lnTo>
                    <a:pt x="31" y="235"/>
                  </a:lnTo>
                  <a:lnTo>
                    <a:pt x="28" y="233"/>
                  </a:lnTo>
                  <a:lnTo>
                    <a:pt x="26" y="231"/>
                  </a:lnTo>
                  <a:lnTo>
                    <a:pt x="23" y="230"/>
                  </a:lnTo>
                  <a:lnTo>
                    <a:pt x="21" y="228"/>
                  </a:lnTo>
                  <a:lnTo>
                    <a:pt x="19" y="226"/>
                  </a:lnTo>
                  <a:lnTo>
                    <a:pt x="17" y="225"/>
                  </a:lnTo>
                  <a:lnTo>
                    <a:pt x="16" y="223"/>
                  </a:lnTo>
                  <a:lnTo>
                    <a:pt x="14" y="221"/>
                  </a:lnTo>
                  <a:lnTo>
                    <a:pt x="13" y="220"/>
                  </a:lnTo>
                  <a:lnTo>
                    <a:pt x="11" y="218"/>
                  </a:lnTo>
                  <a:lnTo>
                    <a:pt x="10" y="216"/>
                  </a:lnTo>
                  <a:lnTo>
                    <a:pt x="8" y="215"/>
                  </a:lnTo>
                  <a:lnTo>
                    <a:pt x="8" y="213"/>
                  </a:lnTo>
                  <a:lnTo>
                    <a:pt x="6" y="211"/>
                  </a:lnTo>
                  <a:lnTo>
                    <a:pt x="5" y="209"/>
                  </a:lnTo>
                  <a:lnTo>
                    <a:pt x="5" y="207"/>
                  </a:lnTo>
                  <a:lnTo>
                    <a:pt x="4" y="205"/>
                  </a:lnTo>
                  <a:lnTo>
                    <a:pt x="3" y="203"/>
                  </a:lnTo>
                  <a:lnTo>
                    <a:pt x="2" y="201"/>
                  </a:lnTo>
                  <a:lnTo>
                    <a:pt x="2" y="199"/>
                  </a:lnTo>
                  <a:lnTo>
                    <a:pt x="1" y="197"/>
                  </a:lnTo>
                  <a:lnTo>
                    <a:pt x="1" y="195"/>
                  </a:lnTo>
                  <a:lnTo>
                    <a:pt x="0" y="193"/>
                  </a:lnTo>
                  <a:lnTo>
                    <a:pt x="0" y="190"/>
                  </a:lnTo>
                  <a:lnTo>
                    <a:pt x="0" y="188"/>
                  </a:lnTo>
                  <a:lnTo>
                    <a:pt x="0" y="185"/>
                  </a:lnTo>
                  <a:lnTo>
                    <a:pt x="0" y="183"/>
                  </a:lnTo>
                  <a:lnTo>
                    <a:pt x="0" y="181"/>
                  </a:lnTo>
                  <a:lnTo>
                    <a:pt x="0" y="179"/>
                  </a:lnTo>
                  <a:lnTo>
                    <a:pt x="0" y="176"/>
                  </a:lnTo>
                  <a:lnTo>
                    <a:pt x="0" y="174"/>
                  </a:lnTo>
                  <a:lnTo>
                    <a:pt x="1" y="172"/>
                  </a:lnTo>
                  <a:lnTo>
                    <a:pt x="1" y="170"/>
                  </a:lnTo>
                  <a:lnTo>
                    <a:pt x="2" y="167"/>
                  </a:lnTo>
                  <a:lnTo>
                    <a:pt x="3" y="165"/>
                  </a:lnTo>
                  <a:lnTo>
                    <a:pt x="3" y="163"/>
                  </a:lnTo>
                  <a:lnTo>
                    <a:pt x="4" y="160"/>
                  </a:lnTo>
                  <a:lnTo>
                    <a:pt x="5" y="158"/>
                  </a:lnTo>
                  <a:lnTo>
                    <a:pt x="6" y="156"/>
                  </a:lnTo>
                  <a:lnTo>
                    <a:pt x="7" y="154"/>
                  </a:lnTo>
                  <a:lnTo>
                    <a:pt x="8" y="151"/>
                  </a:lnTo>
                  <a:lnTo>
                    <a:pt x="10" y="148"/>
                  </a:lnTo>
                  <a:lnTo>
                    <a:pt x="11" y="145"/>
                  </a:lnTo>
                  <a:lnTo>
                    <a:pt x="13" y="143"/>
                  </a:lnTo>
                  <a:lnTo>
                    <a:pt x="15" y="141"/>
                  </a:lnTo>
                  <a:lnTo>
                    <a:pt x="16" y="139"/>
                  </a:lnTo>
                  <a:lnTo>
                    <a:pt x="18" y="137"/>
                  </a:lnTo>
                  <a:lnTo>
                    <a:pt x="20" y="134"/>
                  </a:lnTo>
                  <a:lnTo>
                    <a:pt x="22" y="132"/>
                  </a:lnTo>
                  <a:lnTo>
                    <a:pt x="24" y="131"/>
                  </a:lnTo>
                  <a:lnTo>
                    <a:pt x="27" y="129"/>
                  </a:lnTo>
                  <a:lnTo>
                    <a:pt x="29" y="127"/>
                  </a:lnTo>
                  <a:lnTo>
                    <a:pt x="31" y="126"/>
                  </a:lnTo>
                  <a:lnTo>
                    <a:pt x="33" y="125"/>
                  </a:lnTo>
                  <a:lnTo>
                    <a:pt x="36" y="123"/>
                  </a:lnTo>
                  <a:lnTo>
                    <a:pt x="38" y="122"/>
                  </a:lnTo>
                  <a:lnTo>
                    <a:pt x="41" y="121"/>
                  </a:lnTo>
                  <a:lnTo>
                    <a:pt x="43" y="120"/>
                  </a:lnTo>
                  <a:lnTo>
                    <a:pt x="46" y="120"/>
                  </a:lnTo>
                  <a:lnTo>
                    <a:pt x="49" y="119"/>
                  </a:lnTo>
                  <a:lnTo>
                    <a:pt x="51" y="118"/>
                  </a:lnTo>
                  <a:lnTo>
                    <a:pt x="54" y="118"/>
                  </a:lnTo>
                  <a:lnTo>
                    <a:pt x="57" y="118"/>
                  </a:lnTo>
                  <a:lnTo>
                    <a:pt x="60" y="118"/>
                  </a:lnTo>
                  <a:lnTo>
                    <a:pt x="63" y="118"/>
                  </a:lnTo>
                  <a:lnTo>
                    <a:pt x="66" y="118"/>
                  </a:lnTo>
                  <a:lnTo>
                    <a:pt x="69" y="118"/>
                  </a:lnTo>
                  <a:lnTo>
                    <a:pt x="72" y="119"/>
                  </a:lnTo>
                  <a:lnTo>
                    <a:pt x="76" y="120"/>
                  </a:lnTo>
                  <a:lnTo>
                    <a:pt x="79" y="120"/>
                  </a:lnTo>
                  <a:lnTo>
                    <a:pt x="82" y="121"/>
                  </a:lnTo>
                  <a:lnTo>
                    <a:pt x="86" y="122"/>
                  </a:lnTo>
                  <a:lnTo>
                    <a:pt x="84" y="119"/>
                  </a:lnTo>
                  <a:lnTo>
                    <a:pt x="82" y="115"/>
                  </a:lnTo>
                  <a:lnTo>
                    <a:pt x="80" y="112"/>
                  </a:lnTo>
                  <a:lnTo>
                    <a:pt x="78" y="108"/>
                  </a:lnTo>
                  <a:lnTo>
                    <a:pt x="77" y="105"/>
                  </a:lnTo>
                  <a:lnTo>
                    <a:pt x="76" y="102"/>
                  </a:lnTo>
                  <a:lnTo>
                    <a:pt x="74" y="99"/>
                  </a:lnTo>
                  <a:lnTo>
                    <a:pt x="74" y="95"/>
                  </a:lnTo>
                  <a:lnTo>
                    <a:pt x="73" y="91"/>
                  </a:lnTo>
                  <a:lnTo>
                    <a:pt x="72" y="88"/>
                  </a:lnTo>
                  <a:lnTo>
                    <a:pt x="71" y="83"/>
                  </a:lnTo>
                  <a:lnTo>
                    <a:pt x="70" y="77"/>
                  </a:lnTo>
                  <a:lnTo>
                    <a:pt x="69" y="72"/>
                  </a:lnTo>
                  <a:lnTo>
                    <a:pt x="69" y="66"/>
                  </a:lnTo>
                  <a:lnTo>
                    <a:pt x="68" y="59"/>
                  </a:lnTo>
                  <a:lnTo>
                    <a:pt x="68" y="52"/>
                  </a:lnTo>
                  <a:lnTo>
                    <a:pt x="62" y="0"/>
                  </a:lnTo>
                  <a:lnTo>
                    <a:pt x="108" y="23"/>
                  </a:lnTo>
                  <a:lnTo>
                    <a:pt x="114" y="83"/>
                  </a:lnTo>
                  <a:lnTo>
                    <a:pt x="116" y="90"/>
                  </a:lnTo>
                  <a:lnTo>
                    <a:pt x="117" y="97"/>
                  </a:lnTo>
                  <a:lnTo>
                    <a:pt x="119" y="103"/>
                  </a:lnTo>
                  <a:lnTo>
                    <a:pt x="119" y="108"/>
                  </a:lnTo>
                  <a:lnTo>
                    <a:pt x="121" y="112"/>
                  </a:lnTo>
                  <a:lnTo>
                    <a:pt x="122" y="116"/>
                  </a:lnTo>
                  <a:lnTo>
                    <a:pt x="123" y="120"/>
                  </a:lnTo>
                  <a:lnTo>
                    <a:pt x="124" y="122"/>
                  </a:lnTo>
                  <a:lnTo>
                    <a:pt x="125" y="124"/>
                  </a:lnTo>
                  <a:lnTo>
                    <a:pt x="125" y="126"/>
                  </a:lnTo>
                  <a:lnTo>
                    <a:pt x="126" y="128"/>
                  </a:lnTo>
                  <a:lnTo>
                    <a:pt x="127" y="130"/>
                  </a:lnTo>
                  <a:lnTo>
                    <a:pt x="129" y="132"/>
                  </a:lnTo>
                  <a:lnTo>
                    <a:pt x="130" y="133"/>
                  </a:lnTo>
                  <a:lnTo>
                    <a:pt x="131" y="135"/>
                  </a:lnTo>
                  <a:lnTo>
                    <a:pt x="132" y="136"/>
                  </a:lnTo>
                  <a:lnTo>
                    <a:pt x="134" y="138"/>
                  </a:lnTo>
                  <a:lnTo>
                    <a:pt x="136" y="139"/>
                  </a:lnTo>
                  <a:lnTo>
                    <a:pt x="138" y="140"/>
                  </a:lnTo>
                  <a:lnTo>
                    <a:pt x="140" y="142"/>
                  </a:lnTo>
                  <a:lnTo>
                    <a:pt x="143" y="144"/>
                  </a:lnTo>
                  <a:lnTo>
                    <a:pt x="146" y="145"/>
                  </a:lnTo>
                  <a:lnTo>
                    <a:pt x="149" y="147"/>
                  </a:lnTo>
                  <a:lnTo>
                    <a:pt x="153" y="149"/>
                  </a:lnTo>
                  <a:lnTo>
                    <a:pt x="161" y="153"/>
                  </a:lnTo>
                  <a:lnTo>
                    <a:pt x="201" y="69"/>
                  </a:lnTo>
                  <a:lnTo>
                    <a:pt x="241" y="88"/>
                  </a:lnTo>
                  <a:lnTo>
                    <a:pt x="144" y="188"/>
                  </a:lnTo>
                  <a:lnTo>
                    <a:pt x="113" y="173"/>
                  </a:lnTo>
                  <a:lnTo>
                    <a:pt x="109" y="171"/>
                  </a:lnTo>
                  <a:lnTo>
                    <a:pt x="106" y="170"/>
                  </a:lnTo>
                  <a:lnTo>
                    <a:pt x="103" y="168"/>
                  </a:lnTo>
                  <a:lnTo>
                    <a:pt x="99" y="167"/>
                  </a:lnTo>
                  <a:lnTo>
                    <a:pt x="93" y="164"/>
                  </a:lnTo>
                  <a:lnTo>
                    <a:pt x="88" y="162"/>
                  </a:lnTo>
                  <a:lnTo>
                    <a:pt x="84" y="160"/>
                  </a:lnTo>
                  <a:lnTo>
                    <a:pt x="80" y="158"/>
                  </a:lnTo>
                  <a:lnTo>
                    <a:pt x="77" y="157"/>
                  </a:lnTo>
                  <a:lnTo>
                    <a:pt x="74" y="157"/>
                  </a:lnTo>
                  <a:lnTo>
                    <a:pt x="72" y="157"/>
                  </a:lnTo>
                  <a:lnTo>
                    <a:pt x="70" y="157"/>
                  </a:lnTo>
                  <a:lnTo>
                    <a:pt x="68" y="157"/>
                  </a:lnTo>
                  <a:lnTo>
                    <a:pt x="66" y="157"/>
                  </a:lnTo>
                  <a:lnTo>
                    <a:pt x="64" y="157"/>
                  </a:lnTo>
                  <a:lnTo>
                    <a:pt x="62" y="157"/>
                  </a:lnTo>
                  <a:lnTo>
                    <a:pt x="60" y="158"/>
                  </a:lnTo>
                  <a:lnTo>
                    <a:pt x="58" y="159"/>
                  </a:lnTo>
                  <a:lnTo>
                    <a:pt x="57" y="160"/>
                  </a:lnTo>
                  <a:lnTo>
                    <a:pt x="55" y="161"/>
                  </a:lnTo>
                  <a:lnTo>
                    <a:pt x="53" y="162"/>
                  </a:lnTo>
                  <a:lnTo>
                    <a:pt x="52" y="164"/>
                  </a:lnTo>
                  <a:lnTo>
                    <a:pt x="50" y="165"/>
                  </a:lnTo>
                  <a:lnTo>
                    <a:pt x="49" y="167"/>
                  </a:lnTo>
                  <a:lnTo>
                    <a:pt x="48" y="169"/>
                  </a:lnTo>
                  <a:lnTo>
                    <a:pt x="47" y="171"/>
                  </a:lnTo>
                  <a:lnTo>
                    <a:pt x="47" y="172"/>
                  </a:lnTo>
                  <a:lnTo>
                    <a:pt x="46" y="174"/>
                  </a:lnTo>
                  <a:lnTo>
                    <a:pt x="45" y="175"/>
                  </a:lnTo>
                  <a:lnTo>
                    <a:pt x="45" y="176"/>
                  </a:lnTo>
                  <a:lnTo>
                    <a:pt x="45" y="177"/>
                  </a:lnTo>
                  <a:lnTo>
                    <a:pt x="45" y="178"/>
                  </a:lnTo>
                  <a:lnTo>
                    <a:pt x="45" y="179"/>
                  </a:lnTo>
                  <a:lnTo>
                    <a:pt x="44" y="181"/>
                  </a:lnTo>
                  <a:lnTo>
                    <a:pt x="44" y="182"/>
                  </a:lnTo>
                  <a:lnTo>
                    <a:pt x="44" y="183"/>
                  </a:lnTo>
                  <a:lnTo>
                    <a:pt x="44" y="184"/>
                  </a:lnTo>
                  <a:lnTo>
                    <a:pt x="44" y="185"/>
                  </a:lnTo>
                  <a:lnTo>
                    <a:pt x="45" y="186"/>
                  </a:lnTo>
                  <a:lnTo>
                    <a:pt x="45" y="188"/>
                  </a:lnTo>
                  <a:lnTo>
                    <a:pt x="45" y="190"/>
                  </a:lnTo>
                  <a:lnTo>
                    <a:pt x="45" y="191"/>
                  </a:lnTo>
                  <a:lnTo>
                    <a:pt x="46" y="192"/>
                  </a:lnTo>
                  <a:lnTo>
                    <a:pt x="47" y="193"/>
                  </a:lnTo>
                  <a:lnTo>
                    <a:pt x="47" y="194"/>
                  </a:lnTo>
                  <a:lnTo>
                    <a:pt x="48" y="195"/>
                  </a:lnTo>
                  <a:lnTo>
                    <a:pt x="48" y="196"/>
                  </a:lnTo>
                  <a:lnTo>
                    <a:pt x="49" y="197"/>
                  </a:lnTo>
                  <a:lnTo>
                    <a:pt x="50" y="198"/>
                  </a:lnTo>
                  <a:lnTo>
                    <a:pt x="50" y="199"/>
                  </a:lnTo>
                  <a:lnTo>
                    <a:pt x="51" y="200"/>
                  </a:lnTo>
                  <a:lnTo>
                    <a:pt x="52" y="201"/>
                  </a:lnTo>
                  <a:lnTo>
                    <a:pt x="53" y="202"/>
                  </a:lnTo>
                  <a:lnTo>
                    <a:pt x="54" y="202"/>
                  </a:lnTo>
                  <a:lnTo>
                    <a:pt x="55" y="203"/>
                  </a:lnTo>
                  <a:lnTo>
                    <a:pt x="56" y="204"/>
                  </a:lnTo>
                  <a:lnTo>
                    <a:pt x="58" y="205"/>
                  </a:lnTo>
                  <a:lnTo>
                    <a:pt x="61" y="207"/>
                  </a:lnTo>
                  <a:lnTo>
                    <a:pt x="68" y="210"/>
                  </a:lnTo>
                  <a:lnTo>
                    <a:pt x="72" y="213"/>
                  </a:lnTo>
                  <a:lnTo>
                    <a:pt x="77" y="215"/>
                  </a:lnTo>
                  <a:lnTo>
                    <a:pt x="82" y="218"/>
                  </a:lnTo>
                  <a:lnTo>
                    <a:pt x="88" y="221"/>
                  </a:lnTo>
                  <a:lnTo>
                    <a:pt x="121" y="237"/>
                  </a:lnTo>
                  <a:lnTo>
                    <a:pt x="144" y="188"/>
                  </a:lnTo>
                  <a:lnTo>
                    <a:pt x="241" y="88"/>
                  </a:lnTo>
                </a:path>
              </a:pathLst>
            </a:custGeom>
            <a:solidFill>
              <a:srgbClr val="000000"/>
            </a:solidFill>
            <a:ln w="9525" cap="rnd">
              <a:noFill/>
              <a:round/>
              <a:headEnd/>
              <a:tailEnd/>
            </a:ln>
          </p:spPr>
          <p:txBody>
            <a:bodyPr>
              <a:prstTxWarp prst="textNoShape">
                <a:avLst/>
              </a:prstTxWarp>
            </a:bodyPr>
            <a:lstStyle/>
            <a:p>
              <a:endParaRPr lang="en-US"/>
            </a:p>
          </p:txBody>
        </p:sp>
        <p:sp>
          <p:nvSpPr>
            <p:cNvPr id="174125" name="Freeform 388"/>
            <p:cNvSpPr>
              <a:spLocks noChangeAspect="1"/>
            </p:cNvSpPr>
            <p:nvPr/>
          </p:nvSpPr>
          <p:spPr bwMode="auto">
            <a:xfrm rot="317409">
              <a:off x="2950054" y="4648581"/>
              <a:ext cx="202131" cy="218421"/>
            </a:xfrm>
            <a:custGeom>
              <a:avLst/>
              <a:gdLst>
                <a:gd name="T0" fmla="*/ 214 w 215"/>
                <a:gd name="T1" fmla="*/ 24 h 250"/>
                <a:gd name="T2" fmla="*/ 113 w 215"/>
                <a:gd name="T3" fmla="*/ 180 h 250"/>
                <a:gd name="T4" fmla="*/ 168 w 215"/>
                <a:gd name="T5" fmla="*/ 217 h 250"/>
                <a:gd name="T6" fmla="*/ 146 w 215"/>
                <a:gd name="T7" fmla="*/ 249 h 250"/>
                <a:gd name="T8" fmla="*/ 0 w 215"/>
                <a:gd name="T9" fmla="*/ 152 h 250"/>
                <a:gd name="T10" fmla="*/ 21 w 215"/>
                <a:gd name="T11" fmla="*/ 119 h 250"/>
                <a:gd name="T12" fmla="*/ 76 w 215"/>
                <a:gd name="T13" fmla="*/ 156 h 250"/>
                <a:gd name="T14" fmla="*/ 178 w 215"/>
                <a:gd name="T15" fmla="*/ 0 h 250"/>
                <a:gd name="T16" fmla="*/ 214 w 215"/>
                <a:gd name="T17" fmla="*/ 24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
                <a:gd name="T28" fmla="*/ 0 h 250"/>
                <a:gd name="T29" fmla="*/ 215 w 215"/>
                <a:gd name="T30" fmla="*/ 250 h 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 h="250">
                  <a:moveTo>
                    <a:pt x="214" y="24"/>
                  </a:moveTo>
                  <a:lnTo>
                    <a:pt x="113" y="180"/>
                  </a:lnTo>
                  <a:lnTo>
                    <a:pt x="168" y="217"/>
                  </a:lnTo>
                  <a:lnTo>
                    <a:pt x="146" y="249"/>
                  </a:lnTo>
                  <a:lnTo>
                    <a:pt x="0" y="152"/>
                  </a:lnTo>
                  <a:lnTo>
                    <a:pt x="21" y="119"/>
                  </a:lnTo>
                  <a:lnTo>
                    <a:pt x="76" y="156"/>
                  </a:lnTo>
                  <a:lnTo>
                    <a:pt x="178" y="0"/>
                  </a:lnTo>
                  <a:lnTo>
                    <a:pt x="214" y="24"/>
                  </a:lnTo>
                </a:path>
              </a:pathLst>
            </a:custGeom>
            <a:solidFill>
              <a:srgbClr val="000000"/>
            </a:solidFill>
            <a:ln w="9525" cap="rnd">
              <a:noFill/>
              <a:round/>
              <a:headEnd/>
              <a:tailEnd/>
            </a:ln>
          </p:spPr>
          <p:txBody>
            <a:bodyPr>
              <a:prstTxWarp prst="textNoShape">
                <a:avLst/>
              </a:prstTxWarp>
            </a:bodyPr>
            <a:lstStyle/>
            <a:p>
              <a:endParaRPr lang="en-US"/>
            </a:p>
          </p:txBody>
        </p:sp>
        <p:sp>
          <p:nvSpPr>
            <p:cNvPr id="174126" name="Freeform 389"/>
            <p:cNvSpPr>
              <a:spLocks noChangeAspect="1"/>
            </p:cNvSpPr>
            <p:nvPr/>
          </p:nvSpPr>
          <p:spPr bwMode="auto">
            <a:xfrm rot="939981">
              <a:off x="2767643" y="4434710"/>
              <a:ext cx="216921" cy="204770"/>
            </a:xfrm>
            <a:custGeom>
              <a:avLst/>
              <a:gdLst>
                <a:gd name="T0" fmla="*/ 176 w 233"/>
                <a:gd name="T1" fmla="*/ 207 h 235"/>
                <a:gd name="T2" fmla="*/ 158 w 233"/>
                <a:gd name="T3" fmla="*/ 220 h 235"/>
                <a:gd name="T4" fmla="*/ 138 w 233"/>
                <a:gd name="T5" fmla="*/ 229 h 235"/>
                <a:gd name="T6" fmla="*/ 116 w 233"/>
                <a:gd name="T7" fmla="*/ 233 h 235"/>
                <a:gd name="T8" fmla="*/ 102 w 233"/>
                <a:gd name="T9" fmla="*/ 234 h 235"/>
                <a:gd name="T10" fmla="*/ 88 w 233"/>
                <a:gd name="T11" fmla="*/ 232 h 235"/>
                <a:gd name="T12" fmla="*/ 72 w 233"/>
                <a:gd name="T13" fmla="*/ 227 h 235"/>
                <a:gd name="T14" fmla="*/ 57 w 233"/>
                <a:gd name="T15" fmla="*/ 220 h 235"/>
                <a:gd name="T16" fmla="*/ 42 w 233"/>
                <a:gd name="T17" fmla="*/ 209 h 235"/>
                <a:gd name="T18" fmla="*/ 28 w 233"/>
                <a:gd name="T19" fmla="*/ 195 h 235"/>
                <a:gd name="T20" fmla="*/ 18 w 233"/>
                <a:gd name="T21" fmla="*/ 181 h 235"/>
                <a:gd name="T22" fmla="*/ 9 w 233"/>
                <a:gd name="T23" fmla="*/ 167 h 235"/>
                <a:gd name="T24" fmla="*/ 4 w 233"/>
                <a:gd name="T25" fmla="*/ 152 h 235"/>
                <a:gd name="T26" fmla="*/ 1 w 233"/>
                <a:gd name="T27" fmla="*/ 137 h 235"/>
                <a:gd name="T28" fmla="*/ 0 w 233"/>
                <a:gd name="T29" fmla="*/ 121 h 235"/>
                <a:gd name="T30" fmla="*/ 2 w 233"/>
                <a:gd name="T31" fmla="*/ 105 h 235"/>
                <a:gd name="T32" fmla="*/ 7 w 233"/>
                <a:gd name="T33" fmla="*/ 89 h 235"/>
                <a:gd name="T34" fmla="*/ 14 w 233"/>
                <a:gd name="T35" fmla="*/ 74 h 235"/>
                <a:gd name="T36" fmla="*/ 24 w 233"/>
                <a:gd name="T37" fmla="*/ 59 h 235"/>
                <a:gd name="T38" fmla="*/ 37 w 233"/>
                <a:gd name="T39" fmla="*/ 44 h 235"/>
                <a:gd name="T40" fmla="*/ 51 w 233"/>
                <a:gd name="T41" fmla="*/ 30 h 235"/>
                <a:gd name="T42" fmla="*/ 67 w 233"/>
                <a:gd name="T43" fmla="*/ 19 h 235"/>
                <a:gd name="T44" fmla="*/ 82 w 233"/>
                <a:gd name="T45" fmla="*/ 10 h 235"/>
                <a:gd name="T46" fmla="*/ 97 w 233"/>
                <a:gd name="T47" fmla="*/ 4 h 235"/>
                <a:gd name="T48" fmla="*/ 113 w 233"/>
                <a:gd name="T49" fmla="*/ 1 h 235"/>
                <a:gd name="T50" fmla="*/ 129 w 233"/>
                <a:gd name="T51" fmla="*/ 0 h 235"/>
                <a:gd name="T52" fmla="*/ 144 w 233"/>
                <a:gd name="T53" fmla="*/ 2 h 235"/>
                <a:gd name="T54" fmla="*/ 159 w 233"/>
                <a:gd name="T55" fmla="*/ 7 h 235"/>
                <a:gd name="T56" fmla="*/ 173 w 233"/>
                <a:gd name="T57" fmla="*/ 13 h 235"/>
                <a:gd name="T58" fmla="*/ 186 w 233"/>
                <a:gd name="T59" fmla="*/ 23 h 235"/>
                <a:gd name="T60" fmla="*/ 199 w 233"/>
                <a:gd name="T61" fmla="*/ 35 h 235"/>
                <a:gd name="T62" fmla="*/ 211 w 233"/>
                <a:gd name="T63" fmla="*/ 48 h 235"/>
                <a:gd name="T64" fmla="*/ 220 w 233"/>
                <a:gd name="T65" fmla="*/ 62 h 235"/>
                <a:gd name="T66" fmla="*/ 226 w 233"/>
                <a:gd name="T67" fmla="*/ 77 h 235"/>
                <a:gd name="T68" fmla="*/ 231 w 233"/>
                <a:gd name="T69" fmla="*/ 92 h 235"/>
                <a:gd name="T70" fmla="*/ 232 w 233"/>
                <a:gd name="T71" fmla="*/ 107 h 235"/>
                <a:gd name="T72" fmla="*/ 231 w 233"/>
                <a:gd name="T73" fmla="*/ 124 h 235"/>
                <a:gd name="T74" fmla="*/ 227 w 233"/>
                <a:gd name="T75" fmla="*/ 139 h 235"/>
                <a:gd name="T76" fmla="*/ 221 w 233"/>
                <a:gd name="T77" fmla="*/ 154 h 235"/>
                <a:gd name="T78" fmla="*/ 212 w 233"/>
                <a:gd name="T79" fmla="*/ 169 h 235"/>
                <a:gd name="T80" fmla="*/ 200 w 233"/>
                <a:gd name="T81" fmla="*/ 184 h 235"/>
                <a:gd name="T82" fmla="*/ 160 w 233"/>
                <a:gd name="T83" fmla="*/ 163 h 235"/>
                <a:gd name="T84" fmla="*/ 177 w 233"/>
                <a:gd name="T85" fmla="*/ 143 h 235"/>
                <a:gd name="T86" fmla="*/ 187 w 233"/>
                <a:gd name="T87" fmla="*/ 122 h 235"/>
                <a:gd name="T88" fmla="*/ 189 w 233"/>
                <a:gd name="T89" fmla="*/ 105 h 235"/>
                <a:gd name="T90" fmla="*/ 187 w 233"/>
                <a:gd name="T91" fmla="*/ 87 h 235"/>
                <a:gd name="T92" fmla="*/ 178 w 233"/>
                <a:gd name="T93" fmla="*/ 70 h 235"/>
                <a:gd name="T94" fmla="*/ 164 w 233"/>
                <a:gd name="T95" fmla="*/ 55 h 235"/>
                <a:gd name="T96" fmla="*/ 148 w 233"/>
                <a:gd name="T97" fmla="*/ 46 h 235"/>
                <a:gd name="T98" fmla="*/ 129 w 233"/>
                <a:gd name="T99" fmla="*/ 43 h 235"/>
                <a:gd name="T100" fmla="*/ 109 w 233"/>
                <a:gd name="T101" fmla="*/ 46 h 235"/>
                <a:gd name="T102" fmla="*/ 89 w 233"/>
                <a:gd name="T103" fmla="*/ 57 h 235"/>
                <a:gd name="T104" fmla="*/ 68 w 233"/>
                <a:gd name="T105" fmla="*/ 75 h 235"/>
                <a:gd name="T106" fmla="*/ 52 w 233"/>
                <a:gd name="T107" fmla="*/ 95 h 235"/>
                <a:gd name="T108" fmla="*/ 43 w 233"/>
                <a:gd name="T109" fmla="*/ 115 h 235"/>
                <a:gd name="T110" fmla="*/ 42 w 233"/>
                <a:gd name="T111" fmla="*/ 134 h 235"/>
                <a:gd name="T112" fmla="*/ 47 w 233"/>
                <a:gd name="T113" fmla="*/ 152 h 235"/>
                <a:gd name="T114" fmla="*/ 58 w 233"/>
                <a:gd name="T115" fmla="*/ 169 h 235"/>
                <a:gd name="T116" fmla="*/ 73 w 233"/>
                <a:gd name="T117" fmla="*/ 182 h 235"/>
                <a:gd name="T118" fmla="*/ 90 w 233"/>
                <a:gd name="T119" fmla="*/ 190 h 235"/>
                <a:gd name="T120" fmla="*/ 109 w 233"/>
                <a:gd name="T121" fmla="*/ 191 h 235"/>
                <a:gd name="T122" fmla="*/ 129 w 233"/>
                <a:gd name="T123" fmla="*/ 185 h 235"/>
                <a:gd name="T124" fmla="*/ 149 w 233"/>
                <a:gd name="T125" fmla="*/ 172 h 2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3"/>
                <a:gd name="T190" fmla="*/ 0 h 235"/>
                <a:gd name="T191" fmla="*/ 233 w 233"/>
                <a:gd name="T192" fmla="*/ 235 h 2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3" h="235">
                  <a:moveTo>
                    <a:pt x="191" y="194"/>
                  </a:moveTo>
                  <a:lnTo>
                    <a:pt x="189" y="197"/>
                  </a:lnTo>
                  <a:lnTo>
                    <a:pt x="186" y="199"/>
                  </a:lnTo>
                  <a:lnTo>
                    <a:pt x="182" y="202"/>
                  </a:lnTo>
                  <a:lnTo>
                    <a:pt x="179" y="205"/>
                  </a:lnTo>
                  <a:lnTo>
                    <a:pt x="176" y="207"/>
                  </a:lnTo>
                  <a:lnTo>
                    <a:pt x="173" y="209"/>
                  </a:lnTo>
                  <a:lnTo>
                    <a:pt x="170" y="212"/>
                  </a:lnTo>
                  <a:lnTo>
                    <a:pt x="167" y="214"/>
                  </a:lnTo>
                  <a:lnTo>
                    <a:pt x="164" y="216"/>
                  </a:lnTo>
                  <a:lnTo>
                    <a:pt x="161" y="218"/>
                  </a:lnTo>
                  <a:lnTo>
                    <a:pt x="158" y="220"/>
                  </a:lnTo>
                  <a:lnTo>
                    <a:pt x="155" y="221"/>
                  </a:lnTo>
                  <a:lnTo>
                    <a:pt x="152" y="223"/>
                  </a:lnTo>
                  <a:lnTo>
                    <a:pt x="149" y="224"/>
                  </a:lnTo>
                  <a:lnTo>
                    <a:pt x="146" y="226"/>
                  </a:lnTo>
                  <a:lnTo>
                    <a:pt x="143" y="227"/>
                  </a:lnTo>
                  <a:lnTo>
                    <a:pt x="138" y="229"/>
                  </a:lnTo>
                  <a:lnTo>
                    <a:pt x="134" y="230"/>
                  </a:lnTo>
                  <a:lnTo>
                    <a:pt x="130" y="231"/>
                  </a:lnTo>
                  <a:lnTo>
                    <a:pt x="125" y="232"/>
                  </a:lnTo>
                  <a:lnTo>
                    <a:pt x="120" y="233"/>
                  </a:lnTo>
                  <a:lnTo>
                    <a:pt x="118" y="233"/>
                  </a:lnTo>
                  <a:lnTo>
                    <a:pt x="116" y="233"/>
                  </a:lnTo>
                  <a:lnTo>
                    <a:pt x="114" y="234"/>
                  </a:lnTo>
                  <a:lnTo>
                    <a:pt x="111" y="234"/>
                  </a:lnTo>
                  <a:lnTo>
                    <a:pt x="109" y="234"/>
                  </a:lnTo>
                  <a:lnTo>
                    <a:pt x="107" y="234"/>
                  </a:lnTo>
                  <a:lnTo>
                    <a:pt x="104" y="234"/>
                  </a:lnTo>
                  <a:lnTo>
                    <a:pt x="102" y="234"/>
                  </a:lnTo>
                  <a:lnTo>
                    <a:pt x="99" y="234"/>
                  </a:lnTo>
                  <a:lnTo>
                    <a:pt x="97" y="234"/>
                  </a:lnTo>
                  <a:lnTo>
                    <a:pt x="95" y="233"/>
                  </a:lnTo>
                  <a:lnTo>
                    <a:pt x="93" y="233"/>
                  </a:lnTo>
                  <a:lnTo>
                    <a:pt x="91" y="233"/>
                  </a:lnTo>
                  <a:lnTo>
                    <a:pt x="88" y="232"/>
                  </a:lnTo>
                  <a:lnTo>
                    <a:pt x="86" y="232"/>
                  </a:lnTo>
                  <a:lnTo>
                    <a:pt x="84" y="232"/>
                  </a:lnTo>
                  <a:lnTo>
                    <a:pt x="82" y="231"/>
                  </a:lnTo>
                  <a:lnTo>
                    <a:pt x="80" y="230"/>
                  </a:lnTo>
                  <a:lnTo>
                    <a:pt x="76" y="229"/>
                  </a:lnTo>
                  <a:lnTo>
                    <a:pt x="72" y="227"/>
                  </a:lnTo>
                  <a:lnTo>
                    <a:pt x="70" y="226"/>
                  </a:lnTo>
                  <a:lnTo>
                    <a:pt x="67" y="225"/>
                  </a:lnTo>
                  <a:lnTo>
                    <a:pt x="64" y="224"/>
                  </a:lnTo>
                  <a:lnTo>
                    <a:pt x="62" y="223"/>
                  </a:lnTo>
                  <a:lnTo>
                    <a:pt x="59" y="221"/>
                  </a:lnTo>
                  <a:lnTo>
                    <a:pt x="57" y="220"/>
                  </a:lnTo>
                  <a:lnTo>
                    <a:pt x="54" y="218"/>
                  </a:lnTo>
                  <a:lnTo>
                    <a:pt x="52" y="216"/>
                  </a:lnTo>
                  <a:lnTo>
                    <a:pt x="49" y="215"/>
                  </a:lnTo>
                  <a:lnTo>
                    <a:pt x="47" y="212"/>
                  </a:lnTo>
                  <a:lnTo>
                    <a:pt x="44" y="211"/>
                  </a:lnTo>
                  <a:lnTo>
                    <a:pt x="42" y="209"/>
                  </a:lnTo>
                  <a:lnTo>
                    <a:pt x="40" y="206"/>
                  </a:lnTo>
                  <a:lnTo>
                    <a:pt x="37" y="204"/>
                  </a:lnTo>
                  <a:lnTo>
                    <a:pt x="35" y="202"/>
                  </a:lnTo>
                  <a:lnTo>
                    <a:pt x="33" y="199"/>
                  </a:lnTo>
                  <a:lnTo>
                    <a:pt x="30" y="197"/>
                  </a:lnTo>
                  <a:lnTo>
                    <a:pt x="28" y="195"/>
                  </a:lnTo>
                  <a:lnTo>
                    <a:pt x="26" y="193"/>
                  </a:lnTo>
                  <a:lnTo>
                    <a:pt x="25" y="190"/>
                  </a:lnTo>
                  <a:lnTo>
                    <a:pt x="22" y="188"/>
                  </a:lnTo>
                  <a:lnTo>
                    <a:pt x="21" y="186"/>
                  </a:lnTo>
                  <a:lnTo>
                    <a:pt x="19" y="184"/>
                  </a:lnTo>
                  <a:lnTo>
                    <a:pt x="18" y="181"/>
                  </a:lnTo>
                  <a:lnTo>
                    <a:pt x="16" y="179"/>
                  </a:lnTo>
                  <a:lnTo>
                    <a:pt x="14" y="177"/>
                  </a:lnTo>
                  <a:lnTo>
                    <a:pt x="13" y="174"/>
                  </a:lnTo>
                  <a:lnTo>
                    <a:pt x="12" y="172"/>
                  </a:lnTo>
                  <a:lnTo>
                    <a:pt x="11" y="169"/>
                  </a:lnTo>
                  <a:lnTo>
                    <a:pt x="9" y="167"/>
                  </a:lnTo>
                  <a:lnTo>
                    <a:pt x="9" y="164"/>
                  </a:lnTo>
                  <a:lnTo>
                    <a:pt x="7" y="162"/>
                  </a:lnTo>
                  <a:lnTo>
                    <a:pt x="6" y="160"/>
                  </a:lnTo>
                  <a:lnTo>
                    <a:pt x="6" y="157"/>
                  </a:lnTo>
                  <a:lnTo>
                    <a:pt x="5" y="155"/>
                  </a:lnTo>
                  <a:lnTo>
                    <a:pt x="4" y="152"/>
                  </a:lnTo>
                  <a:lnTo>
                    <a:pt x="3" y="150"/>
                  </a:lnTo>
                  <a:lnTo>
                    <a:pt x="3" y="147"/>
                  </a:lnTo>
                  <a:lnTo>
                    <a:pt x="2" y="144"/>
                  </a:lnTo>
                  <a:lnTo>
                    <a:pt x="1" y="142"/>
                  </a:lnTo>
                  <a:lnTo>
                    <a:pt x="1" y="139"/>
                  </a:lnTo>
                  <a:lnTo>
                    <a:pt x="1" y="137"/>
                  </a:lnTo>
                  <a:lnTo>
                    <a:pt x="1" y="134"/>
                  </a:lnTo>
                  <a:lnTo>
                    <a:pt x="1" y="132"/>
                  </a:lnTo>
                  <a:lnTo>
                    <a:pt x="0" y="129"/>
                  </a:lnTo>
                  <a:lnTo>
                    <a:pt x="0" y="126"/>
                  </a:lnTo>
                  <a:lnTo>
                    <a:pt x="0" y="124"/>
                  </a:lnTo>
                  <a:lnTo>
                    <a:pt x="0" y="121"/>
                  </a:lnTo>
                  <a:lnTo>
                    <a:pt x="1" y="118"/>
                  </a:lnTo>
                  <a:lnTo>
                    <a:pt x="1" y="115"/>
                  </a:lnTo>
                  <a:lnTo>
                    <a:pt x="1" y="113"/>
                  </a:lnTo>
                  <a:lnTo>
                    <a:pt x="1" y="110"/>
                  </a:lnTo>
                  <a:lnTo>
                    <a:pt x="2" y="107"/>
                  </a:lnTo>
                  <a:lnTo>
                    <a:pt x="2" y="105"/>
                  </a:lnTo>
                  <a:lnTo>
                    <a:pt x="3" y="102"/>
                  </a:lnTo>
                  <a:lnTo>
                    <a:pt x="3" y="100"/>
                  </a:lnTo>
                  <a:lnTo>
                    <a:pt x="4" y="97"/>
                  </a:lnTo>
                  <a:lnTo>
                    <a:pt x="5" y="94"/>
                  </a:lnTo>
                  <a:lnTo>
                    <a:pt x="6" y="92"/>
                  </a:lnTo>
                  <a:lnTo>
                    <a:pt x="7" y="89"/>
                  </a:lnTo>
                  <a:lnTo>
                    <a:pt x="8" y="87"/>
                  </a:lnTo>
                  <a:lnTo>
                    <a:pt x="9" y="84"/>
                  </a:lnTo>
                  <a:lnTo>
                    <a:pt x="10" y="81"/>
                  </a:lnTo>
                  <a:lnTo>
                    <a:pt x="11" y="79"/>
                  </a:lnTo>
                  <a:lnTo>
                    <a:pt x="13" y="76"/>
                  </a:lnTo>
                  <a:lnTo>
                    <a:pt x="14" y="74"/>
                  </a:lnTo>
                  <a:lnTo>
                    <a:pt x="16" y="71"/>
                  </a:lnTo>
                  <a:lnTo>
                    <a:pt x="17" y="69"/>
                  </a:lnTo>
                  <a:lnTo>
                    <a:pt x="19" y="66"/>
                  </a:lnTo>
                  <a:lnTo>
                    <a:pt x="21" y="64"/>
                  </a:lnTo>
                  <a:lnTo>
                    <a:pt x="22" y="61"/>
                  </a:lnTo>
                  <a:lnTo>
                    <a:pt x="24" y="59"/>
                  </a:lnTo>
                  <a:lnTo>
                    <a:pt x="26" y="56"/>
                  </a:lnTo>
                  <a:lnTo>
                    <a:pt x="28" y="53"/>
                  </a:lnTo>
                  <a:lnTo>
                    <a:pt x="30" y="51"/>
                  </a:lnTo>
                  <a:lnTo>
                    <a:pt x="33" y="49"/>
                  </a:lnTo>
                  <a:lnTo>
                    <a:pt x="35" y="46"/>
                  </a:lnTo>
                  <a:lnTo>
                    <a:pt x="37" y="44"/>
                  </a:lnTo>
                  <a:lnTo>
                    <a:pt x="39" y="42"/>
                  </a:lnTo>
                  <a:lnTo>
                    <a:pt x="42" y="39"/>
                  </a:lnTo>
                  <a:lnTo>
                    <a:pt x="44" y="37"/>
                  </a:lnTo>
                  <a:lnTo>
                    <a:pt x="46" y="35"/>
                  </a:lnTo>
                  <a:lnTo>
                    <a:pt x="49" y="33"/>
                  </a:lnTo>
                  <a:lnTo>
                    <a:pt x="51" y="30"/>
                  </a:lnTo>
                  <a:lnTo>
                    <a:pt x="54" y="28"/>
                  </a:lnTo>
                  <a:lnTo>
                    <a:pt x="56" y="26"/>
                  </a:lnTo>
                  <a:lnTo>
                    <a:pt x="59" y="25"/>
                  </a:lnTo>
                  <a:lnTo>
                    <a:pt x="62" y="22"/>
                  </a:lnTo>
                  <a:lnTo>
                    <a:pt x="64" y="21"/>
                  </a:lnTo>
                  <a:lnTo>
                    <a:pt x="67" y="19"/>
                  </a:lnTo>
                  <a:lnTo>
                    <a:pt x="69" y="17"/>
                  </a:lnTo>
                  <a:lnTo>
                    <a:pt x="72" y="16"/>
                  </a:lnTo>
                  <a:lnTo>
                    <a:pt x="74" y="14"/>
                  </a:lnTo>
                  <a:lnTo>
                    <a:pt x="77" y="13"/>
                  </a:lnTo>
                  <a:lnTo>
                    <a:pt x="79" y="11"/>
                  </a:lnTo>
                  <a:lnTo>
                    <a:pt x="82" y="10"/>
                  </a:lnTo>
                  <a:lnTo>
                    <a:pt x="84" y="9"/>
                  </a:lnTo>
                  <a:lnTo>
                    <a:pt x="87" y="8"/>
                  </a:lnTo>
                  <a:lnTo>
                    <a:pt x="89" y="7"/>
                  </a:lnTo>
                  <a:lnTo>
                    <a:pt x="92" y="6"/>
                  </a:lnTo>
                  <a:lnTo>
                    <a:pt x="94" y="5"/>
                  </a:lnTo>
                  <a:lnTo>
                    <a:pt x="97" y="4"/>
                  </a:lnTo>
                  <a:lnTo>
                    <a:pt x="100" y="4"/>
                  </a:lnTo>
                  <a:lnTo>
                    <a:pt x="102" y="3"/>
                  </a:lnTo>
                  <a:lnTo>
                    <a:pt x="105" y="2"/>
                  </a:lnTo>
                  <a:lnTo>
                    <a:pt x="107" y="2"/>
                  </a:lnTo>
                  <a:lnTo>
                    <a:pt x="110" y="1"/>
                  </a:lnTo>
                  <a:lnTo>
                    <a:pt x="113" y="1"/>
                  </a:lnTo>
                  <a:lnTo>
                    <a:pt x="115" y="1"/>
                  </a:lnTo>
                  <a:lnTo>
                    <a:pt x="118" y="0"/>
                  </a:lnTo>
                  <a:lnTo>
                    <a:pt x="121" y="0"/>
                  </a:lnTo>
                  <a:lnTo>
                    <a:pt x="123" y="0"/>
                  </a:lnTo>
                  <a:lnTo>
                    <a:pt x="126" y="0"/>
                  </a:lnTo>
                  <a:lnTo>
                    <a:pt x="129" y="0"/>
                  </a:lnTo>
                  <a:lnTo>
                    <a:pt x="131" y="0"/>
                  </a:lnTo>
                  <a:lnTo>
                    <a:pt x="134" y="1"/>
                  </a:lnTo>
                  <a:lnTo>
                    <a:pt x="136" y="1"/>
                  </a:lnTo>
                  <a:lnTo>
                    <a:pt x="139" y="1"/>
                  </a:lnTo>
                  <a:lnTo>
                    <a:pt x="141" y="2"/>
                  </a:lnTo>
                  <a:lnTo>
                    <a:pt x="144" y="2"/>
                  </a:lnTo>
                  <a:lnTo>
                    <a:pt x="146" y="3"/>
                  </a:lnTo>
                  <a:lnTo>
                    <a:pt x="149" y="3"/>
                  </a:lnTo>
                  <a:lnTo>
                    <a:pt x="152" y="4"/>
                  </a:lnTo>
                  <a:lnTo>
                    <a:pt x="154" y="5"/>
                  </a:lnTo>
                  <a:lnTo>
                    <a:pt x="157" y="6"/>
                  </a:lnTo>
                  <a:lnTo>
                    <a:pt x="159" y="7"/>
                  </a:lnTo>
                  <a:lnTo>
                    <a:pt x="161" y="8"/>
                  </a:lnTo>
                  <a:lnTo>
                    <a:pt x="164" y="8"/>
                  </a:lnTo>
                  <a:lnTo>
                    <a:pt x="166" y="10"/>
                  </a:lnTo>
                  <a:lnTo>
                    <a:pt x="168" y="11"/>
                  </a:lnTo>
                  <a:lnTo>
                    <a:pt x="171" y="12"/>
                  </a:lnTo>
                  <a:lnTo>
                    <a:pt x="173" y="13"/>
                  </a:lnTo>
                  <a:lnTo>
                    <a:pt x="176" y="15"/>
                  </a:lnTo>
                  <a:lnTo>
                    <a:pt x="178" y="16"/>
                  </a:lnTo>
                  <a:lnTo>
                    <a:pt x="180" y="18"/>
                  </a:lnTo>
                  <a:lnTo>
                    <a:pt x="182" y="19"/>
                  </a:lnTo>
                  <a:lnTo>
                    <a:pt x="184" y="21"/>
                  </a:lnTo>
                  <a:lnTo>
                    <a:pt x="186" y="23"/>
                  </a:lnTo>
                  <a:lnTo>
                    <a:pt x="189" y="25"/>
                  </a:lnTo>
                  <a:lnTo>
                    <a:pt x="191" y="27"/>
                  </a:lnTo>
                  <a:lnTo>
                    <a:pt x="193" y="28"/>
                  </a:lnTo>
                  <a:lnTo>
                    <a:pt x="195" y="30"/>
                  </a:lnTo>
                  <a:lnTo>
                    <a:pt x="197" y="33"/>
                  </a:lnTo>
                  <a:lnTo>
                    <a:pt x="199" y="35"/>
                  </a:lnTo>
                  <a:lnTo>
                    <a:pt x="201" y="37"/>
                  </a:lnTo>
                  <a:lnTo>
                    <a:pt x="203" y="39"/>
                  </a:lnTo>
                  <a:lnTo>
                    <a:pt x="205" y="41"/>
                  </a:lnTo>
                  <a:lnTo>
                    <a:pt x="207" y="43"/>
                  </a:lnTo>
                  <a:lnTo>
                    <a:pt x="209" y="46"/>
                  </a:lnTo>
                  <a:lnTo>
                    <a:pt x="211" y="48"/>
                  </a:lnTo>
                  <a:lnTo>
                    <a:pt x="213" y="50"/>
                  </a:lnTo>
                  <a:lnTo>
                    <a:pt x="214" y="53"/>
                  </a:lnTo>
                  <a:lnTo>
                    <a:pt x="216" y="55"/>
                  </a:lnTo>
                  <a:lnTo>
                    <a:pt x="217" y="57"/>
                  </a:lnTo>
                  <a:lnTo>
                    <a:pt x="218" y="60"/>
                  </a:lnTo>
                  <a:lnTo>
                    <a:pt x="220" y="62"/>
                  </a:lnTo>
                  <a:lnTo>
                    <a:pt x="221" y="64"/>
                  </a:lnTo>
                  <a:lnTo>
                    <a:pt x="222" y="67"/>
                  </a:lnTo>
                  <a:lnTo>
                    <a:pt x="223" y="70"/>
                  </a:lnTo>
                  <a:lnTo>
                    <a:pt x="225" y="72"/>
                  </a:lnTo>
                  <a:lnTo>
                    <a:pt x="226" y="74"/>
                  </a:lnTo>
                  <a:lnTo>
                    <a:pt x="226" y="77"/>
                  </a:lnTo>
                  <a:lnTo>
                    <a:pt x="227" y="79"/>
                  </a:lnTo>
                  <a:lnTo>
                    <a:pt x="228" y="82"/>
                  </a:lnTo>
                  <a:lnTo>
                    <a:pt x="229" y="84"/>
                  </a:lnTo>
                  <a:lnTo>
                    <a:pt x="229" y="87"/>
                  </a:lnTo>
                  <a:lnTo>
                    <a:pt x="230" y="90"/>
                  </a:lnTo>
                  <a:lnTo>
                    <a:pt x="231" y="92"/>
                  </a:lnTo>
                  <a:lnTo>
                    <a:pt x="231" y="95"/>
                  </a:lnTo>
                  <a:lnTo>
                    <a:pt x="231" y="97"/>
                  </a:lnTo>
                  <a:lnTo>
                    <a:pt x="231" y="100"/>
                  </a:lnTo>
                  <a:lnTo>
                    <a:pt x="231" y="102"/>
                  </a:lnTo>
                  <a:lnTo>
                    <a:pt x="232" y="105"/>
                  </a:lnTo>
                  <a:lnTo>
                    <a:pt x="232" y="107"/>
                  </a:lnTo>
                  <a:lnTo>
                    <a:pt x="232" y="110"/>
                  </a:lnTo>
                  <a:lnTo>
                    <a:pt x="232" y="113"/>
                  </a:lnTo>
                  <a:lnTo>
                    <a:pt x="231" y="115"/>
                  </a:lnTo>
                  <a:lnTo>
                    <a:pt x="231" y="118"/>
                  </a:lnTo>
                  <a:lnTo>
                    <a:pt x="231" y="121"/>
                  </a:lnTo>
                  <a:lnTo>
                    <a:pt x="231" y="124"/>
                  </a:lnTo>
                  <a:lnTo>
                    <a:pt x="230" y="126"/>
                  </a:lnTo>
                  <a:lnTo>
                    <a:pt x="230" y="129"/>
                  </a:lnTo>
                  <a:lnTo>
                    <a:pt x="229" y="131"/>
                  </a:lnTo>
                  <a:lnTo>
                    <a:pt x="228" y="134"/>
                  </a:lnTo>
                  <a:lnTo>
                    <a:pt x="228" y="136"/>
                  </a:lnTo>
                  <a:lnTo>
                    <a:pt x="227" y="139"/>
                  </a:lnTo>
                  <a:lnTo>
                    <a:pt x="226" y="141"/>
                  </a:lnTo>
                  <a:lnTo>
                    <a:pt x="225" y="144"/>
                  </a:lnTo>
                  <a:lnTo>
                    <a:pt x="224" y="147"/>
                  </a:lnTo>
                  <a:lnTo>
                    <a:pt x="223" y="150"/>
                  </a:lnTo>
                  <a:lnTo>
                    <a:pt x="222" y="152"/>
                  </a:lnTo>
                  <a:lnTo>
                    <a:pt x="221" y="154"/>
                  </a:lnTo>
                  <a:lnTo>
                    <a:pt x="219" y="157"/>
                  </a:lnTo>
                  <a:lnTo>
                    <a:pt x="218" y="159"/>
                  </a:lnTo>
                  <a:lnTo>
                    <a:pt x="217" y="162"/>
                  </a:lnTo>
                  <a:lnTo>
                    <a:pt x="215" y="164"/>
                  </a:lnTo>
                  <a:lnTo>
                    <a:pt x="213" y="167"/>
                  </a:lnTo>
                  <a:lnTo>
                    <a:pt x="212" y="169"/>
                  </a:lnTo>
                  <a:lnTo>
                    <a:pt x="210" y="172"/>
                  </a:lnTo>
                  <a:lnTo>
                    <a:pt x="208" y="174"/>
                  </a:lnTo>
                  <a:lnTo>
                    <a:pt x="206" y="177"/>
                  </a:lnTo>
                  <a:lnTo>
                    <a:pt x="205" y="179"/>
                  </a:lnTo>
                  <a:lnTo>
                    <a:pt x="202" y="181"/>
                  </a:lnTo>
                  <a:lnTo>
                    <a:pt x="200" y="184"/>
                  </a:lnTo>
                  <a:lnTo>
                    <a:pt x="198" y="186"/>
                  </a:lnTo>
                  <a:lnTo>
                    <a:pt x="196" y="189"/>
                  </a:lnTo>
                  <a:lnTo>
                    <a:pt x="194" y="191"/>
                  </a:lnTo>
                  <a:lnTo>
                    <a:pt x="191" y="194"/>
                  </a:lnTo>
                  <a:lnTo>
                    <a:pt x="160" y="163"/>
                  </a:lnTo>
                  <a:lnTo>
                    <a:pt x="163" y="159"/>
                  </a:lnTo>
                  <a:lnTo>
                    <a:pt x="167" y="156"/>
                  </a:lnTo>
                  <a:lnTo>
                    <a:pt x="170" y="152"/>
                  </a:lnTo>
                  <a:lnTo>
                    <a:pt x="172" y="150"/>
                  </a:lnTo>
                  <a:lnTo>
                    <a:pt x="175" y="146"/>
                  </a:lnTo>
                  <a:lnTo>
                    <a:pt x="177" y="143"/>
                  </a:lnTo>
                  <a:lnTo>
                    <a:pt x="179" y="139"/>
                  </a:lnTo>
                  <a:lnTo>
                    <a:pt x="181" y="136"/>
                  </a:lnTo>
                  <a:lnTo>
                    <a:pt x="183" y="132"/>
                  </a:lnTo>
                  <a:lnTo>
                    <a:pt x="184" y="129"/>
                  </a:lnTo>
                  <a:lnTo>
                    <a:pt x="186" y="126"/>
                  </a:lnTo>
                  <a:lnTo>
                    <a:pt x="187" y="122"/>
                  </a:lnTo>
                  <a:lnTo>
                    <a:pt x="188" y="119"/>
                  </a:lnTo>
                  <a:lnTo>
                    <a:pt x="189" y="115"/>
                  </a:lnTo>
                  <a:lnTo>
                    <a:pt x="189" y="112"/>
                  </a:lnTo>
                  <a:lnTo>
                    <a:pt x="189" y="109"/>
                  </a:lnTo>
                  <a:lnTo>
                    <a:pt x="189" y="107"/>
                  </a:lnTo>
                  <a:lnTo>
                    <a:pt x="189" y="105"/>
                  </a:lnTo>
                  <a:lnTo>
                    <a:pt x="189" y="102"/>
                  </a:lnTo>
                  <a:lnTo>
                    <a:pt x="189" y="99"/>
                  </a:lnTo>
                  <a:lnTo>
                    <a:pt x="189" y="96"/>
                  </a:lnTo>
                  <a:lnTo>
                    <a:pt x="189" y="93"/>
                  </a:lnTo>
                  <a:lnTo>
                    <a:pt x="188" y="90"/>
                  </a:lnTo>
                  <a:lnTo>
                    <a:pt x="187" y="87"/>
                  </a:lnTo>
                  <a:lnTo>
                    <a:pt x="186" y="84"/>
                  </a:lnTo>
                  <a:lnTo>
                    <a:pt x="185" y="81"/>
                  </a:lnTo>
                  <a:lnTo>
                    <a:pt x="183" y="78"/>
                  </a:lnTo>
                  <a:lnTo>
                    <a:pt x="182" y="75"/>
                  </a:lnTo>
                  <a:lnTo>
                    <a:pt x="180" y="73"/>
                  </a:lnTo>
                  <a:lnTo>
                    <a:pt x="178" y="70"/>
                  </a:lnTo>
                  <a:lnTo>
                    <a:pt x="176" y="67"/>
                  </a:lnTo>
                  <a:lnTo>
                    <a:pt x="174" y="64"/>
                  </a:lnTo>
                  <a:lnTo>
                    <a:pt x="172" y="62"/>
                  </a:lnTo>
                  <a:lnTo>
                    <a:pt x="169" y="59"/>
                  </a:lnTo>
                  <a:lnTo>
                    <a:pt x="167" y="57"/>
                  </a:lnTo>
                  <a:lnTo>
                    <a:pt x="164" y="55"/>
                  </a:lnTo>
                  <a:lnTo>
                    <a:pt x="162" y="53"/>
                  </a:lnTo>
                  <a:lnTo>
                    <a:pt x="159" y="51"/>
                  </a:lnTo>
                  <a:lnTo>
                    <a:pt x="156" y="50"/>
                  </a:lnTo>
                  <a:lnTo>
                    <a:pt x="154" y="48"/>
                  </a:lnTo>
                  <a:lnTo>
                    <a:pt x="151" y="47"/>
                  </a:lnTo>
                  <a:lnTo>
                    <a:pt x="148" y="46"/>
                  </a:lnTo>
                  <a:lnTo>
                    <a:pt x="145" y="45"/>
                  </a:lnTo>
                  <a:lnTo>
                    <a:pt x="142" y="44"/>
                  </a:lnTo>
                  <a:lnTo>
                    <a:pt x="139" y="44"/>
                  </a:lnTo>
                  <a:lnTo>
                    <a:pt x="136" y="43"/>
                  </a:lnTo>
                  <a:lnTo>
                    <a:pt x="133" y="43"/>
                  </a:lnTo>
                  <a:lnTo>
                    <a:pt x="129" y="43"/>
                  </a:lnTo>
                  <a:lnTo>
                    <a:pt x="126" y="43"/>
                  </a:lnTo>
                  <a:lnTo>
                    <a:pt x="123" y="43"/>
                  </a:lnTo>
                  <a:lnTo>
                    <a:pt x="120" y="43"/>
                  </a:lnTo>
                  <a:lnTo>
                    <a:pt x="116" y="44"/>
                  </a:lnTo>
                  <a:lnTo>
                    <a:pt x="113" y="45"/>
                  </a:lnTo>
                  <a:lnTo>
                    <a:pt x="109" y="46"/>
                  </a:lnTo>
                  <a:lnTo>
                    <a:pt x="106" y="47"/>
                  </a:lnTo>
                  <a:lnTo>
                    <a:pt x="103" y="49"/>
                  </a:lnTo>
                  <a:lnTo>
                    <a:pt x="99" y="50"/>
                  </a:lnTo>
                  <a:lnTo>
                    <a:pt x="96" y="52"/>
                  </a:lnTo>
                  <a:lnTo>
                    <a:pt x="92" y="54"/>
                  </a:lnTo>
                  <a:lnTo>
                    <a:pt x="89" y="57"/>
                  </a:lnTo>
                  <a:lnTo>
                    <a:pt x="86" y="59"/>
                  </a:lnTo>
                  <a:lnTo>
                    <a:pt x="82" y="62"/>
                  </a:lnTo>
                  <a:lnTo>
                    <a:pt x="78" y="65"/>
                  </a:lnTo>
                  <a:lnTo>
                    <a:pt x="75" y="68"/>
                  </a:lnTo>
                  <a:lnTo>
                    <a:pt x="71" y="71"/>
                  </a:lnTo>
                  <a:lnTo>
                    <a:pt x="68" y="75"/>
                  </a:lnTo>
                  <a:lnTo>
                    <a:pt x="65" y="78"/>
                  </a:lnTo>
                  <a:lnTo>
                    <a:pt x="62" y="81"/>
                  </a:lnTo>
                  <a:lnTo>
                    <a:pt x="59" y="85"/>
                  </a:lnTo>
                  <a:lnTo>
                    <a:pt x="56" y="88"/>
                  </a:lnTo>
                  <a:lnTo>
                    <a:pt x="54" y="92"/>
                  </a:lnTo>
                  <a:lnTo>
                    <a:pt x="52" y="95"/>
                  </a:lnTo>
                  <a:lnTo>
                    <a:pt x="50" y="98"/>
                  </a:lnTo>
                  <a:lnTo>
                    <a:pt x="48" y="102"/>
                  </a:lnTo>
                  <a:lnTo>
                    <a:pt x="47" y="105"/>
                  </a:lnTo>
                  <a:lnTo>
                    <a:pt x="46" y="108"/>
                  </a:lnTo>
                  <a:lnTo>
                    <a:pt x="44" y="112"/>
                  </a:lnTo>
                  <a:lnTo>
                    <a:pt x="43" y="115"/>
                  </a:lnTo>
                  <a:lnTo>
                    <a:pt x="43" y="118"/>
                  </a:lnTo>
                  <a:lnTo>
                    <a:pt x="42" y="121"/>
                  </a:lnTo>
                  <a:lnTo>
                    <a:pt x="42" y="125"/>
                  </a:lnTo>
                  <a:lnTo>
                    <a:pt x="42" y="128"/>
                  </a:lnTo>
                  <a:lnTo>
                    <a:pt x="42" y="131"/>
                  </a:lnTo>
                  <a:lnTo>
                    <a:pt x="42" y="134"/>
                  </a:lnTo>
                  <a:lnTo>
                    <a:pt x="42" y="138"/>
                  </a:lnTo>
                  <a:lnTo>
                    <a:pt x="43" y="141"/>
                  </a:lnTo>
                  <a:lnTo>
                    <a:pt x="43" y="144"/>
                  </a:lnTo>
                  <a:lnTo>
                    <a:pt x="44" y="147"/>
                  </a:lnTo>
                  <a:lnTo>
                    <a:pt x="46" y="150"/>
                  </a:lnTo>
                  <a:lnTo>
                    <a:pt x="47" y="152"/>
                  </a:lnTo>
                  <a:lnTo>
                    <a:pt x="48" y="155"/>
                  </a:lnTo>
                  <a:lnTo>
                    <a:pt x="50" y="158"/>
                  </a:lnTo>
                  <a:lnTo>
                    <a:pt x="51" y="161"/>
                  </a:lnTo>
                  <a:lnTo>
                    <a:pt x="53" y="164"/>
                  </a:lnTo>
                  <a:lnTo>
                    <a:pt x="55" y="167"/>
                  </a:lnTo>
                  <a:lnTo>
                    <a:pt x="58" y="169"/>
                  </a:lnTo>
                  <a:lnTo>
                    <a:pt x="60" y="172"/>
                  </a:lnTo>
                  <a:lnTo>
                    <a:pt x="62" y="174"/>
                  </a:lnTo>
                  <a:lnTo>
                    <a:pt x="65" y="176"/>
                  </a:lnTo>
                  <a:lnTo>
                    <a:pt x="68" y="178"/>
                  </a:lnTo>
                  <a:lnTo>
                    <a:pt x="70" y="181"/>
                  </a:lnTo>
                  <a:lnTo>
                    <a:pt x="73" y="182"/>
                  </a:lnTo>
                  <a:lnTo>
                    <a:pt x="76" y="184"/>
                  </a:lnTo>
                  <a:lnTo>
                    <a:pt x="79" y="186"/>
                  </a:lnTo>
                  <a:lnTo>
                    <a:pt x="81" y="187"/>
                  </a:lnTo>
                  <a:lnTo>
                    <a:pt x="84" y="188"/>
                  </a:lnTo>
                  <a:lnTo>
                    <a:pt x="87" y="189"/>
                  </a:lnTo>
                  <a:lnTo>
                    <a:pt x="90" y="190"/>
                  </a:lnTo>
                  <a:lnTo>
                    <a:pt x="93" y="190"/>
                  </a:lnTo>
                  <a:lnTo>
                    <a:pt x="96" y="191"/>
                  </a:lnTo>
                  <a:lnTo>
                    <a:pt x="99" y="191"/>
                  </a:lnTo>
                  <a:lnTo>
                    <a:pt x="103" y="191"/>
                  </a:lnTo>
                  <a:lnTo>
                    <a:pt x="106" y="191"/>
                  </a:lnTo>
                  <a:lnTo>
                    <a:pt x="109" y="191"/>
                  </a:lnTo>
                  <a:lnTo>
                    <a:pt x="112" y="191"/>
                  </a:lnTo>
                  <a:lnTo>
                    <a:pt x="116" y="190"/>
                  </a:lnTo>
                  <a:lnTo>
                    <a:pt x="119" y="189"/>
                  </a:lnTo>
                  <a:lnTo>
                    <a:pt x="123" y="188"/>
                  </a:lnTo>
                  <a:lnTo>
                    <a:pt x="126" y="187"/>
                  </a:lnTo>
                  <a:lnTo>
                    <a:pt x="129" y="185"/>
                  </a:lnTo>
                  <a:lnTo>
                    <a:pt x="133" y="184"/>
                  </a:lnTo>
                  <a:lnTo>
                    <a:pt x="136" y="182"/>
                  </a:lnTo>
                  <a:lnTo>
                    <a:pt x="139" y="180"/>
                  </a:lnTo>
                  <a:lnTo>
                    <a:pt x="143" y="178"/>
                  </a:lnTo>
                  <a:lnTo>
                    <a:pt x="146" y="175"/>
                  </a:lnTo>
                  <a:lnTo>
                    <a:pt x="149" y="172"/>
                  </a:lnTo>
                  <a:lnTo>
                    <a:pt x="153" y="169"/>
                  </a:lnTo>
                  <a:lnTo>
                    <a:pt x="157" y="166"/>
                  </a:lnTo>
                  <a:lnTo>
                    <a:pt x="160" y="163"/>
                  </a:lnTo>
                  <a:lnTo>
                    <a:pt x="191" y="194"/>
                  </a:lnTo>
                </a:path>
              </a:pathLst>
            </a:custGeom>
            <a:solidFill>
              <a:srgbClr val="000000"/>
            </a:solidFill>
            <a:ln w="9525" cap="rnd">
              <a:noFill/>
              <a:round/>
              <a:headEnd/>
              <a:tailEnd/>
            </a:ln>
          </p:spPr>
          <p:txBody>
            <a:bodyPr>
              <a:prstTxWarp prst="textNoShape">
                <a:avLst/>
              </a:prstTxWarp>
            </a:bodyPr>
            <a:lstStyle/>
            <a:p>
              <a:endParaRPr lang="en-US"/>
            </a:p>
          </p:txBody>
        </p:sp>
        <p:sp>
          <p:nvSpPr>
            <p:cNvPr id="174127" name="Freeform 390"/>
            <p:cNvSpPr>
              <a:spLocks noChangeAspect="1"/>
            </p:cNvSpPr>
            <p:nvPr/>
          </p:nvSpPr>
          <p:spPr bwMode="auto">
            <a:xfrm>
              <a:off x="5360836" y="4407407"/>
              <a:ext cx="271151" cy="245724"/>
            </a:xfrm>
            <a:custGeom>
              <a:avLst/>
              <a:gdLst>
                <a:gd name="T0" fmla="*/ 114 w 288"/>
                <a:gd name="T1" fmla="*/ 0 h 284"/>
                <a:gd name="T2" fmla="*/ 287 w 288"/>
                <a:gd name="T3" fmla="*/ 142 h 284"/>
                <a:gd name="T4" fmla="*/ 258 w 288"/>
                <a:gd name="T5" fmla="*/ 178 h 284"/>
                <a:gd name="T6" fmla="*/ 88 w 288"/>
                <a:gd name="T7" fmla="*/ 156 h 284"/>
                <a:gd name="T8" fmla="*/ 201 w 288"/>
                <a:gd name="T9" fmla="*/ 249 h 284"/>
                <a:gd name="T10" fmla="*/ 173 w 288"/>
                <a:gd name="T11" fmla="*/ 283 h 284"/>
                <a:gd name="T12" fmla="*/ 0 w 288"/>
                <a:gd name="T13" fmla="*/ 140 h 284"/>
                <a:gd name="T14" fmla="*/ 30 w 288"/>
                <a:gd name="T15" fmla="*/ 104 h 284"/>
                <a:gd name="T16" fmla="*/ 197 w 288"/>
                <a:gd name="T17" fmla="*/ 125 h 284"/>
                <a:gd name="T18" fmla="*/ 86 w 288"/>
                <a:gd name="T19" fmla="*/ 34 h 284"/>
                <a:gd name="T20" fmla="*/ 114 w 288"/>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284"/>
                <a:gd name="T35" fmla="*/ 288 w 288"/>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284">
                  <a:moveTo>
                    <a:pt x="114" y="0"/>
                  </a:moveTo>
                  <a:lnTo>
                    <a:pt x="287" y="142"/>
                  </a:lnTo>
                  <a:lnTo>
                    <a:pt x="258" y="178"/>
                  </a:lnTo>
                  <a:lnTo>
                    <a:pt x="88" y="156"/>
                  </a:lnTo>
                  <a:lnTo>
                    <a:pt x="201" y="249"/>
                  </a:lnTo>
                  <a:lnTo>
                    <a:pt x="173" y="283"/>
                  </a:lnTo>
                  <a:lnTo>
                    <a:pt x="0" y="140"/>
                  </a:lnTo>
                  <a:lnTo>
                    <a:pt x="30" y="104"/>
                  </a:lnTo>
                  <a:lnTo>
                    <a:pt x="197" y="125"/>
                  </a:lnTo>
                  <a:lnTo>
                    <a:pt x="86" y="34"/>
                  </a:lnTo>
                  <a:lnTo>
                    <a:pt x="114"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28" name="Freeform 391"/>
            <p:cNvSpPr>
              <a:spLocks noChangeAspect="1"/>
            </p:cNvSpPr>
            <p:nvPr/>
          </p:nvSpPr>
          <p:spPr bwMode="auto">
            <a:xfrm rot="21296688">
              <a:off x="4882623" y="4798745"/>
              <a:ext cx="241571" cy="245724"/>
            </a:xfrm>
            <a:custGeom>
              <a:avLst/>
              <a:gdLst>
                <a:gd name="T0" fmla="*/ 163 w 258"/>
                <a:gd name="T1" fmla="*/ 0 h 282"/>
                <a:gd name="T2" fmla="*/ 257 w 258"/>
                <a:gd name="T3" fmla="*/ 204 h 282"/>
                <a:gd name="T4" fmla="*/ 216 w 258"/>
                <a:gd name="T5" fmla="*/ 224 h 282"/>
                <a:gd name="T6" fmla="*/ 72 w 258"/>
                <a:gd name="T7" fmla="*/ 129 h 282"/>
                <a:gd name="T8" fmla="*/ 134 w 258"/>
                <a:gd name="T9" fmla="*/ 263 h 282"/>
                <a:gd name="T10" fmla="*/ 94 w 258"/>
                <a:gd name="T11" fmla="*/ 281 h 282"/>
                <a:gd name="T12" fmla="*/ 0 w 258"/>
                <a:gd name="T13" fmla="*/ 76 h 282"/>
                <a:gd name="T14" fmla="*/ 43 w 258"/>
                <a:gd name="T15" fmla="*/ 56 h 282"/>
                <a:gd name="T16" fmla="*/ 184 w 258"/>
                <a:gd name="T17" fmla="*/ 150 h 282"/>
                <a:gd name="T18" fmla="*/ 123 w 258"/>
                <a:gd name="T19" fmla="*/ 18 h 282"/>
                <a:gd name="T20" fmla="*/ 163 w 258"/>
                <a:gd name="T21" fmla="*/ 0 h 2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8"/>
                <a:gd name="T34" fmla="*/ 0 h 282"/>
                <a:gd name="T35" fmla="*/ 258 w 258"/>
                <a:gd name="T36" fmla="*/ 282 h 2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8" h="282">
                  <a:moveTo>
                    <a:pt x="163" y="0"/>
                  </a:moveTo>
                  <a:lnTo>
                    <a:pt x="257" y="204"/>
                  </a:lnTo>
                  <a:lnTo>
                    <a:pt x="216" y="224"/>
                  </a:lnTo>
                  <a:lnTo>
                    <a:pt x="72" y="129"/>
                  </a:lnTo>
                  <a:lnTo>
                    <a:pt x="134" y="263"/>
                  </a:lnTo>
                  <a:lnTo>
                    <a:pt x="94" y="281"/>
                  </a:lnTo>
                  <a:lnTo>
                    <a:pt x="0" y="76"/>
                  </a:lnTo>
                  <a:lnTo>
                    <a:pt x="43" y="56"/>
                  </a:lnTo>
                  <a:lnTo>
                    <a:pt x="184" y="150"/>
                  </a:lnTo>
                  <a:lnTo>
                    <a:pt x="123" y="18"/>
                  </a:lnTo>
                  <a:lnTo>
                    <a:pt x="163"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29" name="Freeform 392"/>
            <p:cNvSpPr>
              <a:spLocks noChangeAspect="1"/>
            </p:cNvSpPr>
            <p:nvPr/>
          </p:nvSpPr>
          <p:spPr bwMode="auto">
            <a:xfrm rot="980399">
              <a:off x="4108610" y="5021716"/>
              <a:ext cx="177481" cy="213871"/>
            </a:xfrm>
            <a:custGeom>
              <a:avLst/>
              <a:gdLst>
                <a:gd name="T0" fmla="*/ 131 w 194"/>
                <a:gd name="T1" fmla="*/ 61 h 238"/>
                <a:gd name="T2" fmla="*/ 121 w 194"/>
                <a:gd name="T3" fmla="*/ 49 h 238"/>
                <a:gd name="T4" fmla="*/ 109 w 194"/>
                <a:gd name="T5" fmla="*/ 43 h 238"/>
                <a:gd name="T6" fmla="*/ 95 w 194"/>
                <a:gd name="T7" fmla="*/ 40 h 238"/>
                <a:gd name="T8" fmla="*/ 78 w 194"/>
                <a:gd name="T9" fmla="*/ 43 h 238"/>
                <a:gd name="T10" fmla="*/ 63 w 194"/>
                <a:gd name="T11" fmla="*/ 48 h 238"/>
                <a:gd name="T12" fmla="*/ 52 w 194"/>
                <a:gd name="T13" fmla="*/ 56 h 238"/>
                <a:gd name="T14" fmla="*/ 46 w 194"/>
                <a:gd name="T15" fmla="*/ 66 h 238"/>
                <a:gd name="T16" fmla="*/ 44 w 194"/>
                <a:gd name="T17" fmla="*/ 76 h 238"/>
                <a:gd name="T18" fmla="*/ 47 w 194"/>
                <a:gd name="T19" fmla="*/ 88 h 238"/>
                <a:gd name="T20" fmla="*/ 57 w 194"/>
                <a:gd name="T21" fmla="*/ 96 h 238"/>
                <a:gd name="T22" fmla="*/ 83 w 194"/>
                <a:gd name="T23" fmla="*/ 100 h 238"/>
                <a:gd name="T24" fmla="*/ 124 w 194"/>
                <a:gd name="T25" fmla="*/ 102 h 238"/>
                <a:gd name="T26" fmla="*/ 149 w 194"/>
                <a:gd name="T27" fmla="*/ 107 h 238"/>
                <a:gd name="T28" fmla="*/ 164 w 194"/>
                <a:gd name="T29" fmla="*/ 114 h 238"/>
                <a:gd name="T30" fmla="*/ 179 w 194"/>
                <a:gd name="T31" fmla="*/ 128 h 238"/>
                <a:gd name="T32" fmla="*/ 190 w 194"/>
                <a:gd name="T33" fmla="*/ 147 h 238"/>
                <a:gd name="T34" fmla="*/ 193 w 194"/>
                <a:gd name="T35" fmla="*/ 164 h 238"/>
                <a:gd name="T36" fmla="*/ 191 w 194"/>
                <a:gd name="T37" fmla="*/ 179 h 238"/>
                <a:gd name="T38" fmla="*/ 186 w 194"/>
                <a:gd name="T39" fmla="*/ 194 h 238"/>
                <a:gd name="T40" fmla="*/ 177 w 194"/>
                <a:gd name="T41" fmla="*/ 207 h 238"/>
                <a:gd name="T42" fmla="*/ 164 w 194"/>
                <a:gd name="T43" fmla="*/ 218 h 238"/>
                <a:gd name="T44" fmla="*/ 148 w 194"/>
                <a:gd name="T45" fmla="*/ 227 h 238"/>
                <a:gd name="T46" fmla="*/ 129 w 194"/>
                <a:gd name="T47" fmla="*/ 233 h 238"/>
                <a:gd name="T48" fmla="*/ 102 w 194"/>
                <a:gd name="T49" fmla="*/ 237 h 238"/>
                <a:gd name="T50" fmla="*/ 74 w 194"/>
                <a:gd name="T51" fmla="*/ 234 h 238"/>
                <a:gd name="T52" fmla="*/ 55 w 194"/>
                <a:gd name="T53" fmla="*/ 224 h 238"/>
                <a:gd name="T54" fmla="*/ 39 w 194"/>
                <a:gd name="T55" fmla="*/ 207 h 238"/>
                <a:gd name="T56" fmla="*/ 29 w 194"/>
                <a:gd name="T57" fmla="*/ 184 h 238"/>
                <a:gd name="T58" fmla="*/ 76 w 194"/>
                <a:gd name="T59" fmla="*/ 183 h 238"/>
                <a:gd name="T60" fmla="*/ 84 w 194"/>
                <a:gd name="T61" fmla="*/ 191 h 238"/>
                <a:gd name="T62" fmla="*/ 94 w 194"/>
                <a:gd name="T63" fmla="*/ 196 h 238"/>
                <a:gd name="T64" fmla="*/ 106 w 194"/>
                <a:gd name="T65" fmla="*/ 196 h 238"/>
                <a:gd name="T66" fmla="*/ 122 w 194"/>
                <a:gd name="T67" fmla="*/ 194 h 238"/>
                <a:gd name="T68" fmla="*/ 135 w 194"/>
                <a:gd name="T69" fmla="*/ 188 h 238"/>
                <a:gd name="T70" fmla="*/ 145 w 194"/>
                <a:gd name="T71" fmla="*/ 181 h 238"/>
                <a:gd name="T72" fmla="*/ 148 w 194"/>
                <a:gd name="T73" fmla="*/ 175 h 238"/>
                <a:gd name="T74" fmla="*/ 149 w 194"/>
                <a:gd name="T75" fmla="*/ 167 h 238"/>
                <a:gd name="T76" fmla="*/ 146 w 194"/>
                <a:gd name="T77" fmla="*/ 159 h 238"/>
                <a:gd name="T78" fmla="*/ 141 w 194"/>
                <a:gd name="T79" fmla="*/ 154 h 238"/>
                <a:gd name="T80" fmla="*/ 124 w 194"/>
                <a:gd name="T81" fmla="*/ 150 h 238"/>
                <a:gd name="T82" fmla="*/ 100 w 194"/>
                <a:gd name="T83" fmla="*/ 148 h 238"/>
                <a:gd name="T84" fmla="*/ 74 w 194"/>
                <a:gd name="T85" fmla="*/ 146 h 238"/>
                <a:gd name="T86" fmla="*/ 42 w 194"/>
                <a:gd name="T87" fmla="*/ 140 h 238"/>
                <a:gd name="T88" fmla="*/ 29 w 194"/>
                <a:gd name="T89" fmla="*/ 133 h 238"/>
                <a:gd name="T90" fmla="*/ 18 w 194"/>
                <a:gd name="T91" fmla="*/ 124 h 238"/>
                <a:gd name="T92" fmla="*/ 9 w 194"/>
                <a:gd name="T93" fmla="*/ 111 h 238"/>
                <a:gd name="T94" fmla="*/ 3 w 194"/>
                <a:gd name="T95" fmla="*/ 95 h 238"/>
                <a:gd name="T96" fmla="*/ 0 w 194"/>
                <a:gd name="T97" fmla="*/ 78 h 238"/>
                <a:gd name="T98" fmla="*/ 2 w 194"/>
                <a:gd name="T99" fmla="*/ 62 h 238"/>
                <a:gd name="T100" fmla="*/ 8 w 194"/>
                <a:gd name="T101" fmla="*/ 45 h 238"/>
                <a:gd name="T102" fmla="*/ 17 w 194"/>
                <a:gd name="T103" fmla="*/ 31 h 238"/>
                <a:gd name="T104" fmla="*/ 31 w 194"/>
                <a:gd name="T105" fmla="*/ 20 h 238"/>
                <a:gd name="T106" fmla="*/ 48 w 194"/>
                <a:gd name="T107" fmla="*/ 11 h 238"/>
                <a:gd name="T108" fmla="*/ 71 w 194"/>
                <a:gd name="T109" fmla="*/ 4 h 238"/>
                <a:gd name="T110" fmla="*/ 102 w 194"/>
                <a:gd name="T111" fmla="*/ 0 h 238"/>
                <a:gd name="T112" fmla="*/ 130 w 194"/>
                <a:gd name="T113" fmla="*/ 4 h 238"/>
                <a:gd name="T114" fmla="*/ 153 w 194"/>
                <a:gd name="T115" fmla="*/ 17 h 238"/>
                <a:gd name="T116" fmla="*/ 170 w 194"/>
                <a:gd name="T117" fmla="*/ 38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4"/>
                <a:gd name="T178" fmla="*/ 0 h 238"/>
                <a:gd name="T179" fmla="*/ 194 w 194"/>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4" h="238">
                  <a:moveTo>
                    <a:pt x="179" y="58"/>
                  </a:moveTo>
                  <a:lnTo>
                    <a:pt x="137" y="72"/>
                  </a:lnTo>
                  <a:lnTo>
                    <a:pt x="136" y="70"/>
                  </a:lnTo>
                  <a:lnTo>
                    <a:pt x="135" y="68"/>
                  </a:lnTo>
                  <a:lnTo>
                    <a:pt x="133" y="65"/>
                  </a:lnTo>
                  <a:lnTo>
                    <a:pt x="132" y="63"/>
                  </a:lnTo>
                  <a:lnTo>
                    <a:pt x="131" y="61"/>
                  </a:lnTo>
                  <a:lnTo>
                    <a:pt x="130" y="59"/>
                  </a:lnTo>
                  <a:lnTo>
                    <a:pt x="129" y="57"/>
                  </a:lnTo>
                  <a:lnTo>
                    <a:pt x="127" y="55"/>
                  </a:lnTo>
                  <a:lnTo>
                    <a:pt x="126" y="54"/>
                  </a:lnTo>
                  <a:lnTo>
                    <a:pt x="124" y="52"/>
                  </a:lnTo>
                  <a:lnTo>
                    <a:pt x="123" y="51"/>
                  </a:lnTo>
                  <a:lnTo>
                    <a:pt x="121" y="49"/>
                  </a:lnTo>
                  <a:lnTo>
                    <a:pt x="119" y="48"/>
                  </a:lnTo>
                  <a:lnTo>
                    <a:pt x="118" y="47"/>
                  </a:lnTo>
                  <a:lnTo>
                    <a:pt x="116" y="45"/>
                  </a:lnTo>
                  <a:lnTo>
                    <a:pt x="114" y="45"/>
                  </a:lnTo>
                  <a:lnTo>
                    <a:pt x="113" y="44"/>
                  </a:lnTo>
                  <a:lnTo>
                    <a:pt x="111" y="43"/>
                  </a:lnTo>
                  <a:lnTo>
                    <a:pt x="109" y="43"/>
                  </a:lnTo>
                  <a:lnTo>
                    <a:pt x="107" y="42"/>
                  </a:lnTo>
                  <a:lnTo>
                    <a:pt x="105" y="41"/>
                  </a:lnTo>
                  <a:lnTo>
                    <a:pt x="103" y="41"/>
                  </a:lnTo>
                  <a:lnTo>
                    <a:pt x="101" y="40"/>
                  </a:lnTo>
                  <a:lnTo>
                    <a:pt x="99" y="40"/>
                  </a:lnTo>
                  <a:lnTo>
                    <a:pt x="97" y="40"/>
                  </a:lnTo>
                  <a:lnTo>
                    <a:pt x="95" y="40"/>
                  </a:lnTo>
                  <a:lnTo>
                    <a:pt x="92" y="40"/>
                  </a:lnTo>
                  <a:lnTo>
                    <a:pt x="90" y="40"/>
                  </a:lnTo>
                  <a:lnTo>
                    <a:pt x="88" y="40"/>
                  </a:lnTo>
                  <a:lnTo>
                    <a:pt x="85" y="41"/>
                  </a:lnTo>
                  <a:lnTo>
                    <a:pt x="83" y="41"/>
                  </a:lnTo>
                  <a:lnTo>
                    <a:pt x="81" y="42"/>
                  </a:lnTo>
                  <a:lnTo>
                    <a:pt x="78" y="43"/>
                  </a:lnTo>
                  <a:lnTo>
                    <a:pt x="75" y="43"/>
                  </a:lnTo>
                  <a:lnTo>
                    <a:pt x="74" y="44"/>
                  </a:lnTo>
                  <a:lnTo>
                    <a:pt x="71" y="45"/>
                  </a:lnTo>
                  <a:lnTo>
                    <a:pt x="69" y="45"/>
                  </a:lnTo>
                  <a:lnTo>
                    <a:pt x="67" y="46"/>
                  </a:lnTo>
                  <a:lnTo>
                    <a:pt x="65" y="47"/>
                  </a:lnTo>
                  <a:lnTo>
                    <a:pt x="63" y="48"/>
                  </a:lnTo>
                  <a:lnTo>
                    <a:pt x="61" y="49"/>
                  </a:lnTo>
                  <a:lnTo>
                    <a:pt x="59" y="50"/>
                  </a:lnTo>
                  <a:lnTo>
                    <a:pt x="58" y="51"/>
                  </a:lnTo>
                  <a:lnTo>
                    <a:pt x="56" y="52"/>
                  </a:lnTo>
                  <a:lnTo>
                    <a:pt x="55" y="54"/>
                  </a:lnTo>
                  <a:lnTo>
                    <a:pt x="53" y="55"/>
                  </a:lnTo>
                  <a:lnTo>
                    <a:pt x="52" y="56"/>
                  </a:lnTo>
                  <a:lnTo>
                    <a:pt x="51" y="57"/>
                  </a:lnTo>
                  <a:lnTo>
                    <a:pt x="50" y="59"/>
                  </a:lnTo>
                  <a:lnTo>
                    <a:pt x="49" y="60"/>
                  </a:lnTo>
                  <a:lnTo>
                    <a:pt x="48" y="62"/>
                  </a:lnTo>
                  <a:lnTo>
                    <a:pt x="47" y="63"/>
                  </a:lnTo>
                  <a:lnTo>
                    <a:pt x="46" y="65"/>
                  </a:lnTo>
                  <a:lnTo>
                    <a:pt x="46" y="66"/>
                  </a:lnTo>
                  <a:lnTo>
                    <a:pt x="45" y="68"/>
                  </a:lnTo>
                  <a:lnTo>
                    <a:pt x="45" y="69"/>
                  </a:lnTo>
                  <a:lnTo>
                    <a:pt x="45" y="71"/>
                  </a:lnTo>
                  <a:lnTo>
                    <a:pt x="44" y="72"/>
                  </a:lnTo>
                  <a:lnTo>
                    <a:pt x="44" y="74"/>
                  </a:lnTo>
                  <a:lnTo>
                    <a:pt x="44" y="75"/>
                  </a:lnTo>
                  <a:lnTo>
                    <a:pt x="44" y="76"/>
                  </a:lnTo>
                  <a:lnTo>
                    <a:pt x="44" y="78"/>
                  </a:lnTo>
                  <a:lnTo>
                    <a:pt x="44" y="79"/>
                  </a:lnTo>
                  <a:lnTo>
                    <a:pt x="45" y="81"/>
                  </a:lnTo>
                  <a:lnTo>
                    <a:pt x="45" y="82"/>
                  </a:lnTo>
                  <a:lnTo>
                    <a:pt x="45" y="85"/>
                  </a:lnTo>
                  <a:lnTo>
                    <a:pt x="46" y="86"/>
                  </a:lnTo>
                  <a:lnTo>
                    <a:pt x="47" y="88"/>
                  </a:lnTo>
                  <a:lnTo>
                    <a:pt x="48" y="89"/>
                  </a:lnTo>
                  <a:lnTo>
                    <a:pt x="49" y="91"/>
                  </a:lnTo>
                  <a:lnTo>
                    <a:pt x="50" y="92"/>
                  </a:lnTo>
                  <a:lnTo>
                    <a:pt x="52" y="93"/>
                  </a:lnTo>
                  <a:lnTo>
                    <a:pt x="53" y="94"/>
                  </a:lnTo>
                  <a:lnTo>
                    <a:pt x="55" y="95"/>
                  </a:lnTo>
                  <a:lnTo>
                    <a:pt x="57" y="96"/>
                  </a:lnTo>
                  <a:lnTo>
                    <a:pt x="59" y="97"/>
                  </a:lnTo>
                  <a:lnTo>
                    <a:pt x="61" y="97"/>
                  </a:lnTo>
                  <a:lnTo>
                    <a:pt x="64" y="98"/>
                  </a:lnTo>
                  <a:lnTo>
                    <a:pt x="67" y="98"/>
                  </a:lnTo>
                  <a:lnTo>
                    <a:pt x="70" y="99"/>
                  </a:lnTo>
                  <a:lnTo>
                    <a:pt x="75" y="99"/>
                  </a:lnTo>
                  <a:lnTo>
                    <a:pt x="83" y="100"/>
                  </a:lnTo>
                  <a:lnTo>
                    <a:pt x="93" y="100"/>
                  </a:lnTo>
                  <a:lnTo>
                    <a:pt x="100" y="101"/>
                  </a:lnTo>
                  <a:lnTo>
                    <a:pt x="107" y="101"/>
                  </a:lnTo>
                  <a:lnTo>
                    <a:pt x="111" y="101"/>
                  </a:lnTo>
                  <a:lnTo>
                    <a:pt x="116" y="102"/>
                  </a:lnTo>
                  <a:lnTo>
                    <a:pt x="120" y="102"/>
                  </a:lnTo>
                  <a:lnTo>
                    <a:pt x="124" y="102"/>
                  </a:lnTo>
                  <a:lnTo>
                    <a:pt x="128" y="103"/>
                  </a:lnTo>
                  <a:lnTo>
                    <a:pt x="132" y="103"/>
                  </a:lnTo>
                  <a:lnTo>
                    <a:pt x="136" y="104"/>
                  </a:lnTo>
                  <a:lnTo>
                    <a:pt x="139" y="105"/>
                  </a:lnTo>
                  <a:lnTo>
                    <a:pt x="143" y="105"/>
                  </a:lnTo>
                  <a:lnTo>
                    <a:pt x="146" y="106"/>
                  </a:lnTo>
                  <a:lnTo>
                    <a:pt x="149" y="107"/>
                  </a:lnTo>
                  <a:lnTo>
                    <a:pt x="152" y="108"/>
                  </a:lnTo>
                  <a:lnTo>
                    <a:pt x="154" y="109"/>
                  </a:lnTo>
                  <a:lnTo>
                    <a:pt x="157" y="110"/>
                  </a:lnTo>
                  <a:lnTo>
                    <a:pt x="159" y="111"/>
                  </a:lnTo>
                  <a:lnTo>
                    <a:pt x="161" y="113"/>
                  </a:lnTo>
                  <a:lnTo>
                    <a:pt x="163" y="114"/>
                  </a:lnTo>
                  <a:lnTo>
                    <a:pt x="164" y="114"/>
                  </a:lnTo>
                  <a:lnTo>
                    <a:pt x="166" y="115"/>
                  </a:lnTo>
                  <a:lnTo>
                    <a:pt x="167" y="116"/>
                  </a:lnTo>
                  <a:lnTo>
                    <a:pt x="170" y="118"/>
                  </a:lnTo>
                  <a:lnTo>
                    <a:pt x="172" y="120"/>
                  </a:lnTo>
                  <a:lnTo>
                    <a:pt x="175" y="123"/>
                  </a:lnTo>
                  <a:lnTo>
                    <a:pt x="177" y="125"/>
                  </a:lnTo>
                  <a:lnTo>
                    <a:pt x="179" y="128"/>
                  </a:lnTo>
                  <a:lnTo>
                    <a:pt x="181" y="130"/>
                  </a:lnTo>
                  <a:lnTo>
                    <a:pt x="183" y="133"/>
                  </a:lnTo>
                  <a:lnTo>
                    <a:pt x="185" y="135"/>
                  </a:lnTo>
                  <a:lnTo>
                    <a:pt x="186" y="138"/>
                  </a:lnTo>
                  <a:lnTo>
                    <a:pt x="187" y="141"/>
                  </a:lnTo>
                  <a:lnTo>
                    <a:pt x="188" y="144"/>
                  </a:lnTo>
                  <a:lnTo>
                    <a:pt x="190" y="147"/>
                  </a:lnTo>
                  <a:lnTo>
                    <a:pt x="190" y="150"/>
                  </a:lnTo>
                  <a:lnTo>
                    <a:pt x="191" y="153"/>
                  </a:lnTo>
                  <a:lnTo>
                    <a:pt x="192" y="156"/>
                  </a:lnTo>
                  <a:lnTo>
                    <a:pt x="192" y="158"/>
                  </a:lnTo>
                  <a:lnTo>
                    <a:pt x="192" y="160"/>
                  </a:lnTo>
                  <a:lnTo>
                    <a:pt x="193" y="162"/>
                  </a:lnTo>
                  <a:lnTo>
                    <a:pt x="193" y="164"/>
                  </a:lnTo>
                  <a:lnTo>
                    <a:pt x="193" y="166"/>
                  </a:lnTo>
                  <a:lnTo>
                    <a:pt x="193" y="168"/>
                  </a:lnTo>
                  <a:lnTo>
                    <a:pt x="193" y="170"/>
                  </a:lnTo>
                  <a:lnTo>
                    <a:pt x="192" y="173"/>
                  </a:lnTo>
                  <a:lnTo>
                    <a:pt x="192" y="175"/>
                  </a:lnTo>
                  <a:lnTo>
                    <a:pt x="192" y="177"/>
                  </a:lnTo>
                  <a:lnTo>
                    <a:pt x="191" y="179"/>
                  </a:lnTo>
                  <a:lnTo>
                    <a:pt x="190" y="181"/>
                  </a:lnTo>
                  <a:lnTo>
                    <a:pt x="190" y="183"/>
                  </a:lnTo>
                  <a:lnTo>
                    <a:pt x="189" y="186"/>
                  </a:lnTo>
                  <a:lnTo>
                    <a:pt x="188" y="187"/>
                  </a:lnTo>
                  <a:lnTo>
                    <a:pt x="188" y="190"/>
                  </a:lnTo>
                  <a:lnTo>
                    <a:pt x="187" y="192"/>
                  </a:lnTo>
                  <a:lnTo>
                    <a:pt x="186" y="194"/>
                  </a:lnTo>
                  <a:lnTo>
                    <a:pt x="185" y="196"/>
                  </a:lnTo>
                  <a:lnTo>
                    <a:pt x="184" y="198"/>
                  </a:lnTo>
                  <a:lnTo>
                    <a:pt x="182" y="200"/>
                  </a:lnTo>
                  <a:lnTo>
                    <a:pt x="181" y="202"/>
                  </a:lnTo>
                  <a:lnTo>
                    <a:pt x="180" y="203"/>
                  </a:lnTo>
                  <a:lnTo>
                    <a:pt x="179" y="205"/>
                  </a:lnTo>
                  <a:lnTo>
                    <a:pt x="177" y="207"/>
                  </a:lnTo>
                  <a:lnTo>
                    <a:pt x="175" y="209"/>
                  </a:lnTo>
                  <a:lnTo>
                    <a:pt x="174" y="210"/>
                  </a:lnTo>
                  <a:lnTo>
                    <a:pt x="172" y="212"/>
                  </a:lnTo>
                  <a:lnTo>
                    <a:pt x="170" y="213"/>
                  </a:lnTo>
                  <a:lnTo>
                    <a:pt x="169" y="215"/>
                  </a:lnTo>
                  <a:lnTo>
                    <a:pt x="167" y="216"/>
                  </a:lnTo>
                  <a:lnTo>
                    <a:pt x="164" y="218"/>
                  </a:lnTo>
                  <a:lnTo>
                    <a:pt x="162" y="219"/>
                  </a:lnTo>
                  <a:lnTo>
                    <a:pt x="160" y="221"/>
                  </a:lnTo>
                  <a:lnTo>
                    <a:pt x="158" y="222"/>
                  </a:lnTo>
                  <a:lnTo>
                    <a:pt x="156" y="223"/>
                  </a:lnTo>
                  <a:lnTo>
                    <a:pt x="153" y="224"/>
                  </a:lnTo>
                  <a:lnTo>
                    <a:pt x="151" y="225"/>
                  </a:lnTo>
                  <a:lnTo>
                    <a:pt x="148" y="227"/>
                  </a:lnTo>
                  <a:lnTo>
                    <a:pt x="145" y="227"/>
                  </a:lnTo>
                  <a:lnTo>
                    <a:pt x="143" y="228"/>
                  </a:lnTo>
                  <a:lnTo>
                    <a:pt x="140" y="230"/>
                  </a:lnTo>
                  <a:lnTo>
                    <a:pt x="137" y="230"/>
                  </a:lnTo>
                  <a:lnTo>
                    <a:pt x="135" y="231"/>
                  </a:lnTo>
                  <a:lnTo>
                    <a:pt x="132" y="232"/>
                  </a:lnTo>
                  <a:lnTo>
                    <a:pt x="129" y="233"/>
                  </a:lnTo>
                  <a:lnTo>
                    <a:pt x="126" y="233"/>
                  </a:lnTo>
                  <a:lnTo>
                    <a:pt x="123" y="234"/>
                  </a:lnTo>
                  <a:lnTo>
                    <a:pt x="121" y="234"/>
                  </a:lnTo>
                  <a:lnTo>
                    <a:pt x="116" y="235"/>
                  </a:lnTo>
                  <a:lnTo>
                    <a:pt x="111" y="236"/>
                  </a:lnTo>
                  <a:lnTo>
                    <a:pt x="106" y="236"/>
                  </a:lnTo>
                  <a:lnTo>
                    <a:pt x="102" y="237"/>
                  </a:lnTo>
                  <a:lnTo>
                    <a:pt x="97" y="237"/>
                  </a:lnTo>
                  <a:lnTo>
                    <a:pt x="93" y="237"/>
                  </a:lnTo>
                  <a:lnTo>
                    <a:pt x="89" y="236"/>
                  </a:lnTo>
                  <a:lnTo>
                    <a:pt x="85" y="236"/>
                  </a:lnTo>
                  <a:lnTo>
                    <a:pt x="81" y="236"/>
                  </a:lnTo>
                  <a:lnTo>
                    <a:pt x="77" y="235"/>
                  </a:lnTo>
                  <a:lnTo>
                    <a:pt x="74" y="234"/>
                  </a:lnTo>
                  <a:lnTo>
                    <a:pt x="71" y="233"/>
                  </a:lnTo>
                  <a:lnTo>
                    <a:pt x="67" y="231"/>
                  </a:lnTo>
                  <a:lnTo>
                    <a:pt x="64" y="230"/>
                  </a:lnTo>
                  <a:lnTo>
                    <a:pt x="61" y="228"/>
                  </a:lnTo>
                  <a:lnTo>
                    <a:pt x="59" y="227"/>
                  </a:lnTo>
                  <a:lnTo>
                    <a:pt x="58" y="226"/>
                  </a:lnTo>
                  <a:lnTo>
                    <a:pt x="55" y="224"/>
                  </a:lnTo>
                  <a:lnTo>
                    <a:pt x="52" y="222"/>
                  </a:lnTo>
                  <a:lnTo>
                    <a:pt x="50" y="220"/>
                  </a:lnTo>
                  <a:lnTo>
                    <a:pt x="47" y="218"/>
                  </a:lnTo>
                  <a:lnTo>
                    <a:pt x="45" y="216"/>
                  </a:lnTo>
                  <a:lnTo>
                    <a:pt x="42" y="213"/>
                  </a:lnTo>
                  <a:lnTo>
                    <a:pt x="40" y="210"/>
                  </a:lnTo>
                  <a:lnTo>
                    <a:pt x="39" y="207"/>
                  </a:lnTo>
                  <a:lnTo>
                    <a:pt x="37" y="204"/>
                  </a:lnTo>
                  <a:lnTo>
                    <a:pt x="35" y="201"/>
                  </a:lnTo>
                  <a:lnTo>
                    <a:pt x="34" y="198"/>
                  </a:lnTo>
                  <a:lnTo>
                    <a:pt x="32" y="195"/>
                  </a:lnTo>
                  <a:lnTo>
                    <a:pt x="31" y="191"/>
                  </a:lnTo>
                  <a:lnTo>
                    <a:pt x="30" y="187"/>
                  </a:lnTo>
                  <a:lnTo>
                    <a:pt x="29" y="184"/>
                  </a:lnTo>
                  <a:lnTo>
                    <a:pt x="71" y="172"/>
                  </a:lnTo>
                  <a:lnTo>
                    <a:pt x="72" y="174"/>
                  </a:lnTo>
                  <a:lnTo>
                    <a:pt x="73" y="176"/>
                  </a:lnTo>
                  <a:lnTo>
                    <a:pt x="74" y="178"/>
                  </a:lnTo>
                  <a:lnTo>
                    <a:pt x="74" y="179"/>
                  </a:lnTo>
                  <a:lnTo>
                    <a:pt x="75" y="181"/>
                  </a:lnTo>
                  <a:lnTo>
                    <a:pt x="76" y="183"/>
                  </a:lnTo>
                  <a:lnTo>
                    <a:pt x="77" y="184"/>
                  </a:lnTo>
                  <a:lnTo>
                    <a:pt x="78" y="185"/>
                  </a:lnTo>
                  <a:lnTo>
                    <a:pt x="79" y="187"/>
                  </a:lnTo>
                  <a:lnTo>
                    <a:pt x="80" y="188"/>
                  </a:lnTo>
                  <a:lnTo>
                    <a:pt x="82" y="189"/>
                  </a:lnTo>
                  <a:lnTo>
                    <a:pt x="83" y="190"/>
                  </a:lnTo>
                  <a:lnTo>
                    <a:pt x="84" y="191"/>
                  </a:lnTo>
                  <a:lnTo>
                    <a:pt x="85" y="192"/>
                  </a:lnTo>
                  <a:lnTo>
                    <a:pt x="87" y="193"/>
                  </a:lnTo>
                  <a:lnTo>
                    <a:pt x="88" y="193"/>
                  </a:lnTo>
                  <a:lnTo>
                    <a:pt x="89" y="194"/>
                  </a:lnTo>
                  <a:lnTo>
                    <a:pt x="90" y="195"/>
                  </a:lnTo>
                  <a:lnTo>
                    <a:pt x="92" y="195"/>
                  </a:lnTo>
                  <a:lnTo>
                    <a:pt x="94" y="196"/>
                  </a:lnTo>
                  <a:lnTo>
                    <a:pt x="95" y="196"/>
                  </a:lnTo>
                  <a:lnTo>
                    <a:pt x="97" y="196"/>
                  </a:lnTo>
                  <a:lnTo>
                    <a:pt x="99" y="196"/>
                  </a:lnTo>
                  <a:lnTo>
                    <a:pt x="100" y="196"/>
                  </a:lnTo>
                  <a:lnTo>
                    <a:pt x="102" y="197"/>
                  </a:lnTo>
                  <a:lnTo>
                    <a:pt x="104" y="197"/>
                  </a:lnTo>
                  <a:lnTo>
                    <a:pt x="106" y="196"/>
                  </a:lnTo>
                  <a:lnTo>
                    <a:pt x="108" y="196"/>
                  </a:lnTo>
                  <a:lnTo>
                    <a:pt x="110" y="196"/>
                  </a:lnTo>
                  <a:lnTo>
                    <a:pt x="112" y="196"/>
                  </a:lnTo>
                  <a:lnTo>
                    <a:pt x="115" y="196"/>
                  </a:lnTo>
                  <a:lnTo>
                    <a:pt x="117" y="195"/>
                  </a:lnTo>
                  <a:lnTo>
                    <a:pt x="119" y="194"/>
                  </a:lnTo>
                  <a:lnTo>
                    <a:pt x="122" y="194"/>
                  </a:lnTo>
                  <a:lnTo>
                    <a:pt x="124" y="193"/>
                  </a:lnTo>
                  <a:lnTo>
                    <a:pt x="126" y="193"/>
                  </a:lnTo>
                  <a:lnTo>
                    <a:pt x="128" y="192"/>
                  </a:lnTo>
                  <a:lnTo>
                    <a:pt x="130" y="191"/>
                  </a:lnTo>
                  <a:lnTo>
                    <a:pt x="132" y="190"/>
                  </a:lnTo>
                  <a:lnTo>
                    <a:pt x="133" y="189"/>
                  </a:lnTo>
                  <a:lnTo>
                    <a:pt x="135" y="188"/>
                  </a:lnTo>
                  <a:lnTo>
                    <a:pt x="137" y="187"/>
                  </a:lnTo>
                  <a:lnTo>
                    <a:pt x="138" y="186"/>
                  </a:lnTo>
                  <a:lnTo>
                    <a:pt x="140" y="185"/>
                  </a:lnTo>
                  <a:lnTo>
                    <a:pt x="141" y="184"/>
                  </a:lnTo>
                  <a:lnTo>
                    <a:pt x="143" y="183"/>
                  </a:lnTo>
                  <a:lnTo>
                    <a:pt x="144" y="182"/>
                  </a:lnTo>
                  <a:lnTo>
                    <a:pt x="145" y="181"/>
                  </a:lnTo>
                  <a:lnTo>
                    <a:pt x="146" y="180"/>
                  </a:lnTo>
                  <a:lnTo>
                    <a:pt x="146" y="179"/>
                  </a:lnTo>
                  <a:lnTo>
                    <a:pt x="147" y="178"/>
                  </a:lnTo>
                  <a:lnTo>
                    <a:pt x="148" y="177"/>
                  </a:lnTo>
                  <a:lnTo>
                    <a:pt x="148" y="176"/>
                  </a:lnTo>
                  <a:lnTo>
                    <a:pt x="148" y="175"/>
                  </a:lnTo>
                  <a:lnTo>
                    <a:pt x="149" y="173"/>
                  </a:lnTo>
                  <a:lnTo>
                    <a:pt x="149" y="172"/>
                  </a:lnTo>
                  <a:lnTo>
                    <a:pt x="149" y="170"/>
                  </a:lnTo>
                  <a:lnTo>
                    <a:pt x="149" y="169"/>
                  </a:lnTo>
                  <a:lnTo>
                    <a:pt x="149" y="167"/>
                  </a:lnTo>
                  <a:lnTo>
                    <a:pt x="149" y="165"/>
                  </a:lnTo>
                  <a:lnTo>
                    <a:pt x="148" y="164"/>
                  </a:lnTo>
                  <a:lnTo>
                    <a:pt x="148" y="162"/>
                  </a:lnTo>
                  <a:lnTo>
                    <a:pt x="147" y="160"/>
                  </a:lnTo>
                  <a:lnTo>
                    <a:pt x="146" y="159"/>
                  </a:lnTo>
                  <a:lnTo>
                    <a:pt x="145" y="158"/>
                  </a:lnTo>
                  <a:lnTo>
                    <a:pt x="145" y="157"/>
                  </a:lnTo>
                  <a:lnTo>
                    <a:pt x="144" y="156"/>
                  </a:lnTo>
                  <a:lnTo>
                    <a:pt x="143" y="156"/>
                  </a:lnTo>
                  <a:lnTo>
                    <a:pt x="143" y="155"/>
                  </a:lnTo>
                  <a:lnTo>
                    <a:pt x="142" y="155"/>
                  </a:lnTo>
                  <a:lnTo>
                    <a:pt x="141" y="154"/>
                  </a:lnTo>
                  <a:lnTo>
                    <a:pt x="140" y="153"/>
                  </a:lnTo>
                  <a:lnTo>
                    <a:pt x="137" y="152"/>
                  </a:lnTo>
                  <a:lnTo>
                    <a:pt x="133" y="151"/>
                  </a:lnTo>
                  <a:lnTo>
                    <a:pt x="131" y="151"/>
                  </a:lnTo>
                  <a:lnTo>
                    <a:pt x="129" y="150"/>
                  </a:lnTo>
                  <a:lnTo>
                    <a:pt x="127" y="150"/>
                  </a:lnTo>
                  <a:lnTo>
                    <a:pt x="124" y="150"/>
                  </a:lnTo>
                  <a:lnTo>
                    <a:pt x="121" y="149"/>
                  </a:lnTo>
                  <a:lnTo>
                    <a:pt x="118" y="149"/>
                  </a:lnTo>
                  <a:lnTo>
                    <a:pt x="115" y="148"/>
                  </a:lnTo>
                  <a:lnTo>
                    <a:pt x="112" y="148"/>
                  </a:lnTo>
                  <a:lnTo>
                    <a:pt x="108" y="148"/>
                  </a:lnTo>
                  <a:lnTo>
                    <a:pt x="105" y="148"/>
                  </a:lnTo>
                  <a:lnTo>
                    <a:pt x="100" y="148"/>
                  </a:lnTo>
                  <a:lnTo>
                    <a:pt x="96" y="148"/>
                  </a:lnTo>
                  <a:lnTo>
                    <a:pt x="92" y="147"/>
                  </a:lnTo>
                  <a:lnTo>
                    <a:pt x="88" y="147"/>
                  </a:lnTo>
                  <a:lnTo>
                    <a:pt x="84" y="147"/>
                  </a:lnTo>
                  <a:lnTo>
                    <a:pt x="81" y="147"/>
                  </a:lnTo>
                  <a:lnTo>
                    <a:pt x="77" y="146"/>
                  </a:lnTo>
                  <a:lnTo>
                    <a:pt x="74" y="146"/>
                  </a:lnTo>
                  <a:lnTo>
                    <a:pt x="67" y="145"/>
                  </a:lnTo>
                  <a:lnTo>
                    <a:pt x="61" y="145"/>
                  </a:lnTo>
                  <a:lnTo>
                    <a:pt x="56" y="144"/>
                  </a:lnTo>
                  <a:lnTo>
                    <a:pt x="51" y="142"/>
                  </a:lnTo>
                  <a:lnTo>
                    <a:pt x="46" y="141"/>
                  </a:lnTo>
                  <a:lnTo>
                    <a:pt x="44" y="141"/>
                  </a:lnTo>
                  <a:lnTo>
                    <a:pt x="42" y="140"/>
                  </a:lnTo>
                  <a:lnTo>
                    <a:pt x="40" y="139"/>
                  </a:lnTo>
                  <a:lnTo>
                    <a:pt x="38" y="138"/>
                  </a:lnTo>
                  <a:lnTo>
                    <a:pt x="36" y="137"/>
                  </a:lnTo>
                  <a:lnTo>
                    <a:pt x="34" y="136"/>
                  </a:lnTo>
                  <a:lnTo>
                    <a:pt x="32" y="136"/>
                  </a:lnTo>
                  <a:lnTo>
                    <a:pt x="31" y="134"/>
                  </a:lnTo>
                  <a:lnTo>
                    <a:pt x="29" y="133"/>
                  </a:lnTo>
                  <a:lnTo>
                    <a:pt x="27" y="132"/>
                  </a:lnTo>
                  <a:lnTo>
                    <a:pt x="26" y="131"/>
                  </a:lnTo>
                  <a:lnTo>
                    <a:pt x="24" y="130"/>
                  </a:lnTo>
                  <a:lnTo>
                    <a:pt x="22" y="128"/>
                  </a:lnTo>
                  <a:lnTo>
                    <a:pt x="21" y="127"/>
                  </a:lnTo>
                  <a:lnTo>
                    <a:pt x="19" y="125"/>
                  </a:lnTo>
                  <a:lnTo>
                    <a:pt x="18" y="124"/>
                  </a:lnTo>
                  <a:lnTo>
                    <a:pt x="16" y="122"/>
                  </a:lnTo>
                  <a:lnTo>
                    <a:pt x="15" y="121"/>
                  </a:lnTo>
                  <a:lnTo>
                    <a:pt x="13" y="119"/>
                  </a:lnTo>
                  <a:lnTo>
                    <a:pt x="12" y="117"/>
                  </a:lnTo>
                  <a:lnTo>
                    <a:pt x="11" y="115"/>
                  </a:lnTo>
                  <a:lnTo>
                    <a:pt x="10" y="113"/>
                  </a:lnTo>
                  <a:lnTo>
                    <a:pt x="9" y="111"/>
                  </a:lnTo>
                  <a:lnTo>
                    <a:pt x="8" y="109"/>
                  </a:lnTo>
                  <a:lnTo>
                    <a:pt x="7" y="107"/>
                  </a:lnTo>
                  <a:lnTo>
                    <a:pt x="6" y="105"/>
                  </a:lnTo>
                  <a:lnTo>
                    <a:pt x="5" y="102"/>
                  </a:lnTo>
                  <a:lnTo>
                    <a:pt x="4" y="100"/>
                  </a:lnTo>
                  <a:lnTo>
                    <a:pt x="4" y="98"/>
                  </a:lnTo>
                  <a:lnTo>
                    <a:pt x="3" y="95"/>
                  </a:lnTo>
                  <a:lnTo>
                    <a:pt x="2" y="93"/>
                  </a:lnTo>
                  <a:lnTo>
                    <a:pt x="2" y="90"/>
                  </a:lnTo>
                  <a:lnTo>
                    <a:pt x="1" y="88"/>
                  </a:lnTo>
                  <a:lnTo>
                    <a:pt x="1" y="85"/>
                  </a:lnTo>
                  <a:lnTo>
                    <a:pt x="0" y="83"/>
                  </a:lnTo>
                  <a:lnTo>
                    <a:pt x="0" y="81"/>
                  </a:lnTo>
                  <a:lnTo>
                    <a:pt x="0" y="78"/>
                  </a:lnTo>
                  <a:lnTo>
                    <a:pt x="0" y="76"/>
                  </a:lnTo>
                  <a:lnTo>
                    <a:pt x="0" y="74"/>
                  </a:lnTo>
                  <a:lnTo>
                    <a:pt x="0" y="71"/>
                  </a:lnTo>
                  <a:lnTo>
                    <a:pt x="0" y="69"/>
                  </a:lnTo>
                  <a:lnTo>
                    <a:pt x="1" y="66"/>
                  </a:lnTo>
                  <a:lnTo>
                    <a:pt x="1" y="64"/>
                  </a:lnTo>
                  <a:lnTo>
                    <a:pt x="2" y="62"/>
                  </a:lnTo>
                  <a:lnTo>
                    <a:pt x="2" y="60"/>
                  </a:lnTo>
                  <a:lnTo>
                    <a:pt x="3" y="57"/>
                  </a:lnTo>
                  <a:lnTo>
                    <a:pt x="4" y="54"/>
                  </a:lnTo>
                  <a:lnTo>
                    <a:pt x="4" y="52"/>
                  </a:lnTo>
                  <a:lnTo>
                    <a:pt x="5" y="50"/>
                  </a:lnTo>
                  <a:lnTo>
                    <a:pt x="6" y="48"/>
                  </a:lnTo>
                  <a:lnTo>
                    <a:pt x="8" y="45"/>
                  </a:lnTo>
                  <a:lnTo>
                    <a:pt x="8" y="43"/>
                  </a:lnTo>
                  <a:lnTo>
                    <a:pt x="10" y="41"/>
                  </a:lnTo>
                  <a:lnTo>
                    <a:pt x="11" y="39"/>
                  </a:lnTo>
                  <a:lnTo>
                    <a:pt x="12" y="37"/>
                  </a:lnTo>
                  <a:lnTo>
                    <a:pt x="14" y="35"/>
                  </a:lnTo>
                  <a:lnTo>
                    <a:pt x="16" y="33"/>
                  </a:lnTo>
                  <a:lnTo>
                    <a:pt x="17" y="31"/>
                  </a:lnTo>
                  <a:lnTo>
                    <a:pt x="19" y="29"/>
                  </a:lnTo>
                  <a:lnTo>
                    <a:pt x="21" y="28"/>
                  </a:lnTo>
                  <a:lnTo>
                    <a:pt x="22" y="26"/>
                  </a:lnTo>
                  <a:lnTo>
                    <a:pt x="24" y="24"/>
                  </a:lnTo>
                  <a:lnTo>
                    <a:pt x="26" y="23"/>
                  </a:lnTo>
                  <a:lnTo>
                    <a:pt x="29" y="21"/>
                  </a:lnTo>
                  <a:lnTo>
                    <a:pt x="31" y="20"/>
                  </a:lnTo>
                  <a:lnTo>
                    <a:pt x="33" y="18"/>
                  </a:lnTo>
                  <a:lnTo>
                    <a:pt x="35" y="17"/>
                  </a:lnTo>
                  <a:lnTo>
                    <a:pt x="38" y="16"/>
                  </a:lnTo>
                  <a:lnTo>
                    <a:pt x="40" y="14"/>
                  </a:lnTo>
                  <a:lnTo>
                    <a:pt x="43" y="13"/>
                  </a:lnTo>
                  <a:lnTo>
                    <a:pt x="46" y="12"/>
                  </a:lnTo>
                  <a:lnTo>
                    <a:pt x="48" y="11"/>
                  </a:lnTo>
                  <a:lnTo>
                    <a:pt x="51" y="9"/>
                  </a:lnTo>
                  <a:lnTo>
                    <a:pt x="54" y="9"/>
                  </a:lnTo>
                  <a:lnTo>
                    <a:pt x="58" y="8"/>
                  </a:lnTo>
                  <a:lnTo>
                    <a:pt x="61" y="7"/>
                  </a:lnTo>
                  <a:lnTo>
                    <a:pt x="64" y="6"/>
                  </a:lnTo>
                  <a:lnTo>
                    <a:pt x="67" y="5"/>
                  </a:lnTo>
                  <a:lnTo>
                    <a:pt x="71" y="4"/>
                  </a:lnTo>
                  <a:lnTo>
                    <a:pt x="74" y="3"/>
                  </a:lnTo>
                  <a:lnTo>
                    <a:pt x="79" y="3"/>
                  </a:lnTo>
                  <a:lnTo>
                    <a:pt x="84" y="2"/>
                  </a:lnTo>
                  <a:lnTo>
                    <a:pt x="88" y="1"/>
                  </a:lnTo>
                  <a:lnTo>
                    <a:pt x="93" y="0"/>
                  </a:lnTo>
                  <a:lnTo>
                    <a:pt x="98" y="0"/>
                  </a:lnTo>
                  <a:lnTo>
                    <a:pt x="102" y="0"/>
                  </a:lnTo>
                  <a:lnTo>
                    <a:pt x="107" y="0"/>
                  </a:lnTo>
                  <a:lnTo>
                    <a:pt x="111" y="0"/>
                  </a:lnTo>
                  <a:lnTo>
                    <a:pt x="115" y="1"/>
                  </a:lnTo>
                  <a:lnTo>
                    <a:pt x="119" y="1"/>
                  </a:lnTo>
                  <a:lnTo>
                    <a:pt x="123" y="2"/>
                  </a:lnTo>
                  <a:lnTo>
                    <a:pt x="127" y="3"/>
                  </a:lnTo>
                  <a:lnTo>
                    <a:pt x="130" y="4"/>
                  </a:lnTo>
                  <a:lnTo>
                    <a:pt x="134" y="6"/>
                  </a:lnTo>
                  <a:lnTo>
                    <a:pt x="137" y="7"/>
                  </a:lnTo>
                  <a:lnTo>
                    <a:pt x="141" y="9"/>
                  </a:lnTo>
                  <a:lnTo>
                    <a:pt x="144" y="10"/>
                  </a:lnTo>
                  <a:lnTo>
                    <a:pt x="147" y="12"/>
                  </a:lnTo>
                  <a:lnTo>
                    <a:pt x="150" y="14"/>
                  </a:lnTo>
                  <a:lnTo>
                    <a:pt x="153" y="17"/>
                  </a:lnTo>
                  <a:lnTo>
                    <a:pt x="156" y="20"/>
                  </a:lnTo>
                  <a:lnTo>
                    <a:pt x="159" y="22"/>
                  </a:lnTo>
                  <a:lnTo>
                    <a:pt x="161" y="25"/>
                  </a:lnTo>
                  <a:lnTo>
                    <a:pt x="163" y="28"/>
                  </a:lnTo>
                  <a:lnTo>
                    <a:pt x="166" y="31"/>
                  </a:lnTo>
                  <a:lnTo>
                    <a:pt x="168" y="35"/>
                  </a:lnTo>
                  <a:lnTo>
                    <a:pt x="170" y="38"/>
                  </a:lnTo>
                  <a:lnTo>
                    <a:pt x="172" y="42"/>
                  </a:lnTo>
                  <a:lnTo>
                    <a:pt x="174" y="46"/>
                  </a:lnTo>
                  <a:lnTo>
                    <a:pt x="175" y="50"/>
                  </a:lnTo>
                  <a:lnTo>
                    <a:pt x="177" y="54"/>
                  </a:lnTo>
                  <a:lnTo>
                    <a:pt x="179" y="58"/>
                  </a:lnTo>
                </a:path>
              </a:pathLst>
            </a:custGeom>
            <a:solidFill>
              <a:srgbClr val="FFFFFF"/>
            </a:solidFill>
            <a:ln w="9525" cap="rnd">
              <a:noFill/>
              <a:round/>
              <a:headEnd/>
              <a:tailEnd/>
            </a:ln>
          </p:spPr>
          <p:txBody>
            <a:bodyPr>
              <a:prstTxWarp prst="textNoShape">
                <a:avLst/>
              </a:prstTxWarp>
            </a:bodyPr>
            <a:lstStyle/>
            <a:p>
              <a:endParaRPr lang="en-US"/>
            </a:p>
          </p:txBody>
        </p:sp>
        <p:sp>
          <p:nvSpPr>
            <p:cNvPr id="174130" name="Freeform 393"/>
            <p:cNvSpPr>
              <a:spLocks noChangeAspect="1"/>
            </p:cNvSpPr>
            <p:nvPr/>
          </p:nvSpPr>
          <p:spPr bwMode="auto">
            <a:xfrm rot="740765">
              <a:off x="3901548" y="5008065"/>
              <a:ext cx="177481" cy="209320"/>
            </a:xfrm>
            <a:custGeom>
              <a:avLst/>
              <a:gdLst>
                <a:gd name="T0" fmla="*/ 137 w 192"/>
                <a:gd name="T1" fmla="*/ 98 h 239"/>
                <a:gd name="T2" fmla="*/ 135 w 192"/>
                <a:gd name="T3" fmla="*/ 76 h 239"/>
                <a:gd name="T4" fmla="*/ 132 w 192"/>
                <a:gd name="T5" fmla="*/ 65 h 239"/>
                <a:gd name="T6" fmla="*/ 130 w 192"/>
                <a:gd name="T7" fmla="*/ 59 h 239"/>
                <a:gd name="T8" fmla="*/ 125 w 192"/>
                <a:gd name="T9" fmla="*/ 53 h 239"/>
                <a:gd name="T10" fmla="*/ 121 w 192"/>
                <a:gd name="T11" fmla="*/ 49 h 239"/>
                <a:gd name="T12" fmla="*/ 115 w 192"/>
                <a:gd name="T13" fmla="*/ 44 h 239"/>
                <a:gd name="T14" fmla="*/ 108 w 192"/>
                <a:gd name="T15" fmla="*/ 41 h 239"/>
                <a:gd name="T16" fmla="*/ 101 w 192"/>
                <a:gd name="T17" fmla="*/ 40 h 239"/>
                <a:gd name="T18" fmla="*/ 92 w 192"/>
                <a:gd name="T19" fmla="*/ 39 h 239"/>
                <a:gd name="T20" fmla="*/ 82 w 192"/>
                <a:gd name="T21" fmla="*/ 40 h 239"/>
                <a:gd name="T22" fmla="*/ 74 w 192"/>
                <a:gd name="T23" fmla="*/ 41 h 239"/>
                <a:gd name="T24" fmla="*/ 66 w 192"/>
                <a:gd name="T25" fmla="*/ 44 h 239"/>
                <a:gd name="T26" fmla="*/ 59 w 192"/>
                <a:gd name="T27" fmla="*/ 47 h 239"/>
                <a:gd name="T28" fmla="*/ 54 w 192"/>
                <a:gd name="T29" fmla="*/ 51 h 239"/>
                <a:gd name="T30" fmla="*/ 50 w 192"/>
                <a:gd name="T31" fmla="*/ 55 h 239"/>
                <a:gd name="T32" fmla="*/ 47 w 192"/>
                <a:gd name="T33" fmla="*/ 61 h 239"/>
                <a:gd name="T34" fmla="*/ 45 w 192"/>
                <a:gd name="T35" fmla="*/ 66 h 239"/>
                <a:gd name="T36" fmla="*/ 44 w 192"/>
                <a:gd name="T37" fmla="*/ 74 h 239"/>
                <a:gd name="T38" fmla="*/ 44 w 192"/>
                <a:gd name="T39" fmla="*/ 91 h 239"/>
                <a:gd name="T40" fmla="*/ 55 w 192"/>
                <a:gd name="T41" fmla="*/ 234 h 239"/>
                <a:gd name="T42" fmla="*/ 1 w 192"/>
                <a:gd name="T43" fmla="*/ 109 h 239"/>
                <a:gd name="T44" fmla="*/ 0 w 192"/>
                <a:gd name="T45" fmla="*/ 92 h 239"/>
                <a:gd name="T46" fmla="*/ 0 w 192"/>
                <a:gd name="T47" fmla="*/ 71 h 239"/>
                <a:gd name="T48" fmla="*/ 2 w 192"/>
                <a:gd name="T49" fmla="*/ 57 h 239"/>
                <a:gd name="T50" fmla="*/ 4 w 192"/>
                <a:gd name="T51" fmla="*/ 49 h 239"/>
                <a:gd name="T52" fmla="*/ 7 w 192"/>
                <a:gd name="T53" fmla="*/ 41 h 239"/>
                <a:gd name="T54" fmla="*/ 11 w 192"/>
                <a:gd name="T55" fmla="*/ 35 h 239"/>
                <a:gd name="T56" fmla="*/ 15 w 192"/>
                <a:gd name="T57" fmla="*/ 28 h 239"/>
                <a:gd name="T58" fmla="*/ 21 w 192"/>
                <a:gd name="T59" fmla="*/ 22 h 239"/>
                <a:gd name="T60" fmla="*/ 27 w 192"/>
                <a:gd name="T61" fmla="*/ 17 h 239"/>
                <a:gd name="T62" fmla="*/ 34 w 192"/>
                <a:gd name="T63" fmla="*/ 13 h 239"/>
                <a:gd name="T64" fmla="*/ 42 w 192"/>
                <a:gd name="T65" fmla="*/ 9 h 239"/>
                <a:gd name="T66" fmla="*/ 51 w 192"/>
                <a:gd name="T67" fmla="*/ 5 h 239"/>
                <a:gd name="T68" fmla="*/ 62 w 192"/>
                <a:gd name="T69" fmla="*/ 3 h 239"/>
                <a:gd name="T70" fmla="*/ 74 w 192"/>
                <a:gd name="T71" fmla="*/ 1 h 239"/>
                <a:gd name="T72" fmla="*/ 88 w 192"/>
                <a:gd name="T73" fmla="*/ 0 h 239"/>
                <a:gd name="T74" fmla="*/ 102 w 192"/>
                <a:gd name="T75" fmla="*/ 0 h 239"/>
                <a:gd name="T76" fmla="*/ 115 w 192"/>
                <a:gd name="T77" fmla="*/ 1 h 239"/>
                <a:gd name="T78" fmla="*/ 125 w 192"/>
                <a:gd name="T79" fmla="*/ 3 h 239"/>
                <a:gd name="T80" fmla="*/ 134 w 192"/>
                <a:gd name="T81" fmla="*/ 6 h 239"/>
                <a:gd name="T82" fmla="*/ 142 w 192"/>
                <a:gd name="T83" fmla="*/ 9 h 239"/>
                <a:gd name="T84" fmla="*/ 149 w 192"/>
                <a:gd name="T85" fmla="*/ 13 h 239"/>
                <a:gd name="T86" fmla="*/ 155 w 192"/>
                <a:gd name="T87" fmla="*/ 18 h 239"/>
                <a:gd name="T88" fmla="*/ 160 w 192"/>
                <a:gd name="T89" fmla="*/ 24 h 239"/>
                <a:gd name="T90" fmla="*/ 164 w 192"/>
                <a:gd name="T91" fmla="*/ 30 h 239"/>
                <a:gd name="T92" fmla="*/ 170 w 192"/>
                <a:gd name="T93" fmla="*/ 39 h 239"/>
                <a:gd name="T94" fmla="*/ 175 w 192"/>
                <a:gd name="T95" fmla="*/ 56 h 239"/>
                <a:gd name="T96" fmla="*/ 178 w 192"/>
                <a:gd name="T97" fmla="*/ 69 h 239"/>
                <a:gd name="T98" fmla="*/ 180 w 192"/>
                <a:gd name="T99" fmla="*/ 85 h 239"/>
                <a:gd name="T100" fmla="*/ 181 w 192"/>
                <a:gd name="T101" fmla="*/ 103 h 2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2"/>
                <a:gd name="T154" fmla="*/ 0 h 239"/>
                <a:gd name="T155" fmla="*/ 192 w 192"/>
                <a:gd name="T156" fmla="*/ 239 h 2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2" h="239">
                  <a:moveTo>
                    <a:pt x="191" y="224"/>
                  </a:moveTo>
                  <a:lnTo>
                    <a:pt x="147" y="227"/>
                  </a:lnTo>
                  <a:lnTo>
                    <a:pt x="137" y="104"/>
                  </a:lnTo>
                  <a:lnTo>
                    <a:pt x="137" y="98"/>
                  </a:lnTo>
                  <a:lnTo>
                    <a:pt x="136" y="91"/>
                  </a:lnTo>
                  <a:lnTo>
                    <a:pt x="135" y="85"/>
                  </a:lnTo>
                  <a:lnTo>
                    <a:pt x="135" y="80"/>
                  </a:lnTo>
                  <a:lnTo>
                    <a:pt x="135" y="76"/>
                  </a:lnTo>
                  <a:lnTo>
                    <a:pt x="134" y="72"/>
                  </a:lnTo>
                  <a:lnTo>
                    <a:pt x="133" y="69"/>
                  </a:lnTo>
                  <a:lnTo>
                    <a:pt x="133" y="66"/>
                  </a:lnTo>
                  <a:lnTo>
                    <a:pt x="132" y="65"/>
                  </a:lnTo>
                  <a:lnTo>
                    <a:pt x="132" y="63"/>
                  </a:lnTo>
                  <a:lnTo>
                    <a:pt x="131" y="62"/>
                  </a:lnTo>
                  <a:lnTo>
                    <a:pt x="130" y="60"/>
                  </a:lnTo>
                  <a:lnTo>
                    <a:pt x="130" y="59"/>
                  </a:lnTo>
                  <a:lnTo>
                    <a:pt x="129" y="57"/>
                  </a:lnTo>
                  <a:lnTo>
                    <a:pt x="127" y="56"/>
                  </a:lnTo>
                  <a:lnTo>
                    <a:pt x="127" y="55"/>
                  </a:lnTo>
                  <a:lnTo>
                    <a:pt x="125" y="53"/>
                  </a:lnTo>
                  <a:lnTo>
                    <a:pt x="125" y="52"/>
                  </a:lnTo>
                  <a:lnTo>
                    <a:pt x="123" y="51"/>
                  </a:lnTo>
                  <a:lnTo>
                    <a:pt x="122" y="49"/>
                  </a:lnTo>
                  <a:lnTo>
                    <a:pt x="121" y="49"/>
                  </a:lnTo>
                  <a:lnTo>
                    <a:pt x="119" y="47"/>
                  </a:lnTo>
                  <a:lnTo>
                    <a:pt x="118" y="46"/>
                  </a:lnTo>
                  <a:lnTo>
                    <a:pt x="117" y="45"/>
                  </a:lnTo>
                  <a:lnTo>
                    <a:pt x="115" y="44"/>
                  </a:lnTo>
                  <a:lnTo>
                    <a:pt x="114" y="44"/>
                  </a:lnTo>
                  <a:lnTo>
                    <a:pt x="112" y="43"/>
                  </a:lnTo>
                  <a:lnTo>
                    <a:pt x="110" y="42"/>
                  </a:lnTo>
                  <a:lnTo>
                    <a:pt x="108" y="41"/>
                  </a:lnTo>
                  <a:lnTo>
                    <a:pt x="106" y="41"/>
                  </a:lnTo>
                  <a:lnTo>
                    <a:pt x="104" y="41"/>
                  </a:lnTo>
                  <a:lnTo>
                    <a:pt x="103" y="40"/>
                  </a:lnTo>
                  <a:lnTo>
                    <a:pt x="101" y="40"/>
                  </a:lnTo>
                  <a:lnTo>
                    <a:pt x="98" y="40"/>
                  </a:lnTo>
                  <a:lnTo>
                    <a:pt x="96" y="39"/>
                  </a:lnTo>
                  <a:lnTo>
                    <a:pt x="94" y="39"/>
                  </a:lnTo>
                  <a:lnTo>
                    <a:pt x="92" y="39"/>
                  </a:lnTo>
                  <a:lnTo>
                    <a:pt x="89" y="39"/>
                  </a:lnTo>
                  <a:lnTo>
                    <a:pt x="87" y="39"/>
                  </a:lnTo>
                  <a:lnTo>
                    <a:pt x="85" y="39"/>
                  </a:lnTo>
                  <a:lnTo>
                    <a:pt x="82" y="40"/>
                  </a:lnTo>
                  <a:lnTo>
                    <a:pt x="80" y="40"/>
                  </a:lnTo>
                  <a:lnTo>
                    <a:pt x="78" y="41"/>
                  </a:lnTo>
                  <a:lnTo>
                    <a:pt x="76" y="41"/>
                  </a:lnTo>
                  <a:lnTo>
                    <a:pt x="74" y="41"/>
                  </a:lnTo>
                  <a:lnTo>
                    <a:pt x="72" y="42"/>
                  </a:lnTo>
                  <a:lnTo>
                    <a:pt x="69" y="42"/>
                  </a:lnTo>
                  <a:lnTo>
                    <a:pt x="68" y="43"/>
                  </a:lnTo>
                  <a:lnTo>
                    <a:pt x="66" y="44"/>
                  </a:lnTo>
                  <a:lnTo>
                    <a:pt x="64" y="44"/>
                  </a:lnTo>
                  <a:lnTo>
                    <a:pt x="62" y="45"/>
                  </a:lnTo>
                  <a:lnTo>
                    <a:pt x="61" y="46"/>
                  </a:lnTo>
                  <a:lnTo>
                    <a:pt x="59" y="47"/>
                  </a:lnTo>
                  <a:lnTo>
                    <a:pt x="58" y="48"/>
                  </a:lnTo>
                  <a:lnTo>
                    <a:pt x="56" y="49"/>
                  </a:lnTo>
                  <a:lnTo>
                    <a:pt x="55" y="50"/>
                  </a:lnTo>
                  <a:lnTo>
                    <a:pt x="54" y="51"/>
                  </a:lnTo>
                  <a:lnTo>
                    <a:pt x="53" y="52"/>
                  </a:lnTo>
                  <a:lnTo>
                    <a:pt x="52" y="53"/>
                  </a:lnTo>
                  <a:lnTo>
                    <a:pt x="51" y="54"/>
                  </a:lnTo>
                  <a:lnTo>
                    <a:pt x="50" y="55"/>
                  </a:lnTo>
                  <a:lnTo>
                    <a:pt x="49" y="57"/>
                  </a:lnTo>
                  <a:lnTo>
                    <a:pt x="48" y="58"/>
                  </a:lnTo>
                  <a:lnTo>
                    <a:pt x="48" y="59"/>
                  </a:lnTo>
                  <a:lnTo>
                    <a:pt x="47" y="61"/>
                  </a:lnTo>
                  <a:lnTo>
                    <a:pt x="47" y="62"/>
                  </a:lnTo>
                  <a:lnTo>
                    <a:pt x="46" y="63"/>
                  </a:lnTo>
                  <a:lnTo>
                    <a:pt x="45" y="65"/>
                  </a:lnTo>
                  <a:lnTo>
                    <a:pt x="45" y="66"/>
                  </a:lnTo>
                  <a:lnTo>
                    <a:pt x="45" y="67"/>
                  </a:lnTo>
                  <a:lnTo>
                    <a:pt x="45" y="69"/>
                  </a:lnTo>
                  <a:lnTo>
                    <a:pt x="45" y="70"/>
                  </a:lnTo>
                  <a:lnTo>
                    <a:pt x="44" y="74"/>
                  </a:lnTo>
                  <a:lnTo>
                    <a:pt x="44" y="77"/>
                  </a:lnTo>
                  <a:lnTo>
                    <a:pt x="44" y="81"/>
                  </a:lnTo>
                  <a:lnTo>
                    <a:pt x="44" y="86"/>
                  </a:lnTo>
                  <a:lnTo>
                    <a:pt x="44" y="91"/>
                  </a:lnTo>
                  <a:lnTo>
                    <a:pt x="45" y="97"/>
                  </a:lnTo>
                  <a:lnTo>
                    <a:pt x="45" y="103"/>
                  </a:lnTo>
                  <a:lnTo>
                    <a:pt x="45" y="109"/>
                  </a:lnTo>
                  <a:lnTo>
                    <a:pt x="55" y="234"/>
                  </a:lnTo>
                  <a:lnTo>
                    <a:pt x="11" y="238"/>
                  </a:lnTo>
                  <a:lnTo>
                    <a:pt x="2" y="119"/>
                  </a:lnTo>
                  <a:lnTo>
                    <a:pt x="2" y="114"/>
                  </a:lnTo>
                  <a:lnTo>
                    <a:pt x="1" y="109"/>
                  </a:lnTo>
                  <a:lnTo>
                    <a:pt x="1" y="104"/>
                  </a:lnTo>
                  <a:lnTo>
                    <a:pt x="1" y="100"/>
                  </a:lnTo>
                  <a:lnTo>
                    <a:pt x="1" y="95"/>
                  </a:lnTo>
                  <a:lnTo>
                    <a:pt x="0" y="92"/>
                  </a:lnTo>
                  <a:lnTo>
                    <a:pt x="0" y="88"/>
                  </a:lnTo>
                  <a:lnTo>
                    <a:pt x="0" y="84"/>
                  </a:lnTo>
                  <a:lnTo>
                    <a:pt x="0" y="77"/>
                  </a:lnTo>
                  <a:lnTo>
                    <a:pt x="0" y="71"/>
                  </a:lnTo>
                  <a:lnTo>
                    <a:pt x="1" y="66"/>
                  </a:lnTo>
                  <a:lnTo>
                    <a:pt x="1" y="61"/>
                  </a:lnTo>
                  <a:lnTo>
                    <a:pt x="2" y="59"/>
                  </a:lnTo>
                  <a:lnTo>
                    <a:pt x="2" y="57"/>
                  </a:lnTo>
                  <a:lnTo>
                    <a:pt x="3" y="55"/>
                  </a:lnTo>
                  <a:lnTo>
                    <a:pt x="3" y="52"/>
                  </a:lnTo>
                  <a:lnTo>
                    <a:pt x="3" y="51"/>
                  </a:lnTo>
                  <a:lnTo>
                    <a:pt x="4" y="49"/>
                  </a:lnTo>
                  <a:lnTo>
                    <a:pt x="5" y="46"/>
                  </a:lnTo>
                  <a:lnTo>
                    <a:pt x="6" y="45"/>
                  </a:lnTo>
                  <a:lnTo>
                    <a:pt x="6" y="43"/>
                  </a:lnTo>
                  <a:lnTo>
                    <a:pt x="7" y="41"/>
                  </a:lnTo>
                  <a:lnTo>
                    <a:pt x="8" y="39"/>
                  </a:lnTo>
                  <a:lnTo>
                    <a:pt x="9" y="38"/>
                  </a:lnTo>
                  <a:lnTo>
                    <a:pt x="10" y="36"/>
                  </a:lnTo>
                  <a:lnTo>
                    <a:pt x="11" y="35"/>
                  </a:lnTo>
                  <a:lnTo>
                    <a:pt x="12" y="33"/>
                  </a:lnTo>
                  <a:lnTo>
                    <a:pt x="13" y="31"/>
                  </a:lnTo>
                  <a:lnTo>
                    <a:pt x="14" y="29"/>
                  </a:lnTo>
                  <a:lnTo>
                    <a:pt x="15" y="28"/>
                  </a:lnTo>
                  <a:lnTo>
                    <a:pt x="16" y="27"/>
                  </a:lnTo>
                  <a:lnTo>
                    <a:pt x="18" y="25"/>
                  </a:lnTo>
                  <a:lnTo>
                    <a:pt x="19" y="24"/>
                  </a:lnTo>
                  <a:lnTo>
                    <a:pt x="21" y="22"/>
                  </a:lnTo>
                  <a:lnTo>
                    <a:pt x="22" y="21"/>
                  </a:lnTo>
                  <a:lnTo>
                    <a:pt x="24" y="20"/>
                  </a:lnTo>
                  <a:lnTo>
                    <a:pt x="25" y="18"/>
                  </a:lnTo>
                  <a:lnTo>
                    <a:pt x="27" y="17"/>
                  </a:lnTo>
                  <a:lnTo>
                    <a:pt x="29" y="16"/>
                  </a:lnTo>
                  <a:lnTo>
                    <a:pt x="30" y="15"/>
                  </a:lnTo>
                  <a:lnTo>
                    <a:pt x="32" y="14"/>
                  </a:lnTo>
                  <a:lnTo>
                    <a:pt x="34" y="13"/>
                  </a:lnTo>
                  <a:lnTo>
                    <a:pt x="36" y="12"/>
                  </a:lnTo>
                  <a:lnTo>
                    <a:pt x="38" y="10"/>
                  </a:lnTo>
                  <a:lnTo>
                    <a:pt x="40" y="10"/>
                  </a:lnTo>
                  <a:lnTo>
                    <a:pt x="42" y="9"/>
                  </a:lnTo>
                  <a:lnTo>
                    <a:pt x="44" y="8"/>
                  </a:lnTo>
                  <a:lnTo>
                    <a:pt x="47" y="7"/>
                  </a:lnTo>
                  <a:lnTo>
                    <a:pt x="49" y="6"/>
                  </a:lnTo>
                  <a:lnTo>
                    <a:pt x="51" y="5"/>
                  </a:lnTo>
                  <a:lnTo>
                    <a:pt x="54" y="5"/>
                  </a:lnTo>
                  <a:lnTo>
                    <a:pt x="56" y="4"/>
                  </a:lnTo>
                  <a:lnTo>
                    <a:pt x="59" y="4"/>
                  </a:lnTo>
                  <a:lnTo>
                    <a:pt x="62" y="3"/>
                  </a:lnTo>
                  <a:lnTo>
                    <a:pt x="65" y="3"/>
                  </a:lnTo>
                  <a:lnTo>
                    <a:pt x="68" y="2"/>
                  </a:lnTo>
                  <a:lnTo>
                    <a:pt x="71" y="2"/>
                  </a:lnTo>
                  <a:lnTo>
                    <a:pt x="74" y="1"/>
                  </a:lnTo>
                  <a:lnTo>
                    <a:pt x="77" y="1"/>
                  </a:lnTo>
                  <a:lnTo>
                    <a:pt x="81" y="1"/>
                  </a:lnTo>
                  <a:lnTo>
                    <a:pt x="84" y="1"/>
                  </a:lnTo>
                  <a:lnTo>
                    <a:pt x="88" y="0"/>
                  </a:lnTo>
                  <a:lnTo>
                    <a:pt x="92" y="0"/>
                  </a:lnTo>
                  <a:lnTo>
                    <a:pt x="96" y="0"/>
                  </a:lnTo>
                  <a:lnTo>
                    <a:pt x="99" y="0"/>
                  </a:lnTo>
                  <a:lnTo>
                    <a:pt x="102" y="0"/>
                  </a:lnTo>
                  <a:lnTo>
                    <a:pt x="106" y="0"/>
                  </a:lnTo>
                  <a:lnTo>
                    <a:pt x="109" y="1"/>
                  </a:lnTo>
                  <a:lnTo>
                    <a:pt x="112" y="1"/>
                  </a:lnTo>
                  <a:lnTo>
                    <a:pt x="115" y="1"/>
                  </a:lnTo>
                  <a:lnTo>
                    <a:pt x="117" y="1"/>
                  </a:lnTo>
                  <a:lnTo>
                    <a:pt x="120" y="2"/>
                  </a:lnTo>
                  <a:lnTo>
                    <a:pt x="123" y="2"/>
                  </a:lnTo>
                  <a:lnTo>
                    <a:pt x="125" y="3"/>
                  </a:lnTo>
                  <a:lnTo>
                    <a:pt x="127" y="4"/>
                  </a:lnTo>
                  <a:lnTo>
                    <a:pt x="130" y="4"/>
                  </a:lnTo>
                  <a:lnTo>
                    <a:pt x="132" y="5"/>
                  </a:lnTo>
                  <a:lnTo>
                    <a:pt x="134" y="6"/>
                  </a:lnTo>
                  <a:lnTo>
                    <a:pt x="136" y="7"/>
                  </a:lnTo>
                  <a:lnTo>
                    <a:pt x="138" y="7"/>
                  </a:lnTo>
                  <a:lnTo>
                    <a:pt x="140" y="8"/>
                  </a:lnTo>
                  <a:lnTo>
                    <a:pt x="142" y="9"/>
                  </a:lnTo>
                  <a:lnTo>
                    <a:pt x="143" y="10"/>
                  </a:lnTo>
                  <a:lnTo>
                    <a:pt x="145" y="11"/>
                  </a:lnTo>
                  <a:lnTo>
                    <a:pt x="147" y="12"/>
                  </a:lnTo>
                  <a:lnTo>
                    <a:pt x="149" y="13"/>
                  </a:lnTo>
                  <a:lnTo>
                    <a:pt x="150" y="15"/>
                  </a:lnTo>
                  <a:lnTo>
                    <a:pt x="152" y="16"/>
                  </a:lnTo>
                  <a:lnTo>
                    <a:pt x="154" y="17"/>
                  </a:lnTo>
                  <a:lnTo>
                    <a:pt x="155" y="18"/>
                  </a:lnTo>
                  <a:lnTo>
                    <a:pt x="156" y="20"/>
                  </a:lnTo>
                  <a:lnTo>
                    <a:pt x="158" y="21"/>
                  </a:lnTo>
                  <a:lnTo>
                    <a:pt x="159" y="23"/>
                  </a:lnTo>
                  <a:lnTo>
                    <a:pt x="160" y="24"/>
                  </a:lnTo>
                  <a:lnTo>
                    <a:pt x="162" y="26"/>
                  </a:lnTo>
                  <a:lnTo>
                    <a:pt x="162" y="27"/>
                  </a:lnTo>
                  <a:lnTo>
                    <a:pt x="164" y="29"/>
                  </a:lnTo>
                  <a:lnTo>
                    <a:pt x="164" y="30"/>
                  </a:lnTo>
                  <a:lnTo>
                    <a:pt x="166" y="32"/>
                  </a:lnTo>
                  <a:lnTo>
                    <a:pt x="167" y="33"/>
                  </a:lnTo>
                  <a:lnTo>
                    <a:pt x="168" y="36"/>
                  </a:lnTo>
                  <a:lnTo>
                    <a:pt x="170" y="39"/>
                  </a:lnTo>
                  <a:lnTo>
                    <a:pt x="171" y="42"/>
                  </a:lnTo>
                  <a:lnTo>
                    <a:pt x="172" y="46"/>
                  </a:lnTo>
                  <a:lnTo>
                    <a:pt x="174" y="51"/>
                  </a:lnTo>
                  <a:lnTo>
                    <a:pt x="175" y="56"/>
                  </a:lnTo>
                  <a:lnTo>
                    <a:pt x="176" y="59"/>
                  </a:lnTo>
                  <a:lnTo>
                    <a:pt x="176" y="63"/>
                  </a:lnTo>
                  <a:lnTo>
                    <a:pt x="177" y="66"/>
                  </a:lnTo>
                  <a:lnTo>
                    <a:pt x="178" y="69"/>
                  </a:lnTo>
                  <a:lnTo>
                    <a:pt x="178" y="73"/>
                  </a:lnTo>
                  <a:lnTo>
                    <a:pt x="178" y="77"/>
                  </a:lnTo>
                  <a:lnTo>
                    <a:pt x="179" y="81"/>
                  </a:lnTo>
                  <a:lnTo>
                    <a:pt x="180" y="85"/>
                  </a:lnTo>
                  <a:lnTo>
                    <a:pt x="180" y="89"/>
                  </a:lnTo>
                  <a:lnTo>
                    <a:pt x="180" y="93"/>
                  </a:lnTo>
                  <a:lnTo>
                    <a:pt x="181" y="98"/>
                  </a:lnTo>
                  <a:lnTo>
                    <a:pt x="181" y="103"/>
                  </a:lnTo>
                  <a:lnTo>
                    <a:pt x="191" y="224"/>
                  </a:lnTo>
                </a:path>
              </a:pathLst>
            </a:custGeom>
            <a:solidFill>
              <a:srgbClr val="FFFFFF"/>
            </a:solidFill>
            <a:ln w="9525" cap="rnd">
              <a:noFill/>
              <a:round/>
              <a:headEnd/>
              <a:tailEnd/>
            </a:ln>
          </p:spPr>
          <p:txBody>
            <a:bodyPr>
              <a:prstTxWarp prst="textNoShape">
                <a:avLst/>
              </a:prstTxWarp>
            </a:bodyPr>
            <a:lstStyle/>
            <a:p>
              <a:endParaRPr lang="en-US"/>
            </a:p>
          </p:txBody>
        </p:sp>
        <p:sp>
          <p:nvSpPr>
            <p:cNvPr id="174131" name="Freeform 394"/>
            <p:cNvSpPr>
              <a:spLocks noChangeAspect="1"/>
            </p:cNvSpPr>
            <p:nvPr/>
          </p:nvSpPr>
          <p:spPr bwMode="auto">
            <a:xfrm rot="499301">
              <a:off x="3694487" y="4976212"/>
              <a:ext cx="167621" cy="200219"/>
            </a:xfrm>
            <a:custGeom>
              <a:avLst/>
              <a:gdLst>
                <a:gd name="T0" fmla="*/ 94 w 180"/>
                <a:gd name="T1" fmla="*/ 224 h 230"/>
                <a:gd name="T2" fmla="*/ 80 w 180"/>
                <a:gd name="T3" fmla="*/ 223 h 230"/>
                <a:gd name="T4" fmla="*/ 68 w 180"/>
                <a:gd name="T5" fmla="*/ 222 h 230"/>
                <a:gd name="T6" fmla="*/ 54 w 180"/>
                <a:gd name="T7" fmla="*/ 221 h 230"/>
                <a:gd name="T8" fmla="*/ 41 w 180"/>
                <a:gd name="T9" fmla="*/ 218 h 230"/>
                <a:gd name="T10" fmla="*/ 34 w 180"/>
                <a:gd name="T11" fmla="*/ 215 h 230"/>
                <a:gd name="T12" fmla="*/ 28 w 180"/>
                <a:gd name="T13" fmla="*/ 211 h 230"/>
                <a:gd name="T14" fmla="*/ 22 w 180"/>
                <a:gd name="T15" fmla="*/ 207 h 230"/>
                <a:gd name="T16" fmla="*/ 17 w 180"/>
                <a:gd name="T17" fmla="*/ 202 h 230"/>
                <a:gd name="T18" fmla="*/ 12 w 180"/>
                <a:gd name="T19" fmla="*/ 196 h 230"/>
                <a:gd name="T20" fmla="*/ 8 w 180"/>
                <a:gd name="T21" fmla="*/ 189 h 230"/>
                <a:gd name="T22" fmla="*/ 5 w 180"/>
                <a:gd name="T23" fmla="*/ 182 h 230"/>
                <a:gd name="T24" fmla="*/ 2 w 180"/>
                <a:gd name="T25" fmla="*/ 174 h 230"/>
                <a:gd name="T26" fmla="*/ 0 w 180"/>
                <a:gd name="T27" fmla="*/ 165 h 230"/>
                <a:gd name="T28" fmla="*/ 0 w 180"/>
                <a:gd name="T29" fmla="*/ 156 h 230"/>
                <a:gd name="T30" fmla="*/ 0 w 180"/>
                <a:gd name="T31" fmla="*/ 147 h 230"/>
                <a:gd name="T32" fmla="*/ 1 w 180"/>
                <a:gd name="T33" fmla="*/ 139 h 230"/>
                <a:gd name="T34" fmla="*/ 3 w 180"/>
                <a:gd name="T35" fmla="*/ 132 h 230"/>
                <a:gd name="T36" fmla="*/ 5 w 180"/>
                <a:gd name="T37" fmla="*/ 126 h 230"/>
                <a:gd name="T38" fmla="*/ 7 w 180"/>
                <a:gd name="T39" fmla="*/ 120 h 230"/>
                <a:gd name="T40" fmla="*/ 10 w 180"/>
                <a:gd name="T41" fmla="*/ 115 h 230"/>
                <a:gd name="T42" fmla="*/ 13 w 180"/>
                <a:gd name="T43" fmla="*/ 110 h 230"/>
                <a:gd name="T44" fmla="*/ 17 w 180"/>
                <a:gd name="T45" fmla="*/ 105 h 230"/>
                <a:gd name="T46" fmla="*/ 21 w 180"/>
                <a:gd name="T47" fmla="*/ 101 h 230"/>
                <a:gd name="T48" fmla="*/ 24 w 180"/>
                <a:gd name="T49" fmla="*/ 98 h 230"/>
                <a:gd name="T50" fmla="*/ 33 w 180"/>
                <a:gd name="T51" fmla="*/ 92 h 230"/>
                <a:gd name="T52" fmla="*/ 42 w 180"/>
                <a:gd name="T53" fmla="*/ 88 h 230"/>
                <a:gd name="T54" fmla="*/ 51 w 180"/>
                <a:gd name="T55" fmla="*/ 85 h 230"/>
                <a:gd name="T56" fmla="*/ 63 w 180"/>
                <a:gd name="T57" fmla="*/ 84 h 230"/>
                <a:gd name="T58" fmla="*/ 80 w 180"/>
                <a:gd name="T59" fmla="*/ 83 h 230"/>
                <a:gd name="T60" fmla="*/ 101 w 180"/>
                <a:gd name="T61" fmla="*/ 84 h 230"/>
                <a:gd name="T62" fmla="*/ 179 w 180"/>
                <a:gd name="T63" fmla="*/ 2 h 230"/>
                <a:gd name="T64" fmla="*/ 103 w 180"/>
                <a:gd name="T65" fmla="*/ 124 h 230"/>
                <a:gd name="T66" fmla="*/ 93 w 180"/>
                <a:gd name="T67" fmla="*/ 123 h 230"/>
                <a:gd name="T68" fmla="*/ 85 w 180"/>
                <a:gd name="T69" fmla="*/ 123 h 230"/>
                <a:gd name="T70" fmla="*/ 71 w 180"/>
                <a:gd name="T71" fmla="*/ 124 h 230"/>
                <a:gd name="T72" fmla="*/ 63 w 180"/>
                <a:gd name="T73" fmla="*/ 126 h 230"/>
                <a:gd name="T74" fmla="*/ 57 w 180"/>
                <a:gd name="T75" fmla="*/ 129 h 230"/>
                <a:gd name="T76" fmla="*/ 52 w 180"/>
                <a:gd name="T77" fmla="*/ 133 h 230"/>
                <a:gd name="T78" fmla="*/ 49 w 180"/>
                <a:gd name="T79" fmla="*/ 136 h 230"/>
                <a:gd name="T80" fmla="*/ 47 w 180"/>
                <a:gd name="T81" fmla="*/ 140 h 230"/>
                <a:gd name="T82" fmla="*/ 45 w 180"/>
                <a:gd name="T83" fmla="*/ 146 h 230"/>
                <a:gd name="T84" fmla="*/ 44 w 180"/>
                <a:gd name="T85" fmla="*/ 153 h 230"/>
                <a:gd name="T86" fmla="*/ 44 w 180"/>
                <a:gd name="T87" fmla="*/ 157 h 230"/>
                <a:gd name="T88" fmla="*/ 45 w 180"/>
                <a:gd name="T89" fmla="*/ 161 h 230"/>
                <a:gd name="T90" fmla="*/ 46 w 180"/>
                <a:gd name="T91" fmla="*/ 164 h 230"/>
                <a:gd name="T92" fmla="*/ 48 w 180"/>
                <a:gd name="T93" fmla="*/ 168 h 230"/>
                <a:gd name="T94" fmla="*/ 50 w 180"/>
                <a:gd name="T95" fmla="*/ 171 h 230"/>
                <a:gd name="T96" fmla="*/ 53 w 180"/>
                <a:gd name="T97" fmla="*/ 174 h 230"/>
                <a:gd name="T98" fmla="*/ 56 w 180"/>
                <a:gd name="T99" fmla="*/ 176 h 230"/>
                <a:gd name="T100" fmla="*/ 60 w 180"/>
                <a:gd name="T101" fmla="*/ 178 h 230"/>
                <a:gd name="T102" fmla="*/ 63 w 180"/>
                <a:gd name="T103" fmla="*/ 180 h 230"/>
                <a:gd name="T104" fmla="*/ 67 w 180"/>
                <a:gd name="T105" fmla="*/ 181 h 230"/>
                <a:gd name="T106" fmla="*/ 74 w 180"/>
                <a:gd name="T107" fmla="*/ 183 h 230"/>
                <a:gd name="T108" fmla="*/ 86 w 180"/>
                <a:gd name="T109" fmla="*/ 184 h 230"/>
                <a:gd name="T110" fmla="*/ 102 w 180"/>
                <a:gd name="T111" fmla="*/ 185 h 2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230"/>
                <a:gd name="T170" fmla="*/ 180 w 180"/>
                <a:gd name="T171" fmla="*/ 230 h 2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230">
                  <a:moveTo>
                    <a:pt x="179" y="2"/>
                  </a:moveTo>
                  <a:lnTo>
                    <a:pt x="166" y="229"/>
                  </a:lnTo>
                  <a:lnTo>
                    <a:pt x="94" y="224"/>
                  </a:lnTo>
                  <a:lnTo>
                    <a:pt x="90" y="224"/>
                  </a:lnTo>
                  <a:lnTo>
                    <a:pt x="85" y="224"/>
                  </a:lnTo>
                  <a:lnTo>
                    <a:pt x="80" y="223"/>
                  </a:lnTo>
                  <a:lnTo>
                    <a:pt x="76" y="223"/>
                  </a:lnTo>
                  <a:lnTo>
                    <a:pt x="71" y="223"/>
                  </a:lnTo>
                  <a:lnTo>
                    <a:pt x="68" y="222"/>
                  </a:lnTo>
                  <a:lnTo>
                    <a:pt x="64" y="222"/>
                  </a:lnTo>
                  <a:lnTo>
                    <a:pt x="61" y="221"/>
                  </a:lnTo>
                  <a:lnTo>
                    <a:pt x="54" y="221"/>
                  </a:lnTo>
                  <a:lnTo>
                    <a:pt x="49" y="220"/>
                  </a:lnTo>
                  <a:lnTo>
                    <a:pt x="45" y="219"/>
                  </a:lnTo>
                  <a:lnTo>
                    <a:pt x="41" y="218"/>
                  </a:lnTo>
                  <a:lnTo>
                    <a:pt x="39" y="217"/>
                  </a:lnTo>
                  <a:lnTo>
                    <a:pt x="37" y="216"/>
                  </a:lnTo>
                  <a:lnTo>
                    <a:pt x="34" y="215"/>
                  </a:lnTo>
                  <a:lnTo>
                    <a:pt x="32" y="214"/>
                  </a:lnTo>
                  <a:lnTo>
                    <a:pt x="30" y="212"/>
                  </a:lnTo>
                  <a:lnTo>
                    <a:pt x="28" y="211"/>
                  </a:lnTo>
                  <a:lnTo>
                    <a:pt x="26" y="210"/>
                  </a:lnTo>
                  <a:lnTo>
                    <a:pt x="24" y="209"/>
                  </a:lnTo>
                  <a:lnTo>
                    <a:pt x="22" y="207"/>
                  </a:lnTo>
                  <a:lnTo>
                    <a:pt x="21" y="205"/>
                  </a:lnTo>
                  <a:lnTo>
                    <a:pt x="18" y="204"/>
                  </a:lnTo>
                  <a:lnTo>
                    <a:pt x="17" y="202"/>
                  </a:lnTo>
                  <a:lnTo>
                    <a:pt x="15" y="200"/>
                  </a:lnTo>
                  <a:lnTo>
                    <a:pt x="13" y="198"/>
                  </a:lnTo>
                  <a:lnTo>
                    <a:pt x="12" y="196"/>
                  </a:lnTo>
                  <a:lnTo>
                    <a:pt x="11" y="194"/>
                  </a:lnTo>
                  <a:lnTo>
                    <a:pt x="9" y="191"/>
                  </a:lnTo>
                  <a:lnTo>
                    <a:pt x="8" y="189"/>
                  </a:lnTo>
                  <a:lnTo>
                    <a:pt x="7" y="187"/>
                  </a:lnTo>
                  <a:lnTo>
                    <a:pt x="5" y="184"/>
                  </a:lnTo>
                  <a:lnTo>
                    <a:pt x="5" y="182"/>
                  </a:lnTo>
                  <a:lnTo>
                    <a:pt x="3" y="179"/>
                  </a:lnTo>
                  <a:lnTo>
                    <a:pt x="3" y="176"/>
                  </a:lnTo>
                  <a:lnTo>
                    <a:pt x="2" y="174"/>
                  </a:lnTo>
                  <a:lnTo>
                    <a:pt x="1" y="171"/>
                  </a:lnTo>
                  <a:lnTo>
                    <a:pt x="1" y="168"/>
                  </a:lnTo>
                  <a:lnTo>
                    <a:pt x="0" y="165"/>
                  </a:lnTo>
                  <a:lnTo>
                    <a:pt x="0" y="162"/>
                  </a:lnTo>
                  <a:lnTo>
                    <a:pt x="0" y="159"/>
                  </a:lnTo>
                  <a:lnTo>
                    <a:pt x="0" y="156"/>
                  </a:lnTo>
                  <a:lnTo>
                    <a:pt x="0" y="153"/>
                  </a:lnTo>
                  <a:lnTo>
                    <a:pt x="0" y="149"/>
                  </a:lnTo>
                  <a:lnTo>
                    <a:pt x="0" y="147"/>
                  </a:lnTo>
                  <a:lnTo>
                    <a:pt x="1" y="144"/>
                  </a:lnTo>
                  <a:lnTo>
                    <a:pt x="1" y="141"/>
                  </a:lnTo>
                  <a:lnTo>
                    <a:pt x="1" y="139"/>
                  </a:lnTo>
                  <a:lnTo>
                    <a:pt x="2" y="137"/>
                  </a:lnTo>
                  <a:lnTo>
                    <a:pt x="2" y="135"/>
                  </a:lnTo>
                  <a:lnTo>
                    <a:pt x="3" y="132"/>
                  </a:lnTo>
                  <a:lnTo>
                    <a:pt x="3" y="130"/>
                  </a:lnTo>
                  <a:lnTo>
                    <a:pt x="4" y="128"/>
                  </a:lnTo>
                  <a:lnTo>
                    <a:pt x="5" y="126"/>
                  </a:lnTo>
                  <a:lnTo>
                    <a:pt x="5" y="124"/>
                  </a:lnTo>
                  <a:lnTo>
                    <a:pt x="6" y="122"/>
                  </a:lnTo>
                  <a:lnTo>
                    <a:pt x="7" y="120"/>
                  </a:lnTo>
                  <a:lnTo>
                    <a:pt x="8" y="118"/>
                  </a:lnTo>
                  <a:lnTo>
                    <a:pt x="9" y="116"/>
                  </a:lnTo>
                  <a:lnTo>
                    <a:pt x="10" y="115"/>
                  </a:lnTo>
                  <a:lnTo>
                    <a:pt x="11" y="113"/>
                  </a:lnTo>
                  <a:lnTo>
                    <a:pt x="12" y="111"/>
                  </a:lnTo>
                  <a:lnTo>
                    <a:pt x="13" y="110"/>
                  </a:lnTo>
                  <a:lnTo>
                    <a:pt x="14" y="108"/>
                  </a:lnTo>
                  <a:lnTo>
                    <a:pt x="16" y="107"/>
                  </a:lnTo>
                  <a:lnTo>
                    <a:pt x="17" y="105"/>
                  </a:lnTo>
                  <a:lnTo>
                    <a:pt x="18" y="104"/>
                  </a:lnTo>
                  <a:lnTo>
                    <a:pt x="19" y="102"/>
                  </a:lnTo>
                  <a:lnTo>
                    <a:pt x="21" y="101"/>
                  </a:lnTo>
                  <a:lnTo>
                    <a:pt x="22" y="100"/>
                  </a:lnTo>
                  <a:lnTo>
                    <a:pt x="23" y="99"/>
                  </a:lnTo>
                  <a:lnTo>
                    <a:pt x="24" y="98"/>
                  </a:lnTo>
                  <a:lnTo>
                    <a:pt x="27" y="96"/>
                  </a:lnTo>
                  <a:lnTo>
                    <a:pt x="30" y="93"/>
                  </a:lnTo>
                  <a:lnTo>
                    <a:pt x="33" y="92"/>
                  </a:lnTo>
                  <a:lnTo>
                    <a:pt x="36" y="90"/>
                  </a:lnTo>
                  <a:lnTo>
                    <a:pt x="39" y="89"/>
                  </a:lnTo>
                  <a:lnTo>
                    <a:pt x="42" y="88"/>
                  </a:lnTo>
                  <a:lnTo>
                    <a:pt x="45" y="87"/>
                  </a:lnTo>
                  <a:lnTo>
                    <a:pt x="48" y="86"/>
                  </a:lnTo>
                  <a:lnTo>
                    <a:pt x="51" y="85"/>
                  </a:lnTo>
                  <a:lnTo>
                    <a:pt x="54" y="85"/>
                  </a:lnTo>
                  <a:lnTo>
                    <a:pt x="58" y="84"/>
                  </a:lnTo>
                  <a:lnTo>
                    <a:pt x="63" y="84"/>
                  </a:lnTo>
                  <a:lnTo>
                    <a:pt x="69" y="83"/>
                  </a:lnTo>
                  <a:lnTo>
                    <a:pt x="74" y="83"/>
                  </a:lnTo>
                  <a:lnTo>
                    <a:pt x="80" y="83"/>
                  </a:lnTo>
                  <a:lnTo>
                    <a:pt x="87" y="83"/>
                  </a:lnTo>
                  <a:lnTo>
                    <a:pt x="94" y="84"/>
                  </a:lnTo>
                  <a:lnTo>
                    <a:pt x="101" y="84"/>
                  </a:lnTo>
                  <a:lnTo>
                    <a:pt x="130" y="86"/>
                  </a:lnTo>
                  <a:lnTo>
                    <a:pt x="135" y="0"/>
                  </a:lnTo>
                  <a:lnTo>
                    <a:pt x="179" y="2"/>
                  </a:lnTo>
                  <a:lnTo>
                    <a:pt x="124" y="187"/>
                  </a:lnTo>
                  <a:lnTo>
                    <a:pt x="128" y="125"/>
                  </a:lnTo>
                  <a:lnTo>
                    <a:pt x="103" y="124"/>
                  </a:lnTo>
                  <a:lnTo>
                    <a:pt x="99" y="124"/>
                  </a:lnTo>
                  <a:lnTo>
                    <a:pt x="96" y="123"/>
                  </a:lnTo>
                  <a:lnTo>
                    <a:pt x="93" y="123"/>
                  </a:lnTo>
                  <a:lnTo>
                    <a:pt x="90" y="123"/>
                  </a:lnTo>
                  <a:lnTo>
                    <a:pt x="87" y="123"/>
                  </a:lnTo>
                  <a:lnTo>
                    <a:pt x="85" y="123"/>
                  </a:lnTo>
                  <a:lnTo>
                    <a:pt x="80" y="123"/>
                  </a:lnTo>
                  <a:lnTo>
                    <a:pt x="75" y="123"/>
                  </a:lnTo>
                  <a:lnTo>
                    <a:pt x="71" y="124"/>
                  </a:lnTo>
                  <a:lnTo>
                    <a:pt x="68" y="124"/>
                  </a:lnTo>
                  <a:lnTo>
                    <a:pt x="66" y="125"/>
                  </a:lnTo>
                  <a:lnTo>
                    <a:pt x="63" y="126"/>
                  </a:lnTo>
                  <a:lnTo>
                    <a:pt x="61" y="127"/>
                  </a:lnTo>
                  <a:lnTo>
                    <a:pt x="59" y="127"/>
                  </a:lnTo>
                  <a:lnTo>
                    <a:pt x="57" y="129"/>
                  </a:lnTo>
                  <a:lnTo>
                    <a:pt x="55" y="130"/>
                  </a:lnTo>
                  <a:lnTo>
                    <a:pt x="53" y="131"/>
                  </a:lnTo>
                  <a:lnTo>
                    <a:pt x="52" y="133"/>
                  </a:lnTo>
                  <a:lnTo>
                    <a:pt x="50" y="134"/>
                  </a:lnTo>
                  <a:lnTo>
                    <a:pt x="50" y="136"/>
                  </a:lnTo>
                  <a:lnTo>
                    <a:pt x="49" y="136"/>
                  </a:lnTo>
                  <a:lnTo>
                    <a:pt x="48" y="137"/>
                  </a:lnTo>
                  <a:lnTo>
                    <a:pt x="48" y="138"/>
                  </a:lnTo>
                  <a:lnTo>
                    <a:pt x="47" y="140"/>
                  </a:lnTo>
                  <a:lnTo>
                    <a:pt x="46" y="142"/>
                  </a:lnTo>
                  <a:lnTo>
                    <a:pt x="45" y="144"/>
                  </a:lnTo>
                  <a:lnTo>
                    <a:pt x="45" y="146"/>
                  </a:lnTo>
                  <a:lnTo>
                    <a:pt x="44" y="149"/>
                  </a:lnTo>
                  <a:lnTo>
                    <a:pt x="44" y="151"/>
                  </a:lnTo>
                  <a:lnTo>
                    <a:pt x="44" y="153"/>
                  </a:lnTo>
                  <a:lnTo>
                    <a:pt x="44" y="154"/>
                  </a:lnTo>
                  <a:lnTo>
                    <a:pt x="44" y="156"/>
                  </a:lnTo>
                  <a:lnTo>
                    <a:pt x="44" y="157"/>
                  </a:lnTo>
                  <a:lnTo>
                    <a:pt x="44" y="158"/>
                  </a:lnTo>
                  <a:lnTo>
                    <a:pt x="45" y="159"/>
                  </a:lnTo>
                  <a:lnTo>
                    <a:pt x="45" y="161"/>
                  </a:lnTo>
                  <a:lnTo>
                    <a:pt x="45" y="162"/>
                  </a:lnTo>
                  <a:lnTo>
                    <a:pt x="46" y="163"/>
                  </a:lnTo>
                  <a:lnTo>
                    <a:pt x="46" y="164"/>
                  </a:lnTo>
                  <a:lnTo>
                    <a:pt x="47" y="166"/>
                  </a:lnTo>
                  <a:lnTo>
                    <a:pt x="48" y="167"/>
                  </a:lnTo>
                  <a:lnTo>
                    <a:pt x="48" y="168"/>
                  </a:lnTo>
                  <a:lnTo>
                    <a:pt x="49" y="169"/>
                  </a:lnTo>
                  <a:lnTo>
                    <a:pt x="50" y="170"/>
                  </a:lnTo>
                  <a:lnTo>
                    <a:pt x="50" y="171"/>
                  </a:lnTo>
                  <a:lnTo>
                    <a:pt x="51" y="172"/>
                  </a:lnTo>
                  <a:lnTo>
                    <a:pt x="52" y="173"/>
                  </a:lnTo>
                  <a:lnTo>
                    <a:pt x="53" y="174"/>
                  </a:lnTo>
                  <a:lnTo>
                    <a:pt x="54" y="175"/>
                  </a:lnTo>
                  <a:lnTo>
                    <a:pt x="55" y="176"/>
                  </a:lnTo>
                  <a:lnTo>
                    <a:pt x="56" y="176"/>
                  </a:lnTo>
                  <a:lnTo>
                    <a:pt x="57" y="177"/>
                  </a:lnTo>
                  <a:lnTo>
                    <a:pt x="58" y="178"/>
                  </a:lnTo>
                  <a:lnTo>
                    <a:pt x="60" y="178"/>
                  </a:lnTo>
                  <a:lnTo>
                    <a:pt x="61" y="179"/>
                  </a:lnTo>
                  <a:lnTo>
                    <a:pt x="62" y="180"/>
                  </a:lnTo>
                  <a:lnTo>
                    <a:pt x="63" y="180"/>
                  </a:lnTo>
                  <a:lnTo>
                    <a:pt x="64" y="181"/>
                  </a:lnTo>
                  <a:lnTo>
                    <a:pt x="66" y="181"/>
                  </a:lnTo>
                  <a:lnTo>
                    <a:pt x="67" y="181"/>
                  </a:lnTo>
                  <a:lnTo>
                    <a:pt x="69" y="181"/>
                  </a:lnTo>
                  <a:lnTo>
                    <a:pt x="71" y="182"/>
                  </a:lnTo>
                  <a:lnTo>
                    <a:pt x="74" y="183"/>
                  </a:lnTo>
                  <a:lnTo>
                    <a:pt x="77" y="183"/>
                  </a:lnTo>
                  <a:lnTo>
                    <a:pt x="81" y="184"/>
                  </a:lnTo>
                  <a:lnTo>
                    <a:pt x="86" y="184"/>
                  </a:lnTo>
                  <a:lnTo>
                    <a:pt x="91" y="184"/>
                  </a:lnTo>
                  <a:lnTo>
                    <a:pt x="96" y="185"/>
                  </a:lnTo>
                  <a:lnTo>
                    <a:pt x="102" y="185"/>
                  </a:lnTo>
                  <a:lnTo>
                    <a:pt x="124" y="187"/>
                  </a:lnTo>
                  <a:lnTo>
                    <a:pt x="179" y="2"/>
                  </a:lnTo>
                </a:path>
              </a:pathLst>
            </a:custGeom>
            <a:solidFill>
              <a:srgbClr val="FFFFFF"/>
            </a:solidFill>
            <a:ln w="9525" cap="rnd">
              <a:noFill/>
              <a:round/>
              <a:headEnd/>
              <a:tailEnd/>
            </a:ln>
          </p:spPr>
          <p:txBody>
            <a:bodyPr>
              <a:prstTxWarp prst="textNoShape">
                <a:avLst/>
              </a:prstTxWarp>
            </a:bodyPr>
            <a:lstStyle/>
            <a:p>
              <a:endParaRPr lang="en-US"/>
            </a:p>
          </p:txBody>
        </p:sp>
        <p:sp>
          <p:nvSpPr>
            <p:cNvPr id="174132" name="Freeform 395"/>
            <p:cNvSpPr>
              <a:spLocks noChangeAspect="1"/>
            </p:cNvSpPr>
            <p:nvPr/>
          </p:nvSpPr>
          <p:spPr bwMode="auto">
            <a:xfrm rot="562114">
              <a:off x="3512077" y="4930708"/>
              <a:ext cx="177481" cy="204770"/>
            </a:xfrm>
            <a:custGeom>
              <a:avLst/>
              <a:gdLst>
                <a:gd name="T0" fmla="*/ 86 w 198"/>
                <a:gd name="T1" fmla="*/ 218 h 232"/>
                <a:gd name="T2" fmla="*/ 72 w 198"/>
                <a:gd name="T3" fmla="*/ 215 h 232"/>
                <a:gd name="T4" fmla="*/ 60 w 198"/>
                <a:gd name="T5" fmla="*/ 213 h 232"/>
                <a:gd name="T6" fmla="*/ 47 w 198"/>
                <a:gd name="T7" fmla="*/ 209 h 232"/>
                <a:gd name="T8" fmla="*/ 34 w 198"/>
                <a:gd name="T9" fmla="*/ 204 h 232"/>
                <a:gd name="T10" fmla="*/ 27 w 198"/>
                <a:gd name="T11" fmla="*/ 201 h 232"/>
                <a:gd name="T12" fmla="*/ 22 w 198"/>
                <a:gd name="T13" fmla="*/ 197 h 232"/>
                <a:gd name="T14" fmla="*/ 17 w 198"/>
                <a:gd name="T15" fmla="*/ 192 h 232"/>
                <a:gd name="T16" fmla="*/ 12 w 198"/>
                <a:gd name="T17" fmla="*/ 186 h 232"/>
                <a:gd name="T18" fmla="*/ 8 w 198"/>
                <a:gd name="T19" fmla="*/ 179 h 232"/>
                <a:gd name="T20" fmla="*/ 4 w 198"/>
                <a:gd name="T21" fmla="*/ 172 h 232"/>
                <a:gd name="T22" fmla="*/ 2 w 198"/>
                <a:gd name="T23" fmla="*/ 164 h 232"/>
                <a:gd name="T24" fmla="*/ 1 w 198"/>
                <a:gd name="T25" fmla="*/ 156 h 232"/>
                <a:gd name="T26" fmla="*/ 0 w 198"/>
                <a:gd name="T27" fmla="*/ 147 h 232"/>
                <a:gd name="T28" fmla="*/ 1 w 198"/>
                <a:gd name="T29" fmla="*/ 138 h 232"/>
                <a:gd name="T30" fmla="*/ 2 w 198"/>
                <a:gd name="T31" fmla="*/ 129 h 232"/>
                <a:gd name="T32" fmla="*/ 4 w 198"/>
                <a:gd name="T33" fmla="*/ 122 h 232"/>
                <a:gd name="T34" fmla="*/ 6 w 198"/>
                <a:gd name="T35" fmla="*/ 115 h 232"/>
                <a:gd name="T36" fmla="*/ 9 w 198"/>
                <a:gd name="T37" fmla="*/ 109 h 232"/>
                <a:gd name="T38" fmla="*/ 12 w 198"/>
                <a:gd name="T39" fmla="*/ 103 h 232"/>
                <a:gd name="T40" fmla="*/ 16 w 198"/>
                <a:gd name="T41" fmla="*/ 98 h 232"/>
                <a:gd name="T42" fmla="*/ 19 w 198"/>
                <a:gd name="T43" fmla="*/ 94 h 232"/>
                <a:gd name="T44" fmla="*/ 23 w 198"/>
                <a:gd name="T45" fmla="*/ 90 h 232"/>
                <a:gd name="T46" fmla="*/ 28 w 198"/>
                <a:gd name="T47" fmla="*/ 87 h 232"/>
                <a:gd name="T48" fmla="*/ 32 w 198"/>
                <a:gd name="T49" fmla="*/ 83 h 232"/>
                <a:gd name="T50" fmla="*/ 42 w 198"/>
                <a:gd name="T51" fmla="*/ 79 h 232"/>
                <a:gd name="T52" fmla="*/ 51 w 198"/>
                <a:gd name="T53" fmla="*/ 76 h 232"/>
                <a:gd name="T54" fmla="*/ 60 w 198"/>
                <a:gd name="T55" fmla="*/ 74 h 232"/>
                <a:gd name="T56" fmla="*/ 72 w 198"/>
                <a:gd name="T57" fmla="*/ 74 h 232"/>
                <a:gd name="T58" fmla="*/ 89 w 198"/>
                <a:gd name="T59" fmla="*/ 76 h 232"/>
                <a:gd name="T60" fmla="*/ 110 w 198"/>
                <a:gd name="T61" fmla="*/ 79 h 232"/>
                <a:gd name="T62" fmla="*/ 197 w 198"/>
                <a:gd name="T63" fmla="*/ 8 h 232"/>
                <a:gd name="T64" fmla="*/ 107 w 198"/>
                <a:gd name="T65" fmla="*/ 119 h 232"/>
                <a:gd name="T66" fmla="*/ 97 w 198"/>
                <a:gd name="T67" fmla="*/ 117 h 232"/>
                <a:gd name="T68" fmla="*/ 89 w 198"/>
                <a:gd name="T69" fmla="*/ 116 h 232"/>
                <a:gd name="T70" fmla="*/ 76 w 198"/>
                <a:gd name="T71" fmla="*/ 115 h 232"/>
                <a:gd name="T72" fmla="*/ 67 w 198"/>
                <a:gd name="T73" fmla="*/ 116 h 232"/>
                <a:gd name="T74" fmla="*/ 61 w 198"/>
                <a:gd name="T75" fmla="*/ 118 h 232"/>
                <a:gd name="T76" fmla="*/ 55 w 198"/>
                <a:gd name="T77" fmla="*/ 122 h 232"/>
                <a:gd name="T78" fmla="*/ 52 w 198"/>
                <a:gd name="T79" fmla="*/ 125 h 232"/>
                <a:gd name="T80" fmla="*/ 49 w 198"/>
                <a:gd name="T81" fmla="*/ 128 h 232"/>
                <a:gd name="T82" fmla="*/ 46 w 198"/>
                <a:gd name="T83" fmla="*/ 134 h 232"/>
                <a:gd name="T84" fmla="*/ 45 w 198"/>
                <a:gd name="T85" fmla="*/ 140 h 232"/>
                <a:gd name="T86" fmla="*/ 44 w 198"/>
                <a:gd name="T87" fmla="*/ 144 h 232"/>
                <a:gd name="T88" fmla="*/ 45 w 198"/>
                <a:gd name="T89" fmla="*/ 148 h 232"/>
                <a:gd name="T90" fmla="*/ 46 w 198"/>
                <a:gd name="T91" fmla="*/ 153 h 232"/>
                <a:gd name="T92" fmla="*/ 47 w 198"/>
                <a:gd name="T93" fmla="*/ 156 h 232"/>
                <a:gd name="T94" fmla="*/ 49 w 198"/>
                <a:gd name="T95" fmla="*/ 159 h 232"/>
                <a:gd name="T96" fmla="*/ 51 w 198"/>
                <a:gd name="T97" fmla="*/ 163 h 232"/>
                <a:gd name="T98" fmla="*/ 54 w 198"/>
                <a:gd name="T99" fmla="*/ 165 h 232"/>
                <a:gd name="T100" fmla="*/ 57 w 198"/>
                <a:gd name="T101" fmla="*/ 168 h 232"/>
                <a:gd name="T102" fmla="*/ 60 w 198"/>
                <a:gd name="T103" fmla="*/ 170 h 232"/>
                <a:gd name="T104" fmla="*/ 64 w 198"/>
                <a:gd name="T105" fmla="*/ 172 h 232"/>
                <a:gd name="T106" fmla="*/ 71 w 198"/>
                <a:gd name="T107" fmla="*/ 174 h 232"/>
                <a:gd name="T108" fmla="*/ 82 w 198"/>
                <a:gd name="T109" fmla="*/ 177 h 232"/>
                <a:gd name="T110" fmla="*/ 99 w 198"/>
                <a:gd name="T111" fmla="*/ 180 h 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
                <a:gd name="T169" fmla="*/ 0 h 232"/>
                <a:gd name="T170" fmla="*/ 198 w 198"/>
                <a:gd name="T171" fmla="*/ 232 h 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 h="232">
                  <a:moveTo>
                    <a:pt x="197" y="8"/>
                  </a:moveTo>
                  <a:lnTo>
                    <a:pt x="156" y="231"/>
                  </a:lnTo>
                  <a:lnTo>
                    <a:pt x="86" y="218"/>
                  </a:lnTo>
                  <a:lnTo>
                    <a:pt x="81" y="217"/>
                  </a:lnTo>
                  <a:lnTo>
                    <a:pt x="76" y="216"/>
                  </a:lnTo>
                  <a:lnTo>
                    <a:pt x="72" y="215"/>
                  </a:lnTo>
                  <a:lnTo>
                    <a:pt x="67" y="214"/>
                  </a:lnTo>
                  <a:lnTo>
                    <a:pt x="64" y="213"/>
                  </a:lnTo>
                  <a:lnTo>
                    <a:pt x="60" y="213"/>
                  </a:lnTo>
                  <a:lnTo>
                    <a:pt x="56" y="212"/>
                  </a:lnTo>
                  <a:lnTo>
                    <a:pt x="53" y="211"/>
                  </a:lnTo>
                  <a:lnTo>
                    <a:pt x="47" y="209"/>
                  </a:lnTo>
                  <a:lnTo>
                    <a:pt x="41" y="207"/>
                  </a:lnTo>
                  <a:lnTo>
                    <a:pt x="37" y="206"/>
                  </a:lnTo>
                  <a:lnTo>
                    <a:pt x="34" y="204"/>
                  </a:lnTo>
                  <a:lnTo>
                    <a:pt x="32" y="204"/>
                  </a:lnTo>
                  <a:lnTo>
                    <a:pt x="30" y="202"/>
                  </a:lnTo>
                  <a:lnTo>
                    <a:pt x="27" y="201"/>
                  </a:lnTo>
                  <a:lnTo>
                    <a:pt x="26" y="200"/>
                  </a:lnTo>
                  <a:lnTo>
                    <a:pt x="24" y="198"/>
                  </a:lnTo>
                  <a:lnTo>
                    <a:pt x="22" y="197"/>
                  </a:lnTo>
                  <a:lnTo>
                    <a:pt x="20" y="195"/>
                  </a:lnTo>
                  <a:lnTo>
                    <a:pt x="18" y="193"/>
                  </a:lnTo>
                  <a:lnTo>
                    <a:pt x="17" y="192"/>
                  </a:lnTo>
                  <a:lnTo>
                    <a:pt x="15" y="190"/>
                  </a:lnTo>
                  <a:lnTo>
                    <a:pt x="13" y="188"/>
                  </a:lnTo>
                  <a:lnTo>
                    <a:pt x="12" y="186"/>
                  </a:lnTo>
                  <a:lnTo>
                    <a:pt x="10" y="184"/>
                  </a:lnTo>
                  <a:lnTo>
                    <a:pt x="9" y="181"/>
                  </a:lnTo>
                  <a:lnTo>
                    <a:pt x="8" y="179"/>
                  </a:lnTo>
                  <a:lnTo>
                    <a:pt x="6" y="177"/>
                  </a:lnTo>
                  <a:lnTo>
                    <a:pt x="5" y="174"/>
                  </a:lnTo>
                  <a:lnTo>
                    <a:pt x="4" y="172"/>
                  </a:lnTo>
                  <a:lnTo>
                    <a:pt x="4" y="170"/>
                  </a:lnTo>
                  <a:lnTo>
                    <a:pt x="3" y="167"/>
                  </a:lnTo>
                  <a:lnTo>
                    <a:pt x="2" y="164"/>
                  </a:lnTo>
                  <a:lnTo>
                    <a:pt x="1" y="161"/>
                  </a:lnTo>
                  <a:lnTo>
                    <a:pt x="1" y="159"/>
                  </a:lnTo>
                  <a:lnTo>
                    <a:pt x="1" y="156"/>
                  </a:lnTo>
                  <a:lnTo>
                    <a:pt x="0" y="153"/>
                  </a:lnTo>
                  <a:lnTo>
                    <a:pt x="0" y="150"/>
                  </a:lnTo>
                  <a:lnTo>
                    <a:pt x="0" y="147"/>
                  </a:lnTo>
                  <a:lnTo>
                    <a:pt x="0" y="144"/>
                  </a:lnTo>
                  <a:lnTo>
                    <a:pt x="1" y="141"/>
                  </a:lnTo>
                  <a:lnTo>
                    <a:pt x="1" y="138"/>
                  </a:lnTo>
                  <a:lnTo>
                    <a:pt x="1" y="135"/>
                  </a:lnTo>
                  <a:lnTo>
                    <a:pt x="2" y="131"/>
                  </a:lnTo>
                  <a:lnTo>
                    <a:pt x="2" y="129"/>
                  </a:lnTo>
                  <a:lnTo>
                    <a:pt x="3" y="126"/>
                  </a:lnTo>
                  <a:lnTo>
                    <a:pt x="4" y="124"/>
                  </a:lnTo>
                  <a:lnTo>
                    <a:pt x="4" y="122"/>
                  </a:lnTo>
                  <a:lnTo>
                    <a:pt x="5" y="119"/>
                  </a:lnTo>
                  <a:lnTo>
                    <a:pt x="6" y="117"/>
                  </a:lnTo>
                  <a:lnTo>
                    <a:pt x="6" y="115"/>
                  </a:lnTo>
                  <a:lnTo>
                    <a:pt x="7" y="113"/>
                  </a:lnTo>
                  <a:lnTo>
                    <a:pt x="8" y="111"/>
                  </a:lnTo>
                  <a:lnTo>
                    <a:pt x="9" y="109"/>
                  </a:lnTo>
                  <a:lnTo>
                    <a:pt x="10" y="107"/>
                  </a:lnTo>
                  <a:lnTo>
                    <a:pt x="11" y="105"/>
                  </a:lnTo>
                  <a:lnTo>
                    <a:pt x="12" y="103"/>
                  </a:lnTo>
                  <a:lnTo>
                    <a:pt x="13" y="102"/>
                  </a:lnTo>
                  <a:lnTo>
                    <a:pt x="14" y="100"/>
                  </a:lnTo>
                  <a:lnTo>
                    <a:pt x="16" y="98"/>
                  </a:lnTo>
                  <a:lnTo>
                    <a:pt x="17" y="97"/>
                  </a:lnTo>
                  <a:lnTo>
                    <a:pt x="18" y="95"/>
                  </a:lnTo>
                  <a:lnTo>
                    <a:pt x="19" y="94"/>
                  </a:lnTo>
                  <a:lnTo>
                    <a:pt x="21" y="93"/>
                  </a:lnTo>
                  <a:lnTo>
                    <a:pt x="22" y="91"/>
                  </a:lnTo>
                  <a:lnTo>
                    <a:pt x="23" y="90"/>
                  </a:lnTo>
                  <a:lnTo>
                    <a:pt x="25" y="89"/>
                  </a:lnTo>
                  <a:lnTo>
                    <a:pt x="26" y="88"/>
                  </a:lnTo>
                  <a:lnTo>
                    <a:pt x="28" y="87"/>
                  </a:lnTo>
                  <a:lnTo>
                    <a:pt x="29" y="85"/>
                  </a:lnTo>
                  <a:lnTo>
                    <a:pt x="31" y="85"/>
                  </a:lnTo>
                  <a:lnTo>
                    <a:pt x="32" y="83"/>
                  </a:lnTo>
                  <a:lnTo>
                    <a:pt x="35" y="82"/>
                  </a:lnTo>
                  <a:lnTo>
                    <a:pt x="38" y="80"/>
                  </a:lnTo>
                  <a:lnTo>
                    <a:pt x="42" y="79"/>
                  </a:lnTo>
                  <a:lnTo>
                    <a:pt x="45" y="78"/>
                  </a:lnTo>
                  <a:lnTo>
                    <a:pt x="48" y="76"/>
                  </a:lnTo>
                  <a:lnTo>
                    <a:pt x="51" y="76"/>
                  </a:lnTo>
                  <a:lnTo>
                    <a:pt x="54" y="75"/>
                  </a:lnTo>
                  <a:lnTo>
                    <a:pt x="57" y="75"/>
                  </a:lnTo>
                  <a:lnTo>
                    <a:pt x="60" y="74"/>
                  </a:lnTo>
                  <a:lnTo>
                    <a:pt x="63" y="74"/>
                  </a:lnTo>
                  <a:lnTo>
                    <a:pt x="68" y="74"/>
                  </a:lnTo>
                  <a:lnTo>
                    <a:pt x="72" y="74"/>
                  </a:lnTo>
                  <a:lnTo>
                    <a:pt x="78" y="75"/>
                  </a:lnTo>
                  <a:lnTo>
                    <a:pt x="83" y="76"/>
                  </a:lnTo>
                  <a:lnTo>
                    <a:pt x="89" y="76"/>
                  </a:lnTo>
                  <a:lnTo>
                    <a:pt x="96" y="77"/>
                  </a:lnTo>
                  <a:lnTo>
                    <a:pt x="103" y="78"/>
                  </a:lnTo>
                  <a:lnTo>
                    <a:pt x="110" y="79"/>
                  </a:lnTo>
                  <a:lnTo>
                    <a:pt x="139" y="85"/>
                  </a:lnTo>
                  <a:lnTo>
                    <a:pt x="154" y="0"/>
                  </a:lnTo>
                  <a:lnTo>
                    <a:pt x="197" y="8"/>
                  </a:lnTo>
                  <a:lnTo>
                    <a:pt x="120" y="184"/>
                  </a:lnTo>
                  <a:lnTo>
                    <a:pt x="131" y="124"/>
                  </a:lnTo>
                  <a:lnTo>
                    <a:pt x="107" y="119"/>
                  </a:lnTo>
                  <a:lnTo>
                    <a:pt x="104" y="119"/>
                  </a:lnTo>
                  <a:lnTo>
                    <a:pt x="100" y="118"/>
                  </a:lnTo>
                  <a:lnTo>
                    <a:pt x="97" y="117"/>
                  </a:lnTo>
                  <a:lnTo>
                    <a:pt x="94" y="117"/>
                  </a:lnTo>
                  <a:lnTo>
                    <a:pt x="91" y="116"/>
                  </a:lnTo>
                  <a:lnTo>
                    <a:pt x="89" y="116"/>
                  </a:lnTo>
                  <a:lnTo>
                    <a:pt x="84" y="116"/>
                  </a:lnTo>
                  <a:lnTo>
                    <a:pt x="80" y="115"/>
                  </a:lnTo>
                  <a:lnTo>
                    <a:pt x="76" y="115"/>
                  </a:lnTo>
                  <a:lnTo>
                    <a:pt x="72" y="115"/>
                  </a:lnTo>
                  <a:lnTo>
                    <a:pt x="70" y="116"/>
                  </a:lnTo>
                  <a:lnTo>
                    <a:pt x="67" y="116"/>
                  </a:lnTo>
                  <a:lnTo>
                    <a:pt x="65" y="116"/>
                  </a:lnTo>
                  <a:lnTo>
                    <a:pt x="63" y="117"/>
                  </a:lnTo>
                  <a:lnTo>
                    <a:pt x="61" y="118"/>
                  </a:lnTo>
                  <a:lnTo>
                    <a:pt x="59" y="119"/>
                  </a:lnTo>
                  <a:lnTo>
                    <a:pt x="57" y="120"/>
                  </a:lnTo>
                  <a:lnTo>
                    <a:pt x="55" y="122"/>
                  </a:lnTo>
                  <a:lnTo>
                    <a:pt x="53" y="123"/>
                  </a:lnTo>
                  <a:lnTo>
                    <a:pt x="52" y="124"/>
                  </a:lnTo>
                  <a:lnTo>
                    <a:pt x="52" y="125"/>
                  </a:lnTo>
                  <a:lnTo>
                    <a:pt x="51" y="126"/>
                  </a:lnTo>
                  <a:lnTo>
                    <a:pt x="50" y="127"/>
                  </a:lnTo>
                  <a:lnTo>
                    <a:pt x="49" y="128"/>
                  </a:lnTo>
                  <a:lnTo>
                    <a:pt x="48" y="130"/>
                  </a:lnTo>
                  <a:lnTo>
                    <a:pt x="47" y="132"/>
                  </a:lnTo>
                  <a:lnTo>
                    <a:pt x="46" y="134"/>
                  </a:lnTo>
                  <a:lnTo>
                    <a:pt x="46" y="136"/>
                  </a:lnTo>
                  <a:lnTo>
                    <a:pt x="45" y="139"/>
                  </a:lnTo>
                  <a:lnTo>
                    <a:pt x="45" y="140"/>
                  </a:lnTo>
                  <a:lnTo>
                    <a:pt x="45" y="142"/>
                  </a:lnTo>
                  <a:lnTo>
                    <a:pt x="44" y="143"/>
                  </a:lnTo>
                  <a:lnTo>
                    <a:pt x="44" y="144"/>
                  </a:lnTo>
                  <a:lnTo>
                    <a:pt x="44" y="146"/>
                  </a:lnTo>
                  <a:lnTo>
                    <a:pt x="44" y="147"/>
                  </a:lnTo>
                  <a:lnTo>
                    <a:pt x="45" y="148"/>
                  </a:lnTo>
                  <a:lnTo>
                    <a:pt x="45" y="150"/>
                  </a:lnTo>
                  <a:lnTo>
                    <a:pt x="45" y="151"/>
                  </a:lnTo>
                  <a:lnTo>
                    <a:pt x="46" y="153"/>
                  </a:lnTo>
                  <a:lnTo>
                    <a:pt x="46" y="155"/>
                  </a:lnTo>
                  <a:lnTo>
                    <a:pt x="47" y="156"/>
                  </a:lnTo>
                  <a:lnTo>
                    <a:pt x="47" y="157"/>
                  </a:lnTo>
                  <a:lnTo>
                    <a:pt x="48" y="159"/>
                  </a:lnTo>
                  <a:lnTo>
                    <a:pt x="49" y="159"/>
                  </a:lnTo>
                  <a:lnTo>
                    <a:pt x="49" y="161"/>
                  </a:lnTo>
                  <a:lnTo>
                    <a:pt x="50" y="161"/>
                  </a:lnTo>
                  <a:lnTo>
                    <a:pt x="51" y="163"/>
                  </a:lnTo>
                  <a:lnTo>
                    <a:pt x="52" y="164"/>
                  </a:lnTo>
                  <a:lnTo>
                    <a:pt x="53" y="164"/>
                  </a:lnTo>
                  <a:lnTo>
                    <a:pt x="54" y="165"/>
                  </a:lnTo>
                  <a:lnTo>
                    <a:pt x="55" y="166"/>
                  </a:lnTo>
                  <a:lnTo>
                    <a:pt x="56" y="167"/>
                  </a:lnTo>
                  <a:lnTo>
                    <a:pt x="57" y="168"/>
                  </a:lnTo>
                  <a:lnTo>
                    <a:pt x="58" y="169"/>
                  </a:lnTo>
                  <a:lnTo>
                    <a:pt x="59" y="170"/>
                  </a:lnTo>
                  <a:lnTo>
                    <a:pt x="60" y="170"/>
                  </a:lnTo>
                  <a:lnTo>
                    <a:pt x="62" y="171"/>
                  </a:lnTo>
                  <a:lnTo>
                    <a:pt x="63" y="171"/>
                  </a:lnTo>
                  <a:lnTo>
                    <a:pt x="64" y="172"/>
                  </a:lnTo>
                  <a:lnTo>
                    <a:pt x="65" y="172"/>
                  </a:lnTo>
                  <a:lnTo>
                    <a:pt x="68" y="173"/>
                  </a:lnTo>
                  <a:lnTo>
                    <a:pt x="71" y="174"/>
                  </a:lnTo>
                  <a:lnTo>
                    <a:pt x="74" y="175"/>
                  </a:lnTo>
                  <a:lnTo>
                    <a:pt x="78" y="176"/>
                  </a:lnTo>
                  <a:lnTo>
                    <a:pt x="82" y="177"/>
                  </a:lnTo>
                  <a:lnTo>
                    <a:pt x="87" y="178"/>
                  </a:lnTo>
                  <a:lnTo>
                    <a:pt x="93" y="179"/>
                  </a:lnTo>
                  <a:lnTo>
                    <a:pt x="99" y="180"/>
                  </a:lnTo>
                  <a:lnTo>
                    <a:pt x="120" y="184"/>
                  </a:lnTo>
                  <a:lnTo>
                    <a:pt x="197" y="8"/>
                  </a:lnTo>
                </a:path>
              </a:pathLst>
            </a:custGeom>
            <a:solidFill>
              <a:srgbClr val="FFFFFF"/>
            </a:solidFill>
            <a:ln w="9525" cap="rnd">
              <a:noFill/>
              <a:round/>
              <a:headEnd/>
              <a:tailEnd/>
            </a:ln>
          </p:spPr>
          <p:txBody>
            <a:bodyPr>
              <a:prstTxWarp prst="textNoShape">
                <a:avLst/>
              </a:prstTxWarp>
            </a:bodyPr>
            <a:lstStyle/>
            <a:p>
              <a:endParaRPr lang="en-US"/>
            </a:p>
          </p:txBody>
        </p:sp>
        <p:sp>
          <p:nvSpPr>
            <p:cNvPr id="174133" name="Freeform 396"/>
            <p:cNvSpPr>
              <a:spLocks noChangeAspect="1"/>
            </p:cNvSpPr>
            <p:nvPr/>
          </p:nvSpPr>
          <p:spPr bwMode="auto">
            <a:xfrm rot="757469">
              <a:off x="3300085" y="4844249"/>
              <a:ext cx="202131" cy="204770"/>
            </a:xfrm>
            <a:custGeom>
              <a:avLst/>
              <a:gdLst>
                <a:gd name="T0" fmla="*/ 204 w 220"/>
                <a:gd name="T1" fmla="*/ 169 h 238"/>
                <a:gd name="T2" fmla="*/ 194 w 220"/>
                <a:gd name="T3" fmla="*/ 189 h 238"/>
                <a:gd name="T4" fmla="*/ 181 w 220"/>
                <a:gd name="T5" fmla="*/ 206 h 238"/>
                <a:gd name="T6" fmla="*/ 164 w 220"/>
                <a:gd name="T7" fmla="*/ 221 h 238"/>
                <a:gd name="T8" fmla="*/ 151 w 220"/>
                <a:gd name="T9" fmla="*/ 228 h 238"/>
                <a:gd name="T10" fmla="*/ 139 w 220"/>
                <a:gd name="T11" fmla="*/ 233 h 238"/>
                <a:gd name="T12" fmla="*/ 122 w 220"/>
                <a:gd name="T13" fmla="*/ 237 h 238"/>
                <a:gd name="T14" fmla="*/ 105 w 220"/>
                <a:gd name="T15" fmla="*/ 237 h 238"/>
                <a:gd name="T16" fmla="*/ 87 w 220"/>
                <a:gd name="T17" fmla="*/ 234 h 238"/>
                <a:gd name="T18" fmla="*/ 68 w 220"/>
                <a:gd name="T19" fmla="*/ 229 h 238"/>
                <a:gd name="T20" fmla="*/ 53 w 220"/>
                <a:gd name="T21" fmla="*/ 222 h 238"/>
                <a:gd name="T22" fmla="*/ 39 w 220"/>
                <a:gd name="T23" fmla="*/ 213 h 238"/>
                <a:gd name="T24" fmla="*/ 27 w 220"/>
                <a:gd name="T25" fmla="*/ 203 h 238"/>
                <a:gd name="T26" fmla="*/ 17 w 220"/>
                <a:gd name="T27" fmla="*/ 191 h 238"/>
                <a:gd name="T28" fmla="*/ 9 w 220"/>
                <a:gd name="T29" fmla="*/ 177 h 238"/>
                <a:gd name="T30" fmla="*/ 4 w 220"/>
                <a:gd name="T31" fmla="*/ 162 h 238"/>
                <a:gd name="T32" fmla="*/ 0 w 220"/>
                <a:gd name="T33" fmla="*/ 146 h 238"/>
                <a:gd name="T34" fmla="*/ 0 w 220"/>
                <a:gd name="T35" fmla="*/ 129 h 238"/>
                <a:gd name="T36" fmla="*/ 1 w 220"/>
                <a:gd name="T37" fmla="*/ 111 h 238"/>
                <a:gd name="T38" fmla="*/ 5 w 220"/>
                <a:gd name="T39" fmla="*/ 92 h 238"/>
                <a:gd name="T40" fmla="*/ 12 w 220"/>
                <a:gd name="T41" fmla="*/ 72 h 238"/>
                <a:gd name="T42" fmla="*/ 20 w 220"/>
                <a:gd name="T43" fmla="*/ 55 h 238"/>
                <a:gd name="T44" fmla="*/ 29 w 220"/>
                <a:gd name="T45" fmla="*/ 40 h 238"/>
                <a:gd name="T46" fmla="*/ 40 w 220"/>
                <a:gd name="T47" fmla="*/ 28 h 238"/>
                <a:gd name="T48" fmla="*/ 53 w 220"/>
                <a:gd name="T49" fmla="*/ 17 h 238"/>
                <a:gd name="T50" fmla="*/ 66 w 220"/>
                <a:gd name="T51" fmla="*/ 9 h 238"/>
                <a:gd name="T52" fmla="*/ 80 w 220"/>
                <a:gd name="T53" fmla="*/ 4 h 238"/>
                <a:gd name="T54" fmla="*/ 95 w 220"/>
                <a:gd name="T55" fmla="*/ 1 h 238"/>
                <a:gd name="T56" fmla="*/ 111 w 220"/>
                <a:gd name="T57" fmla="*/ 0 h 238"/>
                <a:gd name="T58" fmla="*/ 128 w 220"/>
                <a:gd name="T59" fmla="*/ 2 h 238"/>
                <a:gd name="T60" fmla="*/ 144 w 220"/>
                <a:gd name="T61" fmla="*/ 6 h 238"/>
                <a:gd name="T62" fmla="*/ 161 w 220"/>
                <a:gd name="T63" fmla="*/ 12 h 238"/>
                <a:gd name="T64" fmla="*/ 175 w 220"/>
                <a:gd name="T65" fmla="*/ 20 h 238"/>
                <a:gd name="T66" fmla="*/ 188 w 220"/>
                <a:gd name="T67" fmla="*/ 30 h 238"/>
                <a:gd name="T68" fmla="*/ 198 w 220"/>
                <a:gd name="T69" fmla="*/ 41 h 238"/>
                <a:gd name="T70" fmla="*/ 207 w 220"/>
                <a:gd name="T71" fmla="*/ 55 h 238"/>
                <a:gd name="T72" fmla="*/ 214 w 220"/>
                <a:gd name="T73" fmla="*/ 69 h 238"/>
                <a:gd name="T74" fmla="*/ 218 w 220"/>
                <a:gd name="T75" fmla="*/ 85 h 238"/>
                <a:gd name="T76" fmla="*/ 219 w 220"/>
                <a:gd name="T77" fmla="*/ 101 h 238"/>
                <a:gd name="T78" fmla="*/ 218 w 220"/>
                <a:gd name="T79" fmla="*/ 119 h 238"/>
                <a:gd name="T80" fmla="*/ 215 w 220"/>
                <a:gd name="T81" fmla="*/ 137 h 238"/>
                <a:gd name="T82" fmla="*/ 169 w 220"/>
                <a:gd name="T83" fmla="*/ 138 h 238"/>
                <a:gd name="T84" fmla="*/ 175 w 220"/>
                <a:gd name="T85" fmla="*/ 112 h 238"/>
                <a:gd name="T86" fmla="*/ 174 w 220"/>
                <a:gd name="T87" fmla="*/ 89 h 238"/>
                <a:gd name="T88" fmla="*/ 169 w 220"/>
                <a:gd name="T89" fmla="*/ 73 h 238"/>
                <a:gd name="T90" fmla="*/ 157 w 220"/>
                <a:gd name="T91" fmla="*/ 58 h 238"/>
                <a:gd name="T92" fmla="*/ 143 w 220"/>
                <a:gd name="T93" fmla="*/ 47 h 238"/>
                <a:gd name="T94" fmla="*/ 123 w 220"/>
                <a:gd name="T95" fmla="*/ 41 h 238"/>
                <a:gd name="T96" fmla="*/ 104 w 220"/>
                <a:gd name="T97" fmla="*/ 41 h 238"/>
                <a:gd name="T98" fmla="*/ 87 w 220"/>
                <a:gd name="T99" fmla="*/ 46 h 238"/>
                <a:gd name="T100" fmla="*/ 71 w 220"/>
                <a:gd name="T101" fmla="*/ 59 h 238"/>
                <a:gd name="T102" fmla="*/ 58 w 220"/>
                <a:gd name="T103" fmla="*/ 78 h 238"/>
                <a:gd name="T104" fmla="*/ 47 w 220"/>
                <a:gd name="T105" fmla="*/ 104 h 238"/>
                <a:gd name="T106" fmla="*/ 43 w 220"/>
                <a:gd name="T107" fmla="*/ 130 h 238"/>
                <a:gd name="T108" fmla="*/ 45 w 220"/>
                <a:gd name="T109" fmla="*/ 151 h 238"/>
                <a:gd name="T110" fmla="*/ 53 w 220"/>
                <a:gd name="T111" fmla="*/ 169 h 238"/>
                <a:gd name="T112" fmla="*/ 65 w 220"/>
                <a:gd name="T113" fmla="*/ 182 h 238"/>
                <a:gd name="T114" fmla="*/ 82 w 220"/>
                <a:gd name="T115" fmla="*/ 192 h 238"/>
                <a:gd name="T116" fmla="*/ 102 w 220"/>
                <a:gd name="T117" fmla="*/ 197 h 238"/>
                <a:gd name="T118" fmla="*/ 121 w 220"/>
                <a:gd name="T119" fmla="*/ 195 h 238"/>
                <a:gd name="T120" fmla="*/ 138 w 220"/>
                <a:gd name="T121" fmla="*/ 187 h 238"/>
                <a:gd name="T122" fmla="*/ 153 w 220"/>
                <a:gd name="T123" fmla="*/ 172 h 238"/>
                <a:gd name="T124" fmla="*/ 164 w 220"/>
                <a:gd name="T125" fmla="*/ 151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0"/>
                <a:gd name="T190" fmla="*/ 0 h 238"/>
                <a:gd name="T191" fmla="*/ 220 w 220"/>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0" h="238">
                  <a:moveTo>
                    <a:pt x="211" y="150"/>
                  </a:moveTo>
                  <a:lnTo>
                    <a:pt x="210" y="154"/>
                  </a:lnTo>
                  <a:lnTo>
                    <a:pt x="209" y="158"/>
                  </a:lnTo>
                  <a:lnTo>
                    <a:pt x="207" y="162"/>
                  </a:lnTo>
                  <a:lnTo>
                    <a:pt x="206" y="165"/>
                  </a:lnTo>
                  <a:lnTo>
                    <a:pt x="204" y="169"/>
                  </a:lnTo>
                  <a:lnTo>
                    <a:pt x="203" y="173"/>
                  </a:lnTo>
                  <a:lnTo>
                    <a:pt x="201" y="176"/>
                  </a:lnTo>
                  <a:lnTo>
                    <a:pt x="199" y="180"/>
                  </a:lnTo>
                  <a:lnTo>
                    <a:pt x="198" y="183"/>
                  </a:lnTo>
                  <a:lnTo>
                    <a:pt x="196" y="186"/>
                  </a:lnTo>
                  <a:lnTo>
                    <a:pt x="194" y="189"/>
                  </a:lnTo>
                  <a:lnTo>
                    <a:pt x="192" y="192"/>
                  </a:lnTo>
                  <a:lnTo>
                    <a:pt x="190" y="195"/>
                  </a:lnTo>
                  <a:lnTo>
                    <a:pt x="188" y="197"/>
                  </a:lnTo>
                  <a:lnTo>
                    <a:pt x="186" y="200"/>
                  </a:lnTo>
                  <a:lnTo>
                    <a:pt x="184" y="202"/>
                  </a:lnTo>
                  <a:lnTo>
                    <a:pt x="181" y="206"/>
                  </a:lnTo>
                  <a:lnTo>
                    <a:pt x="178" y="209"/>
                  </a:lnTo>
                  <a:lnTo>
                    <a:pt x="174" y="213"/>
                  </a:lnTo>
                  <a:lnTo>
                    <a:pt x="171" y="216"/>
                  </a:lnTo>
                  <a:lnTo>
                    <a:pt x="167" y="219"/>
                  </a:lnTo>
                  <a:lnTo>
                    <a:pt x="165" y="220"/>
                  </a:lnTo>
                  <a:lnTo>
                    <a:pt x="164" y="221"/>
                  </a:lnTo>
                  <a:lnTo>
                    <a:pt x="161" y="222"/>
                  </a:lnTo>
                  <a:lnTo>
                    <a:pt x="159" y="224"/>
                  </a:lnTo>
                  <a:lnTo>
                    <a:pt x="157" y="225"/>
                  </a:lnTo>
                  <a:lnTo>
                    <a:pt x="155" y="226"/>
                  </a:lnTo>
                  <a:lnTo>
                    <a:pt x="153" y="227"/>
                  </a:lnTo>
                  <a:lnTo>
                    <a:pt x="151" y="228"/>
                  </a:lnTo>
                  <a:lnTo>
                    <a:pt x="149" y="229"/>
                  </a:lnTo>
                  <a:lnTo>
                    <a:pt x="147" y="230"/>
                  </a:lnTo>
                  <a:lnTo>
                    <a:pt x="145" y="231"/>
                  </a:lnTo>
                  <a:lnTo>
                    <a:pt x="143" y="232"/>
                  </a:lnTo>
                  <a:lnTo>
                    <a:pt x="141" y="233"/>
                  </a:lnTo>
                  <a:lnTo>
                    <a:pt x="139" y="233"/>
                  </a:lnTo>
                  <a:lnTo>
                    <a:pt x="137" y="234"/>
                  </a:lnTo>
                  <a:lnTo>
                    <a:pt x="135" y="235"/>
                  </a:lnTo>
                  <a:lnTo>
                    <a:pt x="133" y="235"/>
                  </a:lnTo>
                  <a:lnTo>
                    <a:pt x="131" y="236"/>
                  </a:lnTo>
                  <a:lnTo>
                    <a:pt x="127" y="236"/>
                  </a:lnTo>
                  <a:lnTo>
                    <a:pt x="122" y="237"/>
                  </a:lnTo>
                  <a:lnTo>
                    <a:pt x="119" y="237"/>
                  </a:lnTo>
                  <a:lnTo>
                    <a:pt x="117" y="237"/>
                  </a:lnTo>
                  <a:lnTo>
                    <a:pt x="114" y="237"/>
                  </a:lnTo>
                  <a:lnTo>
                    <a:pt x="111" y="237"/>
                  </a:lnTo>
                  <a:lnTo>
                    <a:pt x="108" y="237"/>
                  </a:lnTo>
                  <a:lnTo>
                    <a:pt x="105" y="237"/>
                  </a:lnTo>
                  <a:lnTo>
                    <a:pt x="102" y="237"/>
                  </a:lnTo>
                  <a:lnTo>
                    <a:pt x="99" y="236"/>
                  </a:lnTo>
                  <a:lnTo>
                    <a:pt x="96" y="236"/>
                  </a:lnTo>
                  <a:lnTo>
                    <a:pt x="93" y="236"/>
                  </a:lnTo>
                  <a:lnTo>
                    <a:pt x="90" y="235"/>
                  </a:lnTo>
                  <a:lnTo>
                    <a:pt x="87" y="234"/>
                  </a:lnTo>
                  <a:lnTo>
                    <a:pt x="84" y="233"/>
                  </a:lnTo>
                  <a:lnTo>
                    <a:pt x="81" y="233"/>
                  </a:lnTo>
                  <a:lnTo>
                    <a:pt x="77" y="232"/>
                  </a:lnTo>
                  <a:lnTo>
                    <a:pt x="74" y="231"/>
                  </a:lnTo>
                  <a:lnTo>
                    <a:pt x="71" y="230"/>
                  </a:lnTo>
                  <a:lnTo>
                    <a:pt x="68" y="229"/>
                  </a:lnTo>
                  <a:lnTo>
                    <a:pt x="66" y="228"/>
                  </a:lnTo>
                  <a:lnTo>
                    <a:pt x="63" y="227"/>
                  </a:lnTo>
                  <a:lnTo>
                    <a:pt x="61" y="226"/>
                  </a:lnTo>
                  <a:lnTo>
                    <a:pt x="58" y="225"/>
                  </a:lnTo>
                  <a:lnTo>
                    <a:pt x="55" y="223"/>
                  </a:lnTo>
                  <a:lnTo>
                    <a:pt x="53" y="222"/>
                  </a:lnTo>
                  <a:lnTo>
                    <a:pt x="50" y="221"/>
                  </a:lnTo>
                  <a:lnTo>
                    <a:pt x="48" y="219"/>
                  </a:lnTo>
                  <a:lnTo>
                    <a:pt x="46" y="218"/>
                  </a:lnTo>
                  <a:lnTo>
                    <a:pt x="43" y="216"/>
                  </a:lnTo>
                  <a:lnTo>
                    <a:pt x="41" y="215"/>
                  </a:lnTo>
                  <a:lnTo>
                    <a:pt x="39" y="213"/>
                  </a:lnTo>
                  <a:lnTo>
                    <a:pt x="37" y="211"/>
                  </a:lnTo>
                  <a:lnTo>
                    <a:pt x="35" y="210"/>
                  </a:lnTo>
                  <a:lnTo>
                    <a:pt x="33" y="208"/>
                  </a:lnTo>
                  <a:lnTo>
                    <a:pt x="31" y="206"/>
                  </a:lnTo>
                  <a:lnTo>
                    <a:pt x="29" y="205"/>
                  </a:lnTo>
                  <a:lnTo>
                    <a:pt x="27" y="203"/>
                  </a:lnTo>
                  <a:lnTo>
                    <a:pt x="25" y="201"/>
                  </a:lnTo>
                  <a:lnTo>
                    <a:pt x="23" y="199"/>
                  </a:lnTo>
                  <a:lnTo>
                    <a:pt x="22" y="197"/>
                  </a:lnTo>
                  <a:lnTo>
                    <a:pt x="20" y="195"/>
                  </a:lnTo>
                  <a:lnTo>
                    <a:pt x="19" y="193"/>
                  </a:lnTo>
                  <a:lnTo>
                    <a:pt x="17" y="191"/>
                  </a:lnTo>
                  <a:lnTo>
                    <a:pt x="16" y="188"/>
                  </a:lnTo>
                  <a:lnTo>
                    <a:pt x="14" y="186"/>
                  </a:lnTo>
                  <a:lnTo>
                    <a:pt x="13" y="184"/>
                  </a:lnTo>
                  <a:lnTo>
                    <a:pt x="12" y="182"/>
                  </a:lnTo>
                  <a:lnTo>
                    <a:pt x="10" y="180"/>
                  </a:lnTo>
                  <a:lnTo>
                    <a:pt x="9" y="177"/>
                  </a:lnTo>
                  <a:lnTo>
                    <a:pt x="8" y="174"/>
                  </a:lnTo>
                  <a:lnTo>
                    <a:pt x="7" y="172"/>
                  </a:lnTo>
                  <a:lnTo>
                    <a:pt x="6" y="170"/>
                  </a:lnTo>
                  <a:lnTo>
                    <a:pt x="5" y="167"/>
                  </a:lnTo>
                  <a:lnTo>
                    <a:pt x="4" y="165"/>
                  </a:lnTo>
                  <a:lnTo>
                    <a:pt x="4" y="162"/>
                  </a:lnTo>
                  <a:lnTo>
                    <a:pt x="3" y="159"/>
                  </a:lnTo>
                  <a:lnTo>
                    <a:pt x="2" y="157"/>
                  </a:lnTo>
                  <a:lnTo>
                    <a:pt x="2" y="154"/>
                  </a:lnTo>
                  <a:lnTo>
                    <a:pt x="1" y="151"/>
                  </a:lnTo>
                  <a:lnTo>
                    <a:pt x="1" y="148"/>
                  </a:lnTo>
                  <a:lnTo>
                    <a:pt x="0" y="146"/>
                  </a:lnTo>
                  <a:lnTo>
                    <a:pt x="0" y="143"/>
                  </a:lnTo>
                  <a:lnTo>
                    <a:pt x="0" y="140"/>
                  </a:lnTo>
                  <a:lnTo>
                    <a:pt x="0" y="137"/>
                  </a:lnTo>
                  <a:lnTo>
                    <a:pt x="0" y="134"/>
                  </a:lnTo>
                  <a:lnTo>
                    <a:pt x="0" y="131"/>
                  </a:lnTo>
                  <a:lnTo>
                    <a:pt x="0" y="129"/>
                  </a:lnTo>
                  <a:lnTo>
                    <a:pt x="0" y="126"/>
                  </a:lnTo>
                  <a:lnTo>
                    <a:pt x="0" y="123"/>
                  </a:lnTo>
                  <a:lnTo>
                    <a:pt x="0" y="120"/>
                  </a:lnTo>
                  <a:lnTo>
                    <a:pt x="0" y="117"/>
                  </a:lnTo>
                  <a:lnTo>
                    <a:pt x="1" y="114"/>
                  </a:lnTo>
                  <a:lnTo>
                    <a:pt x="1" y="111"/>
                  </a:lnTo>
                  <a:lnTo>
                    <a:pt x="2" y="108"/>
                  </a:lnTo>
                  <a:lnTo>
                    <a:pt x="2" y="104"/>
                  </a:lnTo>
                  <a:lnTo>
                    <a:pt x="3" y="101"/>
                  </a:lnTo>
                  <a:lnTo>
                    <a:pt x="4" y="98"/>
                  </a:lnTo>
                  <a:lnTo>
                    <a:pt x="5" y="95"/>
                  </a:lnTo>
                  <a:lnTo>
                    <a:pt x="5" y="92"/>
                  </a:lnTo>
                  <a:lnTo>
                    <a:pt x="7" y="88"/>
                  </a:lnTo>
                  <a:lnTo>
                    <a:pt x="8" y="85"/>
                  </a:lnTo>
                  <a:lnTo>
                    <a:pt x="8" y="82"/>
                  </a:lnTo>
                  <a:lnTo>
                    <a:pt x="10" y="79"/>
                  </a:lnTo>
                  <a:lnTo>
                    <a:pt x="11" y="75"/>
                  </a:lnTo>
                  <a:lnTo>
                    <a:pt x="12" y="72"/>
                  </a:lnTo>
                  <a:lnTo>
                    <a:pt x="13" y="69"/>
                  </a:lnTo>
                  <a:lnTo>
                    <a:pt x="14" y="66"/>
                  </a:lnTo>
                  <a:lnTo>
                    <a:pt x="16" y="63"/>
                  </a:lnTo>
                  <a:lnTo>
                    <a:pt x="17" y="60"/>
                  </a:lnTo>
                  <a:lnTo>
                    <a:pt x="18" y="58"/>
                  </a:lnTo>
                  <a:lnTo>
                    <a:pt x="20" y="55"/>
                  </a:lnTo>
                  <a:lnTo>
                    <a:pt x="21" y="52"/>
                  </a:lnTo>
                  <a:lnTo>
                    <a:pt x="23" y="50"/>
                  </a:lnTo>
                  <a:lnTo>
                    <a:pt x="24" y="47"/>
                  </a:lnTo>
                  <a:lnTo>
                    <a:pt x="26" y="45"/>
                  </a:lnTo>
                  <a:lnTo>
                    <a:pt x="28" y="43"/>
                  </a:lnTo>
                  <a:lnTo>
                    <a:pt x="29" y="40"/>
                  </a:lnTo>
                  <a:lnTo>
                    <a:pt x="31" y="38"/>
                  </a:lnTo>
                  <a:lnTo>
                    <a:pt x="33" y="36"/>
                  </a:lnTo>
                  <a:lnTo>
                    <a:pt x="34" y="34"/>
                  </a:lnTo>
                  <a:lnTo>
                    <a:pt x="36" y="32"/>
                  </a:lnTo>
                  <a:lnTo>
                    <a:pt x="38" y="29"/>
                  </a:lnTo>
                  <a:lnTo>
                    <a:pt x="40" y="28"/>
                  </a:lnTo>
                  <a:lnTo>
                    <a:pt x="42" y="26"/>
                  </a:lnTo>
                  <a:lnTo>
                    <a:pt x="44" y="24"/>
                  </a:lnTo>
                  <a:lnTo>
                    <a:pt x="46" y="22"/>
                  </a:lnTo>
                  <a:lnTo>
                    <a:pt x="48" y="21"/>
                  </a:lnTo>
                  <a:lnTo>
                    <a:pt x="50" y="19"/>
                  </a:lnTo>
                  <a:lnTo>
                    <a:pt x="53" y="17"/>
                  </a:lnTo>
                  <a:lnTo>
                    <a:pt x="55" y="16"/>
                  </a:lnTo>
                  <a:lnTo>
                    <a:pt x="57" y="14"/>
                  </a:lnTo>
                  <a:lnTo>
                    <a:pt x="59" y="13"/>
                  </a:lnTo>
                  <a:lnTo>
                    <a:pt x="61" y="12"/>
                  </a:lnTo>
                  <a:lnTo>
                    <a:pt x="63" y="11"/>
                  </a:lnTo>
                  <a:lnTo>
                    <a:pt x="66" y="9"/>
                  </a:lnTo>
                  <a:lnTo>
                    <a:pt x="68" y="8"/>
                  </a:lnTo>
                  <a:lnTo>
                    <a:pt x="71" y="7"/>
                  </a:lnTo>
                  <a:lnTo>
                    <a:pt x="73" y="6"/>
                  </a:lnTo>
                  <a:lnTo>
                    <a:pt x="76" y="5"/>
                  </a:lnTo>
                  <a:lnTo>
                    <a:pt x="78" y="4"/>
                  </a:lnTo>
                  <a:lnTo>
                    <a:pt x="80" y="4"/>
                  </a:lnTo>
                  <a:lnTo>
                    <a:pt x="83" y="3"/>
                  </a:lnTo>
                  <a:lnTo>
                    <a:pt x="85" y="2"/>
                  </a:lnTo>
                  <a:lnTo>
                    <a:pt x="88" y="2"/>
                  </a:lnTo>
                  <a:lnTo>
                    <a:pt x="90" y="1"/>
                  </a:lnTo>
                  <a:lnTo>
                    <a:pt x="93" y="1"/>
                  </a:lnTo>
                  <a:lnTo>
                    <a:pt x="95" y="1"/>
                  </a:lnTo>
                  <a:lnTo>
                    <a:pt x="98" y="0"/>
                  </a:lnTo>
                  <a:lnTo>
                    <a:pt x="101" y="0"/>
                  </a:lnTo>
                  <a:lnTo>
                    <a:pt x="103" y="0"/>
                  </a:lnTo>
                  <a:lnTo>
                    <a:pt x="106" y="0"/>
                  </a:lnTo>
                  <a:lnTo>
                    <a:pt x="108" y="0"/>
                  </a:lnTo>
                  <a:lnTo>
                    <a:pt x="111" y="0"/>
                  </a:lnTo>
                  <a:lnTo>
                    <a:pt x="114" y="0"/>
                  </a:lnTo>
                  <a:lnTo>
                    <a:pt x="117" y="0"/>
                  </a:lnTo>
                  <a:lnTo>
                    <a:pt x="119" y="1"/>
                  </a:lnTo>
                  <a:lnTo>
                    <a:pt x="122" y="1"/>
                  </a:lnTo>
                  <a:lnTo>
                    <a:pt x="125" y="1"/>
                  </a:lnTo>
                  <a:lnTo>
                    <a:pt x="128" y="2"/>
                  </a:lnTo>
                  <a:lnTo>
                    <a:pt x="130" y="2"/>
                  </a:lnTo>
                  <a:lnTo>
                    <a:pt x="133" y="3"/>
                  </a:lnTo>
                  <a:lnTo>
                    <a:pt x="136" y="4"/>
                  </a:lnTo>
                  <a:lnTo>
                    <a:pt x="139" y="4"/>
                  </a:lnTo>
                  <a:lnTo>
                    <a:pt x="142" y="5"/>
                  </a:lnTo>
                  <a:lnTo>
                    <a:pt x="144" y="6"/>
                  </a:lnTo>
                  <a:lnTo>
                    <a:pt x="147" y="7"/>
                  </a:lnTo>
                  <a:lnTo>
                    <a:pt x="150" y="8"/>
                  </a:lnTo>
                  <a:lnTo>
                    <a:pt x="153" y="9"/>
                  </a:lnTo>
                  <a:lnTo>
                    <a:pt x="156" y="10"/>
                  </a:lnTo>
                  <a:lnTo>
                    <a:pt x="158" y="11"/>
                  </a:lnTo>
                  <a:lnTo>
                    <a:pt x="161" y="12"/>
                  </a:lnTo>
                  <a:lnTo>
                    <a:pt x="164" y="13"/>
                  </a:lnTo>
                  <a:lnTo>
                    <a:pt x="166" y="15"/>
                  </a:lnTo>
                  <a:lnTo>
                    <a:pt x="169" y="16"/>
                  </a:lnTo>
                  <a:lnTo>
                    <a:pt x="171" y="18"/>
                  </a:lnTo>
                  <a:lnTo>
                    <a:pt x="173" y="19"/>
                  </a:lnTo>
                  <a:lnTo>
                    <a:pt x="175" y="20"/>
                  </a:lnTo>
                  <a:lnTo>
                    <a:pt x="178" y="22"/>
                  </a:lnTo>
                  <a:lnTo>
                    <a:pt x="180" y="24"/>
                  </a:lnTo>
                  <a:lnTo>
                    <a:pt x="182" y="25"/>
                  </a:lnTo>
                  <a:lnTo>
                    <a:pt x="184" y="26"/>
                  </a:lnTo>
                  <a:lnTo>
                    <a:pt x="186" y="28"/>
                  </a:lnTo>
                  <a:lnTo>
                    <a:pt x="188" y="30"/>
                  </a:lnTo>
                  <a:lnTo>
                    <a:pt x="190" y="32"/>
                  </a:lnTo>
                  <a:lnTo>
                    <a:pt x="192" y="34"/>
                  </a:lnTo>
                  <a:lnTo>
                    <a:pt x="193" y="35"/>
                  </a:lnTo>
                  <a:lnTo>
                    <a:pt x="196" y="38"/>
                  </a:lnTo>
                  <a:lnTo>
                    <a:pt x="197" y="40"/>
                  </a:lnTo>
                  <a:lnTo>
                    <a:pt x="198" y="41"/>
                  </a:lnTo>
                  <a:lnTo>
                    <a:pt x="200" y="43"/>
                  </a:lnTo>
                  <a:lnTo>
                    <a:pt x="202" y="46"/>
                  </a:lnTo>
                  <a:lnTo>
                    <a:pt x="203" y="48"/>
                  </a:lnTo>
                  <a:lnTo>
                    <a:pt x="205" y="50"/>
                  </a:lnTo>
                  <a:lnTo>
                    <a:pt x="206" y="52"/>
                  </a:lnTo>
                  <a:lnTo>
                    <a:pt x="207" y="55"/>
                  </a:lnTo>
                  <a:lnTo>
                    <a:pt x="209" y="57"/>
                  </a:lnTo>
                  <a:lnTo>
                    <a:pt x="209" y="59"/>
                  </a:lnTo>
                  <a:lnTo>
                    <a:pt x="211" y="62"/>
                  </a:lnTo>
                  <a:lnTo>
                    <a:pt x="212" y="64"/>
                  </a:lnTo>
                  <a:lnTo>
                    <a:pt x="213" y="67"/>
                  </a:lnTo>
                  <a:lnTo>
                    <a:pt x="214" y="69"/>
                  </a:lnTo>
                  <a:lnTo>
                    <a:pt x="214" y="72"/>
                  </a:lnTo>
                  <a:lnTo>
                    <a:pt x="215" y="74"/>
                  </a:lnTo>
                  <a:lnTo>
                    <a:pt x="216" y="77"/>
                  </a:lnTo>
                  <a:lnTo>
                    <a:pt x="217" y="80"/>
                  </a:lnTo>
                  <a:lnTo>
                    <a:pt x="217" y="82"/>
                  </a:lnTo>
                  <a:lnTo>
                    <a:pt x="218" y="85"/>
                  </a:lnTo>
                  <a:lnTo>
                    <a:pt x="218" y="87"/>
                  </a:lnTo>
                  <a:lnTo>
                    <a:pt x="218" y="90"/>
                  </a:lnTo>
                  <a:lnTo>
                    <a:pt x="219" y="93"/>
                  </a:lnTo>
                  <a:lnTo>
                    <a:pt x="219" y="96"/>
                  </a:lnTo>
                  <a:lnTo>
                    <a:pt x="219" y="98"/>
                  </a:lnTo>
                  <a:lnTo>
                    <a:pt x="219" y="101"/>
                  </a:lnTo>
                  <a:lnTo>
                    <a:pt x="219" y="104"/>
                  </a:lnTo>
                  <a:lnTo>
                    <a:pt x="219" y="107"/>
                  </a:lnTo>
                  <a:lnTo>
                    <a:pt x="219" y="110"/>
                  </a:lnTo>
                  <a:lnTo>
                    <a:pt x="219" y="113"/>
                  </a:lnTo>
                  <a:lnTo>
                    <a:pt x="219" y="116"/>
                  </a:lnTo>
                  <a:lnTo>
                    <a:pt x="218" y="119"/>
                  </a:lnTo>
                  <a:lnTo>
                    <a:pt x="218" y="122"/>
                  </a:lnTo>
                  <a:lnTo>
                    <a:pt x="217" y="125"/>
                  </a:lnTo>
                  <a:lnTo>
                    <a:pt x="217" y="128"/>
                  </a:lnTo>
                  <a:lnTo>
                    <a:pt x="217" y="131"/>
                  </a:lnTo>
                  <a:lnTo>
                    <a:pt x="216" y="134"/>
                  </a:lnTo>
                  <a:lnTo>
                    <a:pt x="215" y="137"/>
                  </a:lnTo>
                  <a:lnTo>
                    <a:pt x="214" y="140"/>
                  </a:lnTo>
                  <a:lnTo>
                    <a:pt x="214" y="143"/>
                  </a:lnTo>
                  <a:lnTo>
                    <a:pt x="212" y="147"/>
                  </a:lnTo>
                  <a:lnTo>
                    <a:pt x="211" y="150"/>
                  </a:lnTo>
                  <a:lnTo>
                    <a:pt x="169" y="138"/>
                  </a:lnTo>
                  <a:lnTo>
                    <a:pt x="171" y="133"/>
                  </a:lnTo>
                  <a:lnTo>
                    <a:pt x="172" y="129"/>
                  </a:lnTo>
                  <a:lnTo>
                    <a:pt x="173" y="124"/>
                  </a:lnTo>
                  <a:lnTo>
                    <a:pt x="174" y="120"/>
                  </a:lnTo>
                  <a:lnTo>
                    <a:pt x="174" y="116"/>
                  </a:lnTo>
                  <a:lnTo>
                    <a:pt x="175" y="112"/>
                  </a:lnTo>
                  <a:lnTo>
                    <a:pt x="175" y="108"/>
                  </a:lnTo>
                  <a:lnTo>
                    <a:pt x="175" y="104"/>
                  </a:lnTo>
                  <a:lnTo>
                    <a:pt x="175" y="100"/>
                  </a:lnTo>
                  <a:lnTo>
                    <a:pt x="175" y="96"/>
                  </a:lnTo>
                  <a:lnTo>
                    <a:pt x="174" y="93"/>
                  </a:lnTo>
                  <a:lnTo>
                    <a:pt x="174" y="89"/>
                  </a:lnTo>
                  <a:lnTo>
                    <a:pt x="173" y="86"/>
                  </a:lnTo>
                  <a:lnTo>
                    <a:pt x="172" y="83"/>
                  </a:lnTo>
                  <a:lnTo>
                    <a:pt x="171" y="79"/>
                  </a:lnTo>
                  <a:lnTo>
                    <a:pt x="170" y="76"/>
                  </a:lnTo>
                  <a:lnTo>
                    <a:pt x="169" y="75"/>
                  </a:lnTo>
                  <a:lnTo>
                    <a:pt x="169" y="73"/>
                  </a:lnTo>
                  <a:lnTo>
                    <a:pt x="167" y="70"/>
                  </a:lnTo>
                  <a:lnTo>
                    <a:pt x="165" y="68"/>
                  </a:lnTo>
                  <a:lnTo>
                    <a:pt x="164" y="65"/>
                  </a:lnTo>
                  <a:lnTo>
                    <a:pt x="161" y="63"/>
                  </a:lnTo>
                  <a:lnTo>
                    <a:pt x="159" y="60"/>
                  </a:lnTo>
                  <a:lnTo>
                    <a:pt x="157" y="58"/>
                  </a:lnTo>
                  <a:lnTo>
                    <a:pt x="155" y="56"/>
                  </a:lnTo>
                  <a:lnTo>
                    <a:pt x="153" y="54"/>
                  </a:lnTo>
                  <a:lnTo>
                    <a:pt x="150" y="52"/>
                  </a:lnTo>
                  <a:lnTo>
                    <a:pt x="148" y="50"/>
                  </a:lnTo>
                  <a:lnTo>
                    <a:pt x="145" y="49"/>
                  </a:lnTo>
                  <a:lnTo>
                    <a:pt x="143" y="47"/>
                  </a:lnTo>
                  <a:lnTo>
                    <a:pt x="139" y="46"/>
                  </a:lnTo>
                  <a:lnTo>
                    <a:pt x="136" y="44"/>
                  </a:lnTo>
                  <a:lnTo>
                    <a:pt x="133" y="43"/>
                  </a:lnTo>
                  <a:lnTo>
                    <a:pt x="130" y="42"/>
                  </a:lnTo>
                  <a:lnTo>
                    <a:pt x="127" y="41"/>
                  </a:lnTo>
                  <a:lnTo>
                    <a:pt x="123" y="41"/>
                  </a:lnTo>
                  <a:lnTo>
                    <a:pt x="120" y="41"/>
                  </a:lnTo>
                  <a:lnTo>
                    <a:pt x="117" y="40"/>
                  </a:lnTo>
                  <a:lnTo>
                    <a:pt x="113" y="40"/>
                  </a:lnTo>
                  <a:lnTo>
                    <a:pt x="111" y="40"/>
                  </a:lnTo>
                  <a:lnTo>
                    <a:pt x="108" y="40"/>
                  </a:lnTo>
                  <a:lnTo>
                    <a:pt x="104" y="41"/>
                  </a:lnTo>
                  <a:lnTo>
                    <a:pt x="101" y="41"/>
                  </a:lnTo>
                  <a:lnTo>
                    <a:pt x="98" y="42"/>
                  </a:lnTo>
                  <a:lnTo>
                    <a:pt x="95" y="43"/>
                  </a:lnTo>
                  <a:lnTo>
                    <a:pt x="92" y="44"/>
                  </a:lnTo>
                  <a:lnTo>
                    <a:pt x="90" y="45"/>
                  </a:lnTo>
                  <a:lnTo>
                    <a:pt x="87" y="46"/>
                  </a:lnTo>
                  <a:lnTo>
                    <a:pt x="84" y="48"/>
                  </a:lnTo>
                  <a:lnTo>
                    <a:pt x="81" y="50"/>
                  </a:lnTo>
                  <a:lnTo>
                    <a:pt x="78" y="52"/>
                  </a:lnTo>
                  <a:lnTo>
                    <a:pt x="76" y="54"/>
                  </a:lnTo>
                  <a:lnTo>
                    <a:pt x="73" y="56"/>
                  </a:lnTo>
                  <a:lnTo>
                    <a:pt x="71" y="59"/>
                  </a:lnTo>
                  <a:lnTo>
                    <a:pt x="68" y="62"/>
                  </a:lnTo>
                  <a:lnTo>
                    <a:pt x="66" y="65"/>
                  </a:lnTo>
                  <a:lnTo>
                    <a:pt x="63" y="68"/>
                  </a:lnTo>
                  <a:lnTo>
                    <a:pt x="61" y="71"/>
                  </a:lnTo>
                  <a:lnTo>
                    <a:pt x="59" y="75"/>
                  </a:lnTo>
                  <a:lnTo>
                    <a:pt x="58" y="78"/>
                  </a:lnTo>
                  <a:lnTo>
                    <a:pt x="55" y="82"/>
                  </a:lnTo>
                  <a:lnTo>
                    <a:pt x="54" y="86"/>
                  </a:lnTo>
                  <a:lnTo>
                    <a:pt x="52" y="90"/>
                  </a:lnTo>
                  <a:lnTo>
                    <a:pt x="50" y="95"/>
                  </a:lnTo>
                  <a:lnTo>
                    <a:pt x="49" y="100"/>
                  </a:lnTo>
                  <a:lnTo>
                    <a:pt x="47" y="104"/>
                  </a:lnTo>
                  <a:lnTo>
                    <a:pt x="46" y="109"/>
                  </a:lnTo>
                  <a:lnTo>
                    <a:pt x="45" y="113"/>
                  </a:lnTo>
                  <a:lnTo>
                    <a:pt x="45" y="117"/>
                  </a:lnTo>
                  <a:lnTo>
                    <a:pt x="44" y="122"/>
                  </a:lnTo>
                  <a:lnTo>
                    <a:pt x="43" y="126"/>
                  </a:lnTo>
                  <a:lnTo>
                    <a:pt x="43" y="130"/>
                  </a:lnTo>
                  <a:lnTo>
                    <a:pt x="43" y="134"/>
                  </a:lnTo>
                  <a:lnTo>
                    <a:pt x="43" y="137"/>
                  </a:lnTo>
                  <a:lnTo>
                    <a:pt x="43" y="141"/>
                  </a:lnTo>
                  <a:lnTo>
                    <a:pt x="43" y="145"/>
                  </a:lnTo>
                  <a:lnTo>
                    <a:pt x="44" y="148"/>
                  </a:lnTo>
                  <a:lnTo>
                    <a:pt x="45" y="151"/>
                  </a:lnTo>
                  <a:lnTo>
                    <a:pt x="45" y="154"/>
                  </a:lnTo>
                  <a:lnTo>
                    <a:pt x="47" y="158"/>
                  </a:lnTo>
                  <a:lnTo>
                    <a:pt x="48" y="161"/>
                  </a:lnTo>
                  <a:lnTo>
                    <a:pt x="49" y="164"/>
                  </a:lnTo>
                  <a:lnTo>
                    <a:pt x="51" y="166"/>
                  </a:lnTo>
                  <a:lnTo>
                    <a:pt x="53" y="169"/>
                  </a:lnTo>
                  <a:lnTo>
                    <a:pt x="54" y="171"/>
                  </a:lnTo>
                  <a:lnTo>
                    <a:pt x="56" y="174"/>
                  </a:lnTo>
                  <a:lnTo>
                    <a:pt x="58" y="177"/>
                  </a:lnTo>
                  <a:lnTo>
                    <a:pt x="60" y="179"/>
                  </a:lnTo>
                  <a:lnTo>
                    <a:pt x="63" y="181"/>
                  </a:lnTo>
                  <a:lnTo>
                    <a:pt x="65" y="182"/>
                  </a:lnTo>
                  <a:lnTo>
                    <a:pt x="68" y="185"/>
                  </a:lnTo>
                  <a:lnTo>
                    <a:pt x="70" y="186"/>
                  </a:lnTo>
                  <a:lnTo>
                    <a:pt x="73" y="188"/>
                  </a:lnTo>
                  <a:lnTo>
                    <a:pt x="76" y="189"/>
                  </a:lnTo>
                  <a:lnTo>
                    <a:pt x="79" y="191"/>
                  </a:lnTo>
                  <a:lnTo>
                    <a:pt x="82" y="192"/>
                  </a:lnTo>
                  <a:lnTo>
                    <a:pt x="86" y="193"/>
                  </a:lnTo>
                  <a:lnTo>
                    <a:pt x="89" y="194"/>
                  </a:lnTo>
                  <a:lnTo>
                    <a:pt x="92" y="195"/>
                  </a:lnTo>
                  <a:lnTo>
                    <a:pt x="96" y="196"/>
                  </a:lnTo>
                  <a:lnTo>
                    <a:pt x="99" y="196"/>
                  </a:lnTo>
                  <a:lnTo>
                    <a:pt x="102" y="197"/>
                  </a:lnTo>
                  <a:lnTo>
                    <a:pt x="106" y="197"/>
                  </a:lnTo>
                  <a:lnTo>
                    <a:pt x="108" y="197"/>
                  </a:lnTo>
                  <a:lnTo>
                    <a:pt x="112" y="197"/>
                  </a:lnTo>
                  <a:lnTo>
                    <a:pt x="115" y="196"/>
                  </a:lnTo>
                  <a:lnTo>
                    <a:pt x="118" y="196"/>
                  </a:lnTo>
                  <a:lnTo>
                    <a:pt x="121" y="195"/>
                  </a:lnTo>
                  <a:lnTo>
                    <a:pt x="124" y="194"/>
                  </a:lnTo>
                  <a:lnTo>
                    <a:pt x="127" y="193"/>
                  </a:lnTo>
                  <a:lnTo>
                    <a:pt x="129" y="192"/>
                  </a:lnTo>
                  <a:lnTo>
                    <a:pt x="132" y="190"/>
                  </a:lnTo>
                  <a:lnTo>
                    <a:pt x="135" y="189"/>
                  </a:lnTo>
                  <a:lnTo>
                    <a:pt x="138" y="187"/>
                  </a:lnTo>
                  <a:lnTo>
                    <a:pt x="141" y="185"/>
                  </a:lnTo>
                  <a:lnTo>
                    <a:pt x="143" y="183"/>
                  </a:lnTo>
                  <a:lnTo>
                    <a:pt x="145" y="180"/>
                  </a:lnTo>
                  <a:lnTo>
                    <a:pt x="148" y="178"/>
                  </a:lnTo>
                  <a:lnTo>
                    <a:pt x="151" y="175"/>
                  </a:lnTo>
                  <a:lnTo>
                    <a:pt x="153" y="172"/>
                  </a:lnTo>
                  <a:lnTo>
                    <a:pt x="155" y="169"/>
                  </a:lnTo>
                  <a:lnTo>
                    <a:pt x="157" y="166"/>
                  </a:lnTo>
                  <a:lnTo>
                    <a:pt x="159" y="163"/>
                  </a:lnTo>
                  <a:lnTo>
                    <a:pt x="161" y="159"/>
                  </a:lnTo>
                  <a:lnTo>
                    <a:pt x="163" y="155"/>
                  </a:lnTo>
                  <a:lnTo>
                    <a:pt x="164" y="151"/>
                  </a:lnTo>
                  <a:lnTo>
                    <a:pt x="166" y="147"/>
                  </a:lnTo>
                  <a:lnTo>
                    <a:pt x="168" y="143"/>
                  </a:lnTo>
                  <a:lnTo>
                    <a:pt x="169" y="138"/>
                  </a:lnTo>
                  <a:lnTo>
                    <a:pt x="211" y="150"/>
                  </a:lnTo>
                </a:path>
              </a:pathLst>
            </a:custGeom>
            <a:solidFill>
              <a:srgbClr val="FFFFFF"/>
            </a:solidFill>
            <a:ln w="9525" cap="rnd">
              <a:noFill/>
              <a:round/>
              <a:headEnd/>
              <a:tailEnd/>
            </a:ln>
          </p:spPr>
          <p:txBody>
            <a:bodyPr>
              <a:prstTxWarp prst="textNoShape">
                <a:avLst/>
              </a:prstTxWarp>
            </a:bodyPr>
            <a:lstStyle/>
            <a:p>
              <a:endParaRPr lang="en-US"/>
            </a:p>
          </p:txBody>
        </p:sp>
        <p:sp>
          <p:nvSpPr>
            <p:cNvPr id="174134" name="Freeform 397"/>
            <p:cNvSpPr>
              <a:spLocks noChangeAspect="1"/>
            </p:cNvSpPr>
            <p:nvPr/>
          </p:nvSpPr>
          <p:spPr bwMode="auto">
            <a:xfrm rot="419696">
              <a:off x="3102884" y="4698635"/>
              <a:ext cx="231711" cy="250274"/>
            </a:xfrm>
            <a:custGeom>
              <a:avLst/>
              <a:gdLst>
                <a:gd name="T0" fmla="*/ 55 w 242"/>
                <a:gd name="T1" fmla="*/ 247 h 292"/>
                <a:gd name="T2" fmla="*/ 40 w 242"/>
                <a:gd name="T3" fmla="*/ 239 h 292"/>
                <a:gd name="T4" fmla="*/ 29 w 242"/>
                <a:gd name="T5" fmla="*/ 232 h 292"/>
                <a:gd name="T6" fmla="*/ 19 w 242"/>
                <a:gd name="T7" fmla="*/ 225 h 292"/>
                <a:gd name="T8" fmla="*/ 13 w 242"/>
                <a:gd name="T9" fmla="*/ 219 h 292"/>
                <a:gd name="T10" fmla="*/ 8 w 242"/>
                <a:gd name="T11" fmla="*/ 212 h 292"/>
                <a:gd name="T12" fmla="*/ 4 w 242"/>
                <a:gd name="T13" fmla="*/ 204 h 292"/>
                <a:gd name="T14" fmla="*/ 2 w 242"/>
                <a:gd name="T15" fmla="*/ 196 h 292"/>
                <a:gd name="T16" fmla="*/ 0 w 242"/>
                <a:gd name="T17" fmla="*/ 187 h 292"/>
                <a:gd name="T18" fmla="*/ 0 w 242"/>
                <a:gd name="T19" fmla="*/ 178 h 292"/>
                <a:gd name="T20" fmla="*/ 2 w 242"/>
                <a:gd name="T21" fmla="*/ 169 h 292"/>
                <a:gd name="T22" fmla="*/ 4 w 242"/>
                <a:gd name="T23" fmla="*/ 159 h 292"/>
                <a:gd name="T24" fmla="*/ 9 w 242"/>
                <a:gd name="T25" fmla="*/ 150 h 292"/>
                <a:gd name="T26" fmla="*/ 15 w 242"/>
                <a:gd name="T27" fmla="*/ 140 h 292"/>
                <a:gd name="T28" fmla="*/ 23 w 242"/>
                <a:gd name="T29" fmla="*/ 131 h 292"/>
                <a:gd name="T30" fmla="*/ 31 w 242"/>
                <a:gd name="T31" fmla="*/ 125 h 292"/>
                <a:gd name="T32" fmla="*/ 41 w 242"/>
                <a:gd name="T33" fmla="*/ 120 h 292"/>
                <a:gd name="T34" fmla="*/ 52 w 242"/>
                <a:gd name="T35" fmla="*/ 117 h 292"/>
                <a:gd name="T36" fmla="*/ 63 w 242"/>
                <a:gd name="T37" fmla="*/ 117 h 292"/>
                <a:gd name="T38" fmla="*/ 76 w 242"/>
                <a:gd name="T39" fmla="*/ 119 h 292"/>
                <a:gd name="T40" fmla="*/ 84 w 242"/>
                <a:gd name="T41" fmla="*/ 118 h 292"/>
                <a:gd name="T42" fmla="*/ 77 w 242"/>
                <a:gd name="T43" fmla="*/ 104 h 292"/>
                <a:gd name="T44" fmla="*/ 73 w 242"/>
                <a:gd name="T45" fmla="*/ 91 h 292"/>
                <a:gd name="T46" fmla="*/ 70 w 242"/>
                <a:gd name="T47" fmla="*/ 71 h 292"/>
                <a:gd name="T48" fmla="*/ 63 w 242"/>
                <a:gd name="T49" fmla="*/ 0 h 292"/>
                <a:gd name="T50" fmla="*/ 118 w 242"/>
                <a:gd name="T51" fmla="*/ 96 h 292"/>
                <a:gd name="T52" fmla="*/ 122 w 242"/>
                <a:gd name="T53" fmla="*/ 115 h 292"/>
                <a:gd name="T54" fmla="*/ 126 w 242"/>
                <a:gd name="T55" fmla="*/ 125 h 292"/>
                <a:gd name="T56" fmla="*/ 130 w 242"/>
                <a:gd name="T57" fmla="*/ 132 h 292"/>
                <a:gd name="T58" fmla="*/ 136 w 242"/>
                <a:gd name="T59" fmla="*/ 138 h 292"/>
                <a:gd name="T60" fmla="*/ 146 w 242"/>
                <a:gd name="T61" fmla="*/ 145 h 292"/>
                <a:gd name="T62" fmla="*/ 202 w 242"/>
                <a:gd name="T63" fmla="*/ 68 h 292"/>
                <a:gd name="T64" fmla="*/ 110 w 242"/>
                <a:gd name="T65" fmla="*/ 170 h 292"/>
                <a:gd name="T66" fmla="*/ 94 w 242"/>
                <a:gd name="T67" fmla="*/ 163 h 292"/>
                <a:gd name="T68" fmla="*/ 77 w 242"/>
                <a:gd name="T69" fmla="*/ 156 h 292"/>
                <a:gd name="T70" fmla="*/ 68 w 242"/>
                <a:gd name="T71" fmla="*/ 156 h 292"/>
                <a:gd name="T72" fmla="*/ 61 w 242"/>
                <a:gd name="T73" fmla="*/ 157 h 292"/>
                <a:gd name="T74" fmla="*/ 54 w 242"/>
                <a:gd name="T75" fmla="*/ 162 h 292"/>
                <a:gd name="T76" fmla="*/ 49 w 242"/>
                <a:gd name="T77" fmla="*/ 168 h 292"/>
                <a:gd name="T78" fmla="*/ 46 w 242"/>
                <a:gd name="T79" fmla="*/ 174 h 292"/>
                <a:gd name="T80" fmla="*/ 45 w 242"/>
                <a:gd name="T81" fmla="*/ 179 h 292"/>
                <a:gd name="T82" fmla="*/ 45 w 242"/>
                <a:gd name="T83" fmla="*/ 183 h 292"/>
                <a:gd name="T84" fmla="*/ 45 w 242"/>
                <a:gd name="T85" fmla="*/ 187 h 292"/>
                <a:gd name="T86" fmla="*/ 47 w 242"/>
                <a:gd name="T87" fmla="*/ 192 h 292"/>
                <a:gd name="T88" fmla="*/ 49 w 242"/>
                <a:gd name="T89" fmla="*/ 196 h 292"/>
                <a:gd name="T90" fmla="*/ 53 w 242"/>
                <a:gd name="T91" fmla="*/ 200 h 292"/>
                <a:gd name="T92" fmla="*/ 57 w 242"/>
                <a:gd name="T93" fmla="*/ 203 h 292"/>
                <a:gd name="T94" fmla="*/ 72 w 242"/>
                <a:gd name="T95" fmla="*/ 212 h 292"/>
                <a:gd name="T96" fmla="*/ 121 w 242"/>
                <a:gd name="T97" fmla="*/ 236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2"/>
                <a:gd name="T148" fmla="*/ 0 h 292"/>
                <a:gd name="T149" fmla="*/ 242 w 242"/>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2" h="292">
                  <a:moveTo>
                    <a:pt x="241" y="88"/>
                  </a:moveTo>
                  <a:lnTo>
                    <a:pt x="143" y="291"/>
                  </a:lnTo>
                  <a:lnTo>
                    <a:pt x="58" y="249"/>
                  </a:lnTo>
                  <a:lnTo>
                    <a:pt x="55" y="247"/>
                  </a:lnTo>
                  <a:lnTo>
                    <a:pt x="51" y="245"/>
                  </a:lnTo>
                  <a:lnTo>
                    <a:pt x="47" y="243"/>
                  </a:lnTo>
                  <a:lnTo>
                    <a:pt x="44" y="241"/>
                  </a:lnTo>
                  <a:lnTo>
                    <a:pt x="40" y="239"/>
                  </a:lnTo>
                  <a:lnTo>
                    <a:pt x="37" y="238"/>
                  </a:lnTo>
                  <a:lnTo>
                    <a:pt x="34" y="236"/>
                  </a:lnTo>
                  <a:lnTo>
                    <a:pt x="31" y="234"/>
                  </a:lnTo>
                  <a:lnTo>
                    <a:pt x="29" y="232"/>
                  </a:lnTo>
                  <a:lnTo>
                    <a:pt x="26" y="230"/>
                  </a:lnTo>
                  <a:lnTo>
                    <a:pt x="23" y="229"/>
                  </a:lnTo>
                  <a:lnTo>
                    <a:pt x="21" y="227"/>
                  </a:lnTo>
                  <a:lnTo>
                    <a:pt x="19" y="225"/>
                  </a:lnTo>
                  <a:lnTo>
                    <a:pt x="18" y="224"/>
                  </a:lnTo>
                  <a:lnTo>
                    <a:pt x="16" y="222"/>
                  </a:lnTo>
                  <a:lnTo>
                    <a:pt x="14" y="220"/>
                  </a:lnTo>
                  <a:lnTo>
                    <a:pt x="13" y="219"/>
                  </a:lnTo>
                  <a:lnTo>
                    <a:pt x="11" y="217"/>
                  </a:lnTo>
                  <a:lnTo>
                    <a:pt x="10" y="216"/>
                  </a:lnTo>
                  <a:lnTo>
                    <a:pt x="9" y="214"/>
                  </a:lnTo>
                  <a:lnTo>
                    <a:pt x="8" y="212"/>
                  </a:lnTo>
                  <a:lnTo>
                    <a:pt x="7" y="210"/>
                  </a:lnTo>
                  <a:lnTo>
                    <a:pt x="6" y="208"/>
                  </a:lnTo>
                  <a:lnTo>
                    <a:pt x="5" y="206"/>
                  </a:lnTo>
                  <a:lnTo>
                    <a:pt x="4" y="204"/>
                  </a:lnTo>
                  <a:lnTo>
                    <a:pt x="3" y="202"/>
                  </a:lnTo>
                  <a:lnTo>
                    <a:pt x="2" y="200"/>
                  </a:lnTo>
                  <a:lnTo>
                    <a:pt x="2" y="198"/>
                  </a:lnTo>
                  <a:lnTo>
                    <a:pt x="2" y="196"/>
                  </a:lnTo>
                  <a:lnTo>
                    <a:pt x="1" y="194"/>
                  </a:lnTo>
                  <a:lnTo>
                    <a:pt x="1" y="192"/>
                  </a:lnTo>
                  <a:lnTo>
                    <a:pt x="0" y="189"/>
                  </a:lnTo>
                  <a:lnTo>
                    <a:pt x="0" y="187"/>
                  </a:lnTo>
                  <a:lnTo>
                    <a:pt x="0" y="184"/>
                  </a:lnTo>
                  <a:lnTo>
                    <a:pt x="0" y="182"/>
                  </a:lnTo>
                  <a:lnTo>
                    <a:pt x="0" y="180"/>
                  </a:lnTo>
                  <a:lnTo>
                    <a:pt x="0" y="178"/>
                  </a:lnTo>
                  <a:lnTo>
                    <a:pt x="0" y="176"/>
                  </a:lnTo>
                  <a:lnTo>
                    <a:pt x="1" y="173"/>
                  </a:lnTo>
                  <a:lnTo>
                    <a:pt x="1" y="171"/>
                  </a:lnTo>
                  <a:lnTo>
                    <a:pt x="2" y="169"/>
                  </a:lnTo>
                  <a:lnTo>
                    <a:pt x="2" y="166"/>
                  </a:lnTo>
                  <a:lnTo>
                    <a:pt x="3" y="164"/>
                  </a:lnTo>
                  <a:lnTo>
                    <a:pt x="3" y="162"/>
                  </a:lnTo>
                  <a:lnTo>
                    <a:pt x="4" y="159"/>
                  </a:lnTo>
                  <a:lnTo>
                    <a:pt x="5" y="157"/>
                  </a:lnTo>
                  <a:lnTo>
                    <a:pt x="6" y="155"/>
                  </a:lnTo>
                  <a:lnTo>
                    <a:pt x="7" y="153"/>
                  </a:lnTo>
                  <a:lnTo>
                    <a:pt x="9" y="150"/>
                  </a:lnTo>
                  <a:lnTo>
                    <a:pt x="10" y="147"/>
                  </a:lnTo>
                  <a:lnTo>
                    <a:pt x="12" y="145"/>
                  </a:lnTo>
                  <a:lnTo>
                    <a:pt x="13" y="142"/>
                  </a:lnTo>
                  <a:lnTo>
                    <a:pt x="15" y="140"/>
                  </a:lnTo>
                  <a:lnTo>
                    <a:pt x="17" y="138"/>
                  </a:lnTo>
                  <a:lnTo>
                    <a:pt x="18" y="136"/>
                  </a:lnTo>
                  <a:lnTo>
                    <a:pt x="21" y="133"/>
                  </a:lnTo>
                  <a:lnTo>
                    <a:pt x="23" y="131"/>
                  </a:lnTo>
                  <a:lnTo>
                    <a:pt x="25" y="130"/>
                  </a:lnTo>
                  <a:lnTo>
                    <a:pt x="27" y="128"/>
                  </a:lnTo>
                  <a:lnTo>
                    <a:pt x="29" y="126"/>
                  </a:lnTo>
                  <a:lnTo>
                    <a:pt x="31" y="125"/>
                  </a:lnTo>
                  <a:lnTo>
                    <a:pt x="34" y="124"/>
                  </a:lnTo>
                  <a:lnTo>
                    <a:pt x="36" y="122"/>
                  </a:lnTo>
                  <a:lnTo>
                    <a:pt x="38" y="121"/>
                  </a:lnTo>
                  <a:lnTo>
                    <a:pt x="41" y="120"/>
                  </a:lnTo>
                  <a:lnTo>
                    <a:pt x="44" y="119"/>
                  </a:lnTo>
                  <a:lnTo>
                    <a:pt x="46" y="119"/>
                  </a:lnTo>
                  <a:lnTo>
                    <a:pt x="49" y="118"/>
                  </a:lnTo>
                  <a:lnTo>
                    <a:pt x="52" y="117"/>
                  </a:lnTo>
                  <a:lnTo>
                    <a:pt x="55" y="117"/>
                  </a:lnTo>
                  <a:lnTo>
                    <a:pt x="58" y="117"/>
                  </a:lnTo>
                  <a:lnTo>
                    <a:pt x="61" y="117"/>
                  </a:lnTo>
                  <a:lnTo>
                    <a:pt x="63" y="117"/>
                  </a:lnTo>
                  <a:lnTo>
                    <a:pt x="66" y="117"/>
                  </a:lnTo>
                  <a:lnTo>
                    <a:pt x="70" y="117"/>
                  </a:lnTo>
                  <a:lnTo>
                    <a:pt x="73" y="118"/>
                  </a:lnTo>
                  <a:lnTo>
                    <a:pt x="76" y="119"/>
                  </a:lnTo>
                  <a:lnTo>
                    <a:pt x="79" y="119"/>
                  </a:lnTo>
                  <a:lnTo>
                    <a:pt x="83" y="120"/>
                  </a:lnTo>
                  <a:lnTo>
                    <a:pt x="86" y="121"/>
                  </a:lnTo>
                  <a:lnTo>
                    <a:pt x="84" y="118"/>
                  </a:lnTo>
                  <a:lnTo>
                    <a:pt x="82" y="114"/>
                  </a:lnTo>
                  <a:lnTo>
                    <a:pt x="80" y="111"/>
                  </a:lnTo>
                  <a:lnTo>
                    <a:pt x="79" y="108"/>
                  </a:lnTo>
                  <a:lnTo>
                    <a:pt x="77" y="104"/>
                  </a:lnTo>
                  <a:lnTo>
                    <a:pt x="76" y="101"/>
                  </a:lnTo>
                  <a:lnTo>
                    <a:pt x="75" y="98"/>
                  </a:lnTo>
                  <a:lnTo>
                    <a:pt x="74" y="94"/>
                  </a:lnTo>
                  <a:lnTo>
                    <a:pt x="73" y="91"/>
                  </a:lnTo>
                  <a:lnTo>
                    <a:pt x="72" y="87"/>
                  </a:lnTo>
                  <a:lnTo>
                    <a:pt x="71" y="82"/>
                  </a:lnTo>
                  <a:lnTo>
                    <a:pt x="71" y="77"/>
                  </a:lnTo>
                  <a:lnTo>
                    <a:pt x="70" y="71"/>
                  </a:lnTo>
                  <a:lnTo>
                    <a:pt x="69" y="65"/>
                  </a:lnTo>
                  <a:lnTo>
                    <a:pt x="68" y="58"/>
                  </a:lnTo>
                  <a:lnTo>
                    <a:pt x="68" y="51"/>
                  </a:lnTo>
                  <a:lnTo>
                    <a:pt x="63" y="0"/>
                  </a:lnTo>
                  <a:lnTo>
                    <a:pt x="108" y="22"/>
                  </a:lnTo>
                  <a:lnTo>
                    <a:pt x="115" y="82"/>
                  </a:lnTo>
                  <a:lnTo>
                    <a:pt x="116" y="89"/>
                  </a:lnTo>
                  <a:lnTo>
                    <a:pt x="118" y="96"/>
                  </a:lnTo>
                  <a:lnTo>
                    <a:pt x="119" y="102"/>
                  </a:lnTo>
                  <a:lnTo>
                    <a:pt x="120" y="107"/>
                  </a:lnTo>
                  <a:lnTo>
                    <a:pt x="121" y="111"/>
                  </a:lnTo>
                  <a:lnTo>
                    <a:pt x="122" y="115"/>
                  </a:lnTo>
                  <a:lnTo>
                    <a:pt x="123" y="119"/>
                  </a:lnTo>
                  <a:lnTo>
                    <a:pt x="124" y="121"/>
                  </a:lnTo>
                  <a:lnTo>
                    <a:pt x="125" y="123"/>
                  </a:lnTo>
                  <a:lnTo>
                    <a:pt x="126" y="125"/>
                  </a:lnTo>
                  <a:lnTo>
                    <a:pt x="127" y="127"/>
                  </a:lnTo>
                  <a:lnTo>
                    <a:pt x="128" y="129"/>
                  </a:lnTo>
                  <a:lnTo>
                    <a:pt x="129" y="131"/>
                  </a:lnTo>
                  <a:lnTo>
                    <a:pt x="130" y="132"/>
                  </a:lnTo>
                  <a:lnTo>
                    <a:pt x="132" y="134"/>
                  </a:lnTo>
                  <a:lnTo>
                    <a:pt x="133" y="135"/>
                  </a:lnTo>
                  <a:lnTo>
                    <a:pt x="135" y="137"/>
                  </a:lnTo>
                  <a:lnTo>
                    <a:pt x="136" y="138"/>
                  </a:lnTo>
                  <a:lnTo>
                    <a:pt x="138" y="139"/>
                  </a:lnTo>
                  <a:lnTo>
                    <a:pt x="141" y="141"/>
                  </a:lnTo>
                  <a:lnTo>
                    <a:pt x="143" y="143"/>
                  </a:lnTo>
                  <a:lnTo>
                    <a:pt x="146" y="145"/>
                  </a:lnTo>
                  <a:lnTo>
                    <a:pt x="150" y="146"/>
                  </a:lnTo>
                  <a:lnTo>
                    <a:pt x="153" y="148"/>
                  </a:lnTo>
                  <a:lnTo>
                    <a:pt x="161" y="152"/>
                  </a:lnTo>
                  <a:lnTo>
                    <a:pt x="202" y="68"/>
                  </a:lnTo>
                  <a:lnTo>
                    <a:pt x="241" y="88"/>
                  </a:lnTo>
                  <a:lnTo>
                    <a:pt x="145" y="187"/>
                  </a:lnTo>
                  <a:lnTo>
                    <a:pt x="113" y="172"/>
                  </a:lnTo>
                  <a:lnTo>
                    <a:pt x="110" y="170"/>
                  </a:lnTo>
                  <a:lnTo>
                    <a:pt x="106" y="169"/>
                  </a:lnTo>
                  <a:lnTo>
                    <a:pt x="103" y="167"/>
                  </a:lnTo>
                  <a:lnTo>
                    <a:pt x="100" y="166"/>
                  </a:lnTo>
                  <a:lnTo>
                    <a:pt x="94" y="163"/>
                  </a:lnTo>
                  <a:lnTo>
                    <a:pt x="89" y="161"/>
                  </a:lnTo>
                  <a:lnTo>
                    <a:pt x="84" y="159"/>
                  </a:lnTo>
                  <a:lnTo>
                    <a:pt x="80" y="157"/>
                  </a:lnTo>
                  <a:lnTo>
                    <a:pt x="77" y="156"/>
                  </a:lnTo>
                  <a:lnTo>
                    <a:pt x="74" y="156"/>
                  </a:lnTo>
                  <a:lnTo>
                    <a:pt x="72" y="156"/>
                  </a:lnTo>
                  <a:lnTo>
                    <a:pt x="70" y="156"/>
                  </a:lnTo>
                  <a:lnTo>
                    <a:pt x="68" y="156"/>
                  </a:lnTo>
                  <a:lnTo>
                    <a:pt x="66" y="156"/>
                  </a:lnTo>
                  <a:lnTo>
                    <a:pt x="64" y="156"/>
                  </a:lnTo>
                  <a:lnTo>
                    <a:pt x="62" y="156"/>
                  </a:lnTo>
                  <a:lnTo>
                    <a:pt x="61" y="157"/>
                  </a:lnTo>
                  <a:lnTo>
                    <a:pt x="59" y="158"/>
                  </a:lnTo>
                  <a:lnTo>
                    <a:pt x="57" y="159"/>
                  </a:lnTo>
                  <a:lnTo>
                    <a:pt x="55" y="160"/>
                  </a:lnTo>
                  <a:lnTo>
                    <a:pt x="54" y="162"/>
                  </a:lnTo>
                  <a:lnTo>
                    <a:pt x="53" y="163"/>
                  </a:lnTo>
                  <a:lnTo>
                    <a:pt x="51" y="165"/>
                  </a:lnTo>
                  <a:lnTo>
                    <a:pt x="50" y="166"/>
                  </a:lnTo>
                  <a:lnTo>
                    <a:pt x="49" y="168"/>
                  </a:lnTo>
                  <a:lnTo>
                    <a:pt x="47" y="170"/>
                  </a:lnTo>
                  <a:lnTo>
                    <a:pt x="47" y="171"/>
                  </a:lnTo>
                  <a:lnTo>
                    <a:pt x="47" y="173"/>
                  </a:lnTo>
                  <a:lnTo>
                    <a:pt x="46" y="174"/>
                  </a:lnTo>
                  <a:lnTo>
                    <a:pt x="46" y="175"/>
                  </a:lnTo>
                  <a:lnTo>
                    <a:pt x="45" y="176"/>
                  </a:lnTo>
                  <a:lnTo>
                    <a:pt x="45" y="177"/>
                  </a:lnTo>
                  <a:lnTo>
                    <a:pt x="45" y="179"/>
                  </a:lnTo>
                  <a:lnTo>
                    <a:pt x="45" y="180"/>
                  </a:lnTo>
                  <a:lnTo>
                    <a:pt x="45" y="181"/>
                  </a:lnTo>
                  <a:lnTo>
                    <a:pt x="45" y="182"/>
                  </a:lnTo>
                  <a:lnTo>
                    <a:pt x="45" y="183"/>
                  </a:lnTo>
                  <a:lnTo>
                    <a:pt x="45" y="184"/>
                  </a:lnTo>
                  <a:lnTo>
                    <a:pt x="45" y="185"/>
                  </a:lnTo>
                  <a:lnTo>
                    <a:pt x="45" y="187"/>
                  </a:lnTo>
                  <a:lnTo>
                    <a:pt x="45" y="189"/>
                  </a:lnTo>
                  <a:lnTo>
                    <a:pt x="46" y="190"/>
                  </a:lnTo>
                  <a:lnTo>
                    <a:pt x="46" y="191"/>
                  </a:lnTo>
                  <a:lnTo>
                    <a:pt x="47" y="192"/>
                  </a:lnTo>
                  <a:lnTo>
                    <a:pt x="47" y="193"/>
                  </a:lnTo>
                  <a:lnTo>
                    <a:pt x="48" y="194"/>
                  </a:lnTo>
                  <a:lnTo>
                    <a:pt x="49" y="195"/>
                  </a:lnTo>
                  <a:lnTo>
                    <a:pt x="49" y="196"/>
                  </a:lnTo>
                  <a:lnTo>
                    <a:pt x="50" y="197"/>
                  </a:lnTo>
                  <a:lnTo>
                    <a:pt x="51" y="198"/>
                  </a:lnTo>
                  <a:lnTo>
                    <a:pt x="52" y="199"/>
                  </a:lnTo>
                  <a:lnTo>
                    <a:pt x="53" y="200"/>
                  </a:lnTo>
                  <a:lnTo>
                    <a:pt x="54" y="201"/>
                  </a:lnTo>
                  <a:lnTo>
                    <a:pt x="55" y="201"/>
                  </a:lnTo>
                  <a:lnTo>
                    <a:pt x="55" y="202"/>
                  </a:lnTo>
                  <a:lnTo>
                    <a:pt x="57" y="203"/>
                  </a:lnTo>
                  <a:lnTo>
                    <a:pt x="58" y="204"/>
                  </a:lnTo>
                  <a:lnTo>
                    <a:pt x="62" y="206"/>
                  </a:lnTo>
                  <a:lnTo>
                    <a:pt x="68" y="210"/>
                  </a:lnTo>
                  <a:lnTo>
                    <a:pt x="72" y="212"/>
                  </a:lnTo>
                  <a:lnTo>
                    <a:pt x="77" y="214"/>
                  </a:lnTo>
                  <a:lnTo>
                    <a:pt x="82" y="217"/>
                  </a:lnTo>
                  <a:lnTo>
                    <a:pt x="88" y="220"/>
                  </a:lnTo>
                  <a:lnTo>
                    <a:pt x="121" y="236"/>
                  </a:lnTo>
                  <a:lnTo>
                    <a:pt x="145" y="187"/>
                  </a:lnTo>
                  <a:lnTo>
                    <a:pt x="241" y="88"/>
                  </a:lnTo>
                </a:path>
              </a:pathLst>
            </a:custGeom>
            <a:solidFill>
              <a:srgbClr val="FFFFFF"/>
            </a:solidFill>
            <a:ln w="9525" cap="rnd">
              <a:noFill/>
              <a:round/>
              <a:headEnd/>
              <a:tailEnd/>
            </a:ln>
          </p:spPr>
          <p:txBody>
            <a:bodyPr>
              <a:prstTxWarp prst="textNoShape">
                <a:avLst/>
              </a:prstTxWarp>
            </a:bodyPr>
            <a:lstStyle/>
            <a:p>
              <a:endParaRPr lang="en-US"/>
            </a:p>
          </p:txBody>
        </p:sp>
        <p:sp>
          <p:nvSpPr>
            <p:cNvPr id="174135" name="Freeform 398"/>
            <p:cNvSpPr>
              <a:spLocks noChangeAspect="1"/>
            </p:cNvSpPr>
            <p:nvPr/>
          </p:nvSpPr>
          <p:spPr bwMode="auto">
            <a:xfrm rot="404121">
              <a:off x="2925404" y="4621278"/>
              <a:ext cx="202131" cy="222971"/>
            </a:xfrm>
            <a:custGeom>
              <a:avLst/>
              <a:gdLst>
                <a:gd name="T0" fmla="*/ 214 w 215"/>
                <a:gd name="T1" fmla="*/ 24 h 250"/>
                <a:gd name="T2" fmla="*/ 113 w 215"/>
                <a:gd name="T3" fmla="*/ 180 h 250"/>
                <a:gd name="T4" fmla="*/ 168 w 215"/>
                <a:gd name="T5" fmla="*/ 217 h 250"/>
                <a:gd name="T6" fmla="*/ 147 w 215"/>
                <a:gd name="T7" fmla="*/ 249 h 250"/>
                <a:gd name="T8" fmla="*/ 0 w 215"/>
                <a:gd name="T9" fmla="*/ 152 h 250"/>
                <a:gd name="T10" fmla="*/ 22 w 215"/>
                <a:gd name="T11" fmla="*/ 119 h 250"/>
                <a:gd name="T12" fmla="*/ 76 w 215"/>
                <a:gd name="T13" fmla="*/ 156 h 250"/>
                <a:gd name="T14" fmla="*/ 178 w 215"/>
                <a:gd name="T15" fmla="*/ 0 h 250"/>
                <a:gd name="T16" fmla="*/ 214 w 215"/>
                <a:gd name="T17" fmla="*/ 24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
                <a:gd name="T28" fmla="*/ 0 h 250"/>
                <a:gd name="T29" fmla="*/ 215 w 215"/>
                <a:gd name="T30" fmla="*/ 250 h 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 h="250">
                  <a:moveTo>
                    <a:pt x="214" y="24"/>
                  </a:moveTo>
                  <a:lnTo>
                    <a:pt x="113" y="180"/>
                  </a:lnTo>
                  <a:lnTo>
                    <a:pt x="168" y="217"/>
                  </a:lnTo>
                  <a:lnTo>
                    <a:pt x="147" y="249"/>
                  </a:lnTo>
                  <a:lnTo>
                    <a:pt x="0" y="152"/>
                  </a:lnTo>
                  <a:lnTo>
                    <a:pt x="22" y="119"/>
                  </a:lnTo>
                  <a:lnTo>
                    <a:pt x="76" y="156"/>
                  </a:lnTo>
                  <a:lnTo>
                    <a:pt x="178" y="0"/>
                  </a:lnTo>
                  <a:lnTo>
                    <a:pt x="214" y="24"/>
                  </a:lnTo>
                </a:path>
              </a:pathLst>
            </a:custGeom>
            <a:solidFill>
              <a:srgbClr val="FFFFFF"/>
            </a:solidFill>
            <a:ln w="9525" cap="rnd">
              <a:noFill/>
              <a:round/>
              <a:headEnd/>
              <a:tailEnd/>
            </a:ln>
          </p:spPr>
          <p:txBody>
            <a:bodyPr>
              <a:prstTxWarp prst="textNoShape">
                <a:avLst/>
              </a:prstTxWarp>
            </a:bodyPr>
            <a:lstStyle/>
            <a:p>
              <a:endParaRPr lang="en-US"/>
            </a:p>
          </p:txBody>
        </p:sp>
        <p:sp>
          <p:nvSpPr>
            <p:cNvPr id="174136" name="Freeform 399"/>
            <p:cNvSpPr>
              <a:spLocks noChangeAspect="1"/>
            </p:cNvSpPr>
            <p:nvPr/>
          </p:nvSpPr>
          <p:spPr bwMode="auto">
            <a:xfrm rot="424184">
              <a:off x="2742993" y="4416508"/>
              <a:ext cx="211991" cy="204770"/>
            </a:xfrm>
            <a:custGeom>
              <a:avLst/>
              <a:gdLst>
                <a:gd name="T0" fmla="*/ 177 w 233"/>
                <a:gd name="T1" fmla="*/ 207 h 235"/>
                <a:gd name="T2" fmla="*/ 159 w 233"/>
                <a:gd name="T3" fmla="*/ 220 h 235"/>
                <a:gd name="T4" fmla="*/ 139 w 233"/>
                <a:gd name="T5" fmla="*/ 229 h 235"/>
                <a:gd name="T6" fmla="*/ 116 w 233"/>
                <a:gd name="T7" fmla="*/ 233 h 235"/>
                <a:gd name="T8" fmla="*/ 102 w 233"/>
                <a:gd name="T9" fmla="*/ 234 h 235"/>
                <a:gd name="T10" fmla="*/ 89 w 233"/>
                <a:gd name="T11" fmla="*/ 232 h 235"/>
                <a:gd name="T12" fmla="*/ 72 w 233"/>
                <a:gd name="T13" fmla="*/ 227 h 235"/>
                <a:gd name="T14" fmla="*/ 57 w 233"/>
                <a:gd name="T15" fmla="*/ 220 h 235"/>
                <a:gd name="T16" fmla="*/ 42 w 233"/>
                <a:gd name="T17" fmla="*/ 209 h 235"/>
                <a:gd name="T18" fmla="*/ 29 w 233"/>
                <a:gd name="T19" fmla="*/ 195 h 235"/>
                <a:gd name="T20" fmla="*/ 18 w 233"/>
                <a:gd name="T21" fmla="*/ 181 h 235"/>
                <a:gd name="T22" fmla="*/ 10 w 233"/>
                <a:gd name="T23" fmla="*/ 167 h 235"/>
                <a:gd name="T24" fmla="*/ 4 w 233"/>
                <a:gd name="T25" fmla="*/ 152 h 235"/>
                <a:gd name="T26" fmla="*/ 1 w 233"/>
                <a:gd name="T27" fmla="*/ 137 h 235"/>
                <a:gd name="T28" fmla="*/ 0 w 233"/>
                <a:gd name="T29" fmla="*/ 121 h 235"/>
                <a:gd name="T30" fmla="*/ 3 w 233"/>
                <a:gd name="T31" fmla="*/ 105 h 235"/>
                <a:gd name="T32" fmla="*/ 7 w 233"/>
                <a:gd name="T33" fmla="*/ 89 h 235"/>
                <a:gd name="T34" fmla="*/ 14 w 233"/>
                <a:gd name="T35" fmla="*/ 74 h 235"/>
                <a:gd name="T36" fmla="*/ 24 w 233"/>
                <a:gd name="T37" fmla="*/ 59 h 235"/>
                <a:gd name="T38" fmla="*/ 37 w 233"/>
                <a:gd name="T39" fmla="*/ 44 h 235"/>
                <a:gd name="T40" fmla="*/ 52 w 233"/>
                <a:gd name="T41" fmla="*/ 31 h 235"/>
                <a:gd name="T42" fmla="*/ 67 w 233"/>
                <a:gd name="T43" fmla="*/ 19 h 235"/>
                <a:gd name="T44" fmla="*/ 82 w 233"/>
                <a:gd name="T45" fmla="*/ 10 h 235"/>
                <a:gd name="T46" fmla="*/ 98 w 233"/>
                <a:gd name="T47" fmla="*/ 4 h 235"/>
                <a:gd name="T48" fmla="*/ 113 w 233"/>
                <a:gd name="T49" fmla="*/ 1 h 235"/>
                <a:gd name="T50" fmla="*/ 129 w 233"/>
                <a:gd name="T51" fmla="*/ 0 h 235"/>
                <a:gd name="T52" fmla="*/ 144 w 233"/>
                <a:gd name="T53" fmla="*/ 2 h 235"/>
                <a:gd name="T54" fmla="*/ 159 w 233"/>
                <a:gd name="T55" fmla="*/ 7 h 235"/>
                <a:gd name="T56" fmla="*/ 173 w 233"/>
                <a:gd name="T57" fmla="*/ 14 h 235"/>
                <a:gd name="T58" fmla="*/ 187 w 233"/>
                <a:gd name="T59" fmla="*/ 23 h 235"/>
                <a:gd name="T60" fmla="*/ 199 w 233"/>
                <a:gd name="T61" fmla="*/ 35 h 235"/>
                <a:gd name="T62" fmla="*/ 211 w 233"/>
                <a:gd name="T63" fmla="*/ 48 h 235"/>
                <a:gd name="T64" fmla="*/ 220 w 233"/>
                <a:gd name="T65" fmla="*/ 62 h 235"/>
                <a:gd name="T66" fmla="*/ 227 w 233"/>
                <a:gd name="T67" fmla="*/ 77 h 235"/>
                <a:gd name="T68" fmla="*/ 231 w 233"/>
                <a:gd name="T69" fmla="*/ 92 h 235"/>
                <a:gd name="T70" fmla="*/ 232 w 233"/>
                <a:gd name="T71" fmla="*/ 107 h 235"/>
                <a:gd name="T72" fmla="*/ 231 w 233"/>
                <a:gd name="T73" fmla="*/ 124 h 235"/>
                <a:gd name="T74" fmla="*/ 227 w 233"/>
                <a:gd name="T75" fmla="*/ 139 h 235"/>
                <a:gd name="T76" fmla="*/ 221 w 233"/>
                <a:gd name="T77" fmla="*/ 154 h 235"/>
                <a:gd name="T78" fmla="*/ 212 w 233"/>
                <a:gd name="T79" fmla="*/ 170 h 235"/>
                <a:gd name="T80" fmla="*/ 201 w 233"/>
                <a:gd name="T81" fmla="*/ 184 h 235"/>
                <a:gd name="T82" fmla="*/ 160 w 233"/>
                <a:gd name="T83" fmla="*/ 163 h 235"/>
                <a:gd name="T84" fmla="*/ 178 w 233"/>
                <a:gd name="T85" fmla="*/ 143 h 235"/>
                <a:gd name="T86" fmla="*/ 187 w 233"/>
                <a:gd name="T87" fmla="*/ 122 h 235"/>
                <a:gd name="T88" fmla="*/ 190 w 233"/>
                <a:gd name="T89" fmla="*/ 105 h 235"/>
                <a:gd name="T90" fmla="*/ 187 w 233"/>
                <a:gd name="T91" fmla="*/ 87 h 235"/>
                <a:gd name="T92" fmla="*/ 179 w 233"/>
                <a:gd name="T93" fmla="*/ 70 h 235"/>
                <a:gd name="T94" fmla="*/ 164 w 233"/>
                <a:gd name="T95" fmla="*/ 55 h 235"/>
                <a:gd name="T96" fmla="*/ 148 w 233"/>
                <a:gd name="T97" fmla="*/ 46 h 235"/>
                <a:gd name="T98" fmla="*/ 130 w 233"/>
                <a:gd name="T99" fmla="*/ 43 h 235"/>
                <a:gd name="T100" fmla="*/ 110 w 233"/>
                <a:gd name="T101" fmla="*/ 46 h 235"/>
                <a:gd name="T102" fmla="*/ 89 w 233"/>
                <a:gd name="T103" fmla="*/ 57 h 235"/>
                <a:gd name="T104" fmla="*/ 68 w 233"/>
                <a:gd name="T105" fmla="*/ 75 h 235"/>
                <a:gd name="T106" fmla="*/ 52 w 233"/>
                <a:gd name="T107" fmla="*/ 95 h 235"/>
                <a:gd name="T108" fmla="*/ 44 w 233"/>
                <a:gd name="T109" fmla="*/ 115 h 235"/>
                <a:gd name="T110" fmla="*/ 42 w 233"/>
                <a:gd name="T111" fmla="*/ 134 h 235"/>
                <a:gd name="T112" fmla="*/ 47 w 233"/>
                <a:gd name="T113" fmla="*/ 153 h 235"/>
                <a:gd name="T114" fmla="*/ 58 w 233"/>
                <a:gd name="T115" fmla="*/ 169 h 235"/>
                <a:gd name="T116" fmla="*/ 73 w 233"/>
                <a:gd name="T117" fmla="*/ 182 h 235"/>
                <a:gd name="T118" fmla="*/ 90 w 233"/>
                <a:gd name="T119" fmla="*/ 190 h 235"/>
                <a:gd name="T120" fmla="*/ 109 w 233"/>
                <a:gd name="T121" fmla="*/ 191 h 235"/>
                <a:gd name="T122" fmla="*/ 130 w 233"/>
                <a:gd name="T123" fmla="*/ 185 h 235"/>
                <a:gd name="T124" fmla="*/ 150 w 233"/>
                <a:gd name="T125" fmla="*/ 172 h 2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3"/>
                <a:gd name="T190" fmla="*/ 0 h 235"/>
                <a:gd name="T191" fmla="*/ 233 w 233"/>
                <a:gd name="T192" fmla="*/ 235 h 2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3" h="235">
                  <a:moveTo>
                    <a:pt x="192" y="194"/>
                  </a:moveTo>
                  <a:lnTo>
                    <a:pt x="189" y="197"/>
                  </a:lnTo>
                  <a:lnTo>
                    <a:pt x="186" y="199"/>
                  </a:lnTo>
                  <a:lnTo>
                    <a:pt x="183" y="202"/>
                  </a:lnTo>
                  <a:lnTo>
                    <a:pt x="180" y="205"/>
                  </a:lnTo>
                  <a:lnTo>
                    <a:pt x="177" y="207"/>
                  </a:lnTo>
                  <a:lnTo>
                    <a:pt x="174" y="210"/>
                  </a:lnTo>
                  <a:lnTo>
                    <a:pt x="170" y="212"/>
                  </a:lnTo>
                  <a:lnTo>
                    <a:pt x="167" y="214"/>
                  </a:lnTo>
                  <a:lnTo>
                    <a:pt x="164" y="216"/>
                  </a:lnTo>
                  <a:lnTo>
                    <a:pt x="162" y="218"/>
                  </a:lnTo>
                  <a:lnTo>
                    <a:pt x="159" y="220"/>
                  </a:lnTo>
                  <a:lnTo>
                    <a:pt x="155" y="221"/>
                  </a:lnTo>
                  <a:lnTo>
                    <a:pt x="152" y="223"/>
                  </a:lnTo>
                  <a:lnTo>
                    <a:pt x="149" y="224"/>
                  </a:lnTo>
                  <a:lnTo>
                    <a:pt x="146" y="226"/>
                  </a:lnTo>
                  <a:lnTo>
                    <a:pt x="143" y="227"/>
                  </a:lnTo>
                  <a:lnTo>
                    <a:pt x="139" y="229"/>
                  </a:lnTo>
                  <a:lnTo>
                    <a:pt x="135" y="230"/>
                  </a:lnTo>
                  <a:lnTo>
                    <a:pt x="130" y="231"/>
                  </a:lnTo>
                  <a:lnTo>
                    <a:pt x="125" y="232"/>
                  </a:lnTo>
                  <a:lnTo>
                    <a:pt x="121" y="233"/>
                  </a:lnTo>
                  <a:lnTo>
                    <a:pt x="119" y="233"/>
                  </a:lnTo>
                  <a:lnTo>
                    <a:pt x="116" y="233"/>
                  </a:lnTo>
                  <a:lnTo>
                    <a:pt x="114" y="234"/>
                  </a:lnTo>
                  <a:lnTo>
                    <a:pt x="112" y="234"/>
                  </a:lnTo>
                  <a:lnTo>
                    <a:pt x="109" y="234"/>
                  </a:lnTo>
                  <a:lnTo>
                    <a:pt x="107" y="234"/>
                  </a:lnTo>
                  <a:lnTo>
                    <a:pt x="104" y="234"/>
                  </a:lnTo>
                  <a:lnTo>
                    <a:pt x="102" y="234"/>
                  </a:lnTo>
                  <a:lnTo>
                    <a:pt x="100" y="234"/>
                  </a:lnTo>
                  <a:lnTo>
                    <a:pt x="98" y="234"/>
                  </a:lnTo>
                  <a:lnTo>
                    <a:pt x="96" y="233"/>
                  </a:lnTo>
                  <a:lnTo>
                    <a:pt x="93" y="233"/>
                  </a:lnTo>
                  <a:lnTo>
                    <a:pt x="91" y="233"/>
                  </a:lnTo>
                  <a:lnTo>
                    <a:pt x="89" y="232"/>
                  </a:lnTo>
                  <a:lnTo>
                    <a:pt x="87" y="232"/>
                  </a:lnTo>
                  <a:lnTo>
                    <a:pt x="85" y="232"/>
                  </a:lnTo>
                  <a:lnTo>
                    <a:pt x="82" y="231"/>
                  </a:lnTo>
                  <a:lnTo>
                    <a:pt x="80" y="230"/>
                  </a:lnTo>
                  <a:lnTo>
                    <a:pt x="76" y="229"/>
                  </a:lnTo>
                  <a:lnTo>
                    <a:pt x="72" y="227"/>
                  </a:lnTo>
                  <a:lnTo>
                    <a:pt x="70" y="227"/>
                  </a:lnTo>
                  <a:lnTo>
                    <a:pt x="67" y="225"/>
                  </a:lnTo>
                  <a:lnTo>
                    <a:pt x="64" y="224"/>
                  </a:lnTo>
                  <a:lnTo>
                    <a:pt x="62" y="223"/>
                  </a:lnTo>
                  <a:lnTo>
                    <a:pt x="59" y="221"/>
                  </a:lnTo>
                  <a:lnTo>
                    <a:pt x="57" y="220"/>
                  </a:lnTo>
                  <a:lnTo>
                    <a:pt x="55" y="218"/>
                  </a:lnTo>
                  <a:lnTo>
                    <a:pt x="52" y="216"/>
                  </a:lnTo>
                  <a:lnTo>
                    <a:pt x="50" y="215"/>
                  </a:lnTo>
                  <a:lnTo>
                    <a:pt x="47" y="212"/>
                  </a:lnTo>
                  <a:lnTo>
                    <a:pt x="45" y="211"/>
                  </a:lnTo>
                  <a:lnTo>
                    <a:pt x="42" y="209"/>
                  </a:lnTo>
                  <a:lnTo>
                    <a:pt x="40" y="207"/>
                  </a:lnTo>
                  <a:lnTo>
                    <a:pt x="37" y="204"/>
                  </a:lnTo>
                  <a:lnTo>
                    <a:pt x="35" y="202"/>
                  </a:lnTo>
                  <a:lnTo>
                    <a:pt x="33" y="199"/>
                  </a:lnTo>
                  <a:lnTo>
                    <a:pt x="31" y="197"/>
                  </a:lnTo>
                  <a:lnTo>
                    <a:pt x="29" y="195"/>
                  </a:lnTo>
                  <a:lnTo>
                    <a:pt x="27" y="193"/>
                  </a:lnTo>
                  <a:lnTo>
                    <a:pt x="25" y="190"/>
                  </a:lnTo>
                  <a:lnTo>
                    <a:pt x="23" y="188"/>
                  </a:lnTo>
                  <a:lnTo>
                    <a:pt x="21" y="186"/>
                  </a:lnTo>
                  <a:lnTo>
                    <a:pt x="19" y="184"/>
                  </a:lnTo>
                  <a:lnTo>
                    <a:pt x="18" y="181"/>
                  </a:lnTo>
                  <a:lnTo>
                    <a:pt x="16" y="179"/>
                  </a:lnTo>
                  <a:lnTo>
                    <a:pt x="15" y="177"/>
                  </a:lnTo>
                  <a:lnTo>
                    <a:pt x="14" y="174"/>
                  </a:lnTo>
                  <a:lnTo>
                    <a:pt x="12" y="172"/>
                  </a:lnTo>
                  <a:lnTo>
                    <a:pt x="11" y="170"/>
                  </a:lnTo>
                  <a:lnTo>
                    <a:pt x="10" y="167"/>
                  </a:lnTo>
                  <a:lnTo>
                    <a:pt x="9" y="164"/>
                  </a:lnTo>
                  <a:lnTo>
                    <a:pt x="8" y="162"/>
                  </a:lnTo>
                  <a:lnTo>
                    <a:pt x="7" y="160"/>
                  </a:lnTo>
                  <a:lnTo>
                    <a:pt x="6" y="157"/>
                  </a:lnTo>
                  <a:lnTo>
                    <a:pt x="5" y="155"/>
                  </a:lnTo>
                  <a:lnTo>
                    <a:pt x="4" y="152"/>
                  </a:lnTo>
                  <a:lnTo>
                    <a:pt x="3" y="150"/>
                  </a:lnTo>
                  <a:lnTo>
                    <a:pt x="3" y="147"/>
                  </a:lnTo>
                  <a:lnTo>
                    <a:pt x="3" y="144"/>
                  </a:lnTo>
                  <a:lnTo>
                    <a:pt x="2" y="142"/>
                  </a:lnTo>
                  <a:lnTo>
                    <a:pt x="2" y="139"/>
                  </a:lnTo>
                  <a:lnTo>
                    <a:pt x="1" y="137"/>
                  </a:lnTo>
                  <a:lnTo>
                    <a:pt x="1" y="134"/>
                  </a:lnTo>
                  <a:lnTo>
                    <a:pt x="1" y="132"/>
                  </a:lnTo>
                  <a:lnTo>
                    <a:pt x="0" y="129"/>
                  </a:lnTo>
                  <a:lnTo>
                    <a:pt x="0" y="126"/>
                  </a:lnTo>
                  <a:lnTo>
                    <a:pt x="0" y="124"/>
                  </a:lnTo>
                  <a:lnTo>
                    <a:pt x="0" y="121"/>
                  </a:lnTo>
                  <a:lnTo>
                    <a:pt x="1" y="118"/>
                  </a:lnTo>
                  <a:lnTo>
                    <a:pt x="1" y="116"/>
                  </a:lnTo>
                  <a:lnTo>
                    <a:pt x="1" y="113"/>
                  </a:lnTo>
                  <a:lnTo>
                    <a:pt x="2" y="110"/>
                  </a:lnTo>
                  <a:lnTo>
                    <a:pt x="2" y="107"/>
                  </a:lnTo>
                  <a:lnTo>
                    <a:pt x="3" y="105"/>
                  </a:lnTo>
                  <a:lnTo>
                    <a:pt x="3" y="102"/>
                  </a:lnTo>
                  <a:lnTo>
                    <a:pt x="4" y="100"/>
                  </a:lnTo>
                  <a:lnTo>
                    <a:pt x="5" y="97"/>
                  </a:lnTo>
                  <a:lnTo>
                    <a:pt x="6" y="94"/>
                  </a:lnTo>
                  <a:lnTo>
                    <a:pt x="6" y="92"/>
                  </a:lnTo>
                  <a:lnTo>
                    <a:pt x="7" y="89"/>
                  </a:lnTo>
                  <a:lnTo>
                    <a:pt x="8" y="87"/>
                  </a:lnTo>
                  <a:lnTo>
                    <a:pt x="9" y="84"/>
                  </a:lnTo>
                  <a:lnTo>
                    <a:pt x="11" y="82"/>
                  </a:lnTo>
                  <a:lnTo>
                    <a:pt x="12" y="79"/>
                  </a:lnTo>
                  <a:lnTo>
                    <a:pt x="13" y="76"/>
                  </a:lnTo>
                  <a:lnTo>
                    <a:pt x="14" y="74"/>
                  </a:lnTo>
                  <a:lnTo>
                    <a:pt x="16" y="71"/>
                  </a:lnTo>
                  <a:lnTo>
                    <a:pt x="18" y="69"/>
                  </a:lnTo>
                  <a:lnTo>
                    <a:pt x="19" y="66"/>
                  </a:lnTo>
                  <a:lnTo>
                    <a:pt x="21" y="64"/>
                  </a:lnTo>
                  <a:lnTo>
                    <a:pt x="23" y="61"/>
                  </a:lnTo>
                  <a:lnTo>
                    <a:pt x="24" y="59"/>
                  </a:lnTo>
                  <a:lnTo>
                    <a:pt x="27" y="56"/>
                  </a:lnTo>
                  <a:lnTo>
                    <a:pt x="29" y="53"/>
                  </a:lnTo>
                  <a:lnTo>
                    <a:pt x="30" y="51"/>
                  </a:lnTo>
                  <a:lnTo>
                    <a:pt x="33" y="49"/>
                  </a:lnTo>
                  <a:lnTo>
                    <a:pt x="35" y="46"/>
                  </a:lnTo>
                  <a:lnTo>
                    <a:pt x="37" y="44"/>
                  </a:lnTo>
                  <a:lnTo>
                    <a:pt x="40" y="42"/>
                  </a:lnTo>
                  <a:lnTo>
                    <a:pt x="42" y="39"/>
                  </a:lnTo>
                  <a:lnTo>
                    <a:pt x="44" y="37"/>
                  </a:lnTo>
                  <a:lnTo>
                    <a:pt x="47" y="35"/>
                  </a:lnTo>
                  <a:lnTo>
                    <a:pt x="49" y="33"/>
                  </a:lnTo>
                  <a:lnTo>
                    <a:pt x="52" y="31"/>
                  </a:lnTo>
                  <a:lnTo>
                    <a:pt x="54" y="28"/>
                  </a:lnTo>
                  <a:lnTo>
                    <a:pt x="57" y="26"/>
                  </a:lnTo>
                  <a:lnTo>
                    <a:pt x="59" y="25"/>
                  </a:lnTo>
                  <a:lnTo>
                    <a:pt x="62" y="22"/>
                  </a:lnTo>
                  <a:lnTo>
                    <a:pt x="64" y="21"/>
                  </a:lnTo>
                  <a:lnTo>
                    <a:pt x="67" y="19"/>
                  </a:lnTo>
                  <a:lnTo>
                    <a:pt x="69" y="17"/>
                  </a:lnTo>
                  <a:lnTo>
                    <a:pt x="72" y="16"/>
                  </a:lnTo>
                  <a:lnTo>
                    <a:pt x="74" y="14"/>
                  </a:lnTo>
                  <a:lnTo>
                    <a:pt x="77" y="13"/>
                  </a:lnTo>
                  <a:lnTo>
                    <a:pt x="80" y="11"/>
                  </a:lnTo>
                  <a:lnTo>
                    <a:pt x="82" y="10"/>
                  </a:lnTo>
                  <a:lnTo>
                    <a:pt x="85" y="9"/>
                  </a:lnTo>
                  <a:lnTo>
                    <a:pt x="87" y="8"/>
                  </a:lnTo>
                  <a:lnTo>
                    <a:pt x="90" y="7"/>
                  </a:lnTo>
                  <a:lnTo>
                    <a:pt x="92" y="6"/>
                  </a:lnTo>
                  <a:lnTo>
                    <a:pt x="95" y="5"/>
                  </a:lnTo>
                  <a:lnTo>
                    <a:pt x="98" y="4"/>
                  </a:lnTo>
                  <a:lnTo>
                    <a:pt x="100" y="4"/>
                  </a:lnTo>
                  <a:lnTo>
                    <a:pt x="103" y="3"/>
                  </a:lnTo>
                  <a:lnTo>
                    <a:pt x="105" y="2"/>
                  </a:lnTo>
                  <a:lnTo>
                    <a:pt x="108" y="2"/>
                  </a:lnTo>
                  <a:lnTo>
                    <a:pt x="111" y="1"/>
                  </a:lnTo>
                  <a:lnTo>
                    <a:pt x="113" y="1"/>
                  </a:lnTo>
                  <a:lnTo>
                    <a:pt x="116" y="1"/>
                  </a:lnTo>
                  <a:lnTo>
                    <a:pt x="119" y="0"/>
                  </a:lnTo>
                  <a:lnTo>
                    <a:pt x="121" y="0"/>
                  </a:lnTo>
                  <a:lnTo>
                    <a:pt x="124" y="0"/>
                  </a:lnTo>
                  <a:lnTo>
                    <a:pt x="126" y="0"/>
                  </a:lnTo>
                  <a:lnTo>
                    <a:pt x="129" y="0"/>
                  </a:lnTo>
                  <a:lnTo>
                    <a:pt x="132" y="0"/>
                  </a:lnTo>
                  <a:lnTo>
                    <a:pt x="134" y="1"/>
                  </a:lnTo>
                  <a:lnTo>
                    <a:pt x="137" y="1"/>
                  </a:lnTo>
                  <a:lnTo>
                    <a:pt x="139" y="1"/>
                  </a:lnTo>
                  <a:lnTo>
                    <a:pt x="142" y="2"/>
                  </a:lnTo>
                  <a:lnTo>
                    <a:pt x="144" y="2"/>
                  </a:lnTo>
                  <a:lnTo>
                    <a:pt x="147" y="3"/>
                  </a:lnTo>
                  <a:lnTo>
                    <a:pt x="149" y="3"/>
                  </a:lnTo>
                  <a:lnTo>
                    <a:pt x="152" y="4"/>
                  </a:lnTo>
                  <a:lnTo>
                    <a:pt x="154" y="5"/>
                  </a:lnTo>
                  <a:lnTo>
                    <a:pt x="157" y="6"/>
                  </a:lnTo>
                  <a:lnTo>
                    <a:pt x="159" y="7"/>
                  </a:lnTo>
                  <a:lnTo>
                    <a:pt x="162" y="8"/>
                  </a:lnTo>
                  <a:lnTo>
                    <a:pt x="164" y="8"/>
                  </a:lnTo>
                  <a:lnTo>
                    <a:pt x="166" y="10"/>
                  </a:lnTo>
                  <a:lnTo>
                    <a:pt x="169" y="11"/>
                  </a:lnTo>
                  <a:lnTo>
                    <a:pt x="171" y="12"/>
                  </a:lnTo>
                  <a:lnTo>
                    <a:pt x="173" y="14"/>
                  </a:lnTo>
                  <a:lnTo>
                    <a:pt x="176" y="15"/>
                  </a:lnTo>
                  <a:lnTo>
                    <a:pt x="178" y="17"/>
                  </a:lnTo>
                  <a:lnTo>
                    <a:pt x="180" y="18"/>
                  </a:lnTo>
                  <a:lnTo>
                    <a:pt x="183" y="19"/>
                  </a:lnTo>
                  <a:lnTo>
                    <a:pt x="185" y="21"/>
                  </a:lnTo>
                  <a:lnTo>
                    <a:pt x="187" y="23"/>
                  </a:lnTo>
                  <a:lnTo>
                    <a:pt x="189" y="25"/>
                  </a:lnTo>
                  <a:lnTo>
                    <a:pt x="191" y="27"/>
                  </a:lnTo>
                  <a:lnTo>
                    <a:pt x="194" y="28"/>
                  </a:lnTo>
                  <a:lnTo>
                    <a:pt x="196" y="31"/>
                  </a:lnTo>
                  <a:lnTo>
                    <a:pt x="197" y="33"/>
                  </a:lnTo>
                  <a:lnTo>
                    <a:pt x="199" y="35"/>
                  </a:lnTo>
                  <a:lnTo>
                    <a:pt x="202" y="37"/>
                  </a:lnTo>
                  <a:lnTo>
                    <a:pt x="204" y="39"/>
                  </a:lnTo>
                  <a:lnTo>
                    <a:pt x="206" y="41"/>
                  </a:lnTo>
                  <a:lnTo>
                    <a:pt x="207" y="43"/>
                  </a:lnTo>
                  <a:lnTo>
                    <a:pt x="209" y="46"/>
                  </a:lnTo>
                  <a:lnTo>
                    <a:pt x="211" y="48"/>
                  </a:lnTo>
                  <a:lnTo>
                    <a:pt x="213" y="51"/>
                  </a:lnTo>
                  <a:lnTo>
                    <a:pt x="215" y="53"/>
                  </a:lnTo>
                  <a:lnTo>
                    <a:pt x="216" y="55"/>
                  </a:lnTo>
                  <a:lnTo>
                    <a:pt x="217" y="57"/>
                  </a:lnTo>
                  <a:lnTo>
                    <a:pt x="219" y="60"/>
                  </a:lnTo>
                  <a:lnTo>
                    <a:pt x="220" y="62"/>
                  </a:lnTo>
                  <a:lnTo>
                    <a:pt x="222" y="65"/>
                  </a:lnTo>
                  <a:lnTo>
                    <a:pt x="223" y="67"/>
                  </a:lnTo>
                  <a:lnTo>
                    <a:pt x="224" y="70"/>
                  </a:lnTo>
                  <a:lnTo>
                    <a:pt x="225" y="72"/>
                  </a:lnTo>
                  <a:lnTo>
                    <a:pt x="226" y="74"/>
                  </a:lnTo>
                  <a:lnTo>
                    <a:pt x="227" y="77"/>
                  </a:lnTo>
                  <a:lnTo>
                    <a:pt x="228" y="79"/>
                  </a:lnTo>
                  <a:lnTo>
                    <a:pt x="228" y="82"/>
                  </a:lnTo>
                  <a:lnTo>
                    <a:pt x="229" y="84"/>
                  </a:lnTo>
                  <a:lnTo>
                    <a:pt x="230" y="87"/>
                  </a:lnTo>
                  <a:lnTo>
                    <a:pt x="230" y="90"/>
                  </a:lnTo>
                  <a:lnTo>
                    <a:pt x="231" y="92"/>
                  </a:lnTo>
                  <a:lnTo>
                    <a:pt x="231" y="95"/>
                  </a:lnTo>
                  <a:lnTo>
                    <a:pt x="231" y="97"/>
                  </a:lnTo>
                  <a:lnTo>
                    <a:pt x="232" y="100"/>
                  </a:lnTo>
                  <a:lnTo>
                    <a:pt x="232" y="102"/>
                  </a:lnTo>
                  <a:lnTo>
                    <a:pt x="232" y="105"/>
                  </a:lnTo>
                  <a:lnTo>
                    <a:pt x="232" y="107"/>
                  </a:lnTo>
                  <a:lnTo>
                    <a:pt x="232" y="110"/>
                  </a:lnTo>
                  <a:lnTo>
                    <a:pt x="232" y="113"/>
                  </a:lnTo>
                  <a:lnTo>
                    <a:pt x="232" y="116"/>
                  </a:lnTo>
                  <a:lnTo>
                    <a:pt x="232" y="118"/>
                  </a:lnTo>
                  <a:lnTo>
                    <a:pt x="231" y="121"/>
                  </a:lnTo>
                  <a:lnTo>
                    <a:pt x="231" y="124"/>
                  </a:lnTo>
                  <a:lnTo>
                    <a:pt x="231" y="126"/>
                  </a:lnTo>
                  <a:lnTo>
                    <a:pt x="230" y="129"/>
                  </a:lnTo>
                  <a:lnTo>
                    <a:pt x="230" y="131"/>
                  </a:lnTo>
                  <a:lnTo>
                    <a:pt x="229" y="134"/>
                  </a:lnTo>
                  <a:lnTo>
                    <a:pt x="228" y="136"/>
                  </a:lnTo>
                  <a:lnTo>
                    <a:pt x="227" y="139"/>
                  </a:lnTo>
                  <a:lnTo>
                    <a:pt x="226" y="141"/>
                  </a:lnTo>
                  <a:lnTo>
                    <a:pt x="225" y="144"/>
                  </a:lnTo>
                  <a:lnTo>
                    <a:pt x="225" y="147"/>
                  </a:lnTo>
                  <a:lnTo>
                    <a:pt x="223" y="150"/>
                  </a:lnTo>
                  <a:lnTo>
                    <a:pt x="223" y="152"/>
                  </a:lnTo>
                  <a:lnTo>
                    <a:pt x="221" y="154"/>
                  </a:lnTo>
                  <a:lnTo>
                    <a:pt x="220" y="157"/>
                  </a:lnTo>
                  <a:lnTo>
                    <a:pt x="218" y="159"/>
                  </a:lnTo>
                  <a:lnTo>
                    <a:pt x="217" y="162"/>
                  </a:lnTo>
                  <a:lnTo>
                    <a:pt x="215" y="164"/>
                  </a:lnTo>
                  <a:lnTo>
                    <a:pt x="214" y="167"/>
                  </a:lnTo>
                  <a:lnTo>
                    <a:pt x="212" y="170"/>
                  </a:lnTo>
                  <a:lnTo>
                    <a:pt x="210" y="172"/>
                  </a:lnTo>
                  <a:lnTo>
                    <a:pt x="209" y="174"/>
                  </a:lnTo>
                  <a:lnTo>
                    <a:pt x="207" y="177"/>
                  </a:lnTo>
                  <a:lnTo>
                    <a:pt x="205" y="179"/>
                  </a:lnTo>
                  <a:lnTo>
                    <a:pt x="203" y="181"/>
                  </a:lnTo>
                  <a:lnTo>
                    <a:pt x="201" y="184"/>
                  </a:lnTo>
                  <a:lnTo>
                    <a:pt x="199" y="187"/>
                  </a:lnTo>
                  <a:lnTo>
                    <a:pt x="196" y="189"/>
                  </a:lnTo>
                  <a:lnTo>
                    <a:pt x="194" y="191"/>
                  </a:lnTo>
                  <a:lnTo>
                    <a:pt x="192" y="194"/>
                  </a:lnTo>
                  <a:lnTo>
                    <a:pt x="160" y="163"/>
                  </a:lnTo>
                  <a:lnTo>
                    <a:pt x="164" y="159"/>
                  </a:lnTo>
                  <a:lnTo>
                    <a:pt x="167" y="156"/>
                  </a:lnTo>
                  <a:lnTo>
                    <a:pt x="170" y="153"/>
                  </a:lnTo>
                  <a:lnTo>
                    <a:pt x="172" y="150"/>
                  </a:lnTo>
                  <a:lnTo>
                    <a:pt x="175" y="146"/>
                  </a:lnTo>
                  <a:lnTo>
                    <a:pt x="178" y="143"/>
                  </a:lnTo>
                  <a:lnTo>
                    <a:pt x="180" y="139"/>
                  </a:lnTo>
                  <a:lnTo>
                    <a:pt x="181" y="136"/>
                  </a:lnTo>
                  <a:lnTo>
                    <a:pt x="183" y="133"/>
                  </a:lnTo>
                  <a:lnTo>
                    <a:pt x="185" y="129"/>
                  </a:lnTo>
                  <a:lnTo>
                    <a:pt x="186" y="126"/>
                  </a:lnTo>
                  <a:lnTo>
                    <a:pt x="187" y="122"/>
                  </a:lnTo>
                  <a:lnTo>
                    <a:pt x="188" y="119"/>
                  </a:lnTo>
                  <a:lnTo>
                    <a:pt x="189" y="116"/>
                  </a:lnTo>
                  <a:lnTo>
                    <a:pt x="189" y="112"/>
                  </a:lnTo>
                  <a:lnTo>
                    <a:pt x="190" y="109"/>
                  </a:lnTo>
                  <a:lnTo>
                    <a:pt x="190" y="107"/>
                  </a:lnTo>
                  <a:lnTo>
                    <a:pt x="190" y="105"/>
                  </a:lnTo>
                  <a:lnTo>
                    <a:pt x="190" y="102"/>
                  </a:lnTo>
                  <a:lnTo>
                    <a:pt x="190" y="99"/>
                  </a:lnTo>
                  <a:lnTo>
                    <a:pt x="189" y="96"/>
                  </a:lnTo>
                  <a:lnTo>
                    <a:pt x="189" y="93"/>
                  </a:lnTo>
                  <a:lnTo>
                    <a:pt x="188" y="90"/>
                  </a:lnTo>
                  <a:lnTo>
                    <a:pt x="187" y="87"/>
                  </a:lnTo>
                  <a:lnTo>
                    <a:pt x="186" y="84"/>
                  </a:lnTo>
                  <a:lnTo>
                    <a:pt x="185" y="81"/>
                  </a:lnTo>
                  <a:lnTo>
                    <a:pt x="183" y="78"/>
                  </a:lnTo>
                  <a:lnTo>
                    <a:pt x="182" y="75"/>
                  </a:lnTo>
                  <a:lnTo>
                    <a:pt x="180" y="73"/>
                  </a:lnTo>
                  <a:lnTo>
                    <a:pt x="179" y="70"/>
                  </a:lnTo>
                  <a:lnTo>
                    <a:pt x="177" y="67"/>
                  </a:lnTo>
                  <a:lnTo>
                    <a:pt x="175" y="65"/>
                  </a:lnTo>
                  <a:lnTo>
                    <a:pt x="172" y="62"/>
                  </a:lnTo>
                  <a:lnTo>
                    <a:pt x="170" y="59"/>
                  </a:lnTo>
                  <a:lnTo>
                    <a:pt x="167" y="57"/>
                  </a:lnTo>
                  <a:lnTo>
                    <a:pt x="164" y="55"/>
                  </a:lnTo>
                  <a:lnTo>
                    <a:pt x="162" y="53"/>
                  </a:lnTo>
                  <a:lnTo>
                    <a:pt x="159" y="51"/>
                  </a:lnTo>
                  <a:lnTo>
                    <a:pt x="157" y="50"/>
                  </a:lnTo>
                  <a:lnTo>
                    <a:pt x="154" y="48"/>
                  </a:lnTo>
                  <a:lnTo>
                    <a:pt x="151" y="47"/>
                  </a:lnTo>
                  <a:lnTo>
                    <a:pt x="148" y="46"/>
                  </a:lnTo>
                  <a:lnTo>
                    <a:pt x="145" y="45"/>
                  </a:lnTo>
                  <a:lnTo>
                    <a:pt x="142" y="44"/>
                  </a:lnTo>
                  <a:lnTo>
                    <a:pt x="139" y="44"/>
                  </a:lnTo>
                  <a:lnTo>
                    <a:pt x="136" y="43"/>
                  </a:lnTo>
                  <a:lnTo>
                    <a:pt x="133" y="43"/>
                  </a:lnTo>
                  <a:lnTo>
                    <a:pt x="130" y="43"/>
                  </a:lnTo>
                  <a:lnTo>
                    <a:pt x="126" y="43"/>
                  </a:lnTo>
                  <a:lnTo>
                    <a:pt x="123" y="43"/>
                  </a:lnTo>
                  <a:lnTo>
                    <a:pt x="120" y="43"/>
                  </a:lnTo>
                  <a:lnTo>
                    <a:pt x="117" y="44"/>
                  </a:lnTo>
                  <a:lnTo>
                    <a:pt x="113" y="45"/>
                  </a:lnTo>
                  <a:lnTo>
                    <a:pt x="110" y="46"/>
                  </a:lnTo>
                  <a:lnTo>
                    <a:pt x="106" y="48"/>
                  </a:lnTo>
                  <a:lnTo>
                    <a:pt x="103" y="49"/>
                  </a:lnTo>
                  <a:lnTo>
                    <a:pt x="100" y="51"/>
                  </a:lnTo>
                  <a:lnTo>
                    <a:pt x="96" y="52"/>
                  </a:lnTo>
                  <a:lnTo>
                    <a:pt x="93" y="54"/>
                  </a:lnTo>
                  <a:lnTo>
                    <a:pt x="89" y="57"/>
                  </a:lnTo>
                  <a:lnTo>
                    <a:pt x="86" y="59"/>
                  </a:lnTo>
                  <a:lnTo>
                    <a:pt x="82" y="62"/>
                  </a:lnTo>
                  <a:lnTo>
                    <a:pt x="79" y="65"/>
                  </a:lnTo>
                  <a:lnTo>
                    <a:pt x="75" y="68"/>
                  </a:lnTo>
                  <a:lnTo>
                    <a:pt x="72" y="71"/>
                  </a:lnTo>
                  <a:lnTo>
                    <a:pt x="68" y="75"/>
                  </a:lnTo>
                  <a:lnTo>
                    <a:pt x="65" y="78"/>
                  </a:lnTo>
                  <a:lnTo>
                    <a:pt x="62" y="82"/>
                  </a:lnTo>
                  <a:lnTo>
                    <a:pt x="59" y="85"/>
                  </a:lnTo>
                  <a:lnTo>
                    <a:pt x="57" y="88"/>
                  </a:lnTo>
                  <a:lnTo>
                    <a:pt x="54" y="92"/>
                  </a:lnTo>
                  <a:lnTo>
                    <a:pt x="52" y="95"/>
                  </a:lnTo>
                  <a:lnTo>
                    <a:pt x="51" y="99"/>
                  </a:lnTo>
                  <a:lnTo>
                    <a:pt x="48" y="102"/>
                  </a:lnTo>
                  <a:lnTo>
                    <a:pt x="47" y="105"/>
                  </a:lnTo>
                  <a:lnTo>
                    <a:pt x="46" y="108"/>
                  </a:lnTo>
                  <a:lnTo>
                    <a:pt x="45" y="112"/>
                  </a:lnTo>
                  <a:lnTo>
                    <a:pt x="44" y="115"/>
                  </a:lnTo>
                  <a:lnTo>
                    <a:pt x="43" y="118"/>
                  </a:lnTo>
                  <a:lnTo>
                    <a:pt x="43" y="122"/>
                  </a:lnTo>
                  <a:lnTo>
                    <a:pt x="42" y="125"/>
                  </a:lnTo>
                  <a:lnTo>
                    <a:pt x="42" y="128"/>
                  </a:lnTo>
                  <a:lnTo>
                    <a:pt x="42" y="131"/>
                  </a:lnTo>
                  <a:lnTo>
                    <a:pt x="42" y="134"/>
                  </a:lnTo>
                  <a:lnTo>
                    <a:pt x="43" y="138"/>
                  </a:lnTo>
                  <a:lnTo>
                    <a:pt x="43" y="141"/>
                  </a:lnTo>
                  <a:lnTo>
                    <a:pt x="44" y="144"/>
                  </a:lnTo>
                  <a:lnTo>
                    <a:pt x="45" y="147"/>
                  </a:lnTo>
                  <a:lnTo>
                    <a:pt x="46" y="150"/>
                  </a:lnTo>
                  <a:lnTo>
                    <a:pt x="47" y="153"/>
                  </a:lnTo>
                  <a:lnTo>
                    <a:pt x="48" y="156"/>
                  </a:lnTo>
                  <a:lnTo>
                    <a:pt x="50" y="158"/>
                  </a:lnTo>
                  <a:lnTo>
                    <a:pt x="52" y="161"/>
                  </a:lnTo>
                  <a:lnTo>
                    <a:pt x="53" y="164"/>
                  </a:lnTo>
                  <a:lnTo>
                    <a:pt x="56" y="167"/>
                  </a:lnTo>
                  <a:lnTo>
                    <a:pt x="58" y="169"/>
                  </a:lnTo>
                  <a:lnTo>
                    <a:pt x="60" y="172"/>
                  </a:lnTo>
                  <a:lnTo>
                    <a:pt x="63" y="174"/>
                  </a:lnTo>
                  <a:lnTo>
                    <a:pt x="65" y="176"/>
                  </a:lnTo>
                  <a:lnTo>
                    <a:pt x="68" y="178"/>
                  </a:lnTo>
                  <a:lnTo>
                    <a:pt x="71" y="181"/>
                  </a:lnTo>
                  <a:lnTo>
                    <a:pt x="73" y="182"/>
                  </a:lnTo>
                  <a:lnTo>
                    <a:pt x="76" y="184"/>
                  </a:lnTo>
                  <a:lnTo>
                    <a:pt x="79" y="186"/>
                  </a:lnTo>
                  <a:lnTo>
                    <a:pt x="82" y="187"/>
                  </a:lnTo>
                  <a:lnTo>
                    <a:pt x="85" y="188"/>
                  </a:lnTo>
                  <a:lnTo>
                    <a:pt x="88" y="189"/>
                  </a:lnTo>
                  <a:lnTo>
                    <a:pt x="90" y="190"/>
                  </a:lnTo>
                  <a:lnTo>
                    <a:pt x="94" y="190"/>
                  </a:lnTo>
                  <a:lnTo>
                    <a:pt x="97" y="191"/>
                  </a:lnTo>
                  <a:lnTo>
                    <a:pt x="100" y="191"/>
                  </a:lnTo>
                  <a:lnTo>
                    <a:pt x="103" y="191"/>
                  </a:lnTo>
                  <a:lnTo>
                    <a:pt x="106" y="191"/>
                  </a:lnTo>
                  <a:lnTo>
                    <a:pt x="109" y="191"/>
                  </a:lnTo>
                  <a:lnTo>
                    <a:pt x="113" y="191"/>
                  </a:lnTo>
                  <a:lnTo>
                    <a:pt x="116" y="190"/>
                  </a:lnTo>
                  <a:lnTo>
                    <a:pt x="119" y="189"/>
                  </a:lnTo>
                  <a:lnTo>
                    <a:pt x="123" y="188"/>
                  </a:lnTo>
                  <a:lnTo>
                    <a:pt x="126" y="187"/>
                  </a:lnTo>
                  <a:lnTo>
                    <a:pt x="130" y="185"/>
                  </a:lnTo>
                  <a:lnTo>
                    <a:pt x="133" y="184"/>
                  </a:lnTo>
                  <a:lnTo>
                    <a:pt x="136" y="182"/>
                  </a:lnTo>
                  <a:lnTo>
                    <a:pt x="140" y="180"/>
                  </a:lnTo>
                  <a:lnTo>
                    <a:pt x="143" y="178"/>
                  </a:lnTo>
                  <a:lnTo>
                    <a:pt x="146" y="175"/>
                  </a:lnTo>
                  <a:lnTo>
                    <a:pt x="150" y="172"/>
                  </a:lnTo>
                  <a:lnTo>
                    <a:pt x="154" y="170"/>
                  </a:lnTo>
                  <a:lnTo>
                    <a:pt x="157" y="166"/>
                  </a:lnTo>
                  <a:lnTo>
                    <a:pt x="160" y="163"/>
                  </a:lnTo>
                  <a:lnTo>
                    <a:pt x="192" y="194"/>
                  </a:lnTo>
                </a:path>
              </a:pathLst>
            </a:custGeom>
            <a:solidFill>
              <a:srgbClr val="FFFFFF"/>
            </a:solidFill>
            <a:ln w="9525" cap="rnd">
              <a:noFill/>
              <a:round/>
              <a:headEnd/>
              <a:tailEnd/>
            </a:ln>
          </p:spPr>
          <p:txBody>
            <a:bodyPr>
              <a:prstTxWarp prst="textNoShape">
                <a:avLst/>
              </a:prstTxWarp>
            </a:bodyPr>
            <a:lstStyle/>
            <a:p>
              <a:endParaRPr lang="en-US"/>
            </a:p>
          </p:txBody>
        </p:sp>
        <p:sp>
          <p:nvSpPr>
            <p:cNvPr id="174137" name="Rectangle 400"/>
            <p:cNvSpPr>
              <a:spLocks noChangeAspect="1" noChangeArrowheads="1"/>
            </p:cNvSpPr>
            <p:nvPr/>
          </p:nvSpPr>
          <p:spPr bwMode="auto">
            <a:xfrm>
              <a:off x="2950054" y="2641838"/>
              <a:ext cx="2479803" cy="1460690"/>
            </a:xfrm>
            <a:prstGeom prst="rect">
              <a:avLst/>
            </a:prstGeom>
            <a:noFill/>
            <a:ln w="9525">
              <a:noFill/>
              <a:miter lim="800000"/>
              <a:headEnd/>
              <a:tailEnd/>
            </a:ln>
          </p:spPr>
          <p:txBody>
            <a:bodyPr wrap="none" anchor="ctr">
              <a:prstTxWarp prst="textNoShape">
                <a:avLst/>
              </a:prstTxWarp>
            </a:bodyPr>
            <a:lstStyle/>
            <a:p>
              <a:endParaRPr lang="en-US"/>
            </a:p>
          </p:txBody>
        </p:sp>
        <p:sp>
          <p:nvSpPr>
            <p:cNvPr id="174138" name="Freeform 401"/>
            <p:cNvSpPr>
              <a:spLocks noChangeAspect="1"/>
            </p:cNvSpPr>
            <p:nvPr/>
          </p:nvSpPr>
          <p:spPr bwMode="auto">
            <a:xfrm>
              <a:off x="2422541" y="3347156"/>
              <a:ext cx="216921" cy="191118"/>
            </a:xfrm>
            <a:custGeom>
              <a:avLst/>
              <a:gdLst>
                <a:gd name="T0" fmla="*/ 231 w 232"/>
                <a:gd name="T1" fmla="*/ 0 h 220"/>
                <a:gd name="T2" fmla="*/ 228 w 232"/>
                <a:gd name="T3" fmla="*/ 47 h 220"/>
                <a:gd name="T4" fmla="*/ 176 w 232"/>
                <a:gd name="T5" fmla="*/ 63 h 220"/>
                <a:gd name="T6" fmla="*/ 171 w 232"/>
                <a:gd name="T7" fmla="*/ 149 h 220"/>
                <a:gd name="T8" fmla="*/ 221 w 232"/>
                <a:gd name="T9" fmla="*/ 171 h 220"/>
                <a:gd name="T10" fmla="*/ 218 w 232"/>
                <a:gd name="T11" fmla="*/ 219 h 220"/>
                <a:gd name="T12" fmla="*/ 0 w 232"/>
                <a:gd name="T13" fmla="*/ 117 h 220"/>
                <a:gd name="T14" fmla="*/ 2 w 232"/>
                <a:gd name="T15" fmla="*/ 71 h 220"/>
                <a:gd name="T16" fmla="*/ 231 w 232"/>
                <a:gd name="T17" fmla="*/ 0 h 220"/>
                <a:gd name="T18" fmla="*/ 136 w 232"/>
                <a:gd name="T19" fmla="*/ 74 h 220"/>
                <a:gd name="T20" fmla="*/ 54 w 232"/>
                <a:gd name="T21" fmla="*/ 99 h 220"/>
                <a:gd name="T22" fmla="*/ 133 w 232"/>
                <a:gd name="T23" fmla="*/ 133 h 220"/>
                <a:gd name="T24" fmla="*/ 136 w 232"/>
                <a:gd name="T25" fmla="*/ 74 h 220"/>
                <a:gd name="T26" fmla="*/ 231 w 232"/>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220"/>
                <a:gd name="T44" fmla="*/ 232 w 232"/>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220">
                  <a:moveTo>
                    <a:pt x="231" y="0"/>
                  </a:moveTo>
                  <a:lnTo>
                    <a:pt x="228" y="47"/>
                  </a:lnTo>
                  <a:lnTo>
                    <a:pt x="176" y="63"/>
                  </a:lnTo>
                  <a:lnTo>
                    <a:pt x="171" y="149"/>
                  </a:lnTo>
                  <a:lnTo>
                    <a:pt x="221" y="171"/>
                  </a:lnTo>
                  <a:lnTo>
                    <a:pt x="218" y="219"/>
                  </a:lnTo>
                  <a:lnTo>
                    <a:pt x="0" y="117"/>
                  </a:lnTo>
                  <a:lnTo>
                    <a:pt x="2" y="71"/>
                  </a:lnTo>
                  <a:lnTo>
                    <a:pt x="231" y="0"/>
                  </a:lnTo>
                  <a:lnTo>
                    <a:pt x="136" y="74"/>
                  </a:lnTo>
                  <a:lnTo>
                    <a:pt x="54" y="99"/>
                  </a:lnTo>
                  <a:lnTo>
                    <a:pt x="133" y="133"/>
                  </a:lnTo>
                  <a:lnTo>
                    <a:pt x="136" y="74"/>
                  </a:lnTo>
                  <a:lnTo>
                    <a:pt x="231"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39" name="Freeform 402"/>
            <p:cNvSpPr>
              <a:spLocks noChangeAspect="1"/>
            </p:cNvSpPr>
            <p:nvPr/>
          </p:nvSpPr>
          <p:spPr bwMode="auto">
            <a:xfrm>
              <a:off x="2442261" y="3133285"/>
              <a:ext cx="241571" cy="191118"/>
            </a:xfrm>
            <a:custGeom>
              <a:avLst/>
              <a:gdLst>
                <a:gd name="T0" fmla="*/ 21 w 261"/>
                <a:gd name="T1" fmla="*/ 71 h 217"/>
                <a:gd name="T2" fmla="*/ 25 w 261"/>
                <a:gd name="T3" fmla="*/ 56 h 217"/>
                <a:gd name="T4" fmla="*/ 29 w 261"/>
                <a:gd name="T5" fmla="*/ 43 h 217"/>
                <a:gd name="T6" fmla="*/ 33 w 261"/>
                <a:gd name="T7" fmla="*/ 32 h 217"/>
                <a:gd name="T8" fmla="*/ 38 w 261"/>
                <a:gd name="T9" fmla="*/ 24 h 217"/>
                <a:gd name="T10" fmla="*/ 43 w 261"/>
                <a:gd name="T11" fmla="*/ 17 h 217"/>
                <a:gd name="T12" fmla="*/ 50 w 261"/>
                <a:gd name="T13" fmla="*/ 12 h 217"/>
                <a:gd name="T14" fmla="*/ 57 w 261"/>
                <a:gd name="T15" fmla="*/ 7 h 217"/>
                <a:gd name="T16" fmla="*/ 66 w 261"/>
                <a:gd name="T17" fmla="*/ 3 h 217"/>
                <a:gd name="T18" fmla="*/ 74 w 261"/>
                <a:gd name="T19" fmla="*/ 1 h 217"/>
                <a:gd name="T20" fmla="*/ 83 w 261"/>
                <a:gd name="T21" fmla="*/ 0 h 217"/>
                <a:gd name="T22" fmla="*/ 93 w 261"/>
                <a:gd name="T23" fmla="*/ 1 h 217"/>
                <a:gd name="T24" fmla="*/ 103 w 261"/>
                <a:gd name="T25" fmla="*/ 3 h 217"/>
                <a:gd name="T26" fmla="*/ 114 w 261"/>
                <a:gd name="T27" fmla="*/ 7 h 217"/>
                <a:gd name="T28" fmla="*/ 124 w 261"/>
                <a:gd name="T29" fmla="*/ 12 h 217"/>
                <a:gd name="T30" fmla="*/ 133 w 261"/>
                <a:gd name="T31" fmla="*/ 19 h 217"/>
                <a:gd name="T32" fmla="*/ 140 w 261"/>
                <a:gd name="T33" fmla="*/ 27 h 217"/>
                <a:gd name="T34" fmla="*/ 145 w 261"/>
                <a:gd name="T35" fmla="*/ 37 h 217"/>
                <a:gd name="T36" fmla="*/ 148 w 261"/>
                <a:gd name="T37" fmla="*/ 49 h 217"/>
                <a:gd name="T38" fmla="*/ 149 w 261"/>
                <a:gd name="T39" fmla="*/ 61 h 217"/>
                <a:gd name="T40" fmla="*/ 152 w 261"/>
                <a:gd name="T41" fmla="*/ 69 h 217"/>
                <a:gd name="T42" fmla="*/ 164 w 261"/>
                <a:gd name="T43" fmla="*/ 59 h 217"/>
                <a:gd name="T44" fmla="*/ 175 w 261"/>
                <a:gd name="T45" fmla="*/ 52 h 217"/>
                <a:gd name="T46" fmla="*/ 193 w 261"/>
                <a:gd name="T47" fmla="*/ 44 h 217"/>
                <a:gd name="T48" fmla="*/ 260 w 261"/>
                <a:gd name="T49" fmla="*/ 19 h 217"/>
                <a:gd name="T50" fmla="*/ 181 w 261"/>
                <a:gd name="T51" fmla="*/ 97 h 217"/>
                <a:gd name="T52" fmla="*/ 164 w 261"/>
                <a:gd name="T53" fmla="*/ 106 h 217"/>
                <a:gd name="T54" fmla="*/ 155 w 261"/>
                <a:gd name="T55" fmla="*/ 112 h 217"/>
                <a:gd name="T56" fmla="*/ 149 w 261"/>
                <a:gd name="T57" fmla="*/ 118 h 217"/>
                <a:gd name="T58" fmla="*/ 146 w 261"/>
                <a:gd name="T59" fmla="*/ 125 h 217"/>
                <a:gd name="T60" fmla="*/ 142 w 261"/>
                <a:gd name="T61" fmla="*/ 137 h 217"/>
                <a:gd name="T62" fmla="*/ 228 w 261"/>
                <a:gd name="T63" fmla="*/ 173 h 217"/>
                <a:gd name="T64" fmla="*/ 108 w 261"/>
                <a:gd name="T65" fmla="*/ 107 h 217"/>
                <a:gd name="T66" fmla="*/ 111 w 261"/>
                <a:gd name="T67" fmla="*/ 90 h 217"/>
                <a:gd name="T68" fmla="*/ 114 w 261"/>
                <a:gd name="T69" fmla="*/ 71 h 217"/>
                <a:gd name="T70" fmla="*/ 112 w 261"/>
                <a:gd name="T71" fmla="*/ 63 h 217"/>
                <a:gd name="T72" fmla="*/ 109 w 261"/>
                <a:gd name="T73" fmla="*/ 56 h 217"/>
                <a:gd name="T74" fmla="*/ 103 w 261"/>
                <a:gd name="T75" fmla="*/ 50 h 217"/>
                <a:gd name="T76" fmla="*/ 95 w 261"/>
                <a:gd name="T77" fmla="*/ 46 h 217"/>
                <a:gd name="T78" fmla="*/ 89 w 261"/>
                <a:gd name="T79" fmla="*/ 46 h 217"/>
                <a:gd name="T80" fmla="*/ 85 w 261"/>
                <a:gd name="T81" fmla="*/ 46 h 217"/>
                <a:gd name="T82" fmla="*/ 80 w 261"/>
                <a:gd name="T83" fmla="*/ 46 h 217"/>
                <a:gd name="T84" fmla="*/ 76 w 261"/>
                <a:gd name="T85" fmla="*/ 48 h 217"/>
                <a:gd name="T86" fmla="*/ 72 w 261"/>
                <a:gd name="T87" fmla="*/ 51 h 217"/>
                <a:gd name="T88" fmla="*/ 69 w 261"/>
                <a:gd name="T89" fmla="*/ 54 h 217"/>
                <a:gd name="T90" fmla="*/ 66 w 261"/>
                <a:gd name="T91" fmla="*/ 58 h 217"/>
                <a:gd name="T92" fmla="*/ 64 w 261"/>
                <a:gd name="T93" fmla="*/ 63 h 217"/>
                <a:gd name="T94" fmla="*/ 59 w 261"/>
                <a:gd name="T95" fmla="*/ 80 h 217"/>
                <a:gd name="T96" fmla="*/ 48 w 261"/>
                <a:gd name="T97" fmla="*/ 134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217"/>
                <a:gd name="T149" fmla="*/ 261 w 261"/>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217">
                  <a:moveTo>
                    <a:pt x="220" y="216"/>
                  </a:moveTo>
                  <a:lnTo>
                    <a:pt x="0" y="169"/>
                  </a:lnTo>
                  <a:lnTo>
                    <a:pt x="20" y="76"/>
                  </a:lnTo>
                  <a:lnTo>
                    <a:pt x="21" y="71"/>
                  </a:lnTo>
                  <a:lnTo>
                    <a:pt x="22" y="67"/>
                  </a:lnTo>
                  <a:lnTo>
                    <a:pt x="23" y="63"/>
                  </a:lnTo>
                  <a:lnTo>
                    <a:pt x="24" y="59"/>
                  </a:lnTo>
                  <a:lnTo>
                    <a:pt x="25" y="56"/>
                  </a:lnTo>
                  <a:lnTo>
                    <a:pt x="26" y="52"/>
                  </a:lnTo>
                  <a:lnTo>
                    <a:pt x="27" y="49"/>
                  </a:lnTo>
                  <a:lnTo>
                    <a:pt x="28" y="46"/>
                  </a:lnTo>
                  <a:lnTo>
                    <a:pt x="29" y="43"/>
                  </a:lnTo>
                  <a:lnTo>
                    <a:pt x="30" y="40"/>
                  </a:lnTo>
                  <a:lnTo>
                    <a:pt x="31" y="37"/>
                  </a:lnTo>
                  <a:lnTo>
                    <a:pt x="32" y="34"/>
                  </a:lnTo>
                  <a:lnTo>
                    <a:pt x="33" y="32"/>
                  </a:lnTo>
                  <a:lnTo>
                    <a:pt x="35" y="29"/>
                  </a:lnTo>
                  <a:lnTo>
                    <a:pt x="36" y="27"/>
                  </a:lnTo>
                  <a:lnTo>
                    <a:pt x="37" y="26"/>
                  </a:lnTo>
                  <a:lnTo>
                    <a:pt x="38" y="24"/>
                  </a:lnTo>
                  <a:lnTo>
                    <a:pt x="39" y="22"/>
                  </a:lnTo>
                  <a:lnTo>
                    <a:pt x="40" y="20"/>
                  </a:lnTo>
                  <a:lnTo>
                    <a:pt x="42" y="19"/>
                  </a:lnTo>
                  <a:lnTo>
                    <a:pt x="43" y="17"/>
                  </a:lnTo>
                  <a:lnTo>
                    <a:pt x="45" y="16"/>
                  </a:lnTo>
                  <a:lnTo>
                    <a:pt x="46" y="14"/>
                  </a:lnTo>
                  <a:lnTo>
                    <a:pt x="48" y="13"/>
                  </a:lnTo>
                  <a:lnTo>
                    <a:pt x="50" y="12"/>
                  </a:lnTo>
                  <a:lnTo>
                    <a:pt x="51" y="10"/>
                  </a:lnTo>
                  <a:lnTo>
                    <a:pt x="53" y="9"/>
                  </a:lnTo>
                  <a:lnTo>
                    <a:pt x="55" y="8"/>
                  </a:lnTo>
                  <a:lnTo>
                    <a:pt x="57" y="7"/>
                  </a:lnTo>
                  <a:lnTo>
                    <a:pt x="59" y="6"/>
                  </a:lnTo>
                  <a:lnTo>
                    <a:pt x="61" y="5"/>
                  </a:lnTo>
                  <a:lnTo>
                    <a:pt x="64" y="4"/>
                  </a:lnTo>
                  <a:lnTo>
                    <a:pt x="66" y="3"/>
                  </a:lnTo>
                  <a:lnTo>
                    <a:pt x="68" y="3"/>
                  </a:lnTo>
                  <a:lnTo>
                    <a:pt x="70" y="2"/>
                  </a:lnTo>
                  <a:lnTo>
                    <a:pt x="72" y="2"/>
                  </a:lnTo>
                  <a:lnTo>
                    <a:pt x="74" y="1"/>
                  </a:lnTo>
                  <a:lnTo>
                    <a:pt x="77" y="1"/>
                  </a:lnTo>
                  <a:lnTo>
                    <a:pt x="79" y="1"/>
                  </a:lnTo>
                  <a:lnTo>
                    <a:pt x="81" y="0"/>
                  </a:lnTo>
                  <a:lnTo>
                    <a:pt x="83" y="0"/>
                  </a:lnTo>
                  <a:lnTo>
                    <a:pt x="86" y="0"/>
                  </a:lnTo>
                  <a:lnTo>
                    <a:pt x="88" y="0"/>
                  </a:lnTo>
                  <a:lnTo>
                    <a:pt x="90" y="1"/>
                  </a:lnTo>
                  <a:lnTo>
                    <a:pt x="93" y="1"/>
                  </a:lnTo>
                  <a:lnTo>
                    <a:pt x="95" y="1"/>
                  </a:lnTo>
                  <a:lnTo>
                    <a:pt x="98" y="2"/>
                  </a:lnTo>
                  <a:lnTo>
                    <a:pt x="100" y="2"/>
                  </a:lnTo>
                  <a:lnTo>
                    <a:pt x="103" y="3"/>
                  </a:lnTo>
                  <a:lnTo>
                    <a:pt x="106" y="4"/>
                  </a:lnTo>
                  <a:lnTo>
                    <a:pt x="109" y="5"/>
                  </a:lnTo>
                  <a:lnTo>
                    <a:pt x="111" y="6"/>
                  </a:lnTo>
                  <a:lnTo>
                    <a:pt x="114" y="7"/>
                  </a:lnTo>
                  <a:lnTo>
                    <a:pt x="117" y="8"/>
                  </a:lnTo>
                  <a:lnTo>
                    <a:pt x="119" y="9"/>
                  </a:lnTo>
                  <a:lnTo>
                    <a:pt x="122" y="11"/>
                  </a:lnTo>
                  <a:lnTo>
                    <a:pt x="124" y="12"/>
                  </a:lnTo>
                  <a:lnTo>
                    <a:pt x="127" y="14"/>
                  </a:lnTo>
                  <a:lnTo>
                    <a:pt x="129" y="15"/>
                  </a:lnTo>
                  <a:lnTo>
                    <a:pt x="131" y="17"/>
                  </a:lnTo>
                  <a:lnTo>
                    <a:pt x="133" y="19"/>
                  </a:lnTo>
                  <a:lnTo>
                    <a:pt x="135" y="21"/>
                  </a:lnTo>
                  <a:lnTo>
                    <a:pt x="136" y="23"/>
                  </a:lnTo>
                  <a:lnTo>
                    <a:pt x="138" y="25"/>
                  </a:lnTo>
                  <a:lnTo>
                    <a:pt x="140" y="27"/>
                  </a:lnTo>
                  <a:lnTo>
                    <a:pt x="141" y="30"/>
                  </a:lnTo>
                  <a:lnTo>
                    <a:pt x="142" y="32"/>
                  </a:lnTo>
                  <a:lnTo>
                    <a:pt x="143" y="35"/>
                  </a:lnTo>
                  <a:lnTo>
                    <a:pt x="145" y="37"/>
                  </a:lnTo>
                  <a:lnTo>
                    <a:pt x="146" y="40"/>
                  </a:lnTo>
                  <a:lnTo>
                    <a:pt x="147" y="43"/>
                  </a:lnTo>
                  <a:lnTo>
                    <a:pt x="147" y="46"/>
                  </a:lnTo>
                  <a:lnTo>
                    <a:pt x="148" y="49"/>
                  </a:lnTo>
                  <a:lnTo>
                    <a:pt x="148" y="52"/>
                  </a:lnTo>
                  <a:lnTo>
                    <a:pt x="149" y="55"/>
                  </a:lnTo>
                  <a:lnTo>
                    <a:pt x="149" y="58"/>
                  </a:lnTo>
                  <a:lnTo>
                    <a:pt x="149" y="61"/>
                  </a:lnTo>
                  <a:lnTo>
                    <a:pt x="149" y="65"/>
                  </a:lnTo>
                  <a:lnTo>
                    <a:pt x="149" y="69"/>
                  </a:lnTo>
                  <a:lnTo>
                    <a:pt x="149" y="72"/>
                  </a:lnTo>
                  <a:lnTo>
                    <a:pt x="152" y="69"/>
                  </a:lnTo>
                  <a:lnTo>
                    <a:pt x="155" y="66"/>
                  </a:lnTo>
                  <a:lnTo>
                    <a:pt x="158" y="64"/>
                  </a:lnTo>
                  <a:lnTo>
                    <a:pt x="161" y="61"/>
                  </a:lnTo>
                  <a:lnTo>
                    <a:pt x="164" y="59"/>
                  </a:lnTo>
                  <a:lnTo>
                    <a:pt x="167" y="57"/>
                  </a:lnTo>
                  <a:lnTo>
                    <a:pt x="170" y="55"/>
                  </a:lnTo>
                  <a:lnTo>
                    <a:pt x="172" y="53"/>
                  </a:lnTo>
                  <a:lnTo>
                    <a:pt x="175" y="52"/>
                  </a:lnTo>
                  <a:lnTo>
                    <a:pt x="179" y="50"/>
                  </a:lnTo>
                  <a:lnTo>
                    <a:pt x="183" y="48"/>
                  </a:lnTo>
                  <a:lnTo>
                    <a:pt x="188" y="46"/>
                  </a:lnTo>
                  <a:lnTo>
                    <a:pt x="193" y="44"/>
                  </a:lnTo>
                  <a:lnTo>
                    <a:pt x="199" y="42"/>
                  </a:lnTo>
                  <a:lnTo>
                    <a:pt x="206" y="40"/>
                  </a:lnTo>
                  <a:lnTo>
                    <a:pt x="213" y="37"/>
                  </a:lnTo>
                  <a:lnTo>
                    <a:pt x="260" y="19"/>
                  </a:lnTo>
                  <a:lnTo>
                    <a:pt x="250" y="70"/>
                  </a:lnTo>
                  <a:lnTo>
                    <a:pt x="194" y="91"/>
                  </a:lnTo>
                  <a:lnTo>
                    <a:pt x="188" y="94"/>
                  </a:lnTo>
                  <a:lnTo>
                    <a:pt x="181" y="97"/>
                  </a:lnTo>
                  <a:lnTo>
                    <a:pt x="176" y="99"/>
                  </a:lnTo>
                  <a:lnTo>
                    <a:pt x="172" y="102"/>
                  </a:lnTo>
                  <a:lnTo>
                    <a:pt x="167" y="104"/>
                  </a:lnTo>
                  <a:lnTo>
                    <a:pt x="164" y="106"/>
                  </a:lnTo>
                  <a:lnTo>
                    <a:pt x="161" y="108"/>
                  </a:lnTo>
                  <a:lnTo>
                    <a:pt x="159" y="109"/>
                  </a:lnTo>
                  <a:lnTo>
                    <a:pt x="157" y="110"/>
                  </a:lnTo>
                  <a:lnTo>
                    <a:pt x="155" y="112"/>
                  </a:lnTo>
                  <a:lnTo>
                    <a:pt x="154" y="113"/>
                  </a:lnTo>
                  <a:lnTo>
                    <a:pt x="152" y="115"/>
                  </a:lnTo>
                  <a:lnTo>
                    <a:pt x="151" y="116"/>
                  </a:lnTo>
                  <a:lnTo>
                    <a:pt x="149" y="118"/>
                  </a:lnTo>
                  <a:lnTo>
                    <a:pt x="148" y="120"/>
                  </a:lnTo>
                  <a:lnTo>
                    <a:pt x="147" y="121"/>
                  </a:lnTo>
                  <a:lnTo>
                    <a:pt x="146" y="123"/>
                  </a:lnTo>
                  <a:lnTo>
                    <a:pt x="146" y="125"/>
                  </a:lnTo>
                  <a:lnTo>
                    <a:pt x="144" y="127"/>
                  </a:lnTo>
                  <a:lnTo>
                    <a:pt x="143" y="130"/>
                  </a:lnTo>
                  <a:lnTo>
                    <a:pt x="143" y="133"/>
                  </a:lnTo>
                  <a:lnTo>
                    <a:pt x="142" y="137"/>
                  </a:lnTo>
                  <a:lnTo>
                    <a:pt x="141" y="140"/>
                  </a:lnTo>
                  <a:lnTo>
                    <a:pt x="140" y="144"/>
                  </a:lnTo>
                  <a:lnTo>
                    <a:pt x="138" y="154"/>
                  </a:lnTo>
                  <a:lnTo>
                    <a:pt x="228" y="173"/>
                  </a:lnTo>
                  <a:lnTo>
                    <a:pt x="220" y="216"/>
                  </a:lnTo>
                  <a:lnTo>
                    <a:pt x="100" y="145"/>
                  </a:lnTo>
                  <a:lnTo>
                    <a:pt x="107" y="111"/>
                  </a:lnTo>
                  <a:lnTo>
                    <a:pt x="108" y="107"/>
                  </a:lnTo>
                  <a:lnTo>
                    <a:pt x="109" y="103"/>
                  </a:lnTo>
                  <a:lnTo>
                    <a:pt x="109" y="100"/>
                  </a:lnTo>
                  <a:lnTo>
                    <a:pt x="110" y="96"/>
                  </a:lnTo>
                  <a:lnTo>
                    <a:pt x="111" y="90"/>
                  </a:lnTo>
                  <a:lnTo>
                    <a:pt x="112" y="84"/>
                  </a:lnTo>
                  <a:lnTo>
                    <a:pt x="113" y="79"/>
                  </a:lnTo>
                  <a:lnTo>
                    <a:pt x="113" y="75"/>
                  </a:lnTo>
                  <a:lnTo>
                    <a:pt x="114" y="71"/>
                  </a:lnTo>
                  <a:lnTo>
                    <a:pt x="114" y="69"/>
                  </a:lnTo>
                  <a:lnTo>
                    <a:pt x="113" y="67"/>
                  </a:lnTo>
                  <a:lnTo>
                    <a:pt x="113" y="65"/>
                  </a:lnTo>
                  <a:lnTo>
                    <a:pt x="112" y="63"/>
                  </a:lnTo>
                  <a:lnTo>
                    <a:pt x="111" y="61"/>
                  </a:lnTo>
                  <a:lnTo>
                    <a:pt x="111" y="59"/>
                  </a:lnTo>
                  <a:lnTo>
                    <a:pt x="110" y="57"/>
                  </a:lnTo>
                  <a:lnTo>
                    <a:pt x="109" y="56"/>
                  </a:lnTo>
                  <a:lnTo>
                    <a:pt x="107" y="54"/>
                  </a:lnTo>
                  <a:lnTo>
                    <a:pt x="106" y="53"/>
                  </a:lnTo>
                  <a:lnTo>
                    <a:pt x="105" y="51"/>
                  </a:lnTo>
                  <a:lnTo>
                    <a:pt x="103" y="50"/>
                  </a:lnTo>
                  <a:lnTo>
                    <a:pt x="101" y="49"/>
                  </a:lnTo>
                  <a:lnTo>
                    <a:pt x="99" y="48"/>
                  </a:lnTo>
                  <a:lnTo>
                    <a:pt x="97" y="47"/>
                  </a:lnTo>
                  <a:lnTo>
                    <a:pt x="95" y="46"/>
                  </a:lnTo>
                  <a:lnTo>
                    <a:pt x="93" y="46"/>
                  </a:lnTo>
                  <a:lnTo>
                    <a:pt x="92" y="46"/>
                  </a:lnTo>
                  <a:lnTo>
                    <a:pt x="90" y="46"/>
                  </a:lnTo>
                  <a:lnTo>
                    <a:pt x="89" y="46"/>
                  </a:lnTo>
                  <a:lnTo>
                    <a:pt x="88" y="45"/>
                  </a:lnTo>
                  <a:lnTo>
                    <a:pt x="87" y="45"/>
                  </a:lnTo>
                  <a:lnTo>
                    <a:pt x="85" y="45"/>
                  </a:lnTo>
                  <a:lnTo>
                    <a:pt x="85" y="46"/>
                  </a:lnTo>
                  <a:lnTo>
                    <a:pt x="83" y="46"/>
                  </a:lnTo>
                  <a:lnTo>
                    <a:pt x="82" y="46"/>
                  </a:lnTo>
                  <a:lnTo>
                    <a:pt x="81" y="46"/>
                  </a:lnTo>
                  <a:lnTo>
                    <a:pt x="80" y="46"/>
                  </a:lnTo>
                  <a:lnTo>
                    <a:pt x="79" y="46"/>
                  </a:lnTo>
                  <a:lnTo>
                    <a:pt x="78" y="47"/>
                  </a:lnTo>
                  <a:lnTo>
                    <a:pt x="77" y="48"/>
                  </a:lnTo>
                  <a:lnTo>
                    <a:pt x="76" y="48"/>
                  </a:lnTo>
                  <a:lnTo>
                    <a:pt x="75" y="49"/>
                  </a:lnTo>
                  <a:lnTo>
                    <a:pt x="74" y="49"/>
                  </a:lnTo>
                  <a:lnTo>
                    <a:pt x="73" y="50"/>
                  </a:lnTo>
                  <a:lnTo>
                    <a:pt x="72" y="51"/>
                  </a:lnTo>
                  <a:lnTo>
                    <a:pt x="71" y="52"/>
                  </a:lnTo>
                  <a:lnTo>
                    <a:pt x="70" y="52"/>
                  </a:lnTo>
                  <a:lnTo>
                    <a:pt x="69" y="53"/>
                  </a:lnTo>
                  <a:lnTo>
                    <a:pt x="69" y="54"/>
                  </a:lnTo>
                  <a:lnTo>
                    <a:pt x="68" y="55"/>
                  </a:lnTo>
                  <a:lnTo>
                    <a:pt x="67" y="56"/>
                  </a:lnTo>
                  <a:lnTo>
                    <a:pt x="66" y="57"/>
                  </a:lnTo>
                  <a:lnTo>
                    <a:pt x="66" y="58"/>
                  </a:lnTo>
                  <a:lnTo>
                    <a:pt x="65" y="59"/>
                  </a:lnTo>
                  <a:lnTo>
                    <a:pt x="65" y="60"/>
                  </a:lnTo>
                  <a:lnTo>
                    <a:pt x="64" y="62"/>
                  </a:lnTo>
                  <a:lnTo>
                    <a:pt x="64" y="63"/>
                  </a:lnTo>
                  <a:lnTo>
                    <a:pt x="63" y="64"/>
                  </a:lnTo>
                  <a:lnTo>
                    <a:pt x="62" y="69"/>
                  </a:lnTo>
                  <a:lnTo>
                    <a:pt x="60" y="76"/>
                  </a:lnTo>
                  <a:lnTo>
                    <a:pt x="59" y="80"/>
                  </a:lnTo>
                  <a:lnTo>
                    <a:pt x="58" y="86"/>
                  </a:lnTo>
                  <a:lnTo>
                    <a:pt x="56" y="91"/>
                  </a:lnTo>
                  <a:lnTo>
                    <a:pt x="55" y="98"/>
                  </a:lnTo>
                  <a:lnTo>
                    <a:pt x="48" y="134"/>
                  </a:lnTo>
                  <a:lnTo>
                    <a:pt x="100" y="145"/>
                  </a:lnTo>
                  <a:lnTo>
                    <a:pt x="220" y="216"/>
                  </a:lnTo>
                </a:path>
              </a:pathLst>
            </a:custGeom>
            <a:solidFill>
              <a:srgbClr val="000000"/>
            </a:solidFill>
            <a:ln w="9525" cap="rnd">
              <a:noFill/>
              <a:round/>
              <a:headEnd/>
              <a:tailEnd/>
            </a:ln>
          </p:spPr>
          <p:txBody>
            <a:bodyPr>
              <a:prstTxWarp prst="textNoShape">
                <a:avLst/>
              </a:prstTxWarp>
            </a:bodyPr>
            <a:lstStyle/>
            <a:p>
              <a:endParaRPr lang="en-US"/>
            </a:p>
          </p:txBody>
        </p:sp>
        <p:sp>
          <p:nvSpPr>
            <p:cNvPr id="174140" name="Freeform 403"/>
            <p:cNvSpPr>
              <a:spLocks noChangeAspect="1"/>
            </p:cNvSpPr>
            <p:nvPr/>
          </p:nvSpPr>
          <p:spPr bwMode="auto">
            <a:xfrm>
              <a:off x="2491561" y="2878461"/>
              <a:ext cx="276081" cy="250274"/>
            </a:xfrm>
            <a:custGeom>
              <a:avLst/>
              <a:gdLst>
                <a:gd name="T0" fmla="*/ 211 w 288"/>
                <a:gd name="T1" fmla="*/ 288 h 289"/>
                <a:gd name="T2" fmla="*/ 0 w 288"/>
                <a:gd name="T3" fmla="*/ 209 h 289"/>
                <a:gd name="T4" fmla="*/ 26 w 288"/>
                <a:gd name="T5" fmla="*/ 139 h 289"/>
                <a:gd name="T6" fmla="*/ 182 w 288"/>
                <a:gd name="T7" fmla="*/ 158 h 289"/>
                <a:gd name="T8" fmla="*/ 51 w 288"/>
                <a:gd name="T9" fmla="*/ 71 h 289"/>
                <a:gd name="T10" fmla="*/ 77 w 288"/>
                <a:gd name="T11" fmla="*/ 0 h 289"/>
                <a:gd name="T12" fmla="*/ 287 w 288"/>
                <a:gd name="T13" fmla="*/ 78 h 289"/>
                <a:gd name="T14" fmla="*/ 272 w 288"/>
                <a:gd name="T15" fmla="*/ 119 h 289"/>
                <a:gd name="T16" fmla="*/ 106 w 288"/>
                <a:gd name="T17" fmla="*/ 59 h 289"/>
                <a:gd name="T18" fmla="*/ 257 w 288"/>
                <a:gd name="T19" fmla="*/ 159 h 289"/>
                <a:gd name="T20" fmla="*/ 240 w 288"/>
                <a:gd name="T21" fmla="*/ 207 h 289"/>
                <a:gd name="T22" fmla="*/ 61 w 288"/>
                <a:gd name="T23" fmla="*/ 183 h 289"/>
                <a:gd name="T24" fmla="*/ 226 w 288"/>
                <a:gd name="T25" fmla="*/ 246 h 289"/>
                <a:gd name="T26" fmla="*/ 211 w 288"/>
                <a:gd name="T27" fmla="*/ 288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89"/>
                <a:gd name="T44" fmla="*/ 288 w 288"/>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89">
                  <a:moveTo>
                    <a:pt x="211" y="288"/>
                  </a:moveTo>
                  <a:lnTo>
                    <a:pt x="0" y="209"/>
                  </a:lnTo>
                  <a:lnTo>
                    <a:pt x="26" y="139"/>
                  </a:lnTo>
                  <a:lnTo>
                    <a:pt x="182" y="158"/>
                  </a:lnTo>
                  <a:lnTo>
                    <a:pt x="51" y="71"/>
                  </a:lnTo>
                  <a:lnTo>
                    <a:pt x="77" y="0"/>
                  </a:lnTo>
                  <a:lnTo>
                    <a:pt x="287" y="78"/>
                  </a:lnTo>
                  <a:lnTo>
                    <a:pt x="272" y="119"/>
                  </a:lnTo>
                  <a:lnTo>
                    <a:pt x="106" y="59"/>
                  </a:lnTo>
                  <a:lnTo>
                    <a:pt x="257" y="159"/>
                  </a:lnTo>
                  <a:lnTo>
                    <a:pt x="240" y="207"/>
                  </a:lnTo>
                  <a:lnTo>
                    <a:pt x="61" y="183"/>
                  </a:lnTo>
                  <a:lnTo>
                    <a:pt x="226" y="246"/>
                  </a:lnTo>
                  <a:lnTo>
                    <a:pt x="211" y="288"/>
                  </a:lnTo>
                </a:path>
              </a:pathLst>
            </a:custGeom>
            <a:solidFill>
              <a:srgbClr val="000000"/>
            </a:solidFill>
            <a:ln w="9525" cap="rnd">
              <a:noFill/>
              <a:round/>
              <a:headEnd/>
              <a:tailEnd/>
            </a:ln>
          </p:spPr>
          <p:txBody>
            <a:bodyPr>
              <a:prstTxWarp prst="textNoShape">
                <a:avLst/>
              </a:prstTxWarp>
            </a:bodyPr>
            <a:lstStyle/>
            <a:p>
              <a:endParaRPr lang="en-US"/>
            </a:p>
          </p:txBody>
        </p:sp>
        <p:sp>
          <p:nvSpPr>
            <p:cNvPr id="174141" name="Freeform 404"/>
            <p:cNvSpPr>
              <a:spLocks noChangeAspect="1"/>
            </p:cNvSpPr>
            <p:nvPr/>
          </p:nvSpPr>
          <p:spPr bwMode="auto">
            <a:xfrm>
              <a:off x="2585232" y="2682792"/>
              <a:ext cx="241571" cy="186568"/>
            </a:xfrm>
            <a:custGeom>
              <a:avLst/>
              <a:gdLst>
                <a:gd name="T0" fmla="*/ 237 w 257"/>
                <a:gd name="T1" fmla="*/ 215 h 216"/>
                <a:gd name="T2" fmla="*/ 153 w 257"/>
                <a:gd name="T3" fmla="*/ 172 h 216"/>
                <a:gd name="T4" fmla="*/ 0 w 257"/>
                <a:gd name="T5" fmla="*/ 187 h 216"/>
                <a:gd name="T6" fmla="*/ 23 w 257"/>
                <a:gd name="T7" fmla="*/ 141 h 216"/>
                <a:gd name="T8" fmla="*/ 129 w 257"/>
                <a:gd name="T9" fmla="*/ 135 h 216"/>
                <a:gd name="T10" fmla="*/ 70 w 257"/>
                <a:gd name="T11" fmla="*/ 47 h 216"/>
                <a:gd name="T12" fmla="*/ 93 w 257"/>
                <a:gd name="T13" fmla="*/ 0 h 216"/>
                <a:gd name="T14" fmla="*/ 173 w 257"/>
                <a:gd name="T15" fmla="*/ 133 h 216"/>
                <a:gd name="T16" fmla="*/ 256 w 257"/>
                <a:gd name="T17" fmla="*/ 175 h 216"/>
                <a:gd name="T18" fmla="*/ 237 w 257"/>
                <a:gd name="T19" fmla="*/ 215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16"/>
                <a:gd name="T32" fmla="*/ 257 w 25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16">
                  <a:moveTo>
                    <a:pt x="237" y="215"/>
                  </a:moveTo>
                  <a:lnTo>
                    <a:pt x="153" y="172"/>
                  </a:lnTo>
                  <a:lnTo>
                    <a:pt x="0" y="187"/>
                  </a:lnTo>
                  <a:lnTo>
                    <a:pt x="23" y="141"/>
                  </a:lnTo>
                  <a:lnTo>
                    <a:pt x="129" y="135"/>
                  </a:lnTo>
                  <a:lnTo>
                    <a:pt x="70" y="47"/>
                  </a:lnTo>
                  <a:lnTo>
                    <a:pt x="93" y="0"/>
                  </a:lnTo>
                  <a:lnTo>
                    <a:pt x="173" y="133"/>
                  </a:lnTo>
                  <a:lnTo>
                    <a:pt x="256" y="175"/>
                  </a:lnTo>
                  <a:lnTo>
                    <a:pt x="237" y="215"/>
                  </a:lnTo>
                </a:path>
              </a:pathLst>
            </a:custGeom>
            <a:solidFill>
              <a:srgbClr val="000000"/>
            </a:solidFill>
            <a:ln w="9525" cap="rnd">
              <a:noFill/>
              <a:round/>
              <a:headEnd/>
              <a:tailEnd/>
            </a:ln>
          </p:spPr>
          <p:txBody>
            <a:bodyPr>
              <a:prstTxWarp prst="textNoShape">
                <a:avLst/>
              </a:prstTxWarp>
            </a:bodyPr>
            <a:lstStyle/>
            <a:p>
              <a:endParaRPr lang="en-US"/>
            </a:p>
          </p:txBody>
        </p:sp>
        <p:sp>
          <p:nvSpPr>
            <p:cNvPr id="174142" name="Freeform 405"/>
            <p:cNvSpPr>
              <a:spLocks noChangeAspect="1"/>
            </p:cNvSpPr>
            <p:nvPr/>
          </p:nvSpPr>
          <p:spPr bwMode="auto">
            <a:xfrm rot="377395">
              <a:off x="2619742" y="4316399"/>
              <a:ext cx="256361" cy="168366"/>
            </a:xfrm>
            <a:custGeom>
              <a:avLst/>
              <a:gdLst>
                <a:gd name="T0" fmla="*/ 271 w 272"/>
                <a:gd name="T1" fmla="*/ 58 h 191"/>
                <a:gd name="T2" fmla="*/ 90 w 272"/>
                <a:gd name="T3" fmla="*/ 190 h 191"/>
                <a:gd name="T4" fmla="*/ 0 w 272"/>
                <a:gd name="T5" fmla="*/ 65 h 191"/>
                <a:gd name="T6" fmla="*/ 31 w 272"/>
                <a:gd name="T7" fmla="*/ 42 h 191"/>
                <a:gd name="T8" fmla="*/ 95 w 272"/>
                <a:gd name="T9" fmla="*/ 131 h 191"/>
                <a:gd name="T10" fmla="*/ 137 w 272"/>
                <a:gd name="T11" fmla="*/ 101 h 191"/>
                <a:gd name="T12" fmla="*/ 81 w 272"/>
                <a:gd name="T13" fmla="*/ 23 h 191"/>
                <a:gd name="T14" fmla="*/ 113 w 272"/>
                <a:gd name="T15" fmla="*/ 0 h 191"/>
                <a:gd name="T16" fmla="*/ 169 w 272"/>
                <a:gd name="T17" fmla="*/ 78 h 191"/>
                <a:gd name="T18" fmla="*/ 245 w 272"/>
                <a:gd name="T19" fmla="*/ 22 h 191"/>
                <a:gd name="T20" fmla="*/ 271 w 272"/>
                <a:gd name="T21" fmla="*/ 58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191"/>
                <a:gd name="T35" fmla="*/ 272 w 272"/>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191">
                  <a:moveTo>
                    <a:pt x="271" y="58"/>
                  </a:moveTo>
                  <a:lnTo>
                    <a:pt x="90" y="190"/>
                  </a:lnTo>
                  <a:lnTo>
                    <a:pt x="0" y="65"/>
                  </a:lnTo>
                  <a:lnTo>
                    <a:pt x="31" y="42"/>
                  </a:lnTo>
                  <a:lnTo>
                    <a:pt x="95" y="131"/>
                  </a:lnTo>
                  <a:lnTo>
                    <a:pt x="137" y="101"/>
                  </a:lnTo>
                  <a:lnTo>
                    <a:pt x="81" y="23"/>
                  </a:lnTo>
                  <a:lnTo>
                    <a:pt x="113" y="0"/>
                  </a:lnTo>
                  <a:lnTo>
                    <a:pt x="169" y="78"/>
                  </a:lnTo>
                  <a:lnTo>
                    <a:pt x="245" y="22"/>
                  </a:lnTo>
                  <a:lnTo>
                    <a:pt x="271" y="58"/>
                  </a:lnTo>
                </a:path>
              </a:pathLst>
            </a:custGeom>
            <a:solidFill>
              <a:srgbClr val="000000"/>
            </a:solidFill>
            <a:ln w="9525" cap="rnd">
              <a:noFill/>
              <a:round/>
              <a:headEnd/>
              <a:tailEnd/>
            </a:ln>
          </p:spPr>
          <p:txBody>
            <a:bodyPr>
              <a:prstTxWarp prst="textNoShape">
                <a:avLst/>
              </a:prstTxWarp>
            </a:bodyPr>
            <a:lstStyle/>
            <a:p>
              <a:endParaRPr lang="en-US"/>
            </a:p>
          </p:txBody>
        </p:sp>
        <p:sp>
          <p:nvSpPr>
            <p:cNvPr id="174143" name="Freeform 406"/>
            <p:cNvSpPr>
              <a:spLocks noChangeAspect="1"/>
            </p:cNvSpPr>
            <p:nvPr/>
          </p:nvSpPr>
          <p:spPr bwMode="auto">
            <a:xfrm rot="381617">
              <a:off x="2535932" y="4175335"/>
              <a:ext cx="256361" cy="163816"/>
            </a:xfrm>
            <a:custGeom>
              <a:avLst/>
              <a:gdLst>
                <a:gd name="T0" fmla="*/ 270 w 271"/>
                <a:gd name="T1" fmla="*/ 74 h 188"/>
                <a:gd name="T2" fmla="*/ 76 w 271"/>
                <a:gd name="T3" fmla="*/ 187 h 188"/>
                <a:gd name="T4" fmla="*/ 0 w 271"/>
                <a:gd name="T5" fmla="*/ 52 h 188"/>
                <a:gd name="T6" fmla="*/ 33 w 271"/>
                <a:gd name="T7" fmla="*/ 32 h 188"/>
                <a:gd name="T8" fmla="*/ 88 w 271"/>
                <a:gd name="T9" fmla="*/ 129 h 188"/>
                <a:gd name="T10" fmla="*/ 132 w 271"/>
                <a:gd name="T11" fmla="*/ 103 h 188"/>
                <a:gd name="T12" fmla="*/ 85 w 271"/>
                <a:gd name="T13" fmla="*/ 20 h 188"/>
                <a:gd name="T14" fmla="*/ 119 w 271"/>
                <a:gd name="T15" fmla="*/ 0 h 188"/>
                <a:gd name="T16" fmla="*/ 166 w 271"/>
                <a:gd name="T17" fmla="*/ 83 h 188"/>
                <a:gd name="T18" fmla="*/ 248 w 271"/>
                <a:gd name="T19" fmla="*/ 36 h 188"/>
                <a:gd name="T20" fmla="*/ 270 w 271"/>
                <a:gd name="T21" fmla="*/ 74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
                <a:gd name="T34" fmla="*/ 0 h 188"/>
                <a:gd name="T35" fmla="*/ 271 w 271"/>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 h="188">
                  <a:moveTo>
                    <a:pt x="270" y="74"/>
                  </a:moveTo>
                  <a:lnTo>
                    <a:pt x="76" y="187"/>
                  </a:lnTo>
                  <a:lnTo>
                    <a:pt x="0" y="52"/>
                  </a:lnTo>
                  <a:lnTo>
                    <a:pt x="33" y="32"/>
                  </a:lnTo>
                  <a:lnTo>
                    <a:pt x="88" y="129"/>
                  </a:lnTo>
                  <a:lnTo>
                    <a:pt x="132" y="103"/>
                  </a:lnTo>
                  <a:lnTo>
                    <a:pt x="85" y="20"/>
                  </a:lnTo>
                  <a:lnTo>
                    <a:pt x="119" y="0"/>
                  </a:lnTo>
                  <a:lnTo>
                    <a:pt x="166" y="83"/>
                  </a:lnTo>
                  <a:lnTo>
                    <a:pt x="248" y="36"/>
                  </a:lnTo>
                  <a:lnTo>
                    <a:pt x="270" y="74"/>
                  </a:lnTo>
                </a:path>
              </a:pathLst>
            </a:custGeom>
            <a:solidFill>
              <a:srgbClr val="000000"/>
            </a:solidFill>
            <a:ln w="9525" cap="rnd">
              <a:noFill/>
              <a:round/>
              <a:headEnd/>
              <a:tailEnd/>
            </a:ln>
          </p:spPr>
          <p:txBody>
            <a:bodyPr>
              <a:prstTxWarp prst="textNoShape">
                <a:avLst/>
              </a:prstTxWarp>
            </a:bodyPr>
            <a:lstStyle/>
            <a:p>
              <a:endParaRPr lang="en-US"/>
            </a:p>
          </p:txBody>
        </p:sp>
        <p:sp>
          <p:nvSpPr>
            <p:cNvPr id="174144" name="Freeform 407"/>
            <p:cNvSpPr>
              <a:spLocks noChangeAspect="1"/>
            </p:cNvSpPr>
            <p:nvPr/>
          </p:nvSpPr>
          <p:spPr bwMode="auto">
            <a:xfrm rot="460524">
              <a:off x="2521141" y="4061574"/>
              <a:ext cx="207061" cy="122862"/>
            </a:xfrm>
            <a:custGeom>
              <a:avLst/>
              <a:gdLst>
                <a:gd name="T0" fmla="*/ 220 w 221"/>
                <a:gd name="T1" fmla="*/ 40 h 140"/>
                <a:gd name="T2" fmla="*/ 19 w 221"/>
                <a:gd name="T3" fmla="*/ 139 h 140"/>
                <a:gd name="T4" fmla="*/ 0 w 221"/>
                <a:gd name="T5" fmla="*/ 99 h 140"/>
                <a:gd name="T6" fmla="*/ 201 w 221"/>
                <a:gd name="T7" fmla="*/ 0 h 140"/>
                <a:gd name="T8" fmla="*/ 220 w 221"/>
                <a:gd name="T9" fmla="*/ 40 h 140"/>
                <a:gd name="T10" fmla="*/ 0 60000 65536"/>
                <a:gd name="T11" fmla="*/ 0 60000 65536"/>
                <a:gd name="T12" fmla="*/ 0 60000 65536"/>
                <a:gd name="T13" fmla="*/ 0 60000 65536"/>
                <a:gd name="T14" fmla="*/ 0 60000 65536"/>
                <a:gd name="T15" fmla="*/ 0 w 221"/>
                <a:gd name="T16" fmla="*/ 0 h 140"/>
                <a:gd name="T17" fmla="*/ 221 w 221"/>
                <a:gd name="T18" fmla="*/ 140 h 140"/>
              </a:gdLst>
              <a:ahLst/>
              <a:cxnLst>
                <a:cxn ang="T10">
                  <a:pos x="T0" y="T1"/>
                </a:cxn>
                <a:cxn ang="T11">
                  <a:pos x="T2" y="T3"/>
                </a:cxn>
                <a:cxn ang="T12">
                  <a:pos x="T4" y="T5"/>
                </a:cxn>
                <a:cxn ang="T13">
                  <a:pos x="T6" y="T7"/>
                </a:cxn>
                <a:cxn ang="T14">
                  <a:pos x="T8" y="T9"/>
                </a:cxn>
              </a:cxnLst>
              <a:rect l="T15" t="T16" r="T17" b="T18"/>
              <a:pathLst>
                <a:path w="221" h="140">
                  <a:moveTo>
                    <a:pt x="220" y="40"/>
                  </a:moveTo>
                  <a:lnTo>
                    <a:pt x="19" y="139"/>
                  </a:lnTo>
                  <a:lnTo>
                    <a:pt x="0" y="99"/>
                  </a:lnTo>
                  <a:lnTo>
                    <a:pt x="201" y="0"/>
                  </a:lnTo>
                  <a:lnTo>
                    <a:pt x="220" y="40"/>
                  </a:lnTo>
                </a:path>
              </a:pathLst>
            </a:custGeom>
            <a:solidFill>
              <a:srgbClr val="000000"/>
            </a:solidFill>
            <a:ln w="9525" cap="rnd">
              <a:noFill/>
              <a:round/>
              <a:headEnd/>
              <a:tailEnd/>
            </a:ln>
          </p:spPr>
          <p:txBody>
            <a:bodyPr>
              <a:prstTxWarp prst="textNoShape">
                <a:avLst/>
              </a:prstTxWarp>
            </a:bodyPr>
            <a:lstStyle/>
            <a:p>
              <a:endParaRPr lang="en-US"/>
            </a:p>
          </p:txBody>
        </p:sp>
        <p:sp>
          <p:nvSpPr>
            <p:cNvPr id="174145" name="Freeform 408"/>
            <p:cNvSpPr>
              <a:spLocks noChangeAspect="1"/>
            </p:cNvSpPr>
            <p:nvPr/>
          </p:nvSpPr>
          <p:spPr bwMode="auto">
            <a:xfrm>
              <a:off x="2461981" y="3893208"/>
              <a:ext cx="221851" cy="182017"/>
            </a:xfrm>
            <a:custGeom>
              <a:avLst/>
              <a:gdLst>
                <a:gd name="T0" fmla="*/ 140 w 230"/>
                <a:gd name="T1" fmla="*/ 1 h 210"/>
                <a:gd name="T2" fmla="*/ 164 w 230"/>
                <a:gd name="T3" fmla="*/ 4 h 210"/>
                <a:gd name="T4" fmla="*/ 185 w 230"/>
                <a:gd name="T5" fmla="*/ 13 h 210"/>
                <a:gd name="T6" fmla="*/ 202 w 230"/>
                <a:gd name="T7" fmla="*/ 28 h 210"/>
                <a:gd name="T8" fmla="*/ 216 w 230"/>
                <a:gd name="T9" fmla="*/ 47 h 210"/>
                <a:gd name="T10" fmla="*/ 224 w 230"/>
                <a:gd name="T11" fmla="*/ 68 h 210"/>
                <a:gd name="T12" fmla="*/ 228 w 230"/>
                <a:gd name="T13" fmla="*/ 84 h 210"/>
                <a:gd name="T14" fmla="*/ 229 w 230"/>
                <a:gd name="T15" fmla="*/ 99 h 210"/>
                <a:gd name="T16" fmla="*/ 228 w 230"/>
                <a:gd name="T17" fmla="*/ 114 h 210"/>
                <a:gd name="T18" fmla="*/ 225 w 230"/>
                <a:gd name="T19" fmla="*/ 129 h 210"/>
                <a:gd name="T20" fmla="*/ 220 w 230"/>
                <a:gd name="T21" fmla="*/ 143 h 210"/>
                <a:gd name="T22" fmla="*/ 212 w 230"/>
                <a:gd name="T23" fmla="*/ 157 h 210"/>
                <a:gd name="T24" fmla="*/ 202 w 230"/>
                <a:gd name="T25" fmla="*/ 169 h 210"/>
                <a:gd name="T26" fmla="*/ 189 w 230"/>
                <a:gd name="T27" fmla="*/ 179 h 210"/>
                <a:gd name="T28" fmla="*/ 175 w 230"/>
                <a:gd name="T29" fmla="*/ 189 h 210"/>
                <a:gd name="T30" fmla="*/ 158 w 230"/>
                <a:gd name="T31" fmla="*/ 197 h 210"/>
                <a:gd name="T32" fmla="*/ 139 w 230"/>
                <a:gd name="T33" fmla="*/ 203 h 210"/>
                <a:gd name="T34" fmla="*/ 121 w 230"/>
                <a:gd name="T35" fmla="*/ 208 h 210"/>
                <a:gd name="T36" fmla="*/ 104 w 230"/>
                <a:gd name="T37" fmla="*/ 209 h 210"/>
                <a:gd name="T38" fmla="*/ 87 w 230"/>
                <a:gd name="T39" fmla="*/ 209 h 210"/>
                <a:gd name="T40" fmla="*/ 72 w 230"/>
                <a:gd name="T41" fmla="*/ 206 h 210"/>
                <a:gd name="T42" fmla="*/ 57 w 230"/>
                <a:gd name="T43" fmla="*/ 200 h 210"/>
                <a:gd name="T44" fmla="*/ 44 w 230"/>
                <a:gd name="T45" fmla="*/ 192 h 210"/>
                <a:gd name="T46" fmla="*/ 32 w 230"/>
                <a:gd name="T47" fmla="*/ 183 h 210"/>
                <a:gd name="T48" fmla="*/ 22 w 230"/>
                <a:gd name="T49" fmla="*/ 171 h 210"/>
                <a:gd name="T50" fmla="*/ 14 w 230"/>
                <a:gd name="T51" fmla="*/ 157 h 210"/>
                <a:gd name="T52" fmla="*/ 7 w 230"/>
                <a:gd name="T53" fmla="*/ 141 h 210"/>
                <a:gd name="T54" fmla="*/ 3 w 230"/>
                <a:gd name="T55" fmla="*/ 127 h 210"/>
                <a:gd name="T56" fmla="*/ 1 w 230"/>
                <a:gd name="T57" fmla="*/ 113 h 210"/>
                <a:gd name="T58" fmla="*/ 0 w 230"/>
                <a:gd name="T59" fmla="*/ 100 h 210"/>
                <a:gd name="T60" fmla="*/ 2 w 230"/>
                <a:gd name="T61" fmla="*/ 87 h 210"/>
                <a:gd name="T62" fmla="*/ 6 w 230"/>
                <a:gd name="T63" fmla="*/ 74 h 210"/>
                <a:gd name="T64" fmla="*/ 13 w 230"/>
                <a:gd name="T65" fmla="*/ 61 h 210"/>
                <a:gd name="T66" fmla="*/ 25 w 230"/>
                <a:gd name="T67" fmla="*/ 47 h 210"/>
                <a:gd name="T68" fmla="*/ 40 w 230"/>
                <a:gd name="T69" fmla="*/ 34 h 210"/>
                <a:gd name="T70" fmla="*/ 54 w 230"/>
                <a:gd name="T71" fmla="*/ 79 h 210"/>
                <a:gd name="T72" fmla="*/ 47 w 230"/>
                <a:gd name="T73" fmla="*/ 89 h 210"/>
                <a:gd name="T74" fmla="*/ 43 w 230"/>
                <a:gd name="T75" fmla="*/ 100 h 210"/>
                <a:gd name="T76" fmla="*/ 41 w 230"/>
                <a:gd name="T77" fmla="*/ 112 h 210"/>
                <a:gd name="T78" fmla="*/ 43 w 230"/>
                <a:gd name="T79" fmla="*/ 124 h 210"/>
                <a:gd name="T80" fmla="*/ 49 w 230"/>
                <a:gd name="T81" fmla="*/ 139 h 210"/>
                <a:gd name="T82" fmla="*/ 59 w 230"/>
                <a:gd name="T83" fmla="*/ 153 h 210"/>
                <a:gd name="T84" fmla="*/ 73 w 230"/>
                <a:gd name="T85" fmla="*/ 162 h 210"/>
                <a:gd name="T86" fmla="*/ 90 w 230"/>
                <a:gd name="T87" fmla="*/ 167 h 210"/>
                <a:gd name="T88" fmla="*/ 112 w 230"/>
                <a:gd name="T89" fmla="*/ 165 h 210"/>
                <a:gd name="T90" fmla="*/ 139 w 230"/>
                <a:gd name="T91" fmla="*/ 157 h 210"/>
                <a:gd name="T92" fmla="*/ 163 w 230"/>
                <a:gd name="T93" fmla="*/ 145 h 210"/>
                <a:gd name="T94" fmla="*/ 179 w 230"/>
                <a:gd name="T95" fmla="*/ 131 h 210"/>
                <a:gd name="T96" fmla="*/ 187 w 230"/>
                <a:gd name="T97" fmla="*/ 115 h 210"/>
                <a:gd name="T98" fmla="*/ 190 w 230"/>
                <a:gd name="T99" fmla="*/ 98 h 210"/>
                <a:gd name="T100" fmla="*/ 187 w 230"/>
                <a:gd name="T101" fmla="*/ 81 h 210"/>
                <a:gd name="T102" fmla="*/ 181 w 230"/>
                <a:gd name="T103" fmla="*/ 68 h 210"/>
                <a:gd name="T104" fmla="*/ 173 w 230"/>
                <a:gd name="T105" fmla="*/ 59 h 210"/>
                <a:gd name="T106" fmla="*/ 163 w 230"/>
                <a:gd name="T107" fmla="*/ 52 h 210"/>
                <a:gd name="T108" fmla="*/ 149 w 230"/>
                <a:gd name="T109" fmla="*/ 47 h 210"/>
                <a:gd name="T110" fmla="*/ 132 w 230"/>
                <a:gd name="T111" fmla="*/ 47 h 2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210"/>
                <a:gd name="T170" fmla="*/ 230 w 230"/>
                <a:gd name="T171" fmla="*/ 210 h 2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210">
                  <a:moveTo>
                    <a:pt x="123" y="47"/>
                  </a:moveTo>
                  <a:lnTo>
                    <a:pt x="122" y="1"/>
                  </a:lnTo>
                  <a:lnTo>
                    <a:pt x="126" y="1"/>
                  </a:lnTo>
                  <a:lnTo>
                    <a:pt x="131" y="1"/>
                  </a:lnTo>
                  <a:lnTo>
                    <a:pt x="136" y="0"/>
                  </a:lnTo>
                  <a:lnTo>
                    <a:pt x="140" y="1"/>
                  </a:lnTo>
                  <a:lnTo>
                    <a:pt x="144" y="1"/>
                  </a:lnTo>
                  <a:lnTo>
                    <a:pt x="149" y="1"/>
                  </a:lnTo>
                  <a:lnTo>
                    <a:pt x="152" y="2"/>
                  </a:lnTo>
                  <a:lnTo>
                    <a:pt x="157" y="2"/>
                  </a:lnTo>
                  <a:lnTo>
                    <a:pt x="160" y="3"/>
                  </a:lnTo>
                  <a:lnTo>
                    <a:pt x="164" y="4"/>
                  </a:lnTo>
                  <a:lnTo>
                    <a:pt x="168" y="5"/>
                  </a:lnTo>
                  <a:lnTo>
                    <a:pt x="172" y="7"/>
                  </a:lnTo>
                  <a:lnTo>
                    <a:pt x="175" y="8"/>
                  </a:lnTo>
                  <a:lnTo>
                    <a:pt x="179" y="10"/>
                  </a:lnTo>
                  <a:lnTo>
                    <a:pt x="182" y="12"/>
                  </a:lnTo>
                  <a:lnTo>
                    <a:pt x="185" y="13"/>
                  </a:lnTo>
                  <a:lnTo>
                    <a:pt x="188" y="16"/>
                  </a:lnTo>
                  <a:lnTo>
                    <a:pt x="191" y="18"/>
                  </a:lnTo>
                  <a:lnTo>
                    <a:pt x="194" y="20"/>
                  </a:lnTo>
                  <a:lnTo>
                    <a:pt x="197" y="22"/>
                  </a:lnTo>
                  <a:lnTo>
                    <a:pt x="199" y="25"/>
                  </a:lnTo>
                  <a:lnTo>
                    <a:pt x="202" y="28"/>
                  </a:lnTo>
                  <a:lnTo>
                    <a:pt x="204" y="31"/>
                  </a:lnTo>
                  <a:lnTo>
                    <a:pt x="207" y="34"/>
                  </a:lnTo>
                  <a:lnTo>
                    <a:pt x="209" y="37"/>
                  </a:lnTo>
                  <a:lnTo>
                    <a:pt x="211" y="41"/>
                  </a:lnTo>
                  <a:lnTo>
                    <a:pt x="213" y="44"/>
                  </a:lnTo>
                  <a:lnTo>
                    <a:pt x="216" y="47"/>
                  </a:lnTo>
                  <a:lnTo>
                    <a:pt x="217" y="51"/>
                  </a:lnTo>
                  <a:lnTo>
                    <a:pt x="219" y="56"/>
                  </a:lnTo>
                  <a:lnTo>
                    <a:pt x="221" y="59"/>
                  </a:lnTo>
                  <a:lnTo>
                    <a:pt x="222" y="64"/>
                  </a:lnTo>
                  <a:lnTo>
                    <a:pt x="223" y="66"/>
                  </a:lnTo>
                  <a:lnTo>
                    <a:pt x="224" y="68"/>
                  </a:lnTo>
                  <a:lnTo>
                    <a:pt x="224" y="71"/>
                  </a:lnTo>
                  <a:lnTo>
                    <a:pt x="225" y="74"/>
                  </a:lnTo>
                  <a:lnTo>
                    <a:pt x="226" y="76"/>
                  </a:lnTo>
                  <a:lnTo>
                    <a:pt x="226" y="79"/>
                  </a:lnTo>
                  <a:lnTo>
                    <a:pt x="227" y="81"/>
                  </a:lnTo>
                  <a:lnTo>
                    <a:pt x="228" y="84"/>
                  </a:lnTo>
                  <a:lnTo>
                    <a:pt x="228" y="87"/>
                  </a:lnTo>
                  <a:lnTo>
                    <a:pt x="228" y="89"/>
                  </a:lnTo>
                  <a:lnTo>
                    <a:pt x="229" y="92"/>
                  </a:lnTo>
                  <a:lnTo>
                    <a:pt x="229" y="94"/>
                  </a:lnTo>
                  <a:lnTo>
                    <a:pt x="229" y="97"/>
                  </a:lnTo>
                  <a:lnTo>
                    <a:pt x="229" y="99"/>
                  </a:lnTo>
                  <a:lnTo>
                    <a:pt x="229" y="102"/>
                  </a:lnTo>
                  <a:lnTo>
                    <a:pt x="229" y="104"/>
                  </a:lnTo>
                  <a:lnTo>
                    <a:pt x="229" y="107"/>
                  </a:lnTo>
                  <a:lnTo>
                    <a:pt x="229" y="109"/>
                  </a:lnTo>
                  <a:lnTo>
                    <a:pt x="228" y="112"/>
                  </a:lnTo>
                  <a:lnTo>
                    <a:pt x="228" y="114"/>
                  </a:lnTo>
                  <a:lnTo>
                    <a:pt x="228" y="117"/>
                  </a:lnTo>
                  <a:lnTo>
                    <a:pt x="227" y="119"/>
                  </a:lnTo>
                  <a:lnTo>
                    <a:pt x="226" y="121"/>
                  </a:lnTo>
                  <a:lnTo>
                    <a:pt x="226" y="124"/>
                  </a:lnTo>
                  <a:lnTo>
                    <a:pt x="226" y="127"/>
                  </a:lnTo>
                  <a:lnTo>
                    <a:pt x="225" y="129"/>
                  </a:lnTo>
                  <a:lnTo>
                    <a:pt x="224" y="131"/>
                  </a:lnTo>
                  <a:lnTo>
                    <a:pt x="224" y="133"/>
                  </a:lnTo>
                  <a:lnTo>
                    <a:pt x="223" y="136"/>
                  </a:lnTo>
                  <a:lnTo>
                    <a:pt x="222" y="138"/>
                  </a:lnTo>
                  <a:lnTo>
                    <a:pt x="221" y="141"/>
                  </a:lnTo>
                  <a:lnTo>
                    <a:pt x="220" y="143"/>
                  </a:lnTo>
                  <a:lnTo>
                    <a:pt x="218" y="145"/>
                  </a:lnTo>
                  <a:lnTo>
                    <a:pt x="217" y="148"/>
                  </a:lnTo>
                  <a:lnTo>
                    <a:pt x="216" y="150"/>
                  </a:lnTo>
                  <a:lnTo>
                    <a:pt x="214" y="152"/>
                  </a:lnTo>
                  <a:lnTo>
                    <a:pt x="213" y="154"/>
                  </a:lnTo>
                  <a:lnTo>
                    <a:pt x="212" y="157"/>
                  </a:lnTo>
                  <a:lnTo>
                    <a:pt x="210" y="158"/>
                  </a:lnTo>
                  <a:lnTo>
                    <a:pt x="208" y="161"/>
                  </a:lnTo>
                  <a:lnTo>
                    <a:pt x="207" y="163"/>
                  </a:lnTo>
                  <a:lnTo>
                    <a:pt x="205" y="165"/>
                  </a:lnTo>
                  <a:lnTo>
                    <a:pt x="203" y="166"/>
                  </a:lnTo>
                  <a:lnTo>
                    <a:pt x="202" y="169"/>
                  </a:lnTo>
                  <a:lnTo>
                    <a:pt x="200" y="170"/>
                  </a:lnTo>
                  <a:lnTo>
                    <a:pt x="198" y="172"/>
                  </a:lnTo>
                  <a:lnTo>
                    <a:pt x="196" y="174"/>
                  </a:lnTo>
                  <a:lnTo>
                    <a:pt x="194" y="176"/>
                  </a:lnTo>
                  <a:lnTo>
                    <a:pt x="192" y="178"/>
                  </a:lnTo>
                  <a:lnTo>
                    <a:pt x="189" y="179"/>
                  </a:lnTo>
                  <a:lnTo>
                    <a:pt x="187" y="181"/>
                  </a:lnTo>
                  <a:lnTo>
                    <a:pt x="185" y="183"/>
                  </a:lnTo>
                  <a:lnTo>
                    <a:pt x="182" y="184"/>
                  </a:lnTo>
                  <a:lnTo>
                    <a:pt x="180" y="186"/>
                  </a:lnTo>
                  <a:lnTo>
                    <a:pt x="177" y="187"/>
                  </a:lnTo>
                  <a:lnTo>
                    <a:pt x="175" y="189"/>
                  </a:lnTo>
                  <a:lnTo>
                    <a:pt x="172" y="190"/>
                  </a:lnTo>
                  <a:lnTo>
                    <a:pt x="170" y="192"/>
                  </a:lnTo>
                  <a:lnTo>
                    <a:pt x="167" y="193"/>
                  </a:lnTo>
                  <a:lnTo>
                    <a:pt x="164" y="194"/>
                  </a:lnTo>
                  <a:lnTo>
                    <a:pt x="161" y="195"/>
                  </a:lnTo>
                  <a:lnTo>
                    <a:pt x="158" y="197"/>
                  </a:lnTo>
                  <a:lnTo>
                    <a:pt x="155" y="198"/>
                  </a:lnTo>
                  <a:lnTo>
                    <a:pt x="152" y="199"/>
                  </a:lnTo>
                  <a:lnTo>
                    <a:pt x="149" y="200"/>
                  </a:lnTo>
                  <a:lnTo>
                    <a:pt x="146" y="201"/>
                  </a:lnTo>
                  <a:lnTo>
                    <a:pt x="142" y="202"/>
                  </a:lnTo>
                  <a:lnTo>
                    <a:pt x="139" y="203"/>
                  </a:lnTo>
                  <a:lnTo>
                    <a:pt x="136" y="204"/>
                  </a:lnTo>
                  <a:lnTo>
                    <a:pt x="133" y="205"/>
                  </a:lnTo>
                  <a:lnTo>
                    <a:pt x="130" y="206"/>
                  </a:lnTo>
                  <a:lnTo>
                    <a:pt x="127" y="206"/>
                  </a:lnTo>
                  <a:lnTo>
                    <a:pt x="124" y="207"/>
                  </a:lnTo>
                  <a:lnTo>
                    <a:pt x="121" y="208"/>
                  </a:lnTo>
                  <a:lnTo>
                    <a:pt x="118" y="208"/>
                  </a:lnTo>
                  <a:lnTo>
                    <a:pt x="115" y="209"/>
                  </a:lnTo>
                  <a:lnTo>
                    <a:pt x="112" y="209"/>
                  </a:lnTo>
                  <a:lnTo>
                    <a:pt x="110" y="209"/>
                  </a:lnTo>
                  <a:lnTo>
                    <a:pt x="107" y="209"/>
                  </a:lnTo>
                  <a:lnTo>
                    <a:pt x="104" y="209"/>
                  </a:lnTo>
                  <a:lnTo>
                    <a:pt x="101" y="209"/>
                  </a:lnTo>
                  <a:lnTo>
                    <a:pt x="98" y="209"/>
                  </a:lnTo>
                  <a:lnTo>
                    <a:pt x="95" y="209"/>
                  </a:lnTo>
                  <a:lnTo>
                    <a:pt x="93" y="209"/>
                  </a:lnTo>
                  <a:lnTo>
                    <a:pt x="90" y="209"/>
                  </a:lnTo>
                  <a:lnTo>
                    <a:pt x="87" y="209"/>
                  </a:lnTo>
                  <a:lnTo>
                    <a:pt x="84" y="209"/>
                  </a:lnTo>
                  <a:lnTo>
                    <a:pt x="82" y="208"/>
                  </a:lnTo>
                  <a:lnTo>
                    <a:pt x="79" y="208"/>
                  </a:lnTo>
                  <a:lnTo>
                    <a:pt x="77" y="207"/>
                  </a:lnTo>
                  <a:lnTo>
                    <a:pt x="74" y="206"/>
                  </a:lnTo>
                  <a:lnTo>
                    <a:pt x="72" y="206"/>
                  </a:lnTo>
                  <a:lnTo>
                    <a:pt x="69" y="205"/>
                  </a:lnTo>
                  <a:lnTo>
                    <a:pt x="67" y="204"/>
                  </a:lnTo>
                  <a:lnTo>
                    <a:pt x="64" y="203"/>
                  </a:lnTo>
                  <a:lnTo>
                    <a:pt x="62" y="202"/>
                  </a:lnTo>
                  <a:lnTo>
                    <a:pt x="60" y="201"/>
                  </a:lnTo>
                  <a:lnTo>
                    <a:pt x="57" y="200"/>
                  </a:lnTo>
                  <a:lnTo>
                    <a:pt x="55" y="199"/>
                  </a:lnTo>
                  <a:lnTo>
                    <a:pt x="52" y="197"/>
                  </a:lnTo>
                  <a:lnTo>
                    <a:pt x="50" y="196"/>
                  </a:lnTo>
                  <a:lnTo>
                    <a:pt x="48" y="195"/>
                  </a:lnTo>
                  <a:lnTo>
                    <a:pt x="46" y="194"/>
                  </a:lnTo>
                  <a:lnTo>
                    <a:pt x="44" y="192"/>
                  </a:lnTo>
                  <a:lnTo>
                    <a:pt x="42" y="191"/>
                  </a:lnTo>
                  <a:lnTo>
                    <a:pt x="40" y="189"/>
                  </a:lnTo>
                  <a:lnTo>
                    <a:pt x="38" y="188"/>
                  </a:lnTo>
                  <a:lnTo>
                    <a:pt x="36" y="186"/>
                  </a:lnTo>
                  <a:lnTo>
                    <a:pt x="34" y="184"/>
                  </a:lnTo>
                  <a:lnTo>
                    <a:pt x="32" y="183"/>
                  </a:lnTo>
                  <a:lnTo>
                    <a:pt x="30" y="180"/>
                  </a:lnTo>
                  <a:lnTo>
                    <a:pt x="29" y="179"/>
                  </a:lnTo>
                  <a:lnTo>
                    <a:pt x="27" y="177"/>
                  </a:lnTo>
                  <a:lnTo>
                    <a:pt x="25" y="175"/>
                  </a:lnTo>
                  <a:lnTo>
                    <a:pt x="24" y="173"/>
                  </a:lnTo>
                  <a:lnTo>
                    <a:pt x="22" y="171"/>
                  </a:lnTo>
                  <a:lnTo>
                    <a:pt x="21" y="169"/>
                  </a:lnTo>
                  <a:lnTo>
                    <a:pt x="20" y="166"/>
                  </a:lnTo>
                  <a:lnTo>
                    <a:pt x="18" y="164"/>
                  </a:lnTo>
                  <a:lnTo>
                    <a:pt x="17" y="162"/>
                  </a:lnTo>
                  <a:lnTo>
                    <a:pt x="15" y="160"/>
                  </a:lnTo>
                  <a:lnTo>
                    <a:pt x="14" y="157"/>
                  </a:lnTo>
                  <a:lnTo>
                    <a:pt x="13" y="155"/>
                  </a:lnTo>
                  <a:lnTo>
                    <a:pt x="12" y="152"/>
                  </a:lnTo>
                  <a:lnTo>
                    <a:pt x="10" y="149"/>
                  </a:lnTo>
                  <a:lnTo>
                    <a:pt x="9" y="147"/>
                  </a:lnTo>
                  <a:lnTo>
                    <a:pt x="8" y="144"/>
                  </a:lnTo>
                  <a:lnTo>
                    <a:pt x="7" y="141"/>
                  </a:lnTo>
                  <a:lnTo>
                    <a:pt x="6" y="139"/>
                  </a:lnTo>
                  <a:lnTo>
                    <a:pt x="5" y="137"/>
                  </a:lnTo>
                  <a:lnTo>
                    <a:pt x="5" y="135"/>
                  </a:lnTo>
                  <a:lnTo>
                    <a:pt x="4" y="132"/>
                  </a:lnTo>
                  <a:lnTo>
                    <a:pt x="4" y="130"/>
                  </a:lnTo>
                  <a:lnTo>
                    <a:pt x="3" y="127"/>
                  </a:lnTo>
                  <a:lnTo>
                    <a:pt x="2" y="125"/>
                  </a:lnTo>
                  <a:lnTo>
                    <a:pt x="2" y="123"/>
                  </a:lnTo>
                  <a:lnTo>
                    <a:pt x="1" y="121"/>
                  </a:lnTo>
                  <a:lnTo>
                    <a:pt x="1" y="118"/>
                  </a:lnTo>
                  <a:lnTo>
                    <a:pt x="1" y="116"/>
                  </a:lnTo>
                  <a:lnTo>
                    <a:pt x="1" y="113"/>
                  </a:lnTo>
                  <a:lnTo>
                    <a:pt x="0" y="111"/>
                  </a:lnTo>
                  <a:lnTo>
                    <a:pt x="0" y="109"/>
                  </a:lnTo>
                  <a:lnTo>
                    <a:pt x="0" y="107"/>
                  </a:lnTo>
                  <a:lnTo>
                    <a:pt x="0" y="104"/>
                  </a:lnTo>
                  <a:lnTo>
                    <a:pt x="0" y="102"/>
                  </a:lnTo>
                  <a:lnTo>
                    <a:pt x="0" y="100"/>
                  </a:lnTo>
                  <a:lnTo>
                    <a:pt x="1" y="98"/>
                  </a:lnTo>
                  <a:lnTo>
                    <a:pt x="1" y="95"/>
                  </a:lnTo>
                  <a:lnTo>
                    <a:pt x="1" y="93"/>
                  </a:lnTo>
                  <a:lnTo>
                    <a:pt x="1" y="91"/>
                  </a:lnTo>
                  <a:lnTo>
                    <a:pt x="2" y="89"/>
                  </a:lnTo>
                  <a:lnTo>
                    <a:pt x="2" y="87"/>
                  </a:lnTo>
                  <a:lnTo>
                    <a:pt x="3" y="85"/>
                  </a:lnTo>
                  <a:lnTo>
                    <a:pt x="3" y="83"/>
                  </a:lnTo>
                  <a:lnTo>
                    <a:pt x="4" y="81"/>
                  </a:lnTo>
                  <a:lnTo>
                    <a:pt x="4" y="78"/>
                  </a:lnTo>
                  <a:lnTo>
                    <a:pt x="5" y="76"/>
                  </a:lnTo>
                  <a:lnTo>
                    <a:pt x="6" y="74"/>
                  </a:lnTo>
                  <a:lnTo>
                    <a:pt x="7" y="72"/>
                  </a:lnTo>
                  <a:lnTo>
                    <a:pt x="8" y="70"/>
                  </a:lnTo>
                  <a:lnTo>
                    <a:pt x="9" y="68"/>
                  </a:lnTo>
                  <a:lnTo>
                    <a:pt x="10" y="66"/>
                  </a:lnTo>
                  <a:lnTo>
                    <a:pt x="12" y="63"/>
                  </a:lnTo>
                  <a:lnTo>
                    <a:pt x="13" y="61"/>
                  </a:lnTo>
                  <a:lnTo>
                    <a:pt x="15" y="58"/>
                  </a:lnTo>
                  <a:lnTo>
                    <a:pt x="17" y="56"/>
                  </a:lnTo>
                  <a:lnTo>
                    <a:pt x="18" y="54"/>
                  </a:lnTo>
                  <a:lnTo>
                    <a:pt x="20" y="52"/>
                  </a:lnTo>
                  <a:lnTo>
                    <a:pt x="22" y="50"/>
                  </a:lnTo>
                  <a:lnTo>
                    <a:pt x="25" y="47"/>
                  </a:lnTo>
                  <a:lnTo>
                    <a:pt x="27" y="45"/>
                  </a:lnTo>
                  <a:lnTo>
                    <a:pt x="29" y="43"/>
                  </a:lnTo>
                  <a:lnTo>
                    <a:pt x="32" y="41"/>
                  </a:lnTo>
                  <a:lnTo>
                    <a:pt x="35" y="39"/>
                  </a:lnTo>
                  <a:lnTo>
                    <a:pt x="37" y="36"/>
                  </a:lnTo>
                  <a:lnTo>
                    <a:pt x="40" y="34"/>
                  </a:lnTo>
                  <a:lnTo>
                    <a:pt x="62" y="73"/>
                  </a:lnTo>
                  <a:lnTo>
                    <a:pt x="60" y="74"/>
                  </a:lnTo>
                  <a:lnTo>
                    <a:pt x="59" y="75"/>
                  </a:lnTo>
                  <a:lnTo>
                    <a:pt x="57" y="76"/>
                  </a:lnTo>
                  <a:lnTo>
                    <a:pt x="56" y="78"/>
                  </a:lnTo>
                  <a:lnTo>
                    <a:pt x="54" y="79"/>
                  </a:lnTo>
                  <a:lnTo>
                    <a:pt x="53" y="81"/>
                  </a:lnTo>
                  <a:lnTo>
                    <a:pt x="52" y="82"/>
                  </a:lnTo>
                  <a:lnTo>
                    <a:pt x="50" y="84"/>
                  </a:lnTo>
                  <a:lnTo>
                    <a:pt x="49" y="85"/>
                  </a:lnTo>
                  <a:lnTo>
                    <a:pt x="48" y="87"/>
                  </a:lnTo>
                  <a:lnTo>
                    <a:pt x="47" y="89"/>
                  </a:lnTo>
                  <a:lnTo>
                    <a:pt x="46" y="90"/>
                  </a:lnTo>
                  <a:lnTo>
                    <a:pt x="45" y="92"/>
                  </a:lnTo>
                  <a:lnTo>
                    <a:pt x="44" y="94"/>
                  </a:lnTo>
                  <a:lnTo>
                    <a:pt x="44" y="96"/>
                  </a:lnTo>
                  <a:lnTo>
                    <a:pt x="43" y="98"/>
                  </a:lnTo>
                  <a:lnTo>
                    <a:pt x="43" y="100"/>
                  </a:lnTo>
                  <a:lnTo>
                    <a:pt x="42" y="102"/>
                  </a:lnTo>
                  <a:lnTo>
                    <a:pt x="42" y="104"/>
                  </a:lnTo>
                  <a:lnTo>
                    <a:pt x="41" y="106"/>
                  </a:lnTo>
                  <a:lnTo>
                    <a:pt x="41" y="108"/>
                  </a:lnTo>
                  <a:lnTo>
                    <a:pt x="41" y="110"/>
                  </a:lnTo>
                  <a:lnTo>
                    <a:pt x="41" y="112"/>
                  </a:lnTo>
                  <a:lnTo>
                    <a:pt x="41" y="114"/>
                  </a:lnTo>
                  <a:lnTo>
                    <a:pt x="41" y="116"/>
                  </a:lnTo>
                  <a:lnTo>
                    <a:pt x="41" y="118"/>
                  </a:lnTo>
                  <a:lnTo>
                    <a:pt x="42" y="120"/>
                  </a:lnTo>
                  <a:lnTo>
                    <a:pt x="42" y="122"/>
                  </a:lnTo>
                  <a:lnTo>
                    <a:pt x="43" y="124"/>
                  </a:lnTo>
                  <a:lnTo>
                    <a:pt x="43" y="127"/>
                  </a:lnTo>
                  <a:lnTo>
                    <a:pt x="44" y="129"/>
                  </a:lnTo>
                  <a:lnTo>
                    <a:pt x="45" y="131"/>
                  </a:lnTo>
                  <a:lnTo>
                    <a:pt x="46" y="134"/>
                  </a:lnTo>
                  <a:lnTo>
                    <a:pt x="47" y="137"/>
                  </a:lnTo>
                  <a:lnTo>
                    <a:pt x="49" y="139"/>
                  </a:lnTo>
                  <a:lnTo>
                    <a:pt x="50" y="142"/>
                  </a:lnTo>
                  <a:lnTo>
                    <a:pt x="52" y="144"/>
                  </a:lnTo>
                  <a:lnTo>
                    <a:pt x="53" y="146"/>
                  </a:lnTo>
                  <a:lnTo>
                    <a:pt x="55" y="149"/>
                  </a:lnTo>
                  <a:lnTo>
                    <a:pt x="57" y="151"/>
                  </a:lnTo>
                  <a:lnTo>
                    <a:pt x="59" y="153"/>
                  </a:lnTo>
                  <a:lnTo>
                    <a:pt x="61" y="155"/>
                  </a:lnTo>
                  <a:lnTo>
                    <a:pt x="63" y="157"/>
                  </a:lnTo>
                  <a:lnTo>
                    <a:pt x="65" y="158"/>
                  </a:lnTo>
                  <a:lnTo>
                    <a:pt x="67" y="160"/>
                  </a:lnTo>
                  <a:lnTo>
                    <a:pt x="70" y="161"/>
                  </a:lnTo>
                  <a:lnTo>
                    <a:pt x="73" y="162"/>
                  </a:lnTo>
                  <a:lnTo>
                    <a:pt x="75" y="163"/>
                  </a:lnTo>
                  <a:lnTo>
                    <a:pt x="78" y="165"/>
                  </a:lnTo>
                  <a:lnTo>
                    <a:pt x="81" y="166"/>
                  </a:lnTo>
                  <a:lnTo>
                    <a:pt x="84" y="166"/>
                  </a:lnTo>
                  <a:lnTo>
                    <a:pt x="87" y="166"/>
                  </a:lnTo>
                  <a:lnTo>
                    <a:pt x="90" y="167"/>
                  </a:lnTo>
                  <a:lnTo>
                    <a:pt x="94" y="167"/>
                  </a:lnTo>
                  <a:lnTo>
                    <a:pt x="97" y="167"/>
                  </a:lnTo>
                  <a:lnTo>
                    <a:pt x="101" y="167"/>
                  </a:lnTo>
                  <a:lnTo>
                    <a:pt x="105" y="166"/>
                  </a:lnTo>
                  <a:lnTo>
                    <a:pt x="108" y="166"/>
                  </a:lnTo>
                  <a:lnTo>
                    <a:pt x="112" y="165"/>
                  </a:lnTo>
                  <a:lnTo>
                    <a:pt x="117" y="164"/>
                  </a:lnTo>
                  <a:lnTo>
                    <a:pt x="120" y="163"/>
                  </a:lnTo>
                  <a:lnTo>
                    <a:pt x="125" y="162"/>
                  </a:lnTo>
                  <a:lnTo>
                    <a:pt x="129" y="160"/>
                  </a:lnTo>
                  <a:lnTo>
                    <a:pt x="134" y="158"/>
                  </a:lnTo>
                  <a:lnTo>
                    <a:pt x="139" y="157"/>
                  </a:lnTo>
                  <a:lnTo>
                    <a:pt x="143" y="155"/>
                  </a:lnTo>
                  <a:lnTo>
                    <a:pt x="147" y="153"/>
                  </a:lnTo>
                  <a:lnTo>
                    <a:pt x="152" y="151"/>
                  </a:lnTo>
                  <a:lnTo>
                    <a:pt x="156" y="149"/>
                  </a:lnTo>
                  <a:lnTo>
                    <a:pt x="159" y="147"/>
                  </a:lnTo>
                  <a:lnTo>
                    <a:pt x="163" y="145"/>
                  </a:lnTo>
                  <a:lnTo>
                    <a:pt x="166" y="143"/>
                  </a:lnTo>
                  <a:lnTo>
                    <a:pt x="169" y="140"/>
                  </a:lnTo>
                  <a:lnTo>
                    <a:pt x="172" y="138"/>
                  </a:lnTo>
                  <a:lnTo>
                    <a:pt x="174" y="135"/>
                  </a:lnTo>
                  <a:lnTo>
                    <a:pt x="177" y="133"/>
                  </a:lnTo>
                  <a:lnTo>
                    <a:pt x="179" y="131"/>
                  </a:lnTo>
                  <a:lnTo>
                    <a:pt x="181" y="128"/>
                  </a:lnTo>
                  <a:lnTo>
                    <a:pt x="182" y="126"/>
                  </a:lnTo>
                  <a:lnTo>
                    <a:pt x="184" y="123"/>
                  </a:lnTo>
                  <a:lnTo>
                    <a:pt x="185" y="121"/>
                  </a:lnTo>
                  <a:lnTo>
                    <a:pt x="187" y="118"/>
                  </a:lnTo>
                  <a:lnTo>
                    <a:pt x="187" y="115"/>
                  </a:lnTo>
                  <a:lnTo>
                    <a:pt x="188" y="112"/>
                  </a:lnTo>
                  <a:lnTo>
                    <a:pt x="189" y="110"/>
                  </a:lnTo>
                  <a:lnTo>
                    <a:pt x="189" y="107"/>
                  </a:lnTo>
                  <a:lnTo>
                    <a:pt x="190" y="104"/>
                  </a:lnTo>
                  <a:lnTo>
                    <a:pt x="190" y="101"/>
                  </a:lnTo>
                  <a:lnTo>
                    <a:pt x="190" y="98"/>
                  </a:lnTo>
                  <a:lnTo>
                    <a:pt x="190" y="96"/>
                  </a:lnTo>
                  <a:lnTo>
                    <a:pt x="190" y="93"/>
                  </a:lnTo>
                  <a:lnTo>
                    <a:pt x="189" y="90"/>
                  </a:lnTo>
                  <a:lnTo>
                    <a:pt x="189" y="87"/>
                  </a:lnTo>
                  <a:lnTo>
                    <a:pt x="188" y="84"/>
                  </a:lnTo>
                  <a:lnTo>
                    <a:pt x="187" y="81"/>
                  </a:lnTo>
                  <a:lnTo>
                    <a:pt x="187" y="78"/>
                  </a:lnTo>
                  <a:lnTo>
                    <a:pt x="186" y="76"/>
                  </a:lnTo>
                  <a:lnTo>
                    <a:pt x="185" y="74"/>
                  </a:lnTo>
                  <a:lnTo>
                    <a:pt x="184" y="72"/>
                  </a:lnTo>
                  <a:lnTo>
                    <a:pt x="183" y="70"/>
                  </a:lnTo>
                  <a:lnTo>
                    <a:pt x="181" y="68"/>
                  </a:lnTo>
                  <a:lnTo>
                    <a:pt x="180" y="67"/>
                  </a:lnTo>
                  <a:lnTo>
                    <a:pt x="179" y="65"/>
                  </a:lnTo>
                  <a:lnTo>
                    <a:pt x="178" y="64"/>
                  </a:lnTo>
                  <a:lnTo>
                    <a:pt x="176" y="62"/>
                  </a:lnTo>
                  <a:lnTo>
                    <a:pt x="175" y="61"/>
                  </a:lnTo>
                  <a:lnTo>
                    <a:pt x="173" y="59"/>
                  </a:lnTo>
                  <a:lnTo>
                    <a:pt x="172" y="58"/>
                  </a:lnTo>
                  <a:lnTo>
                    <a:pt x="170" y="56"/>
                  </a:lnTo>
                  <a:lnTo>
                    <a:pt x="168" y="55"/>
                  </a:lnTo>
                  <a:lnTo>
                    <a:pt x="166" y="54"/>
                  </a:lnTo>
                  <a:lnTo>
                    <a:pt x="165" y="53"/>
                  </a:lnTo>
                  <a:lnTo>
                    <a:pt x="163" y="52"/>
                  </a:lnTo>
                  <a:lnTo>
                    <a:pt x="160" y="51"/>
                  </a:lnTo>
                  <a:lnTo>
                    <a:pt x="158" y="50"/>
                  </a:lnTo>
                  <a:lnTo>
                    <a:pt x="156" y="49"/>
                  </a:lnTo>
                  <a:lnTo>
                    <a:pt x="154" y="49"/>
                  </a:lnTo>
                  <a:lnTo>
                    <a:pt x="151" y="48"/>
                  </a:lnTo>
                  <a:lnTo>
                    <a:pt x="149" y="47"/>
                  </a:lnTo>
                  <a:lnTo>
                    <a:pt x="146" y="47"/>
                  </a:lnTo>
                  <a:lnTo>
                    <a:pt x="144" y="47"/>
                  </a:lnTo>
                  <a:lnTo>
                    <a:pt x="141" y="47"/>
                  </a:lnTo>
                  <a:lnTo>
                    <a:pt x="138" y="47"/>
                  </a:lnTo>
                  <a:lnTo>
                    <a:pt x="135" y="47"/>
                  </a:lnTo>
                  <a:lnTo>
                    <a:pt x="132" y="47"/>
                  </a:lnTo>
                  <a:lnTo>
                    <a:pt x="129" y="47"/>
                  </a:lnTo>
                  <a:lnTo>
                    <a:pt x="126" y="47"/>
                  </a:lnTo>
                  <a:lnTo>
                    <a:pt x="123" y="47"/>
                  </a:lnTo>
                </a:path>
              </a:pathLst>
            </a:custGeom>
            <a:solidFill>
              <a:srgbClr val="000000"/>
            </a:solidFill>
            <a:ln w="9525" cap="rnd">
              <a:noFill/>
              <a:round/>
              <a:headEnd/>
              <a:tailEnd/>
            </a:ln>
          </p:spPr>
          <p:txBody>
            <a:bodyPr>
              <a:prstTxWarp prst="textNoShape">
                <a:avLst/>
              </a:prstTxWarp>
            </a:bodyPr>
            <a:lstStyle/>
            <a:p>
              <a:endParaRPr lang="en-US"/>
            </a:p>
          </p:txBody>
        </p:sp>
        <p:sp>
          <p:nvSpPr>
            <p:cNvPr id="174146" name="Freeform 409"/>
            <p:cNvSpPr>
              <a:spLocks noChangeAspect="1"/>
            </p:cNvSpPr>
            <p:nvPr/>
          </p:nvSpPr>
          <p:spPr bwMode="auto">
            <a:xfrm rot="195999">
              <a:off x="2407751" y="3692989"/>
              <a:ext cx="241571" cy="195669"/>
            </a:xfrm>
            <a:custGeom>
              <a:avLst/>
              <a:gdLst>
                <a:gd name="T0" fmla="*/ 255 w 256"/>
                <a:gd name="T1" fmla="*/ 168 h 219"/>
                <a:gd name="T2" fmla="*/ 37 w 256"/>
                <a:gd name="T3" fmla="*/ 218 h 219"/>
                <a:gd name="T4" fmla="*/ 0 w 256"/>
                <a:gd name="T5" fmla="*/ 56 h 219"/>
                <a:gd name="T6" fmla="*/ 38 w 256"/>
                <a:gd name="T7" fmla="*/ 47 h 219"/>
                <a:gd name="T8" fmla="*/ 66 w 256"/>
                <a:gd name="T9" fmla="*/ 166 h 219"/>
                <a:gd name="T10" fmla="*/ 113 w 256"/>
                <a:gd name="T11" fmla="*/ 155 h 219"/>
                <a:gd name="T12" fmla="*/ 87 w 256"/>
                <a:gd name="T13" fmla="*/ 43 h 219"/>
                <a:gd name="T14" fmla="*/ 125 w 256"/>
                <a:gd name="T15" fmla="*/ 34 h 219"/>
                <a:gd name="T16" fmla="*/ 151 w 256"/>
                <a:gd name="T17" fmla="*/ 147 h 219"/>
                <a:gd name="T18" fmla="*/ 208 w 256"/>
                <a:gd name="T19" fmla="*/ 133 h 219"/>
                <a:gd name="T20" fmla="*/ 180 w 256"/>
                <a:gd name="T21" fmla="*/ 9 h 219"/>
                <a:gd name="T22" fmla="*/ 218 w 256"/>
                <a:gd name="T23" fmla="*/ 0 h 219"/>
                <a:gd name="T24" fmla="*/ 255 w 256"/>
                <a:gd name="T25" fmla="*/ 168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19"/>
                <a:gd name="T41" fmla="*/ 256 w 256"/>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19">
                  <a:moveTo>
                    <a:pt x="255" y="168"/>
                  </a:moveTo>
                  <a:lnTo>
                    <a:pt x="37" y="218"/>
                  </a:lnTo>
                  <a:lnTo>
                    <a:pt x="0" y="56"/>
                  </a:lnTo>
                  <a:lnTo>
                    <a:pt x="38" y="47"/>
                  </a:lnTo>
                  <a:lnTo>
                    <a:pt x="66" y="166"/>
                  </a:lnTo>
                  <a:lnTo>
                    <a:pt x="113" y="155"/>
                  </a:lnTo>
                  <a:lnTo>
                    <a:pt x="87" y="43"/>
                  </a:lnTo>
                  <a:lnTo>
                    <a:pt x="125" y="34"/>
                  </a:lnTo>
                  <a:lnTo>
                    <a:pt x="151" y="147"/>
                  </a:lnTo>
                  <a:lnTo>
                    <a:pt x="208" y="133"/>
                  </a:lnTo>
                  <a:lnTo>
                    <a:pt x="180" y="9"/>
                  </a:lnTo>
                  <a:lnTo>
                    <a:pt x="218" y="0"/>
                  </a:lnTo>
                  <a:lnTo>
                    <a:pt x="255" y="168"/>
                  </a:lnTo>
                </a:path>
              </a:pathLst>
            </a:custGeom>
            <a:solidFill>
              <a:srgbClr val="000000"/>
            </a:solidFill>
            <a:ln w="9525" cap="rnd">
              <a:noFill/>
              <a:round/>
              <a:headEnd/>
              <a:tailEnd/>
            </a:ln>
          </p:spPr>
          <p:txBody>
            <a:bodyPr>
              <a:prstTxWarp prst="textNoShape">
                <a:avLst/>
              </a:prstTxWarp>
            </a:bodyPr>
            <a:lstStyle/>
            <a:p>
              <a:endParaRPr lang="en-US"/>
            </a:p>
          </p:txBody>
        </p:sp>
        <p:sp>
          <p:nvSpPr>
            <p:cNvPr id="174147" name="Freeform 410"/>
            <p:cNvSpPr>
              <a:spLocks noChangeAspect="1"/>
            </p:cNvSpPr>
            <p:nvPr/>
          </p:nvSpPr>
          <p:spPr bwMode="auto">
            <a:xfrm>
              <a:off x="2397891" y="3324403"/>
              <a:ext cx="216921" cy="191118"/>
            </a:xfrm>
            <a:custGeom>
              <a:avLst/>
              <a:gdLst>
                <a:gd name="T0" fmla="*/ 231 w 232"/>
                <a:gd name="T1" fmla="*/ 0 h 220"/>
                <a:gd name="T2" fmla="*/ 228 w 232"/>
                <a:gd name="T3" fmla="*/ 47 h 220"/>
                <a:gd name="T4" fmla="*/ 177 w 232"/>
                <a:gd name="T5" fmla="*/ 63 h 220"/>
                <a:gd name="T6" fmla="*/ 171 w 232"/>
                <a:gd name="T7" fmla="*/ 149 h 220"/>
                <a:gd name="T8" fmla="*/ 221 w 232"/>
                <a:gd name="T9" fmla="*/ 171 h 220"/>
                <a:gd name="T10" fmla="*/ 218 w 232"/>
                <a:gd name="T11" fmla="*/ 219 h 220"/>
                <a:gd name="T12" fmla="*/ 0 w 232"/>
                <a:gd name="T13" fmla="*/ 117 h 220"/>
                <a:gd name="T14" fmla="*/ 3 w 232"/>
                <a:gd name="T15" fmla="*/ 71 h 220"/>
                <a:gd name="T16" fmla="*/ 231 w 232"/>
                <a:gd name="T17" fmla="*/ 0 h 220"/>
                <a:gd name="T18" fmla="*/ 137 w 232"/>
                <a:gd name="T19" fmla="*/ 75 h 220"/>
                <a:gd name="T20" fmla="*/ 55 w 232"/>
                <a:gd name="T21" fmla="*/ 99 h 220"/>
                <a:gd name="T22" fmla="*/ 133 w 232"/>
                <a:gd name="T23" fmla="*/ 133 h 220"/>
                <a:gd name="T24" fmla="*/ 137 w 232"/>
                <a:gd name="T25" fmla="*/ 75 h 220"/>
                <a:gd name="T26" fmla="*/ 231 w 232"/>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220"/>
                <a:gd name="T44" fmla="*/ 232 w 232"/>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220">
                  <a:moveTo>
                    <a:pt x="231" y="0"/>
                  </a:moveTo>
                  <a:lnTo>
                    <a:pt x="228" y="47"/>
                  </a:lnTo>
                  <a:lnTo>
                    <a:pt x="177" y="63"/>
                  </a:lnTo>
                  <a:lnTo>
                    <a:pt x="171" y="149"/>
                  </a:lnTo>
                  <a:lnTo>
                    <a:pt x="221" y="171"/>
                  </a:lnTo>
                  <a:lnTo>
                    <a:pt x="218" y="219"/>
                  </a:lnTo>
                  <a:lnTo>
                    <a:pt x="0" y="117"/>
                  </a:lnTo>
                  <a:lnTo>
                    <a:pt x="3" y="71"/>
                  </a:lnTo>
                  <a:lnTo>
                    <a:pt x="231" y="0"/>
                  </a:lnTo>
                  <a:lnTo>
                    <a:pt x="137" y="75"/>
                  </a:lnTo>
                  <a:lnTo>
                    <a:pt x="55" y="99"/>
                  </a:lnTo>
                  <a:lnTo>
                    <a:pt x="133" y="133"/>
                  </a:lnTo>
                  <a:lnTo>
                    <a:pt x="137" y="75"/>
                  </a:lnTo>
                  <a:lnTo>
                    <a:pt x="231"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48" name="Freeform 411"/>
            <p:cNvSpPr>
              <a:spLocks noChangeAspect="1"/>
            </p:cNvSpPr>
            <p:nvPr/>
          </p:nvSpPr>
          <p:spPr bwMode="auto">
            <a:xfrm>
              <a:off x="2417611" y="3110533"/>
              <a:ext cx="241571" cy="191118"/>
            </a:xfrm>
            <a:custGeom>
              <a:avLst/>
              <a:gdLst>
                <a:gd name="T0" fmla="*/ 20 w 261"/>
                <a:gd name="T1" fmla="*/ 71 h 216"/>
                <a:gd name="T2" fmla="*/ 24 w 261"/>
                <a:gd name="T3" fmla="*/ 55 h 216"/>
                <a:gd name="T4" fmla="*/ 28 w 261"/>
                <a:gd name="T5" fmla="*/ 42 h 216"/>
                <a:gd name="T6" fmla="*/ 33 w 261"/>
                <a:gd name="T7" fmla="*/ 31 h 216"/>
                <a:gd name="T8" fmla="*/ 37 w 261"/>
                <a:gd name="T9" fmla="*/ 23 h 216"/>
                <a:gd name="T10" fmla="*/ 43 w 261"/>
                <a:gd name="T11" fmla="*/ 16 h 216"/>
                <a:gd name="T12" fmla="*/ 49 w 261"/>
                <a:gd name="T13" fmla="*/ 11 h 216"/>
                <a:gd name="T14" fmla="*/ 57 w 261"/>
                <a:gd name="T15" fmla="*/ 6 h 216"/>
                <a:gd name="T16" fmla="*/ 65 w 261"/>
                <a:gd name="T17" fmla="*/ 3 h 216"/>
                <a:gd name="T18" fmla="*/ 74 w 261"/>
                <a:gd name="T19" fmla="*/ 0 h 216"/>
                <a:gd name="T20" fmla="*/ 83 w 261"/>
                <a:gd name="T21" fmla="*/ 0 h 216"/>
                <a:gd name="T22" fmla="*/ 92 w 261"/>
                <a:gd name="T23" fmla="*/ 0 h 216"/>
                <a:gd name="T24" fmla="*/ 102 w 261"/>
                <a:gd name="T25" fmla="*/ 2 h 216"/>
                <a:gd name="T26" fmla="*/ 114 w 261"/>
                <a:gd name="T27" fmla="*/ 6 h 216"/>
                <a:gd name="T28" fmla="*/ 123 w 261"/>
                <a:gd name="T29" fmla="*/ 11 h 216"/>
                <a:gd name="T30" fmla="*/ 132 w 261"/>
                <a:gd name="T31" fmla="*/ 18 h 216"/>
                <a:gd name="T32" fmla="*/ 139 w 261"/>
                <a:gd name="T33" fmla="*/ 26 h 216"/>
                <a:gd name="T34" fmla="*/ 144 w 261"/>
                <a:gd name="T35" fmla="*/ 37 h 216"/>
                <a:gd name="T36" fmla="*/ 147 w 261"/>
                <a:gd name="T37" fmla="*/ 48 h 216"/>
                <a:gd name="T38" fmla="*/ 149 w 261"/>
                <a:gd name="T39" fmla="*/ 60 h 216"/>
                <a:gd name="T40" fmla="*/ 152 w 261"/>
                <a:gd name="T41" fmla="*/ 68 h 216"/>
                <a:gd name="T42" fmla="*/ 163 w 261"/>
                <a:gd name="T43" fmla="*/ 58 h 216"/>
                <a:gd name="T44" fmla="*/ 175 w 261"/>
                <a:gd name="T45" fmla="*/ 51 h 216"/>
                <a:gd name="T46" fmla="*/ 193 w 261"/>
                <a:gd name="T47" fmla="*/ 43 h 216"/>
                <a:gd name="T48" fmla="*/ 260 w 261"/>
                <a:gd name="T49" fmla="*/ 18 h 216"/>
                <a:gd name="T50" fmla="*/ 181 w 261"/>
                <a:gd name="T51" fmla="*/ 96 h 216"/>
                <a:gd name="T52" fmla="*/ 163 w 261"/>
                <a:gd name="T53" fmla="*/ 105 h 216"/>
                <a:gd name="T54" fmla="*/ 155 w 261"/>
                <a:gd name="T55" fmla="*/ 111 h 216"/>
                <a:gd name="T56" fmla="*/ 149 w 261"/>
                <a:gd name="T57" fmla="*/ 117 h 216"/>
                <a:gd name="T58" fmla="*/ 145 w 261"/>
                <a:gd name="T59" fmla="*/ 125 h 216"/>
                <a:gd name="T60" fmla="*/ 141 w 261"/>
                <a:gd name="T61" fmla="*/ 136 h 216"/>
                <a:gd name="T62" fmla="*/ 228 w 261"/>
                <a:gd name="T63" fmla="*/ 172 h 216"/>
                <a:gd name="T64" fmla="*/ 107 w 261"/>
                <a:gd name="T65" fmla="*/ 106 h 216"/>
                <a:gd name="T66" fmla="*/ 111 w 261"/>
                <a:gd name="T67" fmla="*/ 89 h 216"/>
                <a:gd name="T68" fmla="*/ 113 w 261"/>
                <a:gd name="T69" fmla="*/ 71 h 216"/>
                <a:gd name="T70" fmla="*/ 112 w 261"/>
                <a:gd name="T71" fmla="*/ 62 h 216"/>
                <a:gd name="T72" fmla="*/ 108 w 261"/>
                <a:gd name="T73" fmla="*/ 55 h 216"/>
                <a:gd name="T74" fmla="*/ 102 w 261"/>
                <a:gd name="T75" fmla="*/ 49 h 216"/>
                <a:gd name="T76" fmla="*/ 94 w 261"/>
                <a:gd name="T77" fmla="*/ 45 h 216"/>
                <a:gd name="T78" fmla="*/ 89 w 261"/>
                <a:gd name="T79" fmla="*/ 45 h 216"/>
                <a:gd name="T80" fmla="*/ 84 w 261"/>
                <a:gd name="T81" fmla="*/ 45 h 216"/>
                <a:gd name="T82" fmla="*/ 79 w 261"/>
                <a:gd name="T83" fmla="*/ 45 h 216"/>
                <a:gd name="T84" fmla="*/ 75 w 261"/>
                <a:gd name="T85" fmla="*/ 47 h 216"/>
                <a:gd name="T86" fmla="*/ 71 w 261"/>
                <a:gd name="T87" fmla="*/ 50 h 216"/>
                <a:gd name="T88" fmla="*/ 68 w 261"/>
                <a:gd name="T89" fmla="*/ 53 h 216"/>
                <a:gd name="T90" fmla="*/ 65 w 261"/>
                <a:gd name="T91" fmla="*/ 57 h 216"/>
                <a:gd name="T92" fmla="*/ 63 w 261"/>
                <a:gd name="T93" fmla="*/ 62 h 216"/>
                <a:gd name="T94" fmla="*/ 58 w 261"/>
                <a:gd name="T95" fmla="*/ 79 h 216"/>
                <a:gd name="T96" fmla="*/ 47 w 261"/>
                <a:gd name="T97" fmla="*/ 13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216"/>
                <a:gd name="T149" fmla="*/ 261 w 261"/>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216">
                  <a:moveTo>
                    <a:pt x="219" y="215"/>
                  </a:moveTo>
                  <a:lnTo>
                    <a:pt x="0" y="168"/>
                  </a:lnTo>
                  <a:lnTo>
                    <a:pt x="20" y="75"/>
                  </a:lnTo>
                  <a:lnTo>
                    <a:pt x="20" y="71"/>
                  </a:lnTo>
                  <a:lnTo>
                    <a:pt x="21" y="66"/>
                  </a:lnTo>
                  <a:lnTo>
                    <a:pt x="22" y="62"/>
                  </a:lnTo>
                  <a:lnTo>
                    <a:pt x="23" y="58"/>
                  </a:lnTo>
                  <a:lnTo>
                    <a:pt x="24" y="55"/>
                  </a:lnTo>
                  <a:lnTo>
                    <a:pt x="25" y="51"/>
                  </a:lnTo>
                  <a:lnTo>
                    <a:pt x="26" y="48"/>
                  </a:lnTo>
                  <a:lnTo>
                    <a:pt x="27" y="45"/>
                  </a:lnTo>
                  <a:lnTo>
                    <a:pt x="28" y="42"/>
                  </a:lnTo>
                  <a:lnTo>
                    <a:pt x="29" y="39"/>
                  </a:lnTo>
                  <a:lnTo>
                    <a:pt x="30" y="36"/>
                  </a:lnTo>
                  <a:lnTo>
                    <a:pt x="32" y="33"/>
                  </a:lnTo>
                  <a:lnTo>
                    <a:pt x="33" y="31"/>
                  </a:lnTo>
                  <a:lnTo>
                    <a:pt x="34" y="28"/>
                  </a:lnTo>
                  <a:lnTo>
                    <a:pt x="35" y="26"/>
                  </a:lnTo>
                  <a:lnTo>
                    <a:pt x="36" y="25"/>
                  </a:lnTo>
                  <a:lnTo>
                    <a:pt x="37" y="23"/>
                  </a:lnTo>
                  <a:lnTo>
                    <a:pt x="38" y="21"/>
                  </a:lnTo>
                  <a:lnTo>
                    <a:pt x="40" y="20"/>
                  </a:lnTo>
                  <a:lnTo>
                    <a:pt x="41" y="18"/>
                  </a:lnTo>
                  <a:lnTo>
                    <a:pt x="43" y="16"/>
                  </a:lnTo>
                  <a:lnTo>
                    <a:pt x="44" y="15"/>
                  </a:lnTo>
                  <a:lnTo>
                    <a:pt x="46" y="13"/>
                  </a:lnTo>
                  <a:lnTo>
                    <a:pt x="47" y="12"/>
                  </a:lnTo>
                  <a:lnTo>
                    <a:pt x="49" y="11"/>
                  </a:lnTo>
                  <a:lnTo>
                    <a:pt x="51" y="9"/>
                  </a:lnTo>
                  <a:lnTo>
                    <a:pt x="53" y="8"/>
                  </a:lnTo>
                  <a:lnTo>
                    <a:pt x="54" y="7"/>
                  </a:lnTo>
                  <a:lnTo>
                    <a:pt x="57" y="6"/>
                  </a:lnTo>
                  <a:lnTo>
                    <a:pt x="59" y="5"/>
                  </a:lnTo>
                  <a:lnTo>
                    <a:pt x="60" y="4"/>
                  </a:lnTo>
                  <a:lnTo>
                    <a:pt x="63" y="3"/>
                  </a:lnTo>
                  <a:lnTo>
                    <a:pt x="65" y="3"/>
                  </a:lnTo>
                  <a:lnTo>
                    <a:pt x="67" y="2"/>
                  </a:lnTo>
                  <a:lnTo>
                    <a:pt x="69" y="1"/>
                  </a:lnTo>
                  <a:lnTo>
                    <a:pt x="71" y="1"/>
                  </a:lnTo>
                  <a:lnTo>
                    <a:pt x="74" y="0"/>
                  </a:lnTo>
                  <a:lnTo>
                    <a:pt x="76" y="0"/>
                  </a:lnTo>
                  <a:lnTo>
                    <a:pt x="78" y="0"/>
                  </a:lnTo>
                  <a:lnTo>
                    <a:pt x="81" y="0"/>
                  </a:lnTo>
                  <a:lnTo>
                    <a:pt x="83" y="0"/>
                  </a:lnTo>
                  <a:lnTo>
                    <a:pt x="85" y="0"/>
                  </a:lnTo>
                  <a:lnTo>
                    <a:pt x="87" y="0"/>
                  </a:lnTo>
                  <a:lnTo>
                    <a:pt x="90" y="0"/>
                  </a:lnTo>
                  <a:lnTo>
                    <a:pt x="92" y="0"/>
                  </a:lnTo>
                  <a:lnTo>
                    <a:pt x="94" y="0"/>
                  </a:lnTo>
                  <a:lnTo>
                    <a:pt x="97" y="1"/>
                  </a:lnTo>
                  <a:lnTo>
                    <a:pt x="99" y="1"/>
                  </a:lnTo>
                  <a:lnTo>
                    <a:pt x="102" y="2"/>
                  </a:lnTo>
                  <a:lnTo>
                    <a:pt x="105" y="3"/>
                  </a:lnTo>
                  <a:lnTo>
                    <a:pt x="108" y="4"/>
                  </a:lnTo>
                  <a:lnTo>
                    <a:pt x="111" y="5"/>
                  </a:lnTo>
                  <a:lnTo>
                    <a:pt x="114" y="6"/>
                  </a:lnTo>
                  <a:lnTo>
                    <a:pt x="116" y="7"/>
                  </a:lnTo>
                  <a:lnTo>
                    <a:pt x="119" y="8"/>
                  </a:lnTo>
                  <a:lnTo>
                    <a:pt x="121" y="10"/>
                  </a:lnTo>
                  <a:lnTo>
                    <a:pt x="123" y="11"/>
                  </a:lnTo>
                  <a:lnTo>
                    <a:pt x="126" y="13"/>
                  </a:lnTo>
                  <a:lnTo>
                    <a:pt x="128" y="14"/>
                  </a:lnTo>
                  <a:lnTo>
                    <a:pt x="130" y="16"/>
                  </a:lnTo>
                  <a:lnTo>
                    <a:pt x="132" y="18"/>
                  </a:lnTo>
                  <a:lnTo>
                    <a:pt x="134" y="20"/>
                  </a:lnTo>
                  <a:lnTo>
                    <a:pt x="136" y="22"/>
                  </a:lnTo>
                  <a:lnTo>
                    <a:pt x="137" y="24"/>
                  </a:lnTo>
                  <a:lnTo>
                    <a:pt x="139" y="26"/>
                  </a:lnTo>
                  <a:lnTo>
                    <a:pt x="140" y="29"/>
                  </a:lnTo>
                  <a:lnTo>
                    <a:pt x="142" y="31"/>
                  </a:lnTo>
                  <a:lnTo>
                    <a:pt x="143" y="34"/>
                  </a:lnTo>
                  <a:lnTo>
                    <a:pt x="144" y="37"/>
                  </a:lnTo>
                  <a:lnTo>
                    <a:pt x="145" y="39"/>
                  </a:lnTo>
                  <a:lnTo>
                    <a:pt x="146" y="42"/>
                  </a:lnTo>
                  <a:lnTo>
                    <a:pt x="147" y="45"/>
                  </a:lnTo>
                  <a:lnTo>
                    <a:pt x="147" y="48"/>
                  </a:lnTo>
                  <a:lnTo>
                    <a:pt x="148" y="51"/>
                  </a:lnTo>
                  <a:lnTo>
                    <a:pt x="148" y="54"/>
                  </a:lnTo>
                  <a:lnTo>
                    <a:pt x="149" y="57"/>
                  </a:lnTo>
                  <a:lnTo>
                    <a:pt x="149" y="60"/>
                  </a:lnTo>
                  <a:lnTo>
                    <a:pt x="149" y="64"/>
                  </a:lnTo>
                  <a:lnTo>
                    <a:pt x="149" y="68"/>
                  </a:lnTo>
                  <a:lnTo>
                    <a:pt x="149" y="71"/>
                  </a:lnTo>
                  <a:lnTo>
                    <a:pt x="152" y="68"/>
                  </a:lnTo>
                  <a:lnTo>
                    <a:pt x="154" y="65"/>
                  </a:lnTo>
                  <a:lnTo>
                    <a:pt x="157" y="63"/>
                  </a:lnTo>
                  <a:lnTo>
                    <a:pt x="160" y="60"/>
                  </a:lnTo>
                  <a:lnTo>
                    <a:pt x="163" y="58"/>
                  </a:lnTo>
                  <a:lnTo>
                    <a:pt x="166" y="56"/>
                  </a:lnTo>
                  <a:lnTo>
                    <a:pt x="169" y="54"/>
                  </a:lnTo>
                  <a:lnTo>
                    <a:pt x="172" y="52"/>
                  </a:lnTo>
                  <a:lnTo>
                    <a:pt x="175" y="51"/>
                  </a:lnTo>
                  <a:lnTo>
                    <a:pt x="179" y="49"/>
                  </a:lnTo>
                  <a:lnTo>
                    <a:pt x="183" y="47"/>
                  </a:lnTo>
                  <a:lnTo>
                    <a:pt x="188" y="45"/>
                  </a:lnTo>
                  <a:lnTo>
                    <a:pt x="193" y="43"/>
                  </a:lnTo>
                  <a:lnTo>
                    <a:pt x="199" y="41"/>
                  </a:lnTo>
                  <a:lnTo>
                    <a:pt x="205" y="39"/>
                  </a:lnTo>
                  <a:lnTo>
                    <a:pt x="212" y="36"/>
                  </a:lnTo>
                  <a:lnTo>
                    <a:pt x="260" y="18"/>
                  </a:lnTo>
                  <a:lnTo>
                    <a:pt x="249" y="69"/>
                  </a:lnTo>
                  <a:lnTo>
                    <a:pt x="193" y="90"/>
                  </a:lnTo>
                  <a:lnTo>
                    <a:pt x="187" y="93"/>
                  </a:lnTo>
                  <a:lnTo>
                    <a:pt x="181" y="96"/>
                  </a:lnTo>
                  <a:lnTo>
                    <a:pt x="176" y="98"/>
                  </a:lnTo>
                  <a:lnTo>
                    <a:pt x="171" y="101"/>
                  </a:lnTo>
                  <a:lnTo>
                    <a:pt x="167" y="103"/>
                  </a:lnTo>
                  <a:lnTo>
                    <a:pt x="163" y="105"/>
                  </a:lnTo>
                  <a:lnTo>
                    <a:pt x="160" y="107"/>
                  </a:lnTo>
                  <a:lnTo>
                    <a:pt x="158" y="108"/>
                  </a:lnTo>
                  <a:lnTo>
                    <a:pt x="156" y="109"/>
                  </a:lnTo>
                  <a:lnTo>
                    <a:pt x="155" y="111"/>
                  </a:lnTo>
                  <a:lnTo>
                    <a:pt x="153" y="112"/>
                  </a:lnTo>
                  <a:lnTo>
                    <a:pt x="152" y="114"/>
                  </a:lnTo>
                  <a:lnTo>
                    <a:pt x="150" y="115"/>
                  </a:lnTo>
                  <a:lnTo>
                    <a:pt x="149" y="117"/>
                  </a:lnTo>
                  <a:lnTo>
                    <a:pt x="148" y="119"/>
                  </a:lnTo>
                  <a:lnTo>
                    <a:pt x="147" y="120"/>
                  </a:lnTo>
                  <a:lnTo>
                    <a:pt x="146" y="122"/>
                  </a:lnTo>
                  <a:lnTo>
                    <a:pt x="145" y="125"/>
                  </a:lnTo>
                  <a:lnTo>
                    <a:pt x="144" y="126"/>
                  </a:lnTo>
                  <a:lnTo>
                    <a:pt x="143" y="129"/>
                  </a:lnTo>
                  <a:lnTo>
                    <a:pt x="142" y="132"/>
                  </a:lnTo>
                  <a:lnTo>
                    <a:pt x="141" y="136"/>
                  </a:lnTo>
                  <a:lnTo>
                    <a:pt x="140" y="139"/>
                  </a:lnTo>
                  <a:lnTo>
                    <a:pt x="139" y="143"/>
                  </a:lnTo>
                  <a:lnTo>
                    <a:pt x="137" y="153"/>
                  </a:lnTo>
                  <a:lnTo>
                    <a:pt x="228" y="172"/>
                  </a:lnTo>
                  <a:lnTo>
                    <a:pt x="219" y="215"/>
                  </a:lnTo>
                  <a:lnTo>
                    <a:pt x="99" y="144"/>
                  </a:lnTo>
                  <a:lnTo>
                    <a:pt x="107" y="111"/>
                  </a:lnTo>
                  <a:lnTo>
                    <a:pt x="107" y="106"/>
                  </a:lnTo>
                  <a:lnTo>
                    <a:pt x="108" y="102"/>
                  </a:lnTo>
                  <a:lnTo>
                    <a:pt x="109" y="99"/>
                  </a:lnTo>
                  <a:lnTo>
                    <a:pt x="110" y="95"/>
                  </a:lnTo>
                  <a:lnTo>
                    <a:pt x="111" y="89"/>
                  </a:lnTo>
                  <a:lnTo>
                    <a:pt x="112" y="83"/>
                  </a:lnTo>
                  <a:lnTo>
                    <a:pt x="112" y="78"/>
                  </a:lnTo>
                  <a:lnTo>
                    <a:pt x="113" y="74"/>
                  </a:lnTo>
                  <a:lnTo>
                    <a:pt x="113" y="71"/>
                  </a:lnTo>
                  <a:lnTo>
                    <a:pt x="113" y="68"/>
                  </a:lnTo>
                  <a:lnTo>
                    <a:pt x="113" y="66"/>
                  </a:lnTo>
                  <a:lnTo>
                    <a:pt x="112" y="64"/>
                  </a:lnTo>
                  <a:lnTo>
                    <a:pt x="112" y="62"/>
                  </a:lnTo>
                  <a:lnTo>
                    <a:pt x="111" y="60"/>
                  </a:lnTo>
                  <a:lnTo>
                    <a:pt x="110" y="58"/>
                  </a:lnTo>
                  <a:lnTo>
                    <a:pt x="109" y="57"/>
                  </a:lnTo>
                  <a:lnTo>
                    <a:pt x="108" y="55"/>
                  </a:lnTo>
                  <a:lnTo>
                    <a:pt x="107" y="53"/>
                  </a:lnTo>
                  <a:lnTo>
                    <a:pt x="105" y="52"/>
                  </a:lnTo>
                  <a:lnTo>
                    <a:pt x="104" y="50"/>
                  </a:lnTo>
                  <a:lnTo>
                    <a:pt x="102" y="49"/>
                  </a:lnTo>
                  <a:lnTo>
                    <a:pt x="101" y="48"/>
                  </a:lnTo>
                  <a:lnTo>
                    <a:pt x="99" y="47"/>
                  </a:lnTo>
                  <a:lnTo>
                    <a:pt x="97" y="46"/>
                  </a:lnTo>
                  <a:lnTo>
                    <a:pt x="94" y="45"/>
                  </a:lnTo>
                  <a:lnTo>
                    <a:pt x="92" y="45"/>
                  </a:lnTo>
                  <a:lnTo>
                    <a:pt x="91" y="45"/>
                  </a:lnTo>
                  <a:lnTo>
                    <a:pt x="90" y="45"/>
                  </a:lnTo>
                  <a:lnTo>
                    <a:pt x="89" y="45"/>
                  </a:lnTo>
                  <a:lnTo>
                    <a:pt x="87" y="44"/>
                  </a:lnTo>
                  <a:lnTo>
                    <a:pt x="86" y="44"/>
                  </a:lnTo>
                  <a:lnTo>
                    <a:pt x="85" y="44"/>
                  </a:lnTo>
                  <a:lnTo>
                    <a:pt x="84" y="45"/>
                  </a:lnTo>
                  <a:lnTo>
                    <a:pt x="83" y="45"/>
                  </a:lnTo>
                  <a:lnTo>
                    <a:pt x="81" y="45"/>
                  </a:lnTo>
                  <a:lnTo>
                    <a:pt x="79" y="45"/>
                  </a:lnTo>
                  <a:lnTo>
                    <a:pt x="78" y="45"/>
                  </a:lnTo>
                  <a:lnTo>
                    <a:pt x="77" y="46"/>
                  </a:lnTo>
                  <a:lnTo>
                    <a:pt x="76" y="47"/>
                  </a:lnTo>
                  <a:lnTo>
                    <a:pt x="75" y="47"/>
                  </a:lnTo>
                  <a:lnTo>
                    <a:pt x="74" y="48"/>
                  </a:lnTo>
                  <a:lnTo>
                    <a:pt x="73" y="48"/>
                  </a:lnTo>
                  <a:lnTo>
                    <a:pt x="72" y="49"/>
                  </a:lnTo>
                  <a:lnTo>
                    <a:pt x="71" y="50"/>
                  </a:lnTo>
                  <a:lnTo>
                    <a:pt x="70" y="51"/>
                  </a:lnTo>
                  <a:lnTo>
                    <a:pt x="69" y="52"/>
                  </a:lnTo>
                  <a:lnTo>
                    <a:pt x="68" y="53"/>
                  </a:lnTo>
                  <a:lnTo>
                    <a:pt x="68" y="54"/>
                  </a:lnTo>
                  <a:lnTo>
                    <a:pt x="67" y="55"/>
                  </a:lnTo>
                  <a:lnTo>
                    <a:pt x="66" y="56"/>
                  </a:lnTo>
                  <a:lnTo>
                    <a:pt x="65" y="57"/>
                  </a:lnTo>
                  <a:lnTo>
                    <a:pt x="65" y="58"/>
                  </a:lnTo>
                  <a:lnTo>
                    <a:pt x="64" y="60"/>
                  </a:lnTo>
                  <a:lnTo>
                    <a:pt x="63" y="61"/>
                  </a:lnTo>
                  <a:lnTo>
                    <a:pt x="63" y="62"/>
                  </a:lnTo>
                  <a:lnTo>
                    <a:pt x="62" y="63"/>
                  </a:lnTo>
                  <a:lnTo>
                    <a:pt x="61" y="68"/>
                  </a:lnTo>
                  <a:lnTo>
                    <a:pt x="60" y="75"/>
                  </a:lnTo>
                  <a:lnTo>
                    <a:pt x="58" y="79"/>
                  </a:lnTo>
                  <a:lnTo>
                    <a:pt x="57" y="85"/>
                  </a:lnTo>
                  <a:lnTo>
                    <a:pt x="56" y="91"/>
                  </a:lnTo>
                  <a:lnTo>
                    <a:pt x="54" y="97"/>
                  </a:lnTo>
                  <a:lnTo>
                    <a:pt x="47" y="133"/>
                  </a:lnTo>
                  <a:lnTo>
                    <a:pt x="99" y="144"/>
                  </a:lnTo>
                  <a:lnTo>
                    <a:pt x="219" y="215"/>
                  </a:lnTo>
                </a:path>
              </a:pathLst>
            </a:custGeom>
            <a:solidFill>
              <a:srgbClr val="FFFFFF"/>
            </a:solidFill>
            <a:ln w="9525" cap="rnd">
              <a:noFill/>
              <a:round/>
              <a:headEnd/>
              <a:tailEnd/>
            </a:ln>
          </p:spPr>
          <p:txBody>
            <a:bodyPr>
              <a:prstTxWarp prst="textNoShape">
                <a:avLst/>
              </a:prstTxWarp>
            </a:bodyPr>
            <a:lstStyle/>
            <a:p>
              <a:endParaRPr lang="en-US"/>
            </a:p>
          </p:txBody>
        </p:sp>
        <p:sp>
          <p:nvSpPr>
            <p:cNvPr id="174149" name="Freeform 412"/>
            <p:cNvSpPr>
              <a:spLocks noChangeAspect="1"/>
            </p:cNvSpPr>
            <p:nvPr/>
          </p:nvSpPr>
          <p:spPr bwMode="auto">
            <a:xfrm>
              <a:off x="2466911" y="2855708"/>
              <a:ext cx="276081" cy="250274"/>
            </a:xfrm>
            <a:custGeom>
              <a:avLst/>
              <a:gdLst>
                <a:gd name="T0" fmla="*/ 210 w 287"/>
                <a:gd name="T1" fmla="*/ 288 h 289"/>
                <a:gd name="T2" fmla="*/ 0 w 287"/>
                <a:gd name="T3" fmla="*/ 209 h 289"/>
                <a:gd name="T4" fmla="*/ 26 w 287"/>
                <a:gd name="T5" fmla="*/ 139 h 289"/>
                <a:gd name="T6" fmla="*/ 181 w 287"/>
                <a:gd name="T7" fmla="*/ 158 h 289"/>
                <a:gd name="T8" fmla="*/ 51 w 287"/>
                <a:gd name="T9" fmla="*/ 71 h 289"/>
                <a:gd name="T10" fmla="*/ 77 w 287"/>
                <a:gd name="T11" fmla="*/ 0 h 289"/>
                <a:gd name="T12" fmla="*/ 286 w 287"/>
                <a:gd name="T13" fmla="*/ 78 h 289"/>
                <a:gd name="T14" fmla="*/ 271 w 287"/>
                <a:gd name="T15" fmla="*/ 120 h 289"/>
                <a:gd name="T16" fmla="*/ 106 w 287"/>
                <a:gd name="T17" fmla="*/ 59 h 289"/>
                <a:gd name="T18" fmla="*/ 257 w 287"/>
                <a:gd name="T19" fmla="*/ 159 h 289"/>
                <a:gd name="T20" fmla="*/ 239 w 287"/>
                <a:gd name="T21" fmla="*/ 207 h 289"/>
                <a:gd name="T22" fmla="*/ 60 w 287"/>
                <a:gd name="T23" fmla="*/ 183 h 289"/>
                <a:gd name="T24" fmla="*/ 225 w 287"/>
                <a:gd name="T25" fmla="*/ 246 h 289"/>
                <a:gd name="T26" fmla="*/ 210 w 287"/>
                <a:gd name="T27" fmla="*/ 288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289"/>
                <a:gd name="T44" fmla="*/ 287 w 287"/>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289">
                  <a:moveTo>
                    <a:pt x="210" y="288"/>
                  </a:moveTo>
                  <a:lnTo>
                    <a:pt x="0" y="209"/>
                  </a:lnTo>
                  <a:lnTo>
                    <a:pt x="26" y="139"/>
                  </a:lnTo>
                  <a:lnTo>
                    <a:pt x="181" y="158"/>
                  </a:lnTo>
                  <a:lnTo>
                    <a:pt x="51" y="71"/>
                  </a:lnTo>
                  <a:lnTo>
                    <a:pt x="77" y="0"/>
                  </a:lnTo>
                  <a:lnTo>
                    <a:pt x="286" y="78"/>
                  </a:lnTo>
                  <a:lnTo>
                    <a:pt x="271" y="120"/>
                  </a:lnTo>
                  <a:lnTo>
                    <a:pt x="106" y="59"/>
                  </a:lnTo>
                  <a:lnTo>
                    <a:pt x="257" y="159"/>
                  </a:lnTo>
                  <a:lnTo>
                    <a:pt x="239" y="207"/>
                  </a:lnTo>
                  <a:lnTo>
                    <a:pt x="60" y="183"/>
                  </a:lnTo>
                  <a:lnTo>
                    <a:pt x="225" y="246"/>
                  </a:lnTo>
                  <a:lnTo>
                    <a:pt x="210" y="288"/>
                  </a:lnTo>
                </a:path>
              </a:pathLst>
            </a:custGeom>
            <a:solidFill>
              <a:srgbClr val="FFFFFF"/>
            </a:solidFill>
            <a:ln w="9525" cap="rnd">
              <a:noFill/>
              <a:round/>
              <a:headEnd/>
              <a:tailEnd/>
            </a:ln>
          </p:spPr>
          <p:txBody>
            <a:bodyPr>
              <a:prstTxWarp prst="textNoShape">
                <a:avLst/>
              </a:prstTxWarp>
            </a:bodyPr>
            <a:lstStyle/>
            <a:p>
              <a:endParaRPr lang="en-US"/>
            </a:p>
          </p:txBody>
        </p:sp>
        <p:sp>
          <p:nvSpPr>
            <p:cNvPr id="174150" name="Freeform 413"/>
            <p:cNvSpPr>
              <a:spLocks noChangeAspect="1"/>
            </p:cNvSpPr>
            <p:nvPr/>
          </p:nvSpPr>
          <p:spPr bwMode="auto">
            <a:xfrm>
              <a:off x="2560582" y="2660040"/>
              <a:ext cx="241571" cy="186568"/>
            </a:xfrm>
            <a:custGeom>
              <a:avLst/>
              <a:gdLst>
                <a:gd name="T0" fmla="*/ 236 w 257"/>
                <a:gd name="T1" fmla="*/ 215 h 216"/>
                <a:gd name="T2" fmla="*/ 152 w 257"/>
                <a:gd name="T3" fmla="*/ 173 h 216"/>
                <a:gd name="T4" fmla="*/ 0 w 257"/>
                <a:gd name="T5" fmla="*/ 187 h 216"/>
                <a:gd name="T6" fmla="*/ 23 w 257"/>
                <a:gd name="T7" fmla="*/ 141 h 216"/>
                <a:gd name="T8" fmla="*/ 128 w 257"/>
                <a:gd name="T9" fmla="*/ 135 h 216"/>
                <a:gd name="T10" fmla="*/ 69 w 257"/>
                <a:gd name="T11" fmla="*/ 47 h 216"/>
                <a:gd name="T12" fmla="*/ 92 w 257"/>
                <a:gd name="T13" fmla="*/ 0 h 216"/>
                <a:gd name="T14" fmla="*/ 172 w 257"/>
                <a:gd name="T15" fmla="*/ 133 h 216"/>
                <a:gd name="T16" fmla="*/ 256 w 257"/>
                <a:gd name="T17" fmla="*/ 175 h 216"/>
                <a:gd name="T18" fmla="*/ 236 w 257"/>
                <a:gd name="T19" fmla="*/ 215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216"/>
                <a:gd name="T32" fmla="*/ 257 w 25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216">
                  <a:moveTo>
                    <a:pt x="236" y="215"/>
                  </a:moveTo>
                  <a:lnTo>
                    <a:pt x="152" y="173"/>
                  </a:lnTo>
                  <a:lnTo>
                    <a:pt x="0" y="187"/>
                  </a:lnTo>
                  <a:lnTo>
                    <a:pt x="23" y="141"/>
                  </a:lnTo>
                  <a:lnTo>
                    <a:pt x="128" y="135"/>
                  </a:lnTo>
                  <a:lnTo>
                    <a:pt x="69" y="47"/>
                  </a:lnTo>
                  <a:lnTo>
                    <a:pt x="92" y="0"/>
                  </a:lnTo>
                  <a:lnTo>
                    <a:pt x="172" y="133"/>
                  </a:lnTo>
                  <a:lnTo>
                    <a:pt x="256" y="175"/>
                  </a:lnTo>
                  <a:lnTo>
                    <a:pt x="236" y="215"/>
                  </a:lnTo>
                </a:path>
              </a:pathLst>
            </a:custGeom>
            <a:solidFill>
              <a:srgbClr val="FFFFFF"/>
            </a:solidFill>
            <a:ln w="9525" cap="rnd">
              <a:noFill/>
              <a:round/>
              <a:headEnd/>
              <a:tailEnd/>
            </a:ln>
          </p:spPr>
          <p:txBody>
            <a:bodyPr>
              <a:prstTxWarp prst="textNoShape">
                <a:avLst/>
              </a:prstTxWarp>
            </a:bodyPr>
            <a:lstStyle/>
            <a:p>
              <a:endParaRPr lang="en-US"/>
            </a:p>
          </p:txBody>
        </p:sp>
        <p:sp>
          <p:nvSpPr>
            <p:cNvPr id="174151" name="Freeform 414"/>
            <p:cNvSpPr>
              <a:spLocks noChangeAspect="1"/>
            </p:cNvSpPr>
            <p:nvPr/>
          </p:nvSpPr>
          <p:spPr bwMode="auto">
            <a:xfrm rot="377576">
              <a:off x="2595092" y="4298197"/>
              <a:ext cx="261291" cy="163816"/>
            </a:xfrm>
            <a:custGeom>
              <a:avLst/>
              <a:gdLst>
                <a:gd name="T0" fmla="*/ 271 w 272"/>
                <a:gd name="T1" fmla="*/ 57 h 191"/>
                <a:gd name="T2" fmla="*/ 90 w 272"/>
                <a:gd name="T3" fmla="*/ 190 h 191"/>
                <a:gd name="T4" fmla="*/ 0 w 272"/>
                <a:gd name="T5" fmla="*/ 64 h 191"/>
                <a:gd name="T6" fmla="*/ 31 w 272"/>
                <a:gd name="T7" fmla="*/ 41 h 191"/>
                <a:gd name="T8" fmla="*/ 96 w 272"/>
                <a:gd name="T9" fmla="*/ 130 h 191"/>
                <a:gd name="T10" fmla="*/ 137 w 272"/>
                <a:gd name="T11" fmla="*/ 100 h 191"/>
                <a:gd name="T12" fmla="*/ 81 w 272"/>
                <a:gd name="T13" fmla="*/ 22 h 191"/>
                <a:gd name="T14" fmla="*/ 113 w 272"/>
                <a:gd name="T15" fmla="*/ 0 h 191"/>
                <a:gd name="T16" fmla="*/ 169 w 272"/>
                <a:gd name="T17" fmla="*/ 77 h 191"/>
                <a:gd name="T18" fmla="*/ 245 w 272"/>
                <a:gd name="T19" fmla="*/ 21 h 191"/>
                <a:gd name="T20" fmla="*/ 271 w 272"/>
                <a:gd name="T21" fmla="*/ 5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191"/>
                <a:gd name="T35" fmla="*/ 272 w 272"/>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191">
                  <a:moveTo>
                    <a:pt x="271" y="57"/>
                  </a:moveTo>
                  <a:lnTo>
                    <a:pt x="90" y="190"/>
                  </a:lnTo>
                  <a:lnTo>
                    <a:pt x="0" y="64"/>
                  </a:lnTo>
                  <a:lnTo>
                    <a:pt x="31" y="41"/>
                  </a:lnTo>
                  <a:lnTo>
                    <a:pt x="96" y="130"/>
                  </a:lnTo>
                  <a:lnTo>
                    <a:pt x="137" y="100"/>
                  </a:lnTo>
                  <a:lnTo>
                    <a:pt x="81" y="22"/>
                  </a:lnTo>
                  <a:lnTo>
                    <a:pt x="113" y="0"/>
                  </a:lnTo>
                  <a:lnTo>
                    <a:pt x="169" y="77"/>
                  </a:lnTo>
                  <a:lnTo>
                    <a:pt x="245" y="21"/>
                  </a:lnTo>
                  <a:lnTo>
                    <a:pt x="271" y="57"/>
                  </a:lnTo>
                </a:path>
              </a:pathLst>
            </a:custGeom>
            <a:solidFill>
              <a:srgbClr val="FFFFFF"/>
            </a:solidFill>
            <a:ln w="9525" cap="rnd">
              <a:noFill/>
              <a:round/>
              <a:headEnd/>
              <a:tailEnd/>
            </a:ln>
          </p:spPr>
          <p:txBody>
            <a:bodyPr>
              <a:prstTxWarp prst="textNoShape">
                <a:avLst/>
              </a:prstTxWarp>
            </a:bodyPr>
            <a:lstStyle/>
            <a:p>
              <a:endParaRPr lang="en-US"/>
            </a:p>
          </p:txBody>
        </p:sp>
        <p:sp>
          <p:nvSpPr>
            <p:cNvPr id="174152" name="Freeform 415"/>
            <p:cNvSpPr>
              <a:spLocks noChangeAspect="1"/>
            </p:cNvSpPr>
            <p:nvPr/>
          </p:nvSpPr>
          <p:spPr bwMode="auto">
            <a:xfrm rot="385345">
              <a:off x="2521141" y="4148032"/>
              <a:ext cx="251431" cy="163816"/>
            </a:xfrm>
            <a:custGeom>
              <a:avLst/>
              <a:gdLst>
                <a:gd name="T0" fmla="*/ 270 w 271"/>
                <a:gd name="T1" fmla="*/ 73 h 187"/>
                <a:gd name="T2" fmla="*/ 76 w 271"/>
                <a:gd name="T3" fmla="*/ 186 h 187"/>
                <a:gd name="T4" fmla="*/ 0 w 271"/>
                <a:gd name="T5" fmla="*/ 51 h 187"/>
                <a:gd name="T6" fmla="*/ 34 w 271"/>
                <a:gd name="T7" fmla="*/ 31 h 187"/>
                <a:gd name="T8" fmla="*/ 88 w 271"/>
                <a:gd name="T9" fmla="*/ 128 h 187"/>
                <a:gd name="T10" fmla="*/ 133 w 271"/>
                <a:gd name="T11" fmla="*/ 102 h 187"/>
                <a:gd name="T12" fmla="*/ 85 w 271"/>
                <a:gd name="T13" fmla="*/ 19 h 187"/>
                <a:gd name="T14" fmla="*/ 119 w 271"/>
                <a:gd name="T15" fmla="*/ 0 h 187"/>
                <a:gd name="T16" fmla="*/ 166 w 271"/>
                <a:gd name="T17" fmla="*/ 82 h 187"/>
                <a:gd name="T18" fmla="*/ 248 w 271"/>
                <a:gd name="T19" fmla="*/ 35 h 187"/>
                <a:gd name="T20" fmla="*/ 270 w 271"/>
                <a:gd name="T21" fmla="*/ 73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1"/>
                <a:gd name="T34" fmla="*/ 0 h 187"/>
                <a:gd name="T35" fmla="*/ 271 w 271"/>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1" h="187">
                  <a:moveTo>
                    <a:pt x="270" y="73"/>
                  </a:moveTo>
                  <a:lnTo>
                    <a:pt x="76" y="186"/>
                  </a:lnTo>
                  <a:lnTo>
                    <a:pt x="0" y="51"/>
                  </a:lnTo>
                  <a:lnTo>
                    <a:pt x="34" y="31"/>
                  </a:lnTo>
                  <a:lnTo>
                    <a:pt x="88" y="128"/>
                  </a:lnTo>
                  <a:lnTo>
                    <a:pt x="133" y="102"/>
                  </a:lnTo>
                  <a:lnTo>
                    <a:pt x="85" y="19"/>
                  </a:lnTo>
                  <a:lnTo>
                    <a:pt x="119" y="0"/>
                  </a:lnTo>
                  <a:lnTo>
                    <a:pt x="166" y="82"/>
                  </a:lnTo>
                  <a:lnTo>
                    <a:pt x="248" y="35"/>
                  </a:lnTo>
                  <a:lnTo>
                    <a:pt x="270" y="73"/>
                  </a:lnTo>
                </a:path>
              </a:pathLst>
            </a:custGeom>
            <a:solidFill>
              <a:srgbClr val="FFFFFF"/>
            </a:solidFill>
            <a:ln w="9525" cap="rnd">
              <a:noFill/>
              <a:round/>
              <a:headEnd/>
              <a:tailEnd/>
            </a:ln>
          </p:spPr>
          <p:txBody>
            <a:bodyPr>
              <a:prstTxWarp prst="textNoShape">
                <a:avLst/>
              </a:prstTxWarp>
            </a:bodyPr>
            <a:lstStyle/>
            <a:p>
              <a:endParaRPr lang="en-US"/>
            </a:p>
          </p:txBody>
        </p:sp>
        <p:sp>
          <p:nvSpPr>
            <p:cNvPr id="174153" name="Freeform 416"/>
            <p:cNvSpPr>
              <a:spLocks noChangeAspect="1"/>
            </p:cNvSpPr>
            <p:nvPr/>
          </p:nvSpPr>
          <p:spPr bwMode="auto">
            <a:xfrm rot="461742">
              <a:off x="2496491" y="4038822"/>
              <a:ext cx="207061" cy="122862"/>
            </a:xfrm>
            <a:custGeom>
              <a:avLst/>
              <a:gdLst>
                <a:gd name="T0" fmla="*/ 220 w 221"/>
                <a:gd name="T1" fmla="*/ 40 h 140"/>
                <a:gd name="T2" fmla="*/ 19 w 221"/>
                <a:gd name="T3" fmla="*/ 139 h 140"/>
                <a:gd name="T4" fmla="*/ 0 w 221"/>
                <a:gd name="T5" fmla="*/ 99 h 140"/>
                <a:gd name="T6" fmla="*/ 201 w 221"/>
                <a:gd name="T7" fmla="*/ 0 h 140"/>
                <a:gd name="T8" fmla="*/ 220 w 221"/>
                <a:gd name="T9" fmla="*/ 40 h 140"/>
                <a:gd name="T10" fmla="*/ 0 60000 65536"/>
                <a:gd name="T11" fmla="*/ 0 60000 65536"/>
                <a:gd name="T12" fmla="*/ 0 60000 65536"/>
                <a:gd name="T13" fmla="*/ 0 60000 65536"/>
                <a:gd name="T14" fmla="*/ 0 60000 65536"/>
                <a:gd name="T15" fmla="*/ 0 w 221"/>
                <a:gd name="T16" fmla="*/ 0 h 140"/>
                <a:gd name="T17" fmla="*/ 221 w 221"/>
                <a:gd name="T18" fmla="*/ 140 h 140"/>
              </a:gdLst>
              <a:ahLst/>
              <a:cxnLst>
                <a:cxn ang="T10">
                  <a:pos x="T0" y="T1"/>
                </a:cxn>
                <a:cxn ang="T11">
                  <a:pos x="T2" y="T3"/>
                </a:cxn>
                <a:cxn ang="T12">
                  <a:pos x="T4" y="T5"/>
                </a:cxn>
                <a:cxn ang="T13">
                  <a:pos x="T6" y="T7"/>
                </a:cxn>
                <a:cxn ang="T14">
                  <a:pos x="T8" y="T9"/>
                </a:cxn>
              </a:cxnLst>
              <a:rect l="T15" t="T16" r="T17" b="T18"/>
              <a:pathLst>
                <a:path w="221" h="140">
                  <a:moveTo>
                    <a:pt x="220" y="40"/>
                  </a:moveTo>
                  <a:lnTo>
                    <a:pt x="19" y="139"/>
                  </a:lnTo>
                  <a:lnTo>
                    <a:pt x="0" y="99"/>
                  </a:lnTo>
                  <a:lnTo>
                    <a:pt x="201" y="0"/>
                  </a:lnTo>
                  <a:lnTo>
                    <a:pt x="220" y="40"/>
                  </a:lnTo>
                </a:path>
              </a:pathLst>
            </a:custGeom>
            <a:solidFill>
              <a:srgbClr val="FFFFFF"/>
            </a:solidFill>
            <a:ln w="9525" cap="rnd">
              <a:noFill/>
              <a:round/>
              <a:headEnd/>
              <a:tailEnd/>
            </a:ln>
          </p:spPr>
          <p:txBody>
            <a:bodyPr>
              <a:prstTxWarp prst="textNoShape">
                <a:avLst/>
              </a:prstTxWarp>
            </a:bodyPr>
            <a:lstStyle/>
            <a:p>
              <a:endParaRPr lang="en-US"/>
            </a:p>
          </p:txBody>
        </p:sp>
        <p:sp>
          <p:nvSpPr>
            <p:cNvPr id="174154" name="Freeform 417"/>
            <p:cNvSpPr>
              <a:spLocks noChangeAspect="1"/>
            </p:cNvSpPr>
            <p:nvPr/>
          </p:nvSpPr>
          <p:spPr bwMode="auto">
            <a:xfrm rot="308812">
              <a:off x="2442261" y="3865905"/>
              <a:ext cx="211991" cy="186568"/>
            </a:xfrm>
            <a:custGeom>
              <a:avLst/>
              <a:gdLst>
                <a:gd name="T0" fmla="*/ 139 w 229"/>
                <a:gd name="T1" fmla="*/ 1 h 210"/>
                <a:gd name="T2" fmla="*/ 164 w 229"/>
                <a:gd name="T3" fmla="*/ 5 h 210"/>
                <a:gd name="T4" fmla="*/ 184 w 229"/>
                <a:gd name="T5" fmla="*/ 13 h 210"/>
                <a:gd name="T6" fmla="*/ 201 w 229"/>
                <a:gd name="T7" fmla="*/ 28 h 210"/>
                <a:gd name="T8" fmla="*/ 215 w 229"/>
                <a:gd name="T9" fmla="*/ 48 h 210"/>
                <a:gd name="T10" fmla="*/ 223 w 229"/>
                <a:gd name="T11" fmla="*/ 68 h 210"/>
                <a:gd name="T12" fmla="*/ 227 w 229"/>
                <a:gd name="T13" fmla="*/ 84 h 210"/>
                <a:gd name="T14" fmla="*/ 228 w 229"/>
                <a:gd name="T15" fmla="*/ 99 h 210"/>
                <a:gd name="T16" fmla="*/ 227 w 229"/>
                <a:gd name="T17" fmla="*/ 114 h 210"/>
                <a:gd name="T18" fmla="*/ 224 w 229"/>
                <a:gd name="T19" fmla="*/ 129 h 210"/>
                <a:gd name="T20" fmla="*/ 219 w 229"/>
                <a:gd name="T21" fmla="*/ 143 h 210"/>
                <a:gd name="T22" fmla="*/ 211 w 229"/>
                <a:gd name="T23" fmla="*/ 157 h 210"/>
                <a:gd name="T24" fmla="*/ 201 w 229"/>
                <a:gd name="T25" fmla="*/ 169 h 210"/>
                <a:gd name="T26" fmla="*/ 188 w 229"/>
                <a:gd name="T27" fmla="*/ 179 h 210"/>
                <a:gd name="T28" fmla="*/ 174 w 229"/>
                <a:gd name="T29" fmla="*/ 189 h 210"/>
                <a:gd name="T30" fmla="*/ 158 w 229"/>
                <a:gd name="T31" fmla="*/ 197 h 210"/>
                <a:gd name="T32" fmla="*/ 139 w 229"/>
                <a:gd name="T33" fmla="*/ 204 h 210"/>
                <a:gd name="T34" fmla="*/ 120 w 229"/>
                <a:gd name="T35" fmla="*/ 208 h 210"/>
                <a:gd name="T36" fmla="*/ 103 w 229"/>
                <a:gd name="T37" fmla="*/ 209 h 210"/>
                <a:gd name="T38" fmla="*/ 87 w 229"/>
                <a:gd name="T39" fmla="*/ 209 h 210"/>
                <a:gd name="T40" fmla="*/ 71 w 229"/>
                <a:gd name="T41" fmla="*/ 206 h 210"/>
                <a:gd name="T42" fmla="*/ 56 w 229"/>
                <a:gd name="T43" fmla="*/ 200 h 210"/>
                <a:gd name="T44" fmla="*/ 43 w 229"/>
                <a:gd name="T45" fmla="*/ 192 h 210"/>
                <a:gd name="T46" fmla="*/ 32 w 229"/>
                <a:gd name="T47" fmla="*/ 183 h 210"/>
                <a:gd name="T48" fmla="*/ 22 w 229"/>
                <a:gd name="T49" fmla="*/ 171 h 210"/>
                <a:gd name="T50" fmla="*/ 13 w 229"/>
                <a:gd name="T51" fmla="*/ 157 h 210"/>
                <a:gd name="T52" fmla="*/ 6 w 229"/>
                <a:gd name="T53" fmla="*/ 141 h 210"/>
                <a:gd name="T54" fmla="*/ 2 w 229"/>
                <a:gd name="T55" fmla="*/ 127 h 210"/>
                <a:gd name="T56" fmla="*/ 0 w 229"/>
                <a:gd name="T57" fmla="*/ 113 h 210"/>
                <a:gd name="T58" fmla="*/ 0 w 229"/>
                <a:gd name="T59" fmla="*/ 100 h 210"/>
                <a:gd name="T60" fmla="*/ 2 w 229"/>
                <a:gd name="T61" fmla="*/ 87 h 210"/>
                <a:gd name="T62" fmla="*/ 5 w 229"/>
                <a:gd name="T63" fmla="*/ 74 h 210"/>
                <a:gd name="T64" fmla="*/ 13 w 229"/>
                <a:gd name="T65" fmla="*/ 61 h 210"/>
                <a:gd name="T66" fmla="*/ 24 w 229"/>
                <a:gd name="T67" fmla="*/ 47 h 210"/>
                <a:gd name="T68" fmla="*/ 39 w 229"/>
                <a:gd name="T69" fmla="*/ 34 h 210"/>
                <a:gd name="T70" fmla="*/ 53 w 229"/>
                <a:gd name="T71" fmla="*/ 79 h 210"/>
                <a:gd name="T72" fmla="*/ 46 w 229"/>
                <a:gd name="T73" fmla="*/ 89 h 210"/>
                <a:gd name="T74" fmla="*/ 42 w 229"/>
                <a:gd name="T75" fmla="*/ 100 h 210"/>
                <a:gd name="T76" fmla="*/ 40 w 229"/>
                <a:gd name="T77" fmla="*/ 112 h 210"/>
                <a:gd name="T78" fmla="*/ 42 w 229"/>
                <a:gd name="T79" fmla="*/ 124 h 210"/>
                <a:gd name="T80" fmla="*/ 48 w 229"/>
                <a:gd name="T81" fmla="*/ 139 h 210"/>
                <a:gd name="T82" fmla="*/ 58 w 229"/>
                <a:gd name="T83" fmla="*/ 153 h 210"/>
                <a:gd name="T84" fmla="*/ 72 w 229"/>
                <a:gd name="T85" fmla="*/ 162 h 210"/>
                <a:gd name="T86" fmla="*/ 90 w 229"/>
                <a:gd name="T87" fmla="*/ 167 h 210"/>
                <a:gd name="T88" fmla="*/ 112 w 229"/>
                <a:gd name="T89" fmla="*/ 165 h 210"/>
                <a:gd name="T90" fmla="*/ 138 w 229"/>
                <a:gd name="T91" fmla="*/ 157 h 210"/>
                <a:gd name="T92" fmla="*/ 162 w 229"/>
                <a:gd name="T93" fmla="*/ 145 h 210"/>
                <a:gd name="T94" fmla="*/ 178 w 229"/>
                <a:gd name="T95" fmla="*/ 131 h 210"/>
                <a:gd name="T96" fmla="*/ 187 w 229"/>
                <a:gd name="T97" fmla="*/ 115 h 210"/>
                <a:gd name="T98" fmla="*/ 190 w 229"/>
                <a:gd name="T99" fmla="*/ 99 h 210"/>
                <a:gd name="T100" fmla="*/ 187 w 229"/>
                <a:gd name="T101" fmla="*/ 82 h 210"/>
                <a:gd name="T102" fmla="*/ 181 w 229"/>
                <a:gd name="T103" fmla="*/ 68 h 210"/>
                <a:gd name="T104" fmla="*/ 173 w 229"/>
                <a:gd name="T105" fmla="*/ 59 h 210"/>
                <a:gd name="T106" fmla="*/ 162 w 229"/>
                <a:gd name="T107" fmla="*/ 52 h 210"/>
                <a:gd name="T108" fmla="*/ 148 w 229"/>
                <a:gd name="T109" fmla="*/ 48 h 210"/>
                <a:gd name="T110" fmla="*/ 132 w 229"/>
                <a:gd name="T111" fmla="*/ 47 h 2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210"/>
                <a:gd name="T170" fmla="*/ 229 w 229"/>
                <a:gd name="T171" fmla="*/ 210 h 2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210">
                  <a:moveTo>
                    <a:pt x="122" y="48"/>
                  </a:moveTo>
                  <a:lnTo>
                    <a:pt x="121" y="1"/>
                  </a:lnTo>
                  <a:lnTo>
                    <a:pt x="126" y="1"/>
                  </a:lnTo>
                  <a:lnTo>
                    <a:pt x="130" y="1"/>
                  </a:lnTo>
                  <a:lnTo>
                    <a:pt x="135" y="0"/>
                  </a:lnTo>
                  <a:lnTo>
                    <a:pt x="139" y="1"/>
                  </a:lnTo>
                  <a:lnTo>
                    <a:pt x="144" y="1"/>
                  </a:lnTo>
                  <a:lnTo>
                    <a:pt x="148" y="1"/>
                  </a:lnTo>
                  <a:lnTo>
                    <a:pt x="152" y="2"/>
                  </a:lnTo>
                  <a:lnTo>
                    <a:pt x="156" y="2"/>
                  </a:lnTo>
                  <a:lnTo>
                    <a:pt x="160" y="3"/>
                  </a:lnTo>
                  <a:lnTo>
                    <a:pt x="164" y="5"/>
                  </a:lnTo>
                  <a:lnTo>
                    <a:pt x="167" y="5"/>
                  </a:lnTo>
                  <a:lnTo>
                    <a:pt x="171" y="7"/>
                  </a:lnTo>
                  <a:lnTo>
                    <a:pt x="175" y="8"/>
                  </a:lnTo>
                  <a:lnTo>
                    <a:pt x="178" y="10"/>
                  </a:lnTo>
                  <a:lnTo>
                    <a:pt x="181" y="12"/>
                  </a:lnTo>
                  <a:lnTo>
                    <a:pt x="184" y="13"/>
                  </a:lnTo>
                  <a:lnTo>
                    <a:pt x="188" y="16"/>
                  </a:lnTo>
                  <a:lnTo>
                    <a:pt x="190" y="18"/>
                  </a:lnTo>
                  <a:lnTo>
                    <a:pt x="193" y="20"/>
                  </a:lnTo>
                  <a:lnTo>
                    <a:pt x="196" y="22"/>
                  </a:lnTo>
                  <a:lnTo>
                    <a:pt x="198" y="25"/>
                  </a:lnTo>
                  <a:lnTo>
                    <a:pt x="201" y="28"/>
                  </a:lnTo>
                  <a:lnTo>
                    <a:pt x="204" y="31"/>
                  </a:lnTo>
                  <a:lnTo>
                    <a:pt x="206" y="34"/>
                  </a:lnTo>
                  <a:lnTo>
                    <a:pt x="209" y="37"/>
                  </a:lnTo>
                  <a:lnTo>
                    <a:pt x="211" y="41"/>
                  </a:lnTo>
                  <a:lnTo>
                    <a:pt x="213" y="44"/>
                  </a:lnTo>
                  <a:lnTo>
                    <a:pt x="215" y="48"/>
                  </a:lnTo>
                  <a:lnTo>
                    <a:pt x="217" y="51"/>
                  </a:lnTo>
                  <a:lnTo>
                    <a:pt x="218" y="56"/>
                  </a:lnTo>
                  <a:lnTo>
                    <a:pt x="220" y="59"/>
                  </a:lnTo>
                  <a:lnTo>
                    <a:pt x="222" y="64"/>
                  </a:lnTo>
                  <a:lnTo>
                    <a:pt x="222" y="66"/>
                  </a:lnTo>
                  <a:lnTo>
                    <a:pt x="223" y="68"/>
                  </a:lnTo>
                  <a:lnTo>
                    <a:pt x="224" y="71"/>
                  </a:lnTo>
                  <a:lnTo>
                    <a:pt x="225" y="74"/>
                  </a:lnTo>
                  <a:lnTo>
                    <a:pt x="225" y="76"/>
                  </a:lnTo>
                  <a:lnTo>
                    <a:pt x="226" y="79"/>
                  </a:lnTo>
                  <a:lnTo>
                    <a:pt x="227" y="82"/>
                  </a:lnTo>
                  <a:lnTo>
                    <a:pt x="227" y="84"/>
                  </a:lnTo>
                  <a:lnTo>
                    <a:pt x="227" y="87"/>
                  </a:lnTo>
                  <a:lnTo>
                    <a:pt x="227" y="89"/>
                  </a:lnTo>
                  <a:lnTo>
                    <a:pt x="228" y="92"/>
                  </a:lnTo>
                  <a:lnTo>
                    <a:pt x="228" y="94"/>
                  </a:lnTo>
                  <a:lnTo>
                    <a:pt x="228" y="97"/>
                  </a:lnTo>
                  <a:lnTo>
                    <a:pt x="228" y="99"/>
                  </a:lnTo>
                  <a:lnTo>
                    <a:pt x="228" y="102"/>
                  </a:lnTo>
                  <a:lnTo>
                    <a:pt x="228" y="104"/>
                  </a:lnTo>
                  <a:lnTo>
                    <a:pt x="228" y="107"/>
                  </a:lnTo>
                  <a:lnTo>
                    <a:pt x="228" y="109"/>
                  </a:lnTo>
                  <a:lnTo>
                    <a:pt x="227" y="112"/>
                  </a:lnTo>
                  <a:lnTo>
                    <a:pt x="227" y="114"/>
                  </a:lnTo>
                  <a:lnTo>
                    <a:pt x="227" y="117"/>
                  </a:lnTo>
                  <a:lnTo>
                    <a:pt x="227" y="119"/>
                  </a:lnTo>
                  <a:lnTo>
                    <a:pt x="226" y="121"/>
                  </a:lnTo>
                  <a:lnTo>
                    <a:pt x="225" y="124"/>
                  </a:lnTo>
                  <a:lnTo>
                    <a:pt x="225" y="127"/>
                  </a:lnTo>
                  <a:lnTo>
                    <a:pt x="224" y="129"/>
                  </a:lnTo>
                  <a:lnTo>
                    <a:pt x="223" y="131"/>
                  </a:lnTo>
                  <a:lnTo>
                    <a:pt x="223" y="133"/>
                  </a:lnTo>
                  <a:lnTo>
                    <a:pt x="222" y="136"/>
                  </a:lnTo>
                  <a:lnTo>
                    <a:pt x="221" y="138"/>
                  </a:lnTo>
                  <a:lnTo>
                    <a:pt x="220" y="141"/>
                  </a:lnTo>
                  <a:lnTo>
                    <a:pt x="219" y="143"/>
                  </a:lnTo>
                  <a:lnTo>
                    <a:pt x="218" y="145"/>
                  </a:lnTo>
                  <a:lnTo>
                    <a:pt x="217" y="148"/>
                  </a:lnTo>
                  <a:lnTo>
                    <a:pt x="215" y="150"/>
                  </a:lnTo>
                  <a:lnTo>
                    <a:pt x="214" y="152"/>
                  </a:lnTo>
                  <a:lnTo>
                    <a:pt x="212" y="154"/>
                  </a:lnTo>
                  <a:lnTo>
                    <a:pt x="211" y="157"/>
                  </a:lnTo>
                  <a:lnTo>
                    <a:pt x="209" y="158"/>
                  </a:lnTo>
                  <a:lnTo>
                    <a:pt x="208" y="161"/>
                  </a:lnTo>
                  <a:lnTo>
                    <a:pt x="206" y="163"/>
                  </a:lnTo>
                  <a:lnTo>
                    <a:pt x="204" y="165"/>
                  </a:lnTo>
                  <a:lnTo>
                    <a:pt x="203" y="167"/>
                  </a:lnTo>
                  <a:lnTo>
                    <a:pt x="201" y="169"/>
                  </a:lnTo>
                  <a:lnTo>
                    <a:pt x="199" y="170"/>
                  </a:lnTo>
                  <a:lnTo>
                    <a:pt x="197" y="172"/>
                  </a:lnTo>
                  <a:lnTo>
                    <a:pt x="195" y="174"/>
                  </a:lnTo>
                  <a:lnTo>
                    <a:pt x="193" y="176"/>
                  </a:lnTo>
                  <a:lnTo>
                    <a:pt x="191" y="178"/>
                  </a:lnTo>
                  <a:lnTo>
                    <a:pt x="188" y="179"/>
                  </a:lnTo>
                  <a:lnTo>
                    <a:pt x="186" y="181"/>
                  </a:lnTo>
                  <a:lnTo>
                    <a:pt x="184" y="183"/>
                  </a:lnTo>
                  <a:lnTo>
                    <a:pt x="182" y="184"/>
                  </a:lnTo>
                  <a:lnTo>
                    <a:pt x="179" y="186"/>
                  </a:lnTo>
                  <a:lnTo>
                    <a:pt x="177" y="187"/>
                  </a:lnTo>
                  <a:lnTo>
                    <a:pt x="174" y="189"/>
                  </a:lnTo>
                  <a:lnTo>
                    <a:pt x="172" y="190"/>
                  </a:lnTo>
                  <a:lnTo>
                    <a:pt x="169" y="192"/>
                  </a:lnTo>
                  <a:lnTo>
                    <a:pt x="166" y="193"/>
                  </a:lnTo>
                  <a:lnTo>
                    <a:pt x="163" y="194"/>
                  </a:lnTo>
                  <a:lnTo>
                    <a:pt x="161" y="195"/>
                  </a:lnTo>
                  <a:lnTo>
                    <a:pt x="158" y="197"/>
                  </a:lnTo>
                  <a:lnTo>
                    <a:pt x="155" y="198"/>
                  </a:lnTo>
                  <a:lnTo>
                    <a:pt x="151" y="199"/>
                  </a:lnTo>
                  <a:lnTo>
                    <a:pt x="148" y="200"/>
                  </a:lnTo>
                  <a:lnTo>
                    <a:pt x="145" y="201"/>
                  </a:lnTo>
                  <a:lnTo>
                    <a:pt x="142" y="202"/>
                  </a:lnTo>
                  <a:lnTo>
                    <a:pt x="139" y="204"/>
                  </a:lnTo>
                  <a:lnTo>
                    <a:pt x="136" y="204"/>
                  </a:lnTo>
                  <a:lnTo>
                    <a:pt x="132" y="205"/>
                  </a:lnTo>
                  <a:lnTo>
                    <a:pt x="130" y="206"/>
                  </a:lnTo>
                  <a:lnTo>
                    <a:pt x="127" y="206"/>
                  </a:lnTo>
                  <a:lnTo>
                    <a:pt x="124" y="207"/>
                  </a:lnTo>
                  <a:lnTo>
                    <a:pt x="120" y="208"/>
                  </a:lnTo>
                  <a:lnTo>
                    <a:pt x="117" y="208"/>
                  </a:lnTo>
                  <a:lnTo>
                    <a:pt x="114" y="209"/>
                  </a:lnTo>
                  <a:lnTo>
                    <a:pt x="111" y="209"/>
                  </a:lnTo>
                  <a:lnTo>
                    <a:pt x="109" y="209"/>
                  </a:lnTo>
                  <a:lnTo>
                    <a:pt x="106" y="209"/>
                  </a:lnTo>
                  <a:lnTo>
                    <a:pt x="103" y="209"/>
                  </a:lnTo>
                  <a:lnTo>
                    <a:pt x="100" y="209"/>
                  </a:lnTo>
                  <a:lnTo>
                    <a:pt x="98" y="209"/>
                  </a:lnTo>
                  <a:lnTo>
                    <a:pt x="95" y="209"/>
                  </a:lnTo>
                  <a:lnTo>
                    <a:pt x="92" y="209"/>
                  </a:lnTo>
                  <a:lnTo>
                    <a:pt x="89" y="209"/>
                  </a:lnTo>
                  <a:lnTo>
                    <a:pt x="87" y="209"/>
                  </a:lnTo>
                  <a:lnTo>
                    <a:pt x="84" y="209"/>
                  </a:lnTo>
                  <a:lnTo>
                    <a:pt x="81" y="208"/>
                  </a:lnTo>
                  <a:lnTo>
                    <a:pt x="79" y="208"/>
                  </a:lnTo>
                  <a:lnTo>
                    <a:pt x="76" y="207"/>
                  </a:lnTo>
                  <a:lnTo>
                    <a:pt x="74" y="206"/>
                  </a:lnTo>
                  <a:lnTo>
                    <a:pt x="71" y="206"/>
                  </a:lnTo>
                  <a:lnTo>
                    <a:pt x="69" y="205"/>
                  </a:lnTo>
                  <a:lnTo>
                    <a:pt x="66" y="204"/>
                  </a:lnTo>
                  <a:lnTo>
                    <a:pt x="63" y="203"/>
                  </a:lnTo>
                  <a:lnTo>
                    <a:pt x="61" y="202"/>
                  </a:lnTo>
                  <a:lnTo>
                    <a:pt x="59" y="201"/>
                  </a:lnTo>
                  <a:lnTo>
                    <a:pt x="56" y="200"/>
                  </a:lnTo>
                  <a:lnTo>
                    <a:pt x="54" y="199"/>
                  </a:lnTo>
                  <a:lnTo>
                    <a:pt x="52" y="198"/>
                  </a:lnTo>
                  <a:lnTo>
                    <a:pt x="50" y="196"/>
                  </a:lnTo>
                  <a:lnTo>
                    <a:pt x="47" y="195"/>
                  </a:lnTo>
                  <a:lnTo>
                    <a:pt x="45" y="194"/>
                  </a:lnTo>
                  <a:lnTo>
                    <a:pt x="43" y="192"/>
                  </a:lnTo>
                  <a:lnTo>
                    <a:pt x="41" y="191"/>
                  </a:lnTo>
                  <a:lnTo>
                    <a:pt x="39" y="189"/>
                  </a:lnTo>
                  <a:lnTo>
                    <a:pt x="37" y="188"/>
                  </a:lnTo>
                  <a:lnTo>
                    <a:pt x="35" y="186"/>
                  </a:lnTo>
                  <a:lnTo>
                    <a:pt x="34" y="184"/>
                  </a:lnTo>
                  <a:lnTo>
                    <a:pt x="32" y="183"/>
                  </a:lnTo>
                  <a:lnTo>
                    <a:pt x="30" y="181"/>
                  </a:lnTo>
                  <a:lnTo>
                    <a:pt x="28" y="179"/>
                  </a:lnTo>
                  <a:lnTo>
                    <a:pt x="26" y="177"/>
                  </a:lnTo>
                  <a:lnTo>
                    <a:pt x="25" y="175"/>
                  </a:lnTo>
                  <a:lnTo>
                    <a:pt x="23" y="173"/>
                  </a:lnTo>
                  <a:lnTo>
                    <a:pt x="22" y="171"/>
                  </a:lnTo>
                  <a:lnTo>
                    <a:pt x="20" y="169"/>
                  </a:lnTo>
                  <a:lnTo>
                    <a:pt x="19" y="167"/>
                  </a:lnTo>
                  <a:lnTo>
                    <a:pt x="17" y="164"/>
                  </a:lnTo>
                  <a:lnTo>
                    <a:pt x="16" y="162"/>
                  </a:lnTo>
                  <a:lnTo>
                    <a:pt x="15" y="160"/>
                  </a:lnTo>
                  <a:lnTo>
                    <a:pt x="13" y="157"/>
                  </a:lnTo>
                  <a:lnTo>
                    <a:pt x="12" y="155"/>
                  </a:lnTo>
                  <a:lnTo>
                    <a:pt x="11" y="152"/>
                  </a:lnTo>
                  <a:lnTo>
                    <a:pt x="10" y="150"/>
                  </a:lnTo>
                  <a:lnTo>
                    <a:pt x="8" y="147"/>
                  </a:lnTo>
                  <a:lnTo>
                    <a:pt x="8" y="144"/>
                  </a:lnTo>
                  <a:lnTo>
                    <a:pt x="6" y="141"/>
                  </a:lnTo>
                  <a:lnTo>
                    <a:pt x="5" y="139"/>
                  </a:lnTo>
                  <a:lnTo>
                    <a:pt x="5" y="137"/>
                  </a:lnTo>
                  <a:lnTo>
                    <a:pt x="4" y="135"/>
                  </a:lnTo>
                  <a:lnTo>
                    <a:pt x="3" y="132"/>
                  </a:lnTo>
                  <a:lnTo>
                    <a:pt x="3" y="130"/>
                  </a:lnTo>
                  <a:lnTo>
                    <a:pt x="2" y="127"/>
                  </a:lnTo>
                  <a:lnTo>
                    <a:pt x="2" y="125"/>
                  </a:lnTo>
                  <a:lnTo>
                    <a:pt x="1" y="123"/>
                  </a:lnTo>
                  <a:lnTo>
                    <a:pt x="1" y="121"/>
                  </a:lnTo>
                  <a:lnTo>
                    <a:pt x="0" y="118"/>
                  </a:lnTo>
                  <a:lnTo>
                    <a:pt x="0" y="116"/>
                  </a:lnTo>
                  <a:lnTo>
                    <a:pt x="0" y="113"/>
                  </a:lnTo>
                  <a:lnTo>
                    <a:pt x="0" y="111"/>
                  </a:lnTo>
                  <a:lnTo>
                    <a:pt x="0" y="109"/>
                  </a:lnTo>
                  <a:lnTo>
                    <a:pt x="0" y="107"/>
                  </a:lnTo>
                  <a:lnTo>
                    <a:pt x="0" y="104"/>
                  </a:lnTo>
                  <a:lnTo>
                    <a:pt x="0" y="102"/>
                  </a:lnTo>
                  <a:lnTo>
                    <a:pt x="0" y="100"/>
                  </a:lnTo>
                  <a:lnTo>
                    <a:pt x="0" y="98"/>
                  </a:lnTo>
                  <a:lnTo>
                    <a:pt x="0" y="96"/>
                  </a:lnTo>
                  <a:lnTo>
                    <a:pt x="0" y="93"/>
                  </a:lnTo>
                  <a:lnTo>
                    <a:pt x="1" y="91"/>
                  </a:lnTo>
                  <a:lnTo>
                    <a:pt x="1" y="89"/>
                  </a:lnTo>
                  <a:lnTo>
                    <a:pt x="2" y="87"/>
                  </a:lnTo>
                  <a:lnTo>
                    <a:pt x="2" y="85"/>
                  </a:lnTo>
                  <a:lnTo>
                    <a:pt x="2" y="83"/>
                  </a:lnTo>
                  <a:lnTo>
                    <a:pt x="3" y="81"/>
                  </a:lnTo>
                  <a:lnTo>
                    <a:pt x="4" y="79"/>
                  </a:lnTo>
                  <a:lnTo>
                    <a:pt x="5" y="76"/>
                  </a:lnTo>
                  <a:lnTo>
                    <a:pt x="5" y="74"/>
                  </a:lnTo>
                  <a:lnTo>
                    <a:pt x="6" y="72"/>
                  </a:lnTo>
                  <a:lnTo>
                    <a:pt x="7" y="70"/>
                  </a:lnTo>
                  <a:lnTo>
                    <a:pt x="8" y="68"/>
                  </a:lnTo>
                  <a:lnTo>
                    <a:pt x="10" y="66"/>
                  </a:lnTo>
                  <a:lnTo>
                    <a:pt x="11" y="63"/>
                  </a:lnTo>
                  <a:lnTo>
                    <a:pt x="13" y="61"/>
                  </a:lnTo>
                  <a:lnTo>
                    <a:pt x="14" y="59"/>
                  </a:lnTo>
                  <a:lnTo>
                    <a:pt x="16" y="56"/>
                  </a:lnTo>
                  <a:lnTo>
                    <a:pt x="18" y="54"/>
                  </a:lnTo>
                  <a:lnTo>
                    <a:pt x="20" y="52"/>
                  </a:lnTo>
                  <a:lnTo>
                    <a:pt x="22" y="50"/>
                  </a:lnTo>
                  <a:lnTo>
                    <a:pt x="24" y="47"/>
                  </a:lnTo>
                  <a:lnTo>
                    <a:pt x="26" y="45"/>
                  </a:lnTo>
                  <a:lnTo>
                    <a:pt x="29" y="43"/>
                  </a:lnTo>
                  <a:lnTo>
                    <a:pt x="31" y="41"/>
                  </a:lnTo>
                  <a:lnTo>
                    <a:pt x="34" y="39"/>
                  </a:lnTo>
                  <a:lnTo>
                    <a:pt x="37" y="36"/>
                  </a:lnTo>
                  <a:lnTo>
                    <a:pt x="39" y="34"/>
                  </a:lnTo>
                  <a:lnTo>
                    <a:pt x="62" y="73"/>
                  </a:lnTo>
                  <a:lnTo>
                    <a:pt x="60" y="74"/>
                  </a:lnTo>
                  <a:lnTo>
                    <a:pt x="58" y="75"/>
                  </a:lnTo>
                  <a:lnTo>
                    <a:pt x="57" y="76"/>
                  </a:lnTo>
                  <a:lnTo>
                    <a:pt x="55" y="78"/>
                  </a:lnTo>
                  <a:lnTo>
                    <a:pt x="53" y="79"/>
                  </a:lnTo>
                  <a:lnTo>
                    <a:pt x="52" y="81"/>
                  </a:lnTo>
                  <a:lnTo>
                    <a:pt x="51" y="82"/>
                  </a:lnTo>
                  <a:lnTo>
                    <a:pt x="50" y="84"/>
                  </a:lnTo>
                  <a:lnTo>
                    <a:pt x="48" y="85"/>
                  </a:lnTo>
                  <a:lnTo>
                    <a:pt x="47" y="87"/>
                  </a:lnTo>
                  <a:lnTo>
                    <a:pt x="46" y="89"/>
                  </a:lnTo>
                  <a:lnTo>
                    <a:pt x="45" y="90"/>
                  </a:lnTo>
                  <a:lnTo>
                    <a:pt x="45" y="93"/>
                  </a:lnTo>
                  <a:lnTo>
                    <a:pt x="44" y="94"/>
                  </a:lnTo>
                  <a:lnTo>
                    <a:pt x="43" y="96"/>
                  </a:lnTo>
                  <a:lnTo>
                    <a:pt x="42" y="98"/>
                  </a:lnTo>
                  <a:lnTo>
                    <a:pt x="42" y="100"/>
                  </a:lnTo>
                  <a:lnTo>
                    <a:pt x="42" y="102"/>
                  </a:lnTo>
                  <a:lnTo>
                    <a:pt x="41" y="104"/>
                  </a:lnTo>
                  <a:lnTo>
                    <a:pt x="41" y="106"/>
                  </a:lnTo>
                  <a:lnTo>
                    <a:pt x="40" y="108"/>
                  </a:lnTo>
                  <a:lnTo>
                    <a:pt x="40" y="110"/>
                  </a:lnTo>
                  <a:lnTo>
                    <a:pt x="40" y="112"/>
                  </a:lnTo>
                  <a:lnTo>
                    <a:pt x="40" y="114"/>
                  </a:lnTo>
                  <a:lnTo>
                    <a:pt x="41" y="116"/>
                  </a:lnTo>
                  <a:lnTo>
                    <a:pt x="41" y="118"/>
                  </a:lnTo>
                  <a:lnTo>
                    <a:pt x="41" y="120"/>
                  </a:lnTo>
                  <a:lnTo>
                    <a:pt x="42" y="122"/>
                  </a:lnTo>
                  <a:lnTo>
                    <a:pt x="42" y="124"/>
                  </a:lnTo>
                  <a:lnTo>
                    <a:pt x="42" y="127"/>
                  </a:lnTo>
                  <a:lnTo>
                    <a:pt x="43" y="129"/>
                  </a:lnTo>
                  <a:lnTo>
                    <a:pt x="44" y="131"/>
                  </a:lnTo>
                  <a:lnTo>
                    <a:pt x="45" y="134"/>
                  </a:lnTo>
                  <a:lnTo>
                    <a:pt x="46" y="137"/>
                  </a:lnTo>
                  <a:lnTo>
                    <a:pt x="48" y="139"/>
                  </a:lnTo>
                  <a:lnTo>
                    <a:pt x="49" y="142"/>
                  </a:lnTo>
                  <a:lnTo>
                    <a:pt x="51" y="144"/>
                  </a:lnTo>
                  <a:lnTo>
                    <a:pt x="53" y="147"/>
                  </a:lnTo>
                  <a:lnTo>
                    <a:pt x="54" y="149"/>
                  </a:lnTo>
                  <a:lnTo>
                    <a:pt x="56" y="151"/>
                  </a:lnTo>
                  <a:lnTo>
                    <a:pt x="58" y="153"/>
                  </a:lnTo>
                  <a:lnTo>
                    <a:pt x="60" y="155"/>
                  </a:lnTo>
                  <a:lnTo>
                    <a:pt x="62" y="157"/>
                  </a:lnTo>
                  <a:lnTo>
                    <a:pt x="64" y="158"/>
                  </a:lnTo>
                  <a:lnTo>
                    <a:pt x="67" y="160"/>
                  </a:lnTo>
                  <a:lnTo>
                    <a:pt x="69" y="161"/>
                  </a:lnTo>
                  <a:lnTo>
                    <a:pt x="72" y="162"/>
                  </a:lnTo>
                  <a:lnTo>
                    <a:pt x="75" y="164"/>
                  </a:lnTo>
                  <a:lnTo>
                    <a:pt x="77" y="165"/>
                  </a:lnTo>
                  <a:lnTo>
                    <a:pt x="80" y="166"/>
                  </a:lnTo>
                  <a:lnTo>
                    <a:pt x="83" y="166"/>
                  </a:lnTo>
                  <a:lnTo>
                    <a:pt x="87" y="167"/>
                  </a:lnTo>
                  <a:lnTo>
                    <a:pt x="90" y="167"/>
                  </a:lnTo>
                  <a:lnTo>
                    <a:pt x="93" y="167"/>
                  </a:lnTo>
                  <a:lnTo>
                    <a:pt x="97" y="167"/>
                  </a:lnTo>
                  <a:lnTo>
                    <a:pt x="100" y="167"/>
                  </a:lnTo>
                  <a:lnTo>
                    <a:pt x="104" y="167"/>
                  </a:lnTo>
                  <a:lnTo>
                    <a:pt x="108" y="166"/>
                  </a:lnTo>
                  <a:lnTo>
                    <a:pt x="112" y="165"/>
                  </a:lnTo>
                  <a:lnTo>
                    <a:pt x="116" y="164"/>
                  </a:lnTo>
                  <a:lnTo>
                    <a:pt x="120" y="163"/>
                  </a:lnTo>
                  <a:lnTo>
                    <a:pt x="124" y="162"/>
                  </a:lnTo>
                  <a:lnTo>
                    <a:pt x="129" y="160"/>
                  </a:lnTo>
                  <a:lnTo>
                    <a:pt x="133" y="158"/>
                  </a:lnTo>
                  <a:lnTo>
                    <a:pt x="138" y="157"/>
                  </a:lnTo>
                  <a:lnTo>
                    <a:pt x="143" y="155"/>
                  </a:lnTo>
                  <a:lnTo>
                    <a:pt x="147" y="153"/>
                  </a:lnTo>
                  <a:lnTo>
                    <a:pt x="151" y="151"/>
                  </a:lnTo>
                  <a:lnTo>
                    <a:pt x="155" y="149"/>
                  </a:lnTo>
                  <a:lnTo>
                    <a:pt x="159" y="147"/>
                  </a:lnTo>
                  <a:lnTo>
                    <a:pt x="162" y="145"/>
                  </a:lnTo>
                  <a:lnTo>
                    <a:pt x="165" y="143"/>
                  </a:lnTo>
                  <a:lnTo>
                    <a:pt x="168" y="140"/>
                  </a:lnTo>
                  <a:lnTo>
                    <a:pt x="171" y="138"/>
                  </a:lnTo>
                  <a:lnTo>
                    <a:pt x="174" y="135"/>
                  </a:lnTo>
                  <a:lnTo>
                    <a:pt x="176" y="133"/>
                  </a:lnTo>
                  <a:lnTo>
                    <a:pt x="178" y="131"/>
                  </a:lnTo>
                  <a:lnTo>
                    <a:pt x="180" y="128"/>
                  </a:lnTo>
                  <a:lnTo>
                    <a:pt x="182" y="126"/>
                  </a:lnTo>
                  <a:lnTo>
                    <a:pt x="183" y="123"/>
                  </a:lnTo>
                  <a:lnTo>
                    <a:pt x="185" y="121"/>
                  </a:lnTo>
                  <a:lnTo>
                    <a:pt x="186" y="118"/>
                  </a:lnTo>
                  <a:lnTo>
                    <a:pt x="187" y="115"/>
                  </a:lnTo>
                  <a:lnTo>
                    <a:pt x="188" y="113"/>
                  </a:lnTo>
                  <a:lnTo>
                    <a:pt x="188" y="110"/>
                  </a:lnTo>
                  <a:lnTo>
                    <a:pt x="189" y="107"/>
                  </a:lnTo>
                  <a:lnTo>
                    <a:pt x="189" y="104"/>
                  </a:lnTo>
                  <a:lnTo>
                    <a:pt x="190" y="101"/>
                  </a:lnTo>
                  <a:lnTo>
                    <a:pt x="190" y="99"/>
                  </a:lnTo>
                  <a:lnTo>
                    <a:pt x="190" y="96"/>
                  </a:lnTo>
                  <a:lnTo>
                    <a:pt x="189" y="93"/>
                  </a:lnTo>
                  <a:lnTo>
                    <a:pt x="189" y="90"/>
                  </a:lnTo>
                  <a:lnTo>
                    <a:pt x="188" y="87"/>
                  </a:lnTo>
                  <a:lnTo>
                    <a:pt x="188" y="84"/>
                  </a:lnTo>
                  <a:lnTo>
                    <a:pt x="187" y="82"/>
                  </a:lnTo>
                  <a:lnTo>
                    <a:pt x="186" y="79"/>
                  </a:lnTo>
                  <a:lnTo>
                    <a:pt x="185" y="76"/>
                  </a:lnTo>
                  <a:lnTo>
                    <a:pt x="184" y="74"/>
                  </a:lnTo>
                  <a:lnTo>
                    <a:pt x="183" y="72"/>
                  </a:lnTo>
                  <a:lnTo>
                    <a:pt x="182" y="70"/>
                  </a:lnTo>
                  <a:lnTo>
                    <a:pt x="181" y="68"/>
                  </a:lnTo>
                  <a:lnTo>
                    <a:pt x="180" y="67"/>
                  </a:lnTo>
                  <a:lnTo>
                    <a:pt x="178" y="65"/>
                  </a:lnTo>
                  <a:lnTo>
                    <a:pt x="177" y="64"/>
                  </a:lnTo>
                  <a:lnTo>
                    <a:pt x="176" y="62"/>
                  </a:lnTo>
                  <a:lnTo>
                    <a:pt x="174" y="61"/>
                  </a:lnTo>
                  <a:lnTo>
                    <a:pt x="173" y="59"/>
                  </a:lnTo>
                  <a:lnTo>
                    <a:pt x="171" y="58"/>
                  </a:lnTo>
                  <a:lnTo>
                    <a:pt x="169" y="56"/>
                  </a:lnTo>
                  <a:lnTo>
                    <a:pt x="167" y="55"/>
                  </a:lnTo>
                  <a:lnTo>
                    <a:pt x="166" y="54"/>
                  </a:lnTo>
                  <a:lnTo>
                    <a:pt x="164" y="53"/>
                  </a:lnTo>
                  <a:lnTo>
                    <a:pt x="162" y="52"/>
                  </a:lnTo>
                  <a:lnTo>
                    <a:pt x="160" y="51"/>
                  </a:lnTo>
                  <a:lnTo>
                    <a:pt x="158" y="50"/>
                  </a:lnTo>
                  <a:lnTo>
                    <a:pt x="155" y="49"/>
                  </a:lnTo>
                  <a:lnTo>
                    <a:pt x="153" y="49"/>
                  </a:lnTo>
                  <a:lnTo>
                    <a:pt x="151" y="48"/>
                  </a:lnTo>
                  <a:lnTo>
                    <a:pt x="148" y="48"/>
                  </a:lnTo>
                  <a:lnTo>
                    <a:pt x="145" y="48"/>
                  </a:lnTo>
                  <a:lnTo>
                    <a:pt x="143" y="47"/>
                  </a:lnTo>
                  <a:lnTo>
                    <a:pt x="140" y="47"/>
                  </a:lnTo>
                  <a:lnTo>
                    <a:pt x="137" y="47"/>
                  </a:lnTo>
                  <a:lnTo>
                    <a:pt x="135" y="47"/>
                  </a:lnTo>
                  <a:lnTo>
                    <a:pt x="132" y="47"/>
                  </a:lnTo>
                  <a:lnTo>
                    <a:pt x="129" y="47"/>
                  </a:lnTo>
                  <a:lnTo>
                    <a:pt x="126" y="48"/>
                  </a:lnTo>
                  <a:lnTo>
                    <a:pt x="122" y="48"/>
                  </a:lnTo>
                </a:path>
              </a:pathLst>
            </a:custGeom>
            <a:solidFill>
              <a:srgbClr val="FFFFFF"/>
            </a:solidFill>
            <a:ln w="9525" cap="rnd">
              <a:noFill/>
              <a:round/>
              <a:headEnd/>
              <a:tailEnd/>
            </a:ln>
          </p:spPr>
          <p:txBody>
            <a:bodyPr>
              <a:prstTxWarp prst="textNoShape">
                <a:avLst/>
              </a:prstTxWarp>
            </a:bodyPr>
            <a:lstStyle/>
            <a:p>
              <a:endParaRPr lang="en-US"/>
            </a:p>
          </p:txBody>
        </p:sp>
        <p:sp>
          <p:nvSpPr>
            <p:cNvPr id="174155" name="Freeform 418"/>
            <p:cNvSpPr>
              <a:spLocks noChangeAspect="1"/>
            </p:cNvSpPr>
            <p:nvPr/>
          </p:nvSpPr>
          <p:spPr bwMode="auto">
            <a:xfrm rot="229243">
              <a:off x="2392961" y="3670237"/>
              <a:ext cx="236641" cy="186568"/>
            </a:xfrm>
            <a:custGeom>
              <a:avLst/>
              <a:gdLst>
                <a:gd name="T0" fmla="*/ 255 w 256"/>
                <a:gd name="T1" fmla="*/ 168 h 219"/>
                <a:gd name="T2" fmla="*/ 37 w 256"/>
                <a:gd name="T3" fmla="*/ 218 h 219"/>
                <a:gd name="T4" fmla="*/ 0 w 256"/>
                <a:gd name="T5" fmla="*/ 56 h 219"/>
                <a:gd name="T6" fmla="*/ 38 w 256"/>
                <a:gd name="T7" fmla="*/ 47 h 219"/>
                <a:gd name="T8" fmla="*/ 65 w 256"/>
                <a:gd name="T9" fmla="*/ 166 h 219"/>
                <a:gd name="T10" fmla="*/ 112 w 256"/>
                <a:gd name="T11" fmla="*/ 155 h 219"/>
                <a:gd name="T12" fmla="*/ 87 w 256"/>
                <a:gd name="T13" fmla="*/ 43 h 219"/>
                <a:gd name="T14" fmla="*/ 125 w 256"/>
                <a:gd name="T15" fmla="*/ 34 h 219"/>
                <a:gd name="T16" fmla="*/ 150 w 256"/>
                <a:gd name="T17" fmla="*/ 147 h 219"/>
                <a:gd name="T18" fmla="*/ 207 w 256"/>
                <a:gd name="T19" fmla="*/ 133 h 219"/>
                <a:gd name="T20" fmla="*/ 179 w 256"/>
                <a:gd name="T21" fmla="*/ 9 h 219"/>
                <a:gd name="T22" fmla="*/ 217 w 256"/>
                <a:gd name="T23" fmla="*/ 0 h 219"/>
                <a:gd name="T24" fmla="*/ 255 w 256"/>
                <a:gd name="T25" fmla="*/ 168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19"/>
                <a:gd name="T41" fmla="*/ 256 w 256"/>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19">
                  <a:moveTo>
                    <a:pt x="255" y="168"/>
                  </a:moveTo>
                  <a:lnTo>
                    <a:pt x="37" y="218"/>
                  </a:lnTo>
                  <a:lnTo>
                    <a:pt x="0" y="56"/>
                  </a:lnTo>
                  <a:lnTo>
                    <a:pt x="38" y="47"/>
                  </a:lnTo>
                  <a:lnTo>
                    <a:pt x="65" y="166"/>
                  </a:lnTo>
                  <a:lnTo>
                    <a:pt x="112" y="155"/>
                  </a:lnTo>
                  <a:lnTo>
                    <a:pt x="87" y="43"/>
                  </a:lnTo>
                  <a:lnTo>
                    <a:pt x="125" y="34"/>
                  </a:lnTo>
                  <a:lnTo>
                    <a:pt x="150" y="147"/>
                  </a:lnTo>
                  <a:lnTo>
                    <a:pt x="207" y="133"/>
                  </a:lnTo>
                  <a:lnTo>
                    <a:pt x="179" y="9"/>
                  </a:lnTo>
                  <a:lnTo>
                    <a:pt x="217" y="0"/>
                  </a:lnTo>
                  <a:lnTo>
                    <a:pt x="255" y="168"/>
                  </a:lnTo>
                </a:path>
              </a:pathLst>
            </a:custGeom>
            <a:solidFill>
              <a:srgbClr val="FFFFFF"/>
            </a:solidFill>
            <a:ln w="9525" cap="rnd">
              <a:noFill/>
              <a:round/>
              <a:headEnd/>
              <a:tailEnd/>
            </a:ln>
          </p:spPr>
          <p:txBody>
            <a:bodyPr>
              <a:prstTxWarp prst="textNoShape">
                <a:avLst/>
              </a:prstTxWarp>
            </a:bodyPr>
            <a:lstStyle/>
            <a:p>
              <a:endParaRPr lang="en-US"/>
            </a:p>
          </p:txBody>
        </p:sp>
        <p:sp>
          <p:nvSpPr>
            <p:cNvPr id="174156" name="Freeform 419"/>
            <p:cNvSpPr>
              <a:spLocks noChangeAspect="1"/>
            </p:cNvSpPr>
            <p:nvPr/>
          </p:nvSpPr>
          <p:spPr bwMode="auto">
            <a:xfrm rot="16754180">
              <a:off x="4833143" y="2028469"/>
              <a:ext cx="232072" cy="211991"/>
            </a:xfrm>
            <a:custGeom>
              <a:avLst/>
              <a:gdLst>
                <a:gd name="T0" fmla="*/ 51 w 266"/>
                <a:gd name="T1" fmla="*/ 0 h 229"/>
                <a:gd name="T2" fmla="*/ 265 w 266"/>
                <a:gd name="T3" fmla="*/ 69 h 229"/>
                <a:gd name="T4" fmla="*/ 214 w 266"/>
                <a:gd name="T5" fmla="*/ 228 h 229"/>
                <a:gd name="T6" fmla="*/ 177 w 266"/>
                <a:gd name="T7" fmla="*/ 215 h 229"/>
                <a:gd name="T8" fmla="*/ 214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5 h 229"/>
                <a:gd name="T22" fmla="*/ 0 w 266"/>
                <a:gd name="T23" fmla="*/ 164 h 229"/>
                <a:gd name="T24" fmla="*/ 51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1" y="0"/>
                  </a:moveTo>
                  <a:lnTo>
                    <a:pt x="265" y="69"/>
                  </a:lnTo>
                  <a:lnTo>
                    <a:pt x="214" y="228"/>
                  </a:lnTo>
                  <a:lnTo>
                    <a:pt x="177" y="215"/>
                  </a:lnTo>
                  <a:lnTo>
                    <a:pt x="214" y="99"/>
                  </a:lnTo>
                  <a:lnTo>
                    <a:pt x="168" y="84"/>
                  </a:lnTo>
                  <a:lnTo>
                    <a:pt x="133" y="194"/>
                  </a:lnTo>
                  <a:lnTo>
                    <a:pt x="96" y="182"/>
                  </a:lnTo>
                  <a:lnTo>
                    <a:pt x="131" y="72"/>
                  </a:lnTo>
                  <a:lnTo>
                    <a:pt x="75" y="54"/>
                  </a:lnTo>
                  <a:lnTo>
                    <a:pt x="37" y="175"/>
                  </a:lnTo>
                  <a:lnTo>
                    <a:pt x="0" y="164"/>
                  </a:lnTo>
                  <a:lnTo>
                    <a:pt x="51"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57" name="Freeform 420"/>
            <p:cNvSpPr>
              <a:spLocks noChangeAspect="1"/>
            </p:cNvSpPr>
            <p:nvPr/>
          </p:nvSpPr>
          <p:spPr bwMode="auto">
            <a:xfrm rot="16740170">
              <a:off x="4808493" y="2014627"/>
              <a:ext cx="232072" cy="216921"/>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58" name="Freeform 421"/>
            <p:cNvSpPr>
              <a:spLocks noChangeAspect="1"/>
            </p:cNvSpPr>
            <p:nvPr/>
          </p:nvSpPr>
          <p:spPr bwMode="auto">
            <a:xfrm rot="17642467">
              <a:off x="5007402" y="2162709"/>
              <a:ext cx="273026" cy="152831"/>
            </a:xfrm>
            <a:custGeom>
              <a:avLst/>
              <a:gdLst>
                <a:gd name="T0" fmla="*/ 0 w 224"/>
                <a:gd name="T1" fmla="*/ 90 h 131"/>
                <a:gd name="T2" fmla="*/ 206 w 224"/>
                <a:gd name="T3" fmla="*/ 0 h 131"/>
                <a:gd name="T4" fmla="*/ 223 w 224"/>
                <a:gd name="T5" fmla="*/ 41 h 131"/>
                <a:gd name="T6" fmla="*/ 18 w 224"/>
                <a:gd name="T7" fmla="*/ 130 h 131"/>
                <a:gd name="T8" fmla="*/ 0 w 224"/>
                <a:gd name="T9" fmla="*/ 90 h 131"/>
                <a:gd name="T10" fmla="*/ 0 60000 65536"/>
                <a:gd name="T11" fmla="*/ 0 60000 65536"/>
                <a:gd name="T12" fmla="*/ 0 60000 65536"/>
                <a:gd name="T13" fmla="*/ 0 60000 65536"/>
                <a:gd name="T14" fmla="*/ 0 60000 65536"/>
                <a:gd name="T15" fmla="*/ 0 w 224"/>
                <a:gd name="T16" fmla="*/ 0 h 131"/>
                <a:gd name="T17" fmla="*/ 224 w 224"/>
                <a:gd name="T18" fmla="*/ 131 h 131"/>
              </a:gdLst>
              <a:ahLst/>
              <a:cxnLst>
                <a:cxn ang="T10">
                  <a:pos x="T0" y="T1"/>
                </a:cxn>
                <a:cxn ang="T11">
                  <a:pos x="T2" y="T3"/>
                </a:cxn>
                <a:cxn ang="T12">
                  <a:pos x="T4" y="T5"/>
                </a:cxn>
                <a:cxn ang="T13">
                  <a:pos x="T6" y="T7"/>
                </a:cxn>
                <a:cxn ang="T14">
                  <a:pos x="T8" y="T9"/>
                </a:cxn>
              </a:cxnLst>
              <a:rect l="T15" t="T16" r="T17" b="T18"/>
              <a:pathLst>
                <a:path w="224" h="131">
                  <a:moveTo>
                    <a:pt x="0" y="90"/>
                  </a:moveTo>
                  <a:lnTo>
                    <a:pt x="206" y="0"/>
                  </a:lnTo>
                  <a:lnTo>
                    <a:pt x="223" y="41"/>
                  </a:lnTo>
                  <a:lnTo>
                    <a:pt x="18" y="130"/>
                  </a:lnTo>
                  <a:lnTo>
                    <a:pt x="0" y="90"/>
                  </a:lnTo>
                </a:path>
              </a:pathLst>
            </a:custGeom>
            <a:solidFill>
              <a:schemeClr val="tx1"/>
            </a:solidFill>
            <a:ln w="9525" cap="rnd">
              <a:noFill/>
              <a:round/>
              <a:headEnd/>
              <a:tailEnd/>
            </a:ln>
          </p:spPr>
          <p:txBody>
            <a:bodyPr>
              <a:prstTxWarp prst="textNoShape">
                <a:avLst/>
              </a:prstTxWarp>
            </a:bodyPr>
            <a:lstStyle/>
            <a:p>
              <a:endParaRPr lang="en-US"/>
            </a:p>
          </p:txBody>
        </p:sp>
        <p:sp>
          <p:nvSpPr>
            <p:cNvPr id="174159" name="Freeform 422"/>
            <p:cNvSpPr>
              <a:spLocks noChangeAspect="1"/>
            </p:cNvSpPr>
            <p:nvPr/>
          </p:nvSpPr>
          <p:spPr bwMode="auto">
            <a:xfrm rot="10800000">
              <a:off x="5000944" y="2168592"/>
              <a:ext cx="295802" cy="141064"/>
            </a:xfrm>
            <a:custGeom>
              <a:avLst/>
              <a:gdLst>
                <a:gd name="T0" fmla="*/ 0 w 224"/>
                <a:gd name="T1" fmla="*/ 90 h 131"/>
                <a:gd name="T2" fmla="*/ 206 w 224"/>
                <a:gd name="T3" fmla="*/ 0 h 131"/>
                <a:gd name="T4" fmla="*/ 223 w 224"/>
                <a:gd name="T5" fmla="*/ 41 h 131"/>
                <a:gd name="T6" fmla="*/ 18 w 224"/>
                <a:gd name="T7" fmla="*/ 130 h 131"/>
                <a:gd name="T8" fmla="*/ 0 w 224"/>
                <a:gd name="T9" fmla="*/ 90 h 131"/>
                <a:gd name="T10" fmla="*/ 0 60000 65536"/>
                <a:gd name="T11" fmla="*/ 0 60000 65536"/>
                <a:gd name="T12" fmla="*/ 0 60000 65536"/>
                <a:gd name="T13" fmla="*/ 0 60000 65536"/>
                <a:gd name="T14" fmla="*/ 0 60000 65536"/>
                <a:gd name="T15" fmla="*/ 0 w 224"/>
                <a:gd name="T16" fmla="*/ 0 h 131"/>
                <a:gd name="T17" fmla="*/ 224 w 224"/>
                <a:gd name="T18" fmla="*/ 131 h 131"/>
              </a:gdLst>
              <a:ahLst/>
              <a:cxnLst>
                <a:cxn ang="T10">
                  <a:pos x="T0" y="T1"/>
                </a:cxn>
                <a:cxn ang="T11">
                  <a:pos x="T2" y="T3"/>
                </a:cxn>
                <a:cxn ang="T12">
                  <a:pos x="T4" y="T5"/>
                </a:cxn>
                <a:cxn ang="T13">
                  <a:pos x="T6" y="T7"/>
                </a:cxn>
                <a:cxn ang="T14">
                  <a:pos x="T8" y="T9"/>
                </a:cxn>
              </a:cxnLst>
              <a:rect l="T15" t="T16" r="T17" b="T18"/>
              <a:pathLst>
                <a:path w="224" h="131">
                  <a:moveTo>
                    <a:pt x="0" y="90"/>
                  </a:moveTo>
                  <a:lnTo>
                    <a:pt x="206" y="0"/>
                  </a:lnTo>
                  <a:lnTo>
                    <a:pt x="223" y="41"/>
                  </a:lnTo>
                  <a:lnTo>
                    <a:pt x="18" y="130"/>
                  </a:lnTo>
                  <a:lnTo>
                    <a:pt x="0" y="90"/>
                  </a:lnTo>
                </a:path>
              </a:pathLst>
            </a:custGeom>
            <a:solidFill>
              <a:schemeClr val="tx1"/>
            </a:solidFill>
            <a:ln w="9525" cap="rnd">
              <a:noFill/>
              <a:round/>
              <a:headEnd/>
              <a:tailEnd/>
            </a:ln>
          </p:spPr>
          <p:txBody>
            <a:bodyPr>
              <a:prstTxWarp prst="textNoShape">
                <a:avLst/>
              </a:prstTxWarp>
            </a:bodyPr>
            <a:lstStyle/>
            <a:p>
              <a:endParaRPr lang="en-US"/>
            </a:p>
          </p:txBody>
        </p:sp>
        <p:sp>
          <p:nvSpPr>
            <p:cNvPr id="174160" name="Freeform 423"/>
            <p:cNvSpPr>
              <a:spLocks noChangeAspect="1"/>
            </p:cNvSpPr>
            <p:nvPr/>
          </p:nvSpPr>
          <p:spPr bwMode="auto">
            <a:xfrm>
              <a:off x="4986154" y="2164042"/>
              <a:ext cx="276081" cy="127412"/>
            </a:xfrm>
            <a:custGeom>
              <a:avLst/>
              <a:gdLst>
                <a:gd name="T0" fmla="*/ 0 w 224"/>
                <a:gd name="T1" fmla="*/ 90 h 131"/>
                <a:gd name="T2" fmla="*/ 206 w 224"/>
                <a:gd name="T3" fmla="*/ 0 h 131"/>
                <a:gd name="T4" fmla="*/ 223 w 224"/>
                <a:gd name="T5" fmla="*/ 41 h 131"/>
                <a:gd name="T6" fmla="*/ 18 w 224"/>
                <a:gd name="T7" fmla="*/ 130 h 131"/>
                <a:gd name="T8" fmla="*/ 0 w 224"/>
                <a:gd name="T9" fmla="*/ 90 h 131"/>
                <a:gd name="T10" fmla="*/ 0 60000 65536"/>
                <a:gd name="T11" fmla="*/ 0 60000 65536"/>
                <a:gd name="T12" fmla="*/ 0 60000 65536"/>
                <a:gd name="T13" fmla="*/ 0 60000 65536"/>
                <a:gd name="T14" fmla="*/ 0 60000 65536"/>
                <a:gd name="T15" fmla="*/ 0 w 224"/>
                <a:gd name="T16" fmla="*/ 0 h 131"/>
                <a:gd name="T17" fmla="*/ 224 w 224"/>
                <a:gd name="T18" fmla="*/ 131 h 131"/>
              </a:gdLst>
              <a:ahLst/>
              <a:cxnLst>
                <a:cxn ang="T10">
                  <a:pos x="T0" y="T1"/>
                </a:cxn>
                <a:cxn ang="T11">
                  <a:pos x="T2" y="T3"/>
                </a:cxn>
                <a:cxn ang="T12">
                  <a:pos x="T4" y="T5"/>
                </a:cxn>
                <a:cxn ang="T13">
                  <a:pos x="T6" y="T7"/>
                </a:cxn>
                <a:cxn ang="T14">
                  <a:pos x="T8" y="T9"/>
                </a:cxn>
              </a:cxnLst>
              <a:rect l="T15" t="T16" r="T17" b="T18"/>
              <a:pathLst>
                <a:path w="224" h="131">
                  <a:moveTo>
                    <a:pt x="0" y="90"/>
                  </a:moveTo>
                  <a:lnTo>
                    <a:pt x="206" y="0"/>
                  </a:lnTo>
                  <a:lnTo>
                    <a:pt x="223" y="41"/>
                  </a:lnTo>
                  <a:lnTo>
                    <a:pt x="18" y="130"/>
                  </a:lnTo>
                  <a:lnTo>
                    <a:pt x="0" y="90"/>
                  </a:lnTo>
                </a:path>
              </a:pathLst>
            </a:custGeom>
            <a:solidFill>
              <a:srgbClr val="FFFFFF"/>
            </a:solidFill>
            <a:ln w="9525" cap="rnd">
              <a:noFill/>
              <a:round/>
              <a:headEnd/>
              <a:tailEnd/>
            </a:ln>
          </p:spPr>
          <p:txBody>
            <a:bodyPr>
              <a:prstTxWarp prst="textNoShape">
                <a:avLst/>
              </a:prstTxWarp>
            </a:bodyPr>
            <a:lstStyle/>
            <a:p>
              <a:endParaRPr lang="en-US"/>
            </a:p>
          </p:txBody>
        </p:sp>
        <p:sp>
          <p:nvSpPr>
            <p:cNvPr id="174161" name="Freeform 424"/>
            <p:cNvSpPr>
              <a:spLocks noChangeAspect="1"/>
            </p:cNvSpPr>
            <p:nvPr/>
          </p:nvSpPr>
          <p:spPr bwMode="auto">
            <a:xfrm rot="17642467">
              <a:off x="4987682" y="2153608"/>
              <a:ext cx="273026" cy="152831"/>
            </a:xfrm>
            <a:custGeom>
              <a:avLst/>
              <a:gdLst>
                <a:gd name="T0" fmla="*/ 0 w 224"/>
                <a:gd name="T1" fmla="*/ 90 h 131"/>
                <a:gd name="T2" fmla="*/ 206 w 224"/>
                <a:gd name="T3" fmla="*/ 0 h 131"/>
                <a:gd name="T4" fmla="*/ 223 w 224"/>
                <a:gd name="T5" fmla="*/ 41 h 131"/>
                <a:gd name="T6" fmla="*/ 18 w 224"/>
                <a:gd name="T7" fmla="*/ 130 h 131"/>
                <a:gd name="T8" fmla="*/ 0 w 224"/>
                <a:gd name="T9" fmla="*/ 90 h 131"/>
                <a:gd name="T10" fmla="*/ 0 60000 65536"/>
                <a:gd name="T11" fmla="*/ 0 60000 65536"/>
                <a:gd name="T12" fmla="*/ 0 60000 65536"/>
                <a:gd name="T13" fmla="*/ 0 60000 65536"/>
                <a:gd name="T14" fmla="*/ 0 60000 65536"/>
                <a:gd name="T15" fmla="*/ 0 w 224"/>
                <a:gd name="T16" fmla="*/ 0 h 131"/>
                <a:gd name="T17" fmla="*/ 224 w 224"/>
                <a:gd name="T18" fmla="*/ 131 h 131"/>
              </a:gdLst>
              <a:ahLst/>
              <a:cxnLst>
                <a:cxn ang="T10">
                  <a:pos x="T0" y="T1"/>
                </a:cxn>
                <a:cxn ang="T11">
                  <a:pos x="T2" y="T3"/>
                </a:cxn>
                <a:cxn ang="T12">
                  <a:pos x="T4" y="T5"/>
                </a:cxn>
                <a:cxn ang="T13">
                  <a:pos x="T6" y="T7"/>
                </a:cxn>
                <a:cxn ang="T14">
                  <a:pos x="T8" y="T9"/>
                </a:cxn>
              </a:cxnLst>
              <a:rect l="T15" t="T16" r="T17" b="T18"/>
              <a:pathLst>
                <a:path w="224" h="131">
                  <a:moveTo>
                    <a:pt x="0" y="90"/>
                  </a:moveTo>
                  <a:lnTo>
                    <a:pt x="206" y="0"/>
                  </a:lnTo>
                  <a:lnTo>
                    <a:pt x="223" y="41"/>
                  </a:lnTo>
                  <a:lnTo>
                    <a:pt x="18" y="130"/>
                  </a:lnTo>
                  <a:lnTo>
                    <a:pt x="0" y="90"/>
                  </a:lnTo>
                </a:path>
              </a:pathLst>
            </a:custGeom>
            <a:solidFill>
              <a:srgbClr val="FFFFFF"/>
            </a:solidFill>
            <a:ln w="9525" cap="rnd">
              <a:noFill/>
              <a:round/>
              <a:headEnd/>
              <a:tailEnd/>
            </a:ln>
          </p:spPr>
          <p:txBody>
            <a:bodyPr>
              <a:prstTxWarp prst="textNoShape">
                <a:avLst/>
              </a:prstTxWarp>
            </a:bodyPr>
            <a:lstStyle/>
            <a:p>
              <a:endParaRPr lang="en-US"/>
            </a:p>
          </p:txBody>
        </p:sp>
        <p:sp>
          <p:nvSpPr>
            <p:cNvPr id="174162" name="Line 425"/>
            <p:cNvSpPr>
              <a:spLocks noChangeShapeType="1"/>
            </p:cNvSpPr>
            <p:nvPr/>
          </p:nvSpPr>
          <p:spPr bwMode="auto">
            <a:xfrm>
              <a:off x="4976294" y="2273252"/>
              <a:ext cx="177481" cy="122862"/>
            </a:xfrm>
            <a:prstGeom prst="line">
              <a:avLst/>
            </a:prstGeom>
            <a:noFill/>
            <a:ln w="12700">
              <a:solidFill>
                <a:srgbClr val="0000FF"/>
              </a:solidFill>
              <a:round/>
              <a:headEnd/>
              <a:tailEnd/>
            </a:ln>
          </p:spPr>
          <p:txBody>
            <a:bodyPr>
              <a:prstTxWarp prst="textNoShape">
                <a:avLst/>
              </a:prstTxWarp>
            </a:bodyPr>
            <a:lstStyle/>
            <a:p>
              <a:endParaRPr lang="en-US"/>
            </a:p>
          </p:txBody>
        </p:sp>
        <p:sp>
          <p:nvSpPr>
            <p:cNvPr id="174163" name="Line 426"/>
            <p:cNvSpPr>
              <a:spLocks noChangeShapeType="1"/>
            </p:cNvSpPr>
            <p:nvPr/>
          </p:nvSpPr>
          <p:spPr bwMode="auto">
            <a:xfrm>
              <a:off x="5119265" y="2086685"/>
              <a:ext cx="187341" cy="122862"/>
            </a:xfrm>
            <a:prstGeom prst="line">
              <a:avLst/>
            </a:prstGeom>
            <a:noFill/>
            <a:ln w="12700">
              <a:solidFill>
                <a:srgbClr val="0000FF"/>
              </a:solidFill>
              <a:round/>
              <a:headEnd/>
              <a:tailEnd/>
            </a:ln>
          </p:spPr>
          <p:txBody>
            <a:bodyPr>
              <a:prstTxWarp prst="textNoShape">
                <a:avLst/>
              </a:prstTxWarp>
            </a:bodyPr>
            <a:lstStyle/>
            <a:p>
              <a:endParaRPr lang="en-US"/>
            </a:p>
          </p:txBody>
        </p:sp>
        <p:sp>
          <p:nvSpPr>
            <p:cNvPr id="174164" name="Freeform 427"/>
            <p:cNvSpPr>
              <a:spLocks noChangeAspect="1"/>
            </p:cNvSpPr>
            <p:nvPr/>
          </p:nvSpPr>
          <p:spPr bwMode="auto">
            <a:xfrm rot="17609172">
              <a:off x="5207825" y="2265281"/>
              <a:ext cx="232072" cy="207061"/>
            </a:xfrm>
            <a:custGeom>
              <a:avLst/>
              <a:gdLst>
                <a:gd name="T0" fmla="*/ 51 w 266"/>
                <a:gd name="T1" fmla="*/ 0 h 229"/>
                <a:gd name="T2" fmla="*/ 265 w 266"/>
                <a:gd name="T3" fmla="*/ 69 h 229"/>
                <a:gd name="T4" fmla="*/ 214 w 266"/>
                <a:gd name="T5" fmla="*/ 228 h 229"/>
                <a:gd name="T6" fmla="*/ 177 w 266"/>
                <a:gd name="T7" fmla="*/ 215 h 229"/>
                <a:gd name="T8" fmla="*/ 214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5 h 229"/>
                <a:gd name="T22" fmla="*/ 0 w 266"/>
                <a:gd name="T23" fmla="*/ 164 h 229"/>
                <a:gd name="T24" fmla="*/ 51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1" y="0"/>
                  </a:moveTo>
                  <a:lnTo>
                    <a:pt x="265" y="69"/>
                  </a:lnTo>
                  <a:lnTo>
                    <a:pt x="214" y="228"/>
                  </a:lnTo>
                  <a:lnTo>
                    <a:pt x="177" y="215"/>
                  </a:lnTo>
                  <a:lnTo>
                    <a:pt x="214" y="99"/>
                  </a:lnTo>
                  <a:lnTo>
                    <a:pt x="168" y="84"/>
                  </a:lnTo>
                  <a:lnTo>
                    <a:pt x="133" y="194"/>
                  </a:lnTo>
                  <a:lnTo>
                    <a:pt x="96" y="182"/>
                  </a:lnTo>
                  <a:lnTo>
                    <a:pt x="131" y="72"/>
                  </a:lnTo>
                  <a:lnTo>
                    <a:pt x="75" y="54"/>
                  </a:lnTo>
                  <a:lnTo>
                    <a:pt x="37" y="175"/>
                  </a:lnTo>
                  <a:lnTo>
                    <a:pt x="0" y="164"/>
                  </a:lnTo>
                  <a:lnTo>
                    <a:pt x="51"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65" name="Freeform 428"/>
            <p:cNvSpPr>
              <a:spLocks noChangeAspect="1"/>
            </p:cNvSpPr>
            <p:nvPr/>
          </p:nvSpPr>
          <p:spPr bwMode="auto">
            <a:xfrm rot="17678306">
              <a:off x="5182985" y="2246700"/>
              <a:ext cx="227522" cy="216921"/>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66" name="Freeform 429"/>
            <p:cNvSpPr>
              <a:spLocks noChangeAspect="1"/>
            </p:cNvSpPr>
            <p:nvPr/>
          </p:nvSpPr>
          <p:spPr bwMode="auto">
            <a:xfrm rot="5179392">
              <a:off x="5373927" y="2392314"/>
              <a:ext cx="195669" cy="216921"/>
            </a:xfrm>
            <a:custGeom>
              <a:avLst/>
              <a:gdLst>
                <a:gd name="T0" fmla="*/ 214 w 220"/>
                <a:gd name="T1" fmla="*/ 100 h 227"/>
                <a:gd name="T2" fmla="*/ 219 w 220"/>
                <a:gd name="T3" fmla="*/ 125 h 227"/>
                <a:gd name="T4" fmla="*/ 217 w 220"/>
                <a:gd name="T5" fmla="*/ 148 h 227"/>
                <a:gd name="T6" fmla="*/ 210 w 220"/>
                <a:gd name="T7" fmla="*/ 168 h 227"/>
                <a:gd name="T8" fmla="*/ 197 w 220"/>
                <a:gd name="T9" fmla="*/ 188 h 227"/>
                <a:gd name="T10" fmla="*/ 180 w 220"/>
                <a:gd name="T11" fmla="*/ 204 h 227"/>
                <a:gd name="T12" fmla="*/ 167 w 220"/>
                <a:gd name="T13" fmla="*/ 213 h 227"/>
                <a:gd name="T14" fmla="*/ 154 w 220"/>
                <a:gd name="T15" fmla="*/ 219 h 227"/>
                <a:gd name="T16" fmla="*/ 140 w 220"/>
                <a:gd name="T17" fmla="*/ 224 h 227"/>
                <a:gd name="T18" fmla="*/ 125 w 220"/>
                <a:gd name="T19" fmla="*/ 226 h 227"/>
                <a:gd name="T20" fmla="*/ 110 w 220"/>
                <a:gd name="T21" fmla="*/ 225 h 227"/>
                <a:gd name="T22" fmla="*/ 95 w 220"/>
                <a:gd name="T23" fmla="*/ 223 h 227"/>
                <a:gd name="T24" fmla="*/ 80 w 220"/>
                <a:gd name="T25" fmla="*/ 217 h 227"/>
                <a:gd name="T26" fmla="*/ 66 w 220"/>
                <a:gd name="T27" fmla="*/ 210 h 227"/>
                <a:gd name="T28" fmla="*/ 52 w 220"/>
                <a:gd name="T29" fmla="*/ 199 h 227"/>
                <a:gd name="T30" fmla="*/ 39 w 220"/>
                <a:gd name="T31" fmla="*/ 187 h 227"/>
                <a:gd name="T32" fmla="*/ 26 w 220"/>
                <a:gd name="T33" fmla="*/ 171 h 227"/>
                <a:gd name="T34" fmla="*/ 15 w 220"/>
                <a:gd name="T35" fmla="*/ 155 h 227"/>
                <a:gd name="T36" fmla="*/ 8 w 220"/>
                <a:gd name="T37" fmla="*/ 140 h 227"/>
                <a:gd name="T38" fmla="*/ 3 w 220"/>
                <a:gd name="T39" fmla="*/ 124 h 227"/>
                <a:gd name="T40" fmla="*/ 0 w 220"/>
                <a:gd name="T41" fmla="*/ 108 h 227"/>
                <a:gd name="T42" fmla="*/ 0 w 220"/>
                <a:gd name="T43" fmla="*/ 92 h 227"/>
                <a:gd name="T44" fmla="*/ 3 w 220"/>
                <a:gd name="T45" fmla="*/ 77 h 227"/>
                <a:gd name="T46" fmla="*/ 8 w 220"/>
                <a:gd name="T47" fmla="*/ 63 h 227"/>
                <a:gd name="T48" fmla="*/ 15 w 220"/>
                <a:gd name="T49" fmla="*/ 49 h 227"/>
                <a:gd name="T50" fmla="*/ 24 w 220"/>
                <a:gd name="T51" fmla="*/ 36 h 227"/>
                <a:gd name="T52" fmla="*/ 37 w 220"/>
                <a:gd name="T53" fmla="*/ 24 h 227"/>
                <a:gd name="T54" fmla="*/ 48 w 220"/>
                <a:gd name="T55" fmla="*/ 15 h 227"/>
                <a:gd name="T56" fmla="*/ 60 w 220"/>
                <a:gd name="T57" fmla="*/ 8 h 227"/>
                <a:gd name="T58" fmla="*/ 73 w 220"/>
                <a:gd name="T59" fmla="*/ 4 h 227"/>
                <a:gd name="T60" fmla="*/ 85 w 220"/>
                <a:gd name="T61" fmla="*/ 1 h 227"/>
                <a:gd name="T62" fmla="*/ 98 w 220"/>
                <a:gd name="T63" fmla="*/ 0 h 227"/>
                <a:gd name="T64" fmla="*/ 114 w 220"/>
                <a:gd name="T65" fmla="*/ 2 h 227"/>
                <a:gd name="T66" fmla="*/ 130 w 220"/>
                <a:gd name="T67" fmla="*/ 8 h 227"/>
                <a:gd name="T68" fmla="*/ 148 w 220"/>
                <a:gd name="T69" fmla="*/ 18 h 227"/>
                <a:gd name="T70" fmla="*/ 111 w 220"/>
                <a:gd name="T71" fmla="*/ 47 h 227"/>
                <a:gd name="T72" fmla="*/ 99 w 220"/>
                <a:gd name="T73" fmla="*/ 43 h 227"/>
                <a:gd name="T74" fmla="*/ 87 w 220"/>
                <a:gd name="T75" fmla="*/ 43 h 227"/>
                <a:gd name="T76" fmla="*/ 76 w 220"/>
                <a:gd name="T77" fmla="*/ 46 h 227"/>
                <a:gd name="T78" fmla="*/ 65 w 220"/>
                <a:gd name="T79" fmla="*/ 52 h 227"/>
                <a:gd name="T80" fmla="*/ 53 w 220"/>
                <a:gd name="T81" fmla="*/ 63 h 227"/>
                <a:gd name="T82" fmla="*/ 44 w 220"/>
                <a:gd name="T83" fmla="*/ 77 h 227"/>
                <a:gd name="T84" fmla="*/ 40 w 220"/>
                <a:gd name="T85" fmla="*/ 94 h 227"/>
                <a:gd name="T86" fmla="*/ 42 w 220"/>
                <a:gd name="T87" fmla="*/ 112 h 227"/>
                <a:gd name="T88" fmla="*/ 52 w 220"/>
                <a:gd name="T89" fmla="*/ 132 h 227"/>
                <a:gd name="T90" fmla="*/ 69 w 220"/>
                <a:gd name="T91" fmla="*/ 154 h 227"/>
                <a:gd name="T92" fmla="*/ 88 w 220"/>
                <a:gd name="T93" fmla="*/ 173 h 227"/>
                <a:gd name="T94" fmla="*/ 107 w 220"/>
                <a:gd name="T95" fmla="*/ 183 h 227"/>
                <a:gd name="T96" fmla="*/ 125 w 220"/>
                <a:gd name="T97" fmla="*/ 186 h 227"/>
                <a:gd name="T98" fmla="*/ 140 w 220"/>
                <a:gd name="T99" fmla="*/ 182 h 227"/>
                <a:gd name="T100" fmla="*/ 156 w 220"/>
                <a:gd name="T101" fmla="*/ 174 h 227"/>
                <a:gd name="T102" fmla="*/ 166 w 220"/>
                <a:gd name="T103" fmla="*/ 164 h 227"/>
                <a:gd name="T104" fmla="*/ 172 w 220"/>
                <a:gd name="T105" fmla="*/ 152 h 227"/>
                <a:gd name="T106" fmla="*/ 175 w 220"/>
                <a:gd name="T107" fmla="*/ 140 h 227"/>
                <a:gd name="T108" fmla="*/ 174 w 220"/>
                <a:gd name="T109" fmla="*/ 126 h 227"/>
                <a:gd name="T110" fmla="*/ 169 w 220"/>
                <a:gd name="T111" fmla="*/ 10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
                <a:gd name="T169" fmla="*/ 0 h 227"/>
                <a:gd name="T170" fmla="*/ 220 w 220"/>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 h="227">
                  <a:moveTo>
                    <a:pt x="165" y="101"/>
                  </a:moveTo>
                  <a:lnTo>
                    <a:pt x="207" y="83"/>
                  </a:lnTo>
                  <a:lnTo>
                    <a:pt x="209" y="88"/>
                  </a:lnTo>
                  <a:lnTo>
                    <a:pt x="211" y="92"/>
                  </a:lnTo>
                  <a:lnTo>
                    <a:pt x="212" y="96"/>
                  </a:lnTo>
                  <a:lnTo>
                    <a:pt x="214" y="100"/>
                  </a:lnTo>
                  <a:lnTo>
                    <a:pt x="215" y="105"/>
                  </a:lnTo>
                  <a:lnTo>
                    <a:pt x="216" y="109"/>
                  </a:lnTo>
                  <a:lnTo>
                    <a:pt x="217" y="113"/>
                  </a:lnTo>
                  <a:lnTo>
                    <a:pt x="218" y="117"/>
                  </a:lnTo>
                  <a:lnTo>
                    <a:pt x="218" y="121"/>
                  </a:lnTo>
                  <a:lnTo>
                    <a:pt x="219" y="125"/>
                  </a:lnTo>
                  <a:lnTo>
                    <a:pt x="219" y="128"/>
                  </a:lnTo>
                  <a:lnTo>
                    <a:pt x="219" y="133"/>
                  </a:lnTo>
                  <a:lnTo>
                    <a:pt x="219" y="136"/>
                  </a:lnTo>
                  <a:lnTo>
                    <a:pt x="219" y="140"/>
                  </a:lnTo>
                  <a:lnTo>
                    <a:pt x="218" y="144"/>
                  </a:lnTo>
                  <a:lnTo>
                    <a:pt x="217" y="148"/>
                  </a:lnTo>
                  <a:lnTo>
                    <a:pt x="217" y="151"/>
                  </a:lnTo>
                  <a:lnTo>
                    <a:pt x="216" y="155"/>
                  </a:lnTo>
                  <a:lnTo>
                    <a:pt x="215" y="158"/>
                  </a:lnTo>
                  <a:lnTo>
                    <a:pt x="213" y="162"/>
                  </a:lnTo>
                  <a:lnTo>
                    <a:pt x="212" y="165"/>
                  </a:lnTo>
                  <a:lnTo>
                    <a:pt x="210" y="168"/>
                  </a:lnTo>
                  <a:lnTo>
                    <a:pt x="208" y="172"/>
                  </a:lnTo>
                  <a:lnTo>
                    <a:pt x="207" y="175"/>
                  </a:lnTo>
                  <a:lnTo>
                    <a:pt x="204" y="179"/>
                  </a:lnTo>
                  <a:lnTo>
                    <a:pt x="202" y="182"/>
                  </a:lnTo>
                  <a:lnTo>
                    <a:pt x="199" y="185"/>
                  </a:lnTo>
                  <a:lnTo>
                    <a:pt x="197" y="188"/>
                  </a:lnTo>
                  <a:lnTo>
                    <a:pt x="194" y="191"/>
                  </a:lnTo>
                  <a:lnTo>
                    <a:pt x="191" y="194"/>
                  </a:lnTo>
                  <a:lnTo>
                    <a:pt x="188" y="197"/>
                  </a:lnTo>
                  <a:lnTo>
                    <a:pt x="184" y="200"/>
                  </a:lnTo>
                  <a:lnTo>
                    <a:pt x="182" y="202"/>
                  </a:lnTo>
                  <a:lnTo>
                    <a:pt x="180" y="204"/>
                  </a:lnTo>
                  <a:lnTo>
                    <a:pt x="178" y="205"/>
                  </a:lnTo>
                  <a:lnTo>
                    <a:pt x="176" y="207"/>
                  </a:lnTo>
                  <a:lnTo>
                    <a:pt x="174" y="208"/>
                  </a:lnTo>
                  <a:lnTo>
                    <a:pt x="172" y="210"/>
                  </a:lnTo>
                  <a:lnTo>
                    <a:pt x="170" y="211"/>
                  </a:lnTo>
                  <a:lnTo>
                    <a:pt x="167" y="213"/>
                  </a:lnTo>
                  <a:lnTo>
                    <a:pt x="165" y="214"/>
                  </a:lnTo>
                  <a:lnTo>
                    <a:pt x="163" y="215"/>
                  </a:lnTo>
                  <a:lnTo>
                    <a:pt x="161" y="216"/>
                  </a:lnTo>
                  <a:lnTo>
                    <a:pt x="159" y="217"/>
                  </a:lnTo>
                  <a:lnTo>
                    <a:pt x="156" y="219"/>
                  </a:lnTo>
                  <a:lnTo>
                    <a:pt x="154" y="219"/>
                  </a:lnTo>
                  <a:lnTo>
                    <a:pt x="151" y="220"/>
                  </a:lnTo>
                  <a:lnTo>
                    <a:pt x="149" y="221"/>
                  </a:lnTo>
                  <a:lnTo>
                    <a:pt x="147" y="222"/>
                  </a:lnTo>
                  <a:lnTo>
                    <a:pt x="145" y="222"/>
                  </a:lnTo>
                  <a:lnTo>
                    <a:pt x="142" y="223"/>
                  </a:lnTo>
                  <a:lnTo>
                    <a:pt x="140" y="224"/>
                  </a:lnTo>
                  <a:lnTo>
                    <a:pt x="137" y="224"/>
                  </a:lnTo>
                  <a:lnTo>
                    <a:pt x="135" y="225"/>
                  </a:lnTo>
                  <a:lnTo>
                    <a:pt x="132" y="225"/>
                  </a:lnTo>
                  <a:lnTo>
                    <a:pt x="130" y="225"/>
                  </a:lnTo>
                  <a:lnTo>
                    <a:pt x="127" y="225"/>
                  </a:lnTo>
                  <a:lnTo>
                    <a:pt x="125" y="226"/>
                  </a:lnTo>
                  <a:lnTo>
                    <a:pt x="122" y="226"/>
                  </a:lnTo>
                  <a:lnTo>
                    <a:pt x="120" y="226"/>
                  </a:lnTo>
                  <a:lnTo>
                    <a:pt x="117" y="226"/>
                  </a:lnTo>
                  <a:lnTo>
                    <a:pt x="115" y="226"/>
                  </a:lnTo>
                  <a:lnTo>
                    <a:pt x="112" y="226"/>
                  </a:lnTo>
                  <a:lnTo>
                    <a:pt x="110" y="225"/>
                  </a:lnTo>
                  <a:lnTo>
                    <a:pt x="107" y="225"/>
                  </a:lnTo>
                  <a:lnTo>
                    <a:pt x="105" y="225"/>
                  </a:lnTo>
                  <a:lnTo>
                    <a:pt x="102" y="225"/>
                  </a:lnTo>
                  <a:lnTo>
                    <a:pt x="100" y="224"/>
                  </a:lnTo>
                  <a:lnTo>
                    <a:pt x="97" y="223"/>
                  </a:lnTo>
                  <a:lnTo>
                    <a:pt x="95" y="223"/>
                  </a:lnTo>
                  <a:lnTo>
                    <a:pt x="92" y="222"/>
                  </a:lnTo>
                  <a:lnTo>
                    <a:pt x="90" y="221"/>
                  </a:lnTo>
                  <a:lnTo>
                    <a:pt x="87" y="220"/>
                  </a:lnTo>
                  <a:lnTo>
                    <a:pt x="85" y="219"/>
                  </a:lnTo>
                  <a:lnTo>
                    <a:pt x="82" y="219"/>
                  </a:lnTo>
                  <a:lnTo>
                    <a:pt x="80" y="217"/>
                  </a:lnTo>
                  <a:lnTo>
                    <a:pt x="77" y="216"/>
                  </a:lnTo>
                  <a:lnTo>
                    <a:pt x="75" y="215"/>
                  </a:lnTo>
                  <a:lnTo>
                    <a:pt x="73" y="214"/>
                  </a:lnTo>
                  <a:lnTo>
                    <a:pt x="70" y="212"/>
                  </a:lnTo>
                  <a:lnTo>
                    <a:pt x="68" y="211"/>
                  </a:lnTo>
                  <a:lnTo>
                    <a:pt x="66" y="210"/>
                  </a:lnTo>
                  <a:lnTo>
                    <a:pt x="63" y="208"/>
                  </a:lnTo>
                  <a:lnTo>
                    <a:pt x="61" y="206"/>
                  </a:lnTo>
                  <a:lnTo>
                    <a:pt x="58" y="205"/>
                  </a:lnTo>
                  <a:lnTo>
                    <a:pt x="56" y="203"/>
                  </a:lnTo>
                  <a:lnTo>
                    <a:pt x="54" y="202"/>
                  </a:lnTo>
                  <a:lnTo>
                    <a:pt x="52" y="199"/>
                  </a:lnTo>
                  <a:lnTo>
                    <a:pt x="50" y="198"/>
                  </a:lnTo>
                  <a:lnTo>
                    <a:pt x="47" y="196"/>
                  </a:lnTo>
                  <a:lnTo>
                    <a:pt x="45" y="194"/>
                  </a:lnTo>
                  <a:lnTo>
                    <a:pt x="43" y="191"/>
                  </a:lnTo>
                  <a:lnTo>
                    <a:pt x="41" y="189"/>
                  </a:lnTo>
                  <a:lnTo>
                    <a:pt x="39" y="187"/>
                  </a:lnTo>
                  <a:lnTo>
                    <a:pt x="36" y="184"/>
                  </a:lnTo>
                  <a:lnTo>
                    <a:pt x="34" y="182"/>
                  </a:lnTo>
                  <a:lnTo>
                    <a:pt x="32" y="179"/>
                  </a:lnTo>
                  <a:lnTo>
                    <a:pt x="30" y="177"/>
                  </a:lnTo>
                  <a:lnTo>
                    <a:pt x="28" y="174"/>
                  </a:lnTo>
                  <a:lnTo>
                    <a:pt x="26" y="171"/>
                  </a:lnTo>
                  <a:lnTo>
                    <a:pt x="24" y="169"/>
                  </a:lnTo>
                  <a:lnTo>
                    <a:pt x="22" y="166"/>
                  </a:lnTo>
                  <a:lnTo>
                    <a:pt x="20" y="163"/>
                  </a:lnTo>
                  <a:lnTo>
                    <a:pt x="19" y="161"/>
                  </a:lnTo>
                  <a:lnTo>
                    <a:pt x="17" y="158"/>
                  </a:lnTo>
                  <a:lnTo>
                    <a:pt x="15" y="155"/>
                  </a:lnTo>
                  <a:lnTo>
                    <a:pt x="14" y="153"/>
                  </a:lnTo>
                  <a:lnTo>
                    <a:pt x="13" y="150"/>
                  </a:lnTo>
                  <a:lnTo>
                    <a:pt x="11" y="148"/>
                  </a:lnTo>
                  <a:lnTo>
                    <a:pt x="10" y="145"/>
                  </a:lnTo>
                  <a:lnTo>
                    <a:pt x="9" y="142"/>
                  </a:lnTo>
                  <a:lnTo>
                    <a:pt x="8" y="140"/>
                  </a:lnTo>
                  <a:lnTo>
                    <a:pt x="6" y="137"/>
                  </a:lnTo>
                  <a:lnTo>
                    <a:pt x="5" y="134"/>
                  </a:lnTo>
                  <a:lnTo>
                    <a:pt x="5" y="132"/>
                  </a:lnTo>
                  <a:lnTo>
                    <a:pt x="4" y="129"/>
                  </a:lnTo>
                  <a:lnTo>
                    <a:pt x="3" y="126"/>
                  </a:lnTo>
                  <a:lnTo>
                    <a:pt x="3" y="124"/>
                  </a:lnTo>
                  <a:lnTo>
                    <a:pt x="2" y="121"/>
                  </a:lnTo>
                  <a:lnTo>
                    <a:pt x="1" y="119"/>
                  </a:lnTo>
                  <a:lnTo>
                    <a:pt x="1" y="116"/>
                  </a:lnTo>
                  <a:lnTo>
                    <a:pt x="0" y="113"/>
                  </a:lnTo>
                  <a:lnTo>
                    <a:pt x="0" y="111"/>
                  </a:lnTo>
                  <a:lnTo>
                    <a:pt x="0" y="108"/>
                  </a:lnTo>
                  <a:lnTo>
                    <a:pt x="0" y="106"/>
                  </a:lnTo>
                  <a:lnTo>
                    <a:pt x="0" y="103"/>
                  </a:lnTo>
                  <a:lnTo>
                    <a:pt x="0" y="100"/>
                  </a:lnTo>
                  <a:lnTo>
                    <a:pt x="0" y="97"/>
                  </a:lnTo>
                  <a:lnTo>
                    <a:pt x="0" y="95"/>
                  </a:lnTo>
                  <a:lnTo>
                    <a:pt x="0" y="92"/>
                  </a:lnTo>
                  <a:lnTo>
                    <a:pt x="0" y="89"/>
                  </a:lnTo>
                  <a:lnTo>
                    <a:pt x="0" y="87"/>
                  </a:lnTo>
                  <a:lnTo>
                    <a:pt x="1" y="85"/>
                  </a:lnTo>
                  <a:lnTo>
                    <a:pt x="1" y="82"/>
                  </a:lnTo>
                  <a:lnTo>
                    <a:pt x="2" y="80"/>
                  </a:lnTo>
                  <a:lnTo>
                    <a:pt x="3" y="77"/>
                  </a:lnTo>
                  <a:lnTo>
                    <a:pt x="3" y="74"/>
                  </a:lnTo>
                  <a:lnTo>
                    <a:pt x="4" y="72"/>
                  </a:lnTo>
                  <a:lnTo>
                    <a:pt x="5" y="70"/>
                  </a:lnTo>
                  <a:lnTo>
                    <a:pt x="5" y="67"/>
                  </a:lnTo>
                  <a:lnTo>
                    <a:pt x="6" y="65"/>
                  </a:lnTo>
                  <a:lnTo>
                    <a:pt x="8" y="63"/>
                  </a:lnTo>
                  <a:lnTo>
                    <a:pt x="8" y="60"/>
                  </a:lnTo>
                  <a:lnTo>
                    <a:pt x="10" y="58"/>
                  </a:lnTo>
                  <a:lnTo>
                    <a:pt x="11" y="56"/>
                  </a:lnTo>
                  <a:lnTo>
                    <a:pt x="12" y="54"/>
                  </a:lnTo>
                  <a:lnTo>
                    <a:pt x="13" y="51"/>
                  </a:lnTo>
                  <a:lnTo>
                    <a:pt x="15" y="49"/>
                  </a:lnTo>
                  <a:lnTo>
                    <a:pt x="16" y="47"/>
                  </a:lnTo>
                  <a:lnTo>
                    <a:pt x="18" y="45"/>
                  </a:lnTo>
                  <a:lnTo>
                    <a:pt x="19" y="43"/>
                  </a:lnTo>
                  <a:lnTo>
                    <a:pt x="21" y="40"/>
                  </a:lnTo>
                  <a:lnTo>
                    <a:pt x="23" y="38"/>
                  </a:lnTo>
                  <a:lnTo>
                    <a:pt x="24" y="36"/>
                  </a:lnTo>
                  <a:lnTo>
                    <a:pt x="26" y="34"/>
                  </a:lnTo>
                  <a:lnTo>
                    <a:pt x="28" y="32"/>
                  </a:lnTo>
                  <a:lnTo>
                    <a:pt x="30" y="30"/>
                  </a:lnTo>
                  <a:lnTo>
                    <a:pt x="32" y="28"/>
                  </a:lnTo>
                  <a:lnTo>
                    <a:pt x="34" y="26"/>
                  </a:lnTo>
                  <a:lnTo>
                    <a:pt x="37" y="24"/>
                  </a:lnTo>
                  <a:lnTo>
                    <a:pt x="38" y="23"/>
                  </a:lnTo>
                  <a:lnTo>
                    <a:pt x="40" y="21"/>
                  </a:lnTo>
                  <a:lnTo>
                    <a:pt x="42" y="20"/>
                  </a:lnTo>
                  <a:lnTo>
                    <a:pt x="44" y="18"/>
                  </a:lnTo>
                  <a:lnTo>
                    <a:pt x="46" y="17"/>
                  </a:lnTo>
                  <a:lnTo>
                    <a:pt x="48" y="15"/>
                  </a:lnTo>
                  <a:lnTo>
                    <a:pt x="50" y="14"/>
                  </a:lnTo>
                  <a:lnTo>
                    <a:pt x="52" y="13"/>
                  </a:lnTo>
                  <a:lnTo>
                    <a:pt x="54" y="12"/>
                  </a:lnTo>
                  <a:lnTo>
                    <a:pt x="56" y="10"/>
                  </a:lnTo>
                  <a:lnTo>
                    <a:pt x="58" y="9"/>
                  </a:lnTo>
                  <a:lnTo>
                    <a:pt x="60" y="8"/>
                  </a:lnTo>
                  <a:lnTo>
                    <a:pt x="62" y="7"/>
                  </a:lnTo>
                  <a:lnTo>
                    <a:pt x="64" y="6"/>
                  </a:lnTo>
                  <a:lnTo>
                    <a:pt x="66" y="6"/>
                  </a:lnTo>
                  <a:lnTo>
                    <a:pt x="69" y="5"/>
                  </a:lnTo>
                  <a:lnTo>
                    <a:pt x="71" y="4"/>
                  </a:lnTo>
                  <a:lnTo>
                    <a:pt x="73" y="4"/>
                  </a:lnTo>
                  <a:lnTo>
                    <a:pt x="75" y="3"/>
                  </a:lnTo>
                  <a:lnTo>
                    <a:pt x="77" y="2"/>
                  </a:lnTo>
                  <a:lnTo>
                    <a:pt x="79" y="2"/>
                  </a:lnTo>
                  <a:lnTo>
                    <a:pt x="81" y="1"/>
                  </a:lnTo>
                  <a:lnTo>
                    <a:pt x="83" y="1"/>
                  </a:lnTo>
                  <a:lnTo>
                    <a:pt x="85" y="1"/>
                  </a:lnTo>
                  <a:lnTo>
                    <a:pt x="87" y="0"/>
                  </a:lnTo>
                  <a:lnTo>
                    <a:pt x="90" y="0"/>
                  </a:lnTo>
                  <a:lnTo>
                    <a:pt x="92" y="0"/>
                  </a:lnTo>
                  <a:lnTo>
                    <a:pt x="94" y="0"/>
                  </a:lnTo>
                  <a:lnTo>
                    <a:pt x="96" y="0"/>
                  </a:lnTo>
                  <a:lnTo>
                    <a:pt x="98" y="0"/>
                  </a:lnTo>
                  <a:lnTo>
                    <a:pt x="101" y="0"/>
                  </a:lnTo>
                  <a:lnTo>
                    <a:pt x="103" y="0"/>
                  </a:lnTo>
                  <a:lnTo>
                    <a:pt x="106" y="0"/>
                  </a:lnTo>
                  <a:lnTo>
                    <a:pt x="108" y="1"/>
                  </a:lnTo>
                  <a:lnTo>
                    <a:pt x="111" y="1"/>
                  </a:lnTo>
                  <a:lnTo>
                    <a:pt x="114" y="2"/>
                  </a:lnTo>
                  <a:lnTo>
                    <a:pt x="117" y="2"/>
                  </a:lnTo>
                  <a:lnTo>
                    <a:pt x="119" y="3"/>
                  </a:lnTo>
                  <a:lnTo>
                    <a:pt x="122" y="4"/>
                  </a:lnTo>
                  <a:lnTo>
                    <a:pt x="125" y="5"/>
                  </a:lnTo>
                  <a:lnTo>
                    <a:pt x="128" y="6"/>
                  </a:lnTo>
                  <a:lnTo>
                    <a:pt x="130" y="8"/>
                  </a:lnTo>
                  <a:lnTo>
                    <a:pt x="133" y="9"/>
                  </a:lnTo>
                  <a:lnTo>
                    <a:pt x="136" y="11"/>
                  </a:lnTo>
                  <a:lnTo>
                    <a:pt x="139" y="12"/>
                  </a:lnTo>
                  <a:lnTo>
                    <a:pt x="142" y="14"/>
                  </a:lnTo>
                  <a:lnTo>
                    <a:pt x="145" y="16"/>
                  </a:lnTo>
                  <a:lnTo>
                    <a:pt x="148" y="18"/>
                  </a:lnTo>
                  <a:lnTo>
                    <a:pt x="120" y="52"/>
                  </a:lnTo>
                  <a:lnTo>
                    <a:pt x="118" y="51"/>
                  </a:lnTo>
                  <a:lnTo>
                    <a:pt x="116" y="50"/>
                  </a:lnTo>
                  <a:lnTo>
                    <a:pt x="114" y="49"/>
                  </a:lnTo>
                  <a:lnTo>
                    <a:pt x="113" y="48"/>
                  </a:lnTo>
                  <a:lnTo>
                    <a:pt x="111" y="47"/>
                  </a:lnTo>
                  <a:lnTo>
                    <a:pt x="109" y="46"/>
                  </a:lnTo>
                  <a:lnTo>
                    <a:pt x="107" y="46"/>
                  </a:lnTo>
                  <a:lnTo>
                    <a:pt x="105" y="45"/>
                  </a:lnTo>
                  <a:lnTo>
                    <a:pt x="103" y="44"/>
                  </a:lnTo>
                  <a:lnTo>
                    <a:pt x="101" y="44"/>
                  </a:lnTo>
                  <a:lnTo>
                    <a:pt x="99" y="43"/>
                  </a:lnTo>
                  <a:lnTo>
                    <a:pt x="98" y="43"/>
                  </a:lnTo>
                  <a:lnTo>
                    <a:pt x="95" y="43"/>
                  </a:lnTo>
                  <a:lnTo>
                    <a:pt x="93" y="43"/>
                  </a:lnTo>
                  <a:lnTo>
                    <a:pt x="92" y="43"/>
                  </a:lnTo>
                  <a:lnTo>
                    <a:pt x="90" y="43"/>
                  </a:lnTo>
                  <a:lnTo>
                    <a:pt x="87" y="43"/>
                  </a:lnTo>
                  <a:lnTo>
                    <a:pt x="85" y="43"/>
                  </a:lnTo>
                  <a:lnTo>
                    <a:pt x="84" y="44"/>
                  </a:lnTo>
                  <a:lnTo>
                    <a:pt x="82" y="44"/>
                  </a:lnTo>
                  <a:lnTo>
                    <a:pt x="80" y="45"/>
                  </a:lnTo>
                  <a:lnTo>
                    <a:pt x="78" y="46"/>
                  </a:lnTo>
                  <a:lnTo>
                    <a:pt x="76" y="46"/>
                  </a:lnTo>
                  <a:lnTo>
                    <a:pt x="74" y="47"/>
                  </a:lnTo>
                  <a:lnTo>
                    <a:pt x="72" y="48"/>
                  </a:lnTo>
                  <a:lnTo>
                    <a:pt x="70" y="49"/>
                  </a:lnTo>
                  <a:lnTo>
                    <a:pt x="69" y="50"/>
                  </a:lnTo>
                  <a:lnTo>
                    <a:pt x="67" y="51"/>
                  </a:lnTo>
                  <a:lnTo>
                    <a:pt x="65" y="52"/>
                  </a:lnTo>
                  <a:lnTo>
                    <a:pt x="63" y="53"/>
                  </a:lnTo>
                  <a:lnTo>
                    <a:pt x="61" y="55"/>
                  </a:lnTo>
                  <a:lnTo>
                    <a:pt x="60" y="56"/>
                  </a:lnTo>
                  <a:lnTo>
                    <a:pt x="57" y="58"/>
                  </a:lnTo>
                  <a:lnTo>
                    <a:pt x="55" y="60"/>
                  </a:lnTo>
                  <a:lnTo>
                    <a:pt x="53" y="63"/>
                  </a:lnTo>
                  <a:lnTo>
                    <a:pt x="51" y="65"/>
                  </a:lnTo>
                  <a:lnTo>
                    <a:pt x="50" y="67"/>
                  </a:lnTo>
                  <a:lnTo>
                    <a:pt x="48" y="70"/>
                  </a:lnTo>
                  <a:lnTo>
                    <a:pt x="47" y="72"/>
                  </a:lnTo>
                  <a:lnTo>
                    <a:pt x="45" y="74"/>
                  </a:lnTo>
                  <a:lnTo>
                    <a:pt x="44" y="77"/>
                  </a:lnTo>
                  <a:lnTo>
                    <a:pt x="43" y="80"/>
                  </a:lnTo>
                  <a:lnTo>
                    <a:pt x="42" y="83"/>
                  </a:lnTo>
                  <a:lnTo>
                    <a:pt x="42" y="85"/>
                  </a:lnTo>
                  <a:lnTo>
                    <a:pt x="41" y="88"/>
                  </a:lnTo>
                  <a:lnTo>
                    <a:pt x="40" y="91"/>
                  </a:lnTo>
                  <a:lnTo>
                    <a:pt x="40" y="94"/>
                  </a:lnTo>
                  <a:lnTo>
                    <a:pt x="40" y="97"/>
                  </a:lnTo>
                  <a:lnTo>
                    <a:pt x="40" y="100"/>
                  </a:lnTo>
                  <a:lnTo>
                    <a:pt x="40" y="103"/>
                  </a:lnTo>
                  <a:lnTo>
                    <a:pt x="41" y="106"/>
                  </a:lnTo>
                  <a:lnTo>
                    <a:pt x="42" y="109"/>
                  </a:lnTo>
                  <a:lnTo>
                    <a:pt x="42" y="112"/>
                  </a:lnTo>
                  <a:lnTo>
                    <a:pt x="43" y="115"/>
                  </a:lnTo>
                  <a:lnTo>
                    <a:pt x="45" y="119"/>
                  </a:lnTo>
                  <a:lnTo>
                    <a:pt x="46" y="122"/>
                  </a:lnTo>
                  <a:lnTo>
                    <a:pt x="48" y="126"/>
                  </a:lnTo>
                  <a:lnTo>
                    <a:pt x="50" y="129"/>
                  </a:lnTo>
                  <a:lnTo>
                    <a:pt x="52" y="132"/>
                  </a:lnTo>
                  <a:lnTo>
                    <a:pt x="54" y="136"/>
                  </a:lnTo>
                  <a:lnTo>
                    <a:pt x="57" y="140"/>
                  </a:lnTo>
                  <a:lnTo>
                    <a:pt x="59" y="143"/>
                  </a:lnTo>
                  <a:lnTo>
                    <a:pt x="62" y="147"/>
                  </a:lnTo>
                  <a:lnTo>
                    <a:pt x="65" y="151"/>
                  </a:lnTo>
                  <a:lnTo>
                    <a:pt x="69" y="154"/>
                  </a:lnTo>
                  <a:lnTo>
                    <a:pt x="72" y="158"/>
                  </a:lnTo>
                  <a:lnTo>
                    <a:pt x="75" y="161"/>
                  </a:lnTo>
                  <a:lnTo>
                    <a:pt x="79" y="165"/>
                  </a:lnTo>
                  <a:lnTo>
                    <a:pt x="82" y="168"/>
                  </a:lnTo>
                  <a:lnTo>
                    <a:pt x="85" y="170"/>
                  </a:lnTo>
                  <a:lnTo>
                    <a:pt x="88" y="173"/>
                  </a:lnTo>
                  <a:lnTo>
                    <a:pt x="92" y="175"/>
                  </a:lnTo>
                  <a:lnTo>
                    <a:pt x="95" y="177"/>
                  </a:lnTo>
                  <a:lnTo>
                    <a:pt x="98" y="179"/>
                  </a:lnTo>
                  <a:lnTo>
                    <a:pt x="101" y="181"/>
                  </a:lnTo>
                  <a:lnTo>
                    <a:pt x="104" y="182"/>
                  </a:lnTo>
                  <a:lnTo>
                    <a:pt x="107" y="183"/>
                  </a:lnTo>
                  <a:lnTo>
                    <a:pt x="110" y="184"/>
                  </a:lnTo>
                  <a:lnTo>
                    <a:pt x="113" y="185"/>
                  </a:lnTo>
                  <a:lnTo>
                    <a:pt x="116" y="185"/>
                  </a:lnTo>
                  <a:lnTo>
                    <a:pt x="119" y="185"/>
                  </a:lnTo>
                  <a:lnTo>
                    <a:pt x="122" y="186"/>
                  </a:lnTo>
                  <a:lnTo>
                    <a:pt x="125" y="186"/>
                  </a:lnTo>
                  <a:lnTo>
                    <a:pt x="127" y="186"/>
                  </a:lnTo>
                  <a:lnTo>
                    <a:pt x="130" y="185"/>
                  </a:lnTo>
                  <a:lnTo>
                    <a:pt x="132" y="185"/>
                  </a:lnTo>
                  <a:lnTo>
                    <a:pt x="135" y="184"/>
                  </a:lnTo>
                  <a:lnTo>
                    <a:pt x="138" y="183"/>
                  </a:lnTo>
                  <a:lnTo>
                    <a:pt x="140" y="182"/>
                  </a:lnTo>
                  <a:lnTo>
                    <a:pt x="143" y="182"/>
                  </a:lnTo>
                  <a:lnTo>
                    <a:pt x="146" y="180"/>
                  </a:lnTo>
                  <a:lnTo>
                    <a:pt x="148" y="179"/>
                  </a:lnTo>
                  <a:lnTo>
                    <a:pt x="151" y="177"/>
                  </a:lnTo>
                  <a:lnTo>
                    <a:pt x="153" y="176"/>
                  </a:lnTo>
                  <a:lnTo>
                    <a:pt x="156" y="174"/>
                  </a:lnTo>
                  <a:lnTo>
                    <a:pt x="158" y="172"/>
                  </a:lnTo>
                  <a:lnTo>
                    <a:pt x="160" y="170"/>
                  </a:lnTo>
                  <a:lnTo>
                    <a:pt x="162" y="169"/>
                  </a:lnTo>
                  <a:lnTo>
                    <a:pt x="163" y="167"/>
                  </a:lnTo>
                  <a:lnTo>
                    <a:pt x="164" y="165"/>
                  </a:lnTo>
                  <a:lnTo>
                    <a:pt x="166" y="164"/>
                  </a:lnTo>
                  <a:lnTo>
                    <a:pt x="167" y="162"/>
                  </a:lnTo>
                  <a:lnTo>
                    <a:pt x="168" y="160"/>
                  </a:lnTo>
                  <a:lnTo>
                    <a:pt x="169" y="158"/>
                  </a:lnTo>
                  <a:lnTo>
                    <a:pt x="170" y="157"/>
                  </a:lnTo>
                  <a:lnTo>
                    <a:pt x="171" y="154"/>
                  </a:lnTo>
                  <a:lnTo>
                    <a:pt x="172" y="152"/>
                  </a:lnTo>
                  <a:lnTo>
                    <a:pt x="172" y="151"/>
                  </a:lnTo>
                  <a:lnTo>
                    <a:pt x="173" y="148"/>
                  </a:lnTo>
                  <a:lnTo>
                    <a:pt x="174" y="146"/>
                  </a:lnTo>
                  <a:lnTo>
                    <a:pt x="174" y="144"/>
                  </a:lnTo>
                  <a:lnTo>
                    <a:pt x="175" y="142"/>
                  </a:lnTo>
                  <a:lnTo>
                    <a:pt x="175" y="140"/>
                  </a:lnTo>
                  <a:lnTo>
                    <a:pt x="175" y="137"/>
                  </a:lnTo>
                  <a:lnTo>
                    <a:pt x="175" y="135"/>
                  </a:lnTo>
                  <a:lnTo>
                    <a:pt x="175" y="133"/>
                  </a:lnTo>
                  <a:lnTo>
                    <a:pt x="175" y="130"/>
                  </a:lnTo>
                  <a:lnTo>
                    <a:pt x="174" y="128"/>
                  </a:lnTo>
                  <a:lnTo>
                    <a:pt x="174" y="126"/>
                  </a:lnTo>
                  <a:lnTo>
                    <a:pt x="173" y="123"/>
                  </a:lnTo>
                  <a:lnTo>
                    <a:pt x="172" y="120"/>
                  </a:lnTo>
                  <a:lnTo>
                    <a:pt x="172" y="117"/>
                  </a:lnTo>
                  <a:lnTo>
                    <a:pt x="171" y="115"/>
                  </a:lnTo>
                  <a:lnTo>
                    <a:pt x="170" y="112"/>
                  </a:lnTo>
                  <a:lnTo>
                    <a:pt x="169" y="109"/>
                  </a:lnTo>
                  <a:lnTo>
                    <a:pt x="167" y="107"/>
                  </a:lnTo>
                  <a:lnTo>
                    <a:pt x="166" y="104"/>
                  </a:lnTo>
                  <a:lnTo>
                    <a:pt x="165" y="101"/>
                  </a:lnTo>
                </a:path>
              </a:pathLst>
            </a:custGeom>
            <a:solidFill>
              <a:schemeClr val="tx1"/>
            </a:solidFill>
            <a:ln w="9525" cap="rnd">
              <a:noFill/>
              <a:round/>
              <a:headEnd/>
              <a:tailEnd/>
            </a:ln>
          </p:spPr>
          <p:txBody>
            <a:bodyPr>
              <a:prstTxWarp prst="textNoShape">
                <a:avLst/>
              </a:prstTxWarp>
            </a:bodyPr>
            <a:lstStyle/>
            <a:p>
              <a:endParaRPr lang="en-US"/>
            </a:p>
          </p:txBody>
        </p:sp>
        <p:sp>
          <p:nvSpPr>
            <p:cNvPr id="174167" name="Freeform 430"/>
            <p:cNvSpPr>
              <a:spLocks noChangeAspect="1"/>
            </p:cNvSpPr>
            <p:nvPr/>
          </p:nvSpPr>
          <p:spPr bwMode="auto">
            <a:xfrm rot="5179392">
              <a:off x="5349087" y="2383213"/>
              <a:ext cx="191118" cy="216921"/>
            </a:xfrm>
            <a:custGeom>
              <a:avLst/>
              <a:gdLst>
                <a:gd name="T0" fmla="*/ 214 w 220"/>
                <a:gd name="T1" fmla="*/ 100 h 227"/>
                <a:gd name="T2" fmla="*/ 219 w 220"/>
                <a:gd name="T3" fmla="*/ 125 h 227"/>
                <a:gd name="T4" fmla="*/ 217 w 220"/>
                <a:gd name="T5" fmla="*/ 148 h 227"/>
                <a:gd name="T6" fmla="*/ 210 w 220"/>
                <a:gd name="T7" fmla="*/ 168 h 227"/>
                <a:gd name="T8" fmla="*/ 197 w 220"/>
                <a:gd name="T9" fmla="*/ 188 h 227"/>
                <a:gd name="T10" fmla="*/ 180 w 220"/>
                <a:gd name="T11" fmla="*/ 204 h 227"/>
                <a:gd name="T12" fmla="*/ 167 w 220"/>
                <a:gd name="T13" fmla="*/ 213 h 227"/>
                <a:gd name="T14" fmla="*/ 154 w 220"/>
                <a:gd name="T15" fmla="*/ 219 h 227"/>
                <a:gd name="T16" fmla="*/ 140 w 220"/>
                <a:gd name="T17" fmla="*/ 224 h 227"/>
                <a:gd name="T18" fmla="*/ 125 w 220"/>
                <a:gd name="T19" fmla="*/ 226 h 227"/>
                <a:gd name="T20" fmla="*/ 110 w 220"/>
                <a:gd name="T21" fmla="*/ 225 h 227"/>
                <a:gd name="T22" fmla="*/ 95 w 220"/>
                <a:gd name="T23" fmla="*/ 223 h 227"/>
                <a:gd name="T24" fmla="*/ 80 w 220"/>
                <a:gd name="T25" fmla="*/ 217 h 227"/>
                <a:gd name="T26" fmla="*/ 66 w 220"/>
                <a:gd name="T27" fmla="*/ 210 h 227"/>
                <a:gd name="T28" fmla="*/ 52 w 220"/>
                <a:gd name="T29" fmla="*/ 199 h 227"/>
                <a:gd name="T30" fmla="*/ 39 w 220"/>
                <a:gd name="T31" fmla="*/ 187 h 227"/>
                <a:gd name="T32" fmla="*/ 26 w 220"/>
                <a:gd name="T33" fmla="*/ 171 h 227"/>
                <a:gd name="T34" fmla="*/ 15 w 220"/>
                <a:gd name="T35" fmla="*/ 155 h 227"/>
                <a:gd name="T36" fmla="*/ 8 w 220"/>
                <a:gd name="T37" fmla="*/ 140 h 227"/>
                <a:gd name="T38" fmla="*/ 3 w 220"/>
                <a:gd name="T39" fmla="*/ 124 h 227"/>
                <a:gd name="T40" fmla="*/ 0 w 220"/>
                <a:gd name="T41" fmla="*/ 108 h 227"/>
                <a:gd name="T42" fmla="*/ 0 w 220"/>
                <a:gd name="T43" fmla="*/ 92 h 227"/>
                <a:gd name="T44" fmla="*/ 3 w 220"/>
                <a:gd name="T45" fmla="*/ 77 h 227"/>
                <a:gd name="T46" fmla="*/ 8 w 220"/>
                <a:gd name="T47" fmla="*/ 63 h 227"/>
                <a:gd name="T48" fmla="*/ 15 w 220"/>
                <a:gd name="T49" fmla="*/ 49 h 227"/>
                <a:gd name="T50" fmla="*/ 24 w 220"/>
                <a:gd name="T51" fmla="*/ 36 h 227"/>
                <a:gd name="T52" fmla="*/ 37 w 220"/>
                <a:gd name="T53" fmla="*/ 24 h 227"/>
                <a:gd name="T54" fmla="*/ 48 w 220"/>
                <a:gd name="T55" fmla="*/ 15 h 227"/>
                <a:gd name="T56" fmla="*/ 60 w 220"/>
                <a:gd name="T57" fmla="*/ 8 h 227"/>
                <a:gd name="T58" fmla="*/ 73 w 220"/>
                <a:gd name="T59" fmla="*/ 4 h 227"/>
                <a:gd name="T60" fmla="*/ 85 w 220"/>
                <a:gd name="T61" fmla="*/ 1 h 227"/>
                <a:gd name="T62" fmla="*/ 98 w 220"/>
                <a:gd name="T63" fmla="*/ 0 h 227"/>
                <a:gd name="T64" fmla="*/ 114 w 220"/>
                <a:gd name="T65" fmla="*/ 2 h 227"/>
                <a:gd name="T66" fmla="*/ 130 w 220"/>
                <a:gd name="T67" fmla="*/ 8 h 227"/>
                <a:gd name="T68" fmla="*/ 148 w 220"/>
                <a:gd name="T69" fmla="*/ 18 h 227"/>
                <a:gd name="T70" fmla="*/ 111 w 220"/>
                <a:gd name="T71" fmla="*/ 47 h 227"/>
                <a:gd name="T72" fmla="*/ 99 w 220"/>
                <a:gd name="T73" fmla="*/ 43 h 227"/>
                <a:gd name="T74" fmla="*/ 87 w 220"/>
                <a:gd name="T75" fmla="*/ 43 h 227"/>
                <a:gd name="T76" fmla="*/ 76 w 220"/>
                <a:gd name="T77" fmla="*/ 46 h 227"/>
                <a:gd name="T78" fmla="*/ 65 w 220"/>
                <a:gd name="T79" fmla="*/ 52 h 227"/>
                <a:gd name="T80" fmla="*/ 53 w 220"/>
                <a:gd name="T81" fmla="*/ 63 h 227"/>
                <a:gd name="T82" fmla="*/ 44 w 220"/>
                <a:gd name="T83" fmla="*/ 77 h 227"/>
                <a:gd name="T84" fmla="*/ 40 w 220"/>
                <a:gd name="T85" fmla="*/ 94 h 227"/>
                <a:gd name="T86" fmla="*/ 42 w 220"/>
                <a:gd name="T87" fmla="*/ 112 h 227"/>
                <a:gd name="T88" fmla="*/ 52 w 220"/>
                <a:gd name="T89" fmla="*/ 132 h 227"/>
                <a:gd name="T90" fmla="*/ 69 w 220"/>
                <a:gd name="T91" fmla="*/ 154 h 227"/>
                <a:gd name="T92" fmla="*/ 88 w 220"/>
                <a:gd name="T93" fmla="*/ 173 h 227"/>
                <a:gd name="T94" fmla="*/ 107 w 220"/>
                <a:gd name="T95" fmla="*/ 183 h 227"/>
                <a:gd name="T96" fmla="*/ 125 w 220"/>
                <a:gd name="T97" fmla="*/ 186 h 227"/>
                <a:gd name="T98" fmla="*/ 140 w 220"/>
                <a:gd name="T99" fmla="*/ 182 h 227"/>
                <a:gd name="T100" fmla="*/ 156 w 220"/>
                <a:gd name="T101" fmla="*/ 174 h 227"/>
                <a:gd name="T102" fmla="*/ 166 w 220"/>
                <a:gd name="T103" fmla="*/ 164 h 227"/>
                <a:gd name="T104" fmla="*/ 172 w 220"/>
                <a:gd name="T105" fmla="*/ 152 h 227"/>
                <a:gd name="T106" fmla="*/ 175 w 220"/>
                <a:gd name="T107" fmla="*/ 140 h 227"/>
                <a:gd name="T108" fmla="*/ 174 w 220"/>
                <a:gd name="T109" fmla="*/ 126 h 227"/>
                <a:gd name="T110" fmla="*/ 169 w 220"/>
                <a:gd name="T111" fmla="*/ 109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
                <a:gd name="T169" fmla="*/ 0 h 227"/>
                <a:gd name="T170" fmla="*/ 220 w 220"/>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 h="227">
                  <a:moveTo>
                    <a:pt x="165" y="101"/>
                  </a:moveTo>
                  <a:lnTo>
                    <a:pt x="207" y="83"/>
                  </a:lnTo>
                  <a:lnTo>
                    <a:pt x="209" y="88"/>
                  </a:lnTo>
                  <a:lnTo>
                    <a:pt x="211" y="92"/>
                  </a:lnTo>
                  <a:lnTo>
                    <a:pt x="212" y="96"/>
                  </a:lnTo>
                  <a:lnTo>
                    <a:pt x="214" y="100"/>
                  </a:lnTo>
                  <a:lnTo>
                    <a:pt x="215" y="105"/>
                  </a:lnTo>
                  <a:lnTo>
                    <a:pt x="216" y="109"/>
                  </a:lnTo>
                  <a:lnTo>
                    <a:pt x="217" y="113"/>
                  </a:lnTo>
                  <a:lnTo>
                    <a:pt x="218" y="117"/>
                  </a:lnTo>
                  <a:lnTo>
                    <a:pt x="218" y="121"/>
                  </a:lnTo>
                  <a:lnTo>
                    <a:pt x="219" y="125"/>
                  </a:lnTo>
                  <a:lnTo>
                    <a:pt x="219" y="128"/>
                  </a:lnTo>
                  <a:lnTo>
                    <a:pt x="219" y="133"/>
                  </a:lnTo>
                  <a:lnTo>
                    <a:pt x="219" y="136"/>
                  </a:lnTo>
                  <a:lnTo>
                    <a:pt x="219" y="140"/>
                  </a:lnTo>
                  <a:lnTo>
                    <a:pt x="218" y="144"/>
                  </a:lnTo>
                  <a:lnTo>
                    <a:pt x="217" y="148"/>
                  </a:lnTo>
                  <a:lnTo>
                    <a:pt x="217" y="151"/>
                  </a:lnTo>
                  <a:lnTo>
                    <a:pt x="216" y="155"/>
                  </a:lnTo>
                  <a:lnTo>
                    <a:pt x="215" y="158"/>
                  </a:lnTo>
                  <a:lnTo>
                    <a:pt x="213" y="162"/>
                  </a:lnTo>
                  <a:lnTo>
                    <a:pt x="212" y="165"/>
                  </a:lnTo>
                  <a:lnTo>
                    <a:pt x="210" y="168"/>
                  </a:lnTo>
                  <a:lnTo>
                    <a:pt x="208" y="172"/>
                  </a:lnTo>
                  <a:lnTo>
                    <a:pt x="207" y="175"/>
                  </a:lnTo>
                  <a:lnTo>
                    <a:pt x="204" y="179"/>
                  </a:lnTo>
                  <a:lnTo>
                    <a:pt x="202" y="182"/>
                  </a:lnTo>
                  <a:lnTo>
                    <a:pt x="199" y="185"/>
                  </a:lnTo>
                  <a:lnTo>
                    <a:pt x="197" y="188"/>
                  </a:lnTo>
                  <a:lnTo>
                    <a:pt x="194" y="191"/>
                  </a:lnTo>
                  <a:lnTo>
                    <a:pt x="191" y="194"/>
                  </a:lnTo>
                  <a:lnTo>
                    <a:pt x="188" y="197"/>
                  </a:lnTo>
                  <a:lnTo>
                    <a:pt x="184" y="200"/>
                  </a:lnTo>
                  <a:lnTo>
                    <a:pt x="182" y="202"/>
                  </a:lnTo>
                  <a:lnTo>
                    <a:pt x="180" y="204"/>
                  </a:lnTo>
                  <a:lnTo>
                    <a:pt x="178" y="205"/>
                  </a:lnTo>
                  <a:lnTo>
                    <a:pt x="176" y="207"/>
                  </a:lnTo>
                  <a:lnTo>
                    <a:pt x="174" y="208"/>
                  </a:lnTo>
                  <a:lnTo>
                    <a:pt x="172" y="210"/>
                  </a:lnTo>
                  <a:lnTo>
                    <a:pt x="170" y="211"/>
                  </a:lnTo>
                  <a:lnTo>
                    <a:pt x="167" y="213"/>
                  </a:lnTo>
                  <a:lnTo>
                    <a:pt x="165" y="214"/>
                  </a:lnTo>
                  <a:lnTo>
                    <a:pt x="163" y="215"/>
                  </a:lnTo>
                  <a:lnTo>
                    <a:pt x="161" y="216"/>
                  </a:lnTo>
                  <a:lnTo>
                    <a:pt x="159" y="217"/>
                  </a:lnTo>
                  <a:lnTo>
                    <a:pt x="156" y="219"/>
                  </a:lnTo>
                  <a:lnTo>
                    <a:pt x="154" y="219"/>
                  </a:lnTo>
                  <a:lnTo>
                    <a:pt x="151" y="220"/>
                  </a:lnTo>
                  <a:lnTo>
                    <a:pt x="149" y="221"/>
                  </a:lnTo>
                  <a:lnTo>
                    <a:pt x="147" y="222"/>
                  </a:lnTo>
                  <a:lnTo>
                    <a:pt x="145" y="222"/>
                  </a:lnTo>
                  <a:lnTo>
                    <a:pt x="142" y="223"/>
                  </a:lnTo>
                  <a:lnTo>
                    <a:pt x="140" y="224"/>
                  </a:lnTo>
                  <a:lnTo>
                    <a:pt x="137" y="224"/>
                  </a:lnTo>
                  <a:lnTo>
                    <a:pt x="135" y="225"/>
                  </a:lnTo>
                  <a:lnTo>
                    <a:pt x="132" y="225"/>
                  </a:lnTo>
                  <a:lnTo>
                    <a:pt x="130" y="225"/>
                  </a:lnTo>
                  <a:lnTo>
                    <a:pt x="127" y="225"/>
                  </a:lnTo>
                  <a:lnTo>
                    <a:pt x="125" y="226"/>
                  </a:lnTo>
                  <a:lnTo>
                    <a:pt x="122" y="226"/>
                  </a:lnTo>
                  <a:lnTo>
                    <a:pt x="120" y="226"/>
                  </a:lnTo>
                  <a:lnTo>
                    <a:pt x="117" y="226"/>
                  </a:lnTo>
                  <a:lnTo>
                    <a:pt x="115" y="226"/>
                  </a:lnTo>
                  <a:lnTo>
                    <a:pt x="112" y="226"/>
                  </a:lnTo>
                  <a:lnTo>
                    <a:pt x="110" y="225"/>
                  </a:lnTo>
                  <a:lnTo>
                    <a:pt x="107" y="225"/>
                  </a:lnTo>
                  <a:lnTo>
                    <a:pt x="105" y="225"/>
                  </a:lnTo>
                  <a:lnTo>
                    <a:pt x="102" y="225"/>
                  </a:lnTo>
                  <a:lnTo>
                    <a:pt x="100" y="224"/>
                  </a:lnTo>
                  <a:lnTo>
                    <a:pt x="97" y="223"/>
                  </a:lnTo>
                  <a:lnTo>
                    <a:pt x="95" y="223"/>
                  </a:lnTo>
                  <a:lnTo>
                    <a:pt x="92" y="222"/>
                  </a:lnTo>
                  <a:lnTo>
                    <a:pt x="90" y="221"/>
                  </a:lnTo>
                  <a:lnTo>
                    <a:pt x="87" y="220"/>
                  </a:lnTo>
                  <a:lnTo>
                    <a:pt x="85" y="219"/>
                  </a:lnTo>
                  <a:lnTo>
                    <a:pt x="82" y="219"/>
                  </a:lnTo>
                  <a:lnTo>
                    <a:pt x="80" y="217"/>
                  </a:lnTo>
                  <a:lnTo>
                    <a:pt x="77" y="216"/>
                  </a:lnTo>
                  <a:lnTo>
                    <a:pt x="75" y="215"/>
                  </a:lnTo>
                  <a:lnTo>
                    <a:pt x="73" y="214"/>
                  </a:lnTo>
                  <a:lnTo>
                    <a:pt x="70" y="212"/>
                  </a:lnTo>
                  <a:lnTo>
                    <a:pt x="68" y="211"/>
                  </a:lnTo>
                  <a:lnTo>
                    <a:pt x="66" y="210"/>
                  </a:lnTo>
                  <a:lnTo>
                    <a:pt x="63" y="208"/>
                  </a:lnTo>
                  <a:lnTo>
                    <a:pt x="61" y="206"/>
                  </a:lnTo>
                  <a:lnTo>
                    <a:pt x="58" y="205"/>
                  </a:lnTo>
                  <a:lnTo>
                    <a:pt x="56" y="203"/>
                  </a:lnTo>
                  <a:lnTo>
                    <a:pt x="54" y="202"/>
                  </a:lnTo>
                  <a:lnTo>
                    <a:pt x="52" y="199"/>
                  </a:lnTo>
                  <a:lnTo>
                    <a:pt x="50" y="198"/>
                  </a:lnTo>
                  <a:lnTo>
                    <a:pt x="47" y="196"/>
                  </a:lnTo>
                  <a:lnTo>
                    <a:pt x="45" y="194"/>
                  </a:lnTo>
                  <a:lnTo>
                    <a:pt x="43" y="191"/>
                  </a:lnTo>
                  <a:lnTo>
                    <a:pt x="41" y="189"/>
                  </a:lnTo>
                  <a:lnTo>
                    <a:pt x="39" y="187"/>
                  </a:lnTo>
                  <a:lnTo>
                    <a:pt x="36" y="184"/>
                  </a:lnTo>
                  <a:lnTo>
                    <a:pt x="34" y="182"/>
                  </a:lnTo>
                  <a:lnTo>
                    <a:pt x="32" y="179"/>
                  </a:lnTo>
                  <a:lnTo>
                    <a:pt x="30" y="177"/>
                  </a:lnTo>
                  <a:lnTo>
                    <a:pt x="28" y="174"/>
                  </a:lnTo>
                  <a:lnTo>
                    <a:pt x="26" y="171"/>
                  </a:lnTo>
                  <a:lnTo>
                    <a:pt x="24" y="169"/>
                  </a:lnTo>
                  <a:lnTo>
                    <a:pt x="22" y="166"/>
                  </a:lnTo>
                  <a:lnTo>
                    <a:pt x="20" y="163"/>
                  </a:lnTo>
                  <a:lnTo>
                    <a:pt x="19" y="161"/>
                  </a:lnTo>
                  <a:lnTo>
                    <a:pt x="17" y="158"/>
                  </a:lnTo>
                  <a:lnTo>
                    <a:pt x="15" y="155"/>
                  </a:lnTo>
                  <a:lnTo>
                    <a:pt x="14" y="153"/>
                  </a:lnTo>
                  <a:lnTo>
                    <a:pt x="13" y="150"/>
                  </a:lnTo>
                  <a:lnTo>
                    <a:pt x="11" y="148"/>
                  </a:lnTo>
                  <a:lnTo>
                    <a:pt x="10" y="145"/>
                  </a:lnTo>
                  <a:lnTo>
                    <a:pt x="9" y="142"/>
                  </a:lnTo>
                  <a:lnTo>
                    <a:pt x="8" y="140"/>
                  </a:lnTo>
                  <a:lnTo>
                    <a:pt x="6" y="137"/>
                  </a:lnTo>
                  <a:lnTo>
                    <a:pt x="5" y="134"/>
                  </a:lnTo>
                  <a:lnTo>
                    <a:pt x="5" y="132"/>
                  </a:lnTo>
                  <a:lnTo>
                    <a:pt x="4" y="129"/>
                  </a:lnTo>
                  <a:lnTo>
                    <a:pt x="3" y="126"/>
                  </a:lnTo>
                  <a:lnTo>
                    <a:pt x="3" y="124"/>
                  </a:lnTo>
                  <a:lnTo>
                    <a:pt x="2" y="121"/>
                  </a:lnTo>
                  <a:lnTo>
                    <a:pt x="1" y="119"/>
                  </a:lnTo>
                  <a:lnTo>
                    <a:pt x="1" y="116"/>
                  </a:lnTo>
                  <a:lnTo>
                    <a:pt x="0" y="113"/>
                  </a:lnTo>
                  <a:lnTo>
                    <a:pt x="0" y="111"/>
                  </a:lnTo>
                  <a:lnTo>
                    <a:pt x="0" y="108"/>
                  </a:lnTo>
                  <a:lnTo>
                    <a:pt x="0" y="106"/>
                  </a:lnTo>
                  <a:lnTo>
                    <a:pt x="0" y="103"/>
                  </a:lnTo>
                  <a:lnTo>
                    <a:pt x="0" y="100"/>
                  </a:lnTo>
                  <a:lnTo>
                    <a:pt x="0" y="97"/>
                  </a:lnTo>
                  <a:lnTo>
                    <a:pt x="0" y="95"/>
                  </a:lnTo>
                  <a:lnTo>
                    <a:pt x="0" y="92"/>
                  </a:lnTo>
                  <a:lnTo>
                    <a:pt x="0" y="89"/>
                  </a:lnTo>
                  <a:lnTo>
                    <a:pt x="0" y="87"/>
                  </a:lnTo>
                  <a:lnTo>
                    <a:pt x="1" y="85"/>
                  </a:lnTo>
                  <a:lnTo>
                    <a:pt x="1" y="82"/>
                  </a:lnTo>
                  <a:lnTo>
                    <a:pt x="2" y="80"/>
                  </a:lnTo>
                  <a:lnTo>
                    <a:pt x="3" y="77"/>
                  </a:lnTo>
                  <a:lnTo>
                    <a:pt x="3" y="74"/>
                  </a:lnTo>
                  <a:lnTo>
                    <a:pt x="4" y="72"/>
                  </a:lnTo>
                  <a:lnTo>
                    <a:pt x="5" y="70"/>
                  </a:lnTo>
                  <a:lnTo>
                    <a:pt x="5" y="67"/>
                  </a:lnTo>
                  <a:lnTo>
                    <a:pt x="6" y="65"/>
                  </a:lnTo>
                  <a:lnTo>
                    <a:pt x="8" y="63"/>
                  </a:lnTo>
                  <a:lnTo>
                    <a:pt x="8" y="60"/>
                  </a:lnTo>
                  <a:lnTo>
                    <a:pt x="10" y="58"/>
                  </a:lnTo>
                  <a:lnTo>
                    <a:pt x="11" y="56"/>
                  </a:lnTo>
                  <a:lnTo>
                    <a:pt x="12" y="54"/>
                  </a:lnTo>
                  <a:lnTo>
                    <a:pt x="13" y="51"/>
                  </a:lnTo>
                  <a:lnTo>
                    <a:pt x="15" y="49"/>
                  </a:lnTo>
                  <a:lnTo>
                    <a:pt x="16" y="47"/>
                  </a:lnTo>
                  <a:lnTo>
                    <a:pt x="18" y="45"/>
                  </a:lnTo>
                  <a:lnTo>
                    <a:pt x="19" y="43"/>
                  </a:lnTo>
                  <a:lnTo>
                    <a:pt x="21" y="40"/>
                  </a:lnTo>
                  <a:lnTo>
                    <a:pt x="23" y="38"/>
                  </a:lnTo>
                  <a:lnTo>
                    <a:pt x="24" y="36"/>
                  </a:lnTo>
                  <a:lnTo>
                    <a:pt x="26" y="34"/>
                  </a:lnTo>
                  <a:lnTo>
                    <a:pt x="28" y="32"/>
                  </a:lnTo>
                  <a:lnTo>
                    <a:pt x="30" y="30"/>
                  </a:lnTo>
                  <a:lnTo>
                    <a:pt x="32" y="28"/>
                  </a:lnTo>
                  <a:lnTo>
                    <a:pt x="34" y="26"/>
                  </a:lnTo>
                  <a:lnTo>
                    <a:pt x="37" y="24"/>
                  </a:lnTo>
                  <a:lnTo>
                    <a:pt x="38" y="23"/>
                  </a:lnTo>
                  <a:lnTo>
                    <a:pt x="40" y="21"/>
                  </a:lnTo>
                  <a:lnTo>
                    <a:pt x="42" y="20"/>
                  </a:lnTo>
                  <a:lnTo>
                    <a:pt x="44" y="18"/>
                  </a:lnTo>
                  <a:lnTo>
                    <a:pt x="46" y="17"/>
                  </a:lnTo>
                  <a:lnTo>
                    <a:pt x="48" y="15"/>
                  </a:lnTo>
                  <a:lnTo>
                    <a:pt x="50" y="14"/>
                  </a:lnTo>
                  <a:lnTo>
                    <a:pt x="52" y="13"/>
                  </a:lnTo>
                  <a:lnTo>
                    <a:pt x="54" y="12"/>
                  </a:lnTo>
                  <a:lnTo>
                    <a:pt x="56" y="10"/>
                  </a:lnTo>
                  <a:lnTo>
                    <a:pt x="58" y="9"/>
                  </a:lnTo>
                  <a:lnTo>
                    <a:pt x="60" y="8"/>
                  </a:lnTo>
                  <a:lnTo>
                    <a:pt x="62" y="7"/>
                  </a:lnTo>
                  <a:lnTo>
                    <a:pt x="64" y="6"/>
                  </a:lnTo>
                  <a:lnTo>
                    <a:pt x="66" y="6"/>
                  </a:lnTo>
                  <a:lnTo>
                    <a:pt x="69" y="5"/>
                  </a:lnTo>
                  <a:lnTo>
                    <a:pt x="71" y="4"/>
                  </a:lnTo>
                  <a:lnTo>
                    <a:pt x="73" y="4"/>
                  </a:lnTo>
                  <a:lnTo>
                    <a:pt x="75" y="3"/>
                  </a:lnTo>
                  <a:lnTo>
                    <a:pt x="77" y="2"/>
                  </a:lnTo>
                  <a:lnTo>
                    <a:pt x="79" y="2"/>
                  </a:lnTo>
                  <a:lnTo>
                    <a:pt x="81" y="1"/>
                  </a:lnTo>
                  <a:lnTo>
                    <a:pt x="83" y="1"/>
                  </a:lnTo>
                  <a:lnTo>
                    <a:pt x="85" y="1"/>
                  </a:lnTo>
                  <a:lnTo>
                    <a:pt x="87" y="0"/>
                  </a:lnTo>
                  <a:lnTo>
                    <a:pt x="90" y="0"/>
                  </a:lnTo>
                  <a:lnTo>
                    <a:pt x="92" y="0"/>
                  </a:lnTo>
                  <a:lnTo>
                    <a:pt x="94" y="0"/>
                  </a:lnTo>
                  <a:lnTo>
                    <a:pt x="96" y="0"/>
                  </a:lnTo>
                  <a:lnTo>
                    <a:pt x="98" y="0"/>
                  </a:lnTo>
                  <a:lnTo>
                    <a:pt x="101" y="0"/>
                  </a:lnTo>
                  <a:lnTo>
                    <a:pt x="103" y="0"/>
                  </a:lnTo>
                  <a:lnTo>
                    <a:pt x="106" y="0"/>
                  </a:lnTo>
                  <a:lnTo>
                    <a:pt x="108" y="1"/>
                  </a:lnTo>
                  <a:lnTo>
                    <a:pt x="111" y="1"/>
                  </a:lnTo>
                  <a:lnTo>
                    <a:pt x="114" y="2"/>
                  </a:lnTo>
                  <a:lnTo>
                    <a:pt x="117" y="2"/>
                  </a:lnTo>
                  <a:lnTo>
                    <a:pt x="119" y="3"/>
                  </a:lnTo>
                  <a:lnTo>
                    <a:pt x="122" y="4"/>
                  </a:lnTo>
                  <a:lnTo>
                    <a:pt x="125" y="5"/>
                  </a:lnTo>
                  <a:lnTo>
                    <a:pt x="128" y="6"/>
                  </a:lnTo>
                  <a:lnTo>
                    <a:pt x="130" y="8"/>
                  </a:lnTo>
                  <a:lnTo>
                    <a:pt x="133" y="9"/>
                  </a:lnTo>
                  <a:lnTo>
                    <a:pt x="136" y="11"/>
                  </a:lnTo>
                  <a:lnTo>
                    <a:pt x="139" y="12"/>
                  </a:lnTo>
                  <a:lnTo>
                    <a:pt x="142" y="14"/>
                  </a:lnTo>
                  <a:lnTo>
                    <a:pt x="145" y="16"/>
                  </a:lnTo>
                  <a:lnTo>
                    <a:pt x="148" y="18"/>
                  </a:lnTo>
                  <a:lnTo>
                    <a:pt x="120" y="52"/>
                  </a:lnTo>
                  <a:lnTo>
                    <a:pt x="118" y="51"/>
                  </a:lnTo>
                  <a:lnTo>
                    <a:pt x="116" y="50"/>
                  </a:lnTo>
                  <a:lnTo>
                    <a:pt x="114" y="49"/>
                  </a:lnTo>
                  <a:lnTo>
                    <a:pt x="113" y="48"/>
                  </a:lnTo>
                  <a:lnTo>
                    <a:pt x="111" y="47"/>
                  </a:lnTo>
                  <a:lnTo>
                    <a:pt x="109" y="46"/>
                  </a:lnTo>
                  <a:lnTo>
                    <a:pt x="107" y="46"/>
                  </a:lnTo>
                  <a:lnTo>
                    <a:pt x="105" y="45"/>
                  </a:lnTo>
                  <a:lnTo>
                    <a:pt x="103" y="44"/>
                  </a:lnTo>
                  <a:lnTo>
                    <a:pt x="101" y="44"/>
                  </a:lnTo>
                  <a:lnTo>
                    <a:pt x="99" y="43"/>
                  </a:lnTo>
                  <a:lnTo>
                    <a:pt x="98" y="43"/>
                  </a:lnTo>
                  <a:lnTo>
                    <a:pt x="95" y="43"/>
                  </a:lnTo>
                  <a:lnTo>
                    <a:pt x="93" y="43"/>
                  </a:lnTo>
                  <a:lnTo>
                    <a:pt x="92" y="43"/>
                  </a:lnTo>
                  <a:lnTo>
                    <a:pt x="90" y="43"/>
                  </a:lnTo>
                  <a:lnTo>
                    <a:pt x="87" y="43"/>
                  </a:lnTo>
                  <a:lnTo>
                    <a:pt x="85" y="43"/>
                  </a:lnTo>
                  <a:lnTo>
                    <a:pt x="84" y="44"/>
                  </a:lnTo>
                  <a:lnTo>
                    <a:pt x="82" y="44"/>
                  </a:lnTo>
                  <a:lnTo>
                    <a:pt x="80" y="45"/>
                  </a:lnTo>
                  <a:lnTo>
                    <a:pt x="78" y="46"/>
                  </a:lnTo>
                  <a:lnTo>
                    <a:pt x="76" y="46"/>
                  </a:lnTo>
                  <a:lnTo>
                    <a:pt x="74" y="47"/>
                  </a:lnTo>
                  <a:lnTo>
                    <a:pt x="72" y="48"/>
                  </a:lnTo>
                  <a:lnTo>
                    <a:pt x="70" y="49"/>
                  </a:lnTo>
                  <a:lnTo>
                    <a:pt x="69" y="50"/>
                  </a:lnTo>
                  <a:lnTo>
                    <a:pt x="67" y="51"/>
                  </a:lnTo>
                  <a:lnTo>
                    <a:pt x="65" y="52"/>
                  </a:lnTo>
                  <a:lnTo>
                    <a:pt x="63" y="53"/>
                  </a:lnTo>
                  <a:lnTo>
                    <a:pt x="61" y="55"/>
                  </a:lnTo>
                  <a:lnTo>
                    <a:pt x="60" y="56"/>
                  </a:lnTo>
                  <a:lnTo>
                    <a:pt x="57" y="58"/>
                  </a:lnTo>
                  <a:lnTo>
                    <a:pt x="55" y="60"/>
                  </a:lnTo>
                  <a:lnTo>
                    <a:pt x="53" y="63"/>
                  </a:lnTo>
                  <a:lnTo>
                    <a:pt x="51" y="65"/>
                  </a:lnTo>
                  <a:lnTo>
                    <a:pt x="50" y="67"/>
                  </a:lnTo>
                  <a:lnTo>
                    <a:pt x="48" y="70"/>
                  </a:lnTo>
                  <a:lnTo>
                    <a:pt x="47" y="72"/>
                  </a:lnTo>
                  <a:lnTo>
                    <a:pt x="45" y="74"/>
                  </a:lnTo>
                  <a:lnTo>
                    <a:pt x="44" y="77"/>
                  </a:lnTo>
                  <a:lnTo>
                    <a:pt x="43" y="80"/>
                  </a:lnTo>
                  <a:lnTo>
                    <a:pt x="42" y="83"/>
                  </a:lnTo>
                  <a:lnTo>
                    <a:pt x="42" y="85"/>
                  </a:lnTo>
                  <a:lnTo>
                    <a:pt x="41" y="88"/>
                  </a:lnTo>
                  <a:lnTo>
                    <a:pt x="40" y="91"/>
                  </a:lnTo>
                  <a:lnTo>
                    <a:pt x="40" y="94"/>
                  </a:lnTo>
                  <a:lnTo>
                    <a:pt x="40" y="97"/>
                  </a:lnTo>
                  <a:lnTo>
                    <a:pt x="40" y="100"/>
                  </a:lnTo>
                  <a:lnTo>
                    <a:pt x="40" y="103"/>
                  </a:lnTo>
                  <a:lnTo>
                    <a:pt x="41" y="106"/>
                  </a:lnTo>
                  <a:lnTo>
                    <a:pt x="42" y="109"/>
                  </a:lnTo>
                  <a:lnTo>
                    <a:pt x="42" y="112"/>
                  </a:lnTo>
                  <a:lnTo>
                    <a:pt x="43" y="115"/>
                  </a:lnTo>
                  <a:lnTo>
                    <a:pt x="45" y="119"/>
                  </a:lnTo>
                  <a:lnTo>
                    <a:pt x="46" y="122"/>
                  </a:lnTo>
                  <a:lnTo>
                    <a:pt x="48" y="126"/>
                  </a:lnTo>
                  <a:lnTo>
                    <a:pt x="50" y="129"/>
                  </a:lnTo>
                  <a:lnTo>
                    <a:pt x="52" y="132"/>
                  </a:lnTo>
                  <a:lnTo>
                    <a:pt x="54" y="136"/>
                  </a:lnTo>
                  <a:lnTo>
                    <a:pt x="57" y="140"/>
                  </a:lnTo>
                  <a:lnTo>
                    <a:pt x="59" y="143"/>
                  </a:lnTo>
                  <a:lnTo>
                    <a:pt x="62" y="147"/>
                  </a:lnTo>
                  <a:lnTo>
                    <a:pt x="65" y="151"/>
                  </a:lnTo>
                  <a:lnTo>
                    <a:pt x="69" y="154"/>
                  </a:lnTo>
                  <a:lnTo>
                    <a:pt x="72" y="158"/>
                  </a:lnTo>
                  <a:lnTo>
                    <a:pt x="75" y="161"/>
                  </a:lnTo>
                  <a:lnTo>
                    <a:pt x="79" y="165"/>
                  </a:lnTo>
                  <a:lnTo>
                    <a:pt x="82" y="168"/>
                  </a:lnTo>
                  <a:lnTo>
                    <a:pt x="85" y="170"/>
                  </a:lnTo>
                  <a:lnTo>
                    <a:pt x="88" y="173"/>
                  </a:lnTo>
                  <a:lnTo>
                    <a:pt x="92" y="175"/>
                  </a:lnTo>
                  <a:lnTo>
                    <a:pt x="95" y="177"/>
                  </a:lnTo>
                  <a:lnTo>
                    <a:pt x="98" y="179"/>
                  </a:lnTo>
                  <a:lnTo>
                    <a:pt x="101" y="181"/>
                  </a:lnTo>
                  <a:lnTo>
                    <a:pt x="104" y="182"/>
                  </a:lnTo>
                  <a:lnTo>
                    <a:pt x="107" y="183"/>
                  </a:lnTo>
                  <a:lnTo>
                    <a:pt x="110" y="184"/>
                  </a:lnTo>
                  <a:lnTo>
                    <a:pt x="113" y="185"/>
                  </a:lnTo>
                  <a:lnTo>
                    <a:pt x="116" y="185"/>
                  </a:lnTo>
                  <a:lnTo>
                    <a:pt x="119" y="185"/>
                  </a:lnTo>
                  <a:lnTo>
                    <a:pt x="122" y="186"/>
                  </a:lnTo>
                  <a:lnTo>
                    <a:pt x="125" y="186"/>
                  </a:lnTo>
                  <a:lnTo>
                    <a:pt x="127" y="186"/>
                  </a:lnTo>
                  <a:lnTo>
                    <a:pt x="130" y="185"/>
                  </a:lnTo>
                  <a:lnTo>
                    <a:pt x="132" y="185"/>
                  </a:lnTo>
                  <a:lnTo>
                    <a:pt x="135" y="184"/>
                  </a:lnTo>
                  <a:lnTo>
                    <a:pt x="138" y="183"/>
                  </a:lnTo>
                  <a:lnTo>
                    <a:pt x="140" y="182"/>
                  </a:lnTo>
                  <a:lnTo>
                    <a:pt x="143" y="182"/>
                  </a:lnTo>
                  <a:lnTo>
                    <a:pt x="146" y="180"/>
                  </a:lnTo>
                  <a:lnTo>
                    <a:pt x="148" y="179"/>
                  </a:lnTo>
                  <a:lnTo>
                    <a:pt x="151" y="177"/>
                  </a:lnTo>
                  <a:lnTo>
                    <a:pt x="153" y="176"/>
                  </a:lnTo>
                  <a:lnTo>
                    <a:pt x="156" y="174"/>
                  </a:lnTo>
                  <a:lnTo>
                    <a:pt x="158" y="172"/>
                  </a:lnTo>
                  <a:lnTo>
                    <a:pt x="160" y="170"/>
                  </a:lnTo>
                  <a:lnTo>
                    <a:pt x="162" y="169"/>
                  </a:lnTo>
                  <a:lnTo>
                    <a:pt x="163" y="167"/>
                  </a:lnTo>
                  <a:lnTo>
                    <a:pt x="164" y="165"/>
                  </a:lnTo>
                  <a:lnTo>
                    <a:pt x="166" y="164"/>
                  </a:lnTo>
                  <a:lnTo>
                    <a:pt x="167" y="162"/>
                  </a:lnTo>
                  <a:lnTo>
                    <a:pt x="168" y="160"/>
                  </a:lnTo>
                  <a:lnTo>
                    <a:pt x="169" y="158"/>
                  </a:lnTo>
                  <a:lnTo>
                    <a:pt x="170" y="157"/>
                  </a:lnTo>
                  <a:lnTo>
                    <a:pt x="171" y="154"/>
                  </a:lnTo>
                  <a:lnTo>
                    <a:pt x="172" y="152"/>
                  </a:lnTo>
                  <a:lnTo>
                    <a:pt x="172" y="151"/>
                  </a:lnTo>
                  <a:lnTo>
                    <a:pt x="173" y="148"/>
                  </a:lnTo>
                  <a:lnTo>
                    <a:pt x="174" y="146"/>
                  </a:lnTo>
                  <a:lnTo>
                    <a:pt x="174" y="144"/>
                  </a:lnTo>
                  <a:lnTo>
                    <a:pt x="175" y="142"/>
                  </a:lnTo>
                  <a:lnTo>
                    <a:pt x="175" y="140"/>
                  </a:lnTo>
                  <a:lnTo>
                    <a:pt x="175" y="137"/>
                  </a:lnTo>
                  <a:lnTo>
                    <a:pt x="175" y="135"/>
                  </a:lnTo>
                  <a:lnTo>
                    <a:pt x="175" y="133"/>
                  </a:lnTo>
                  <a:lnTo>
                    <a:pt x="175" y="130"/>
                  </a:lnTo>
                  <a:lnTo>
                    <a:pt x="174" y="128"/>
                  </a:lnTo>
                  <a:lnTo>
                    <a:pt x="174" y="126"/>
                  </a:lnTo>
                  <a:lnTo>
                    <a:pt x="173" y="123"/>
                  </a:lnTo>
                  <a:lnTo>
                    <a:pt x="172" y="120"/>
                  </a:lnTo>
                  <a:lnTo>
                    <a:pt x="172" y="117"/>
                  </a:lnTo>
                  <a:lnTo>
                    <a:pt x="171" y="115"/>
                  </a:lnTo>
                  <a:lnTo>
                    <a:pt x="170" y="112"/>
                  </a:lnTo>
                  <a:lnTo>
                    <a:pt x="169" y="109"/>
                  </a:lnTo>
                  <a:lnTo>
                    <a:pt x="167" y="107"/>
                  </a:lnTo>
                  <a:lnTo>
                    <a:pt x="166" y="104"/>
                  </a:lnTo>
                  <a:lnTo>
                    <a:pt x="165" y="101"/>
                  </a:lnTo>
                </a:path>
              </a:pathLst>
            </a:custGeom>
            <a:solidFill>
              <a:srgbClr val="FFFFFF"/>
            </a:solidFill>
            <a:ln w="9525" cap="rnd">
              <a:noFill/>
              <a:round/>
              <a:headEnd/>
              <a:tailEnd/>
            </a:ln>
          </p:spPr>
          <p:txBody>
            <a:bodyPr>
              <a:prstTxWarp prst="textNoShape">
                <a:avLst/>
              </a:prstTxWarp>
            </a:bodyPr>
            <a:lstStyle/>
            <a:p>
              <a:endParaRPr lang="en-US"/>
            </a:p>
          </p:txBody>
        </p:sp>
        <p:sp>
          <p:nvSpPr>
            <p:cNvPr id="174168" name="Freeform 431"/>
            <p:cNvSpPr>
              <a:spLocks noChangeAspect="1"/>
            </p:cNvSpPr>
            <p:nvPr/>
          </p:nvSpPr>
          <p:spPr bwMode="auto">
            <a:xfrm rot="19016885">
              <a:off x="5735518" y="2996772"/>
              <a:ext cx="236641" cy="186568"/>
            </a:xfrm>
            <a:custGeom>
              <a:avLst/>
              <a:gdLst>
                <a:gd name="T0" fmla="*/ 19 w 256"/>
                <a:gd name="T1" fmla="*/ 0 h 215"/>
                <a:gd name="T2" fmla="*/ 255 w 256"/>
                <a:gd name="T3" fmla="*/ 26 h 215"/>
                <a:gd name="T4" fmla="*/ 235 w 256"/>
                <a:gd name="T5" fmla="*/ 69 h 215"/>
                <a:gd name="T6" fmla="*/ 62 w 256"/>
                <a:gd name="T7" fmla="*/ 47 h 215"/>
                <a:gd name="T8" fmla="*/ 185 w 256"/>
                <a:gd name="T9" fmla="*/ 172 h 215"/>
                <a:gd name="T10" fmla="*/ 165 w 256"/>
                <a:gd name="T11" fmla="*/ 214 h 215"/>
                <a:gd name="T12" fmla="*/ 0 w 256"/>
                <a:gd name="T13" fmla="*/ 40 h 215"/>
                <a:gd name="T14" fmla="*/ 19 w 256"/>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15"/>
                <a:gd name="T26" fmla="*/ 256 w 256"/>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15">
                  <a:moveTo>
                    <a:pt x="19" y="0"/>
                  </a:moveTo>
                  <a:lnTo>
                    <a:pt x="255" y="26"/>
                  </a:lnTo>
                  <a:lnTo>
                    <a:pt x="235" y="69"/>
                  </a:lnTo>
                  <a:lnTo>
                    <a:pt x="62" y="47"/>
                  </a:lnTo>
                  <a:lnTo>
                    <a:pt x="185" y="172"/>
                  </a:lnTo>
                  <a:lnTo>
                    <a:pt x="165" y="214"/>
                  </a:lnTo>
                  <a:lnTo>
                    <a:pt x="0" y="40"/>
                  </a:lnTo>
                  <a:lnTo>
                    <a:pt x="19"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69" name="Freeform 432"/>
            <p:cNvSpPr>
              <a:spLocks noChangeAspect="1"/>
            </p:cNvSpPr>
            <p:nvPr/>
          </p:nvSpPr>
          <p:spPr bwMode="auto">
            <a:xfrm rot="19016885">
              <a:off x="5701008" y="2974020"/>
              <a:ext cx="241571" cy="186568"/>
            </a:xfrm>
            <a:custGeom>
              <a:avLst/>
              <a:gdLst>
                <a:gd name="T0" fmla="*/ 19 w 256"/>
                <a:gd name="T1" fmla="*/ 0 h 215"/>
                <a:gd name="T2" fmla="*/ 255 w 256"/>
                <a:gd name="T3" fmla="*/ 26 h 215"/>
                <a:gd name="T4" fmla="*/ 235 w 256"/>
                <a:gd name="T5" fmla="*/ 69 h 215"/>
                <a:gd name="T6" fmla="*/ 62 w 256"/>
                <a:gd name="T7" fmla="*/ 47 h 215"/>
                <a:gd name="T8" fmla="*/ 185 w 256"/>
                <a:gd name="T9" fmla="*/ 172 h 215"/>
                <a:gd name="T10" fmla="*/ 165 w 256"/>
                <a:gd name="T11" fmla="*/ 214 h 215"/>
                <a:gd name="T12" fmla="*/ 0 w 256"/>
                <a:gd name="T13" fmla="*/ 40 h 215"/>
                <a:gd name="T14" fmla="*/ 19 w 256"/>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15"/>
                <a:gd name="T26" fmla="*/ 256 w 256"/>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15">
                  <a:moveTo>
                    <a:pt x="19" y="0"/>
                  </a:moveTo>
                  <a:lnTo>
                    <a:pt x="255" y="26"/>
                  </a:lnTo>
                  <a:lnTo>
                    <a:pt x="235" y="69"/>
                  </a:lnTo>
                  <a:lnTo>
                    <a:pt x="62" y="47"/>
                  </a:lnTo>
                  <a:lnTo>
                    <a:pt x="185" y="172"/>
                  </a:lnTo>
                  <a:lnTo>
                    <a:pt x="165" y="214"/>
                  </a:lnTo>
                  <a:lnTo>
                    <a:pt x="0" y="40"/>
                  </a:lnTo>
                  <a:lnTo>
                    <a:pt x="19"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70" name="Freeform 433"/>
            <p:cNvSpPr>
              <a:spLocks noChangeAspect="1"/>
            </p:cNvSpPr>
            <p:nvPr/>
          </p:nvSpPr>
          <p:spPr bwMode="auto">
            <a:xfrm rot="19927570">
              <a:off x="5750308" y="3174239"/>
              <a:ext cx="246501" cy="200219"/>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chemeClr val="tx1"/>
            </a:solidFill>
            <a:ln w="9525" cap="rnd">
              <a:noFill/>
              <a:round/>
              <a:headEnd/>
              <a:tailEnd/>
            </a:ln>
          </p:spPr>
          <p:txBody>
            <a:bodyPr>
              <a:prstTxWarp prst="textNoShape">
                <a:avLst/>
              </a:prstTxWarp>
            </a:bodyPr>
            <a:lstStyle/>
            <a:p>
              <a:endParaRPr lang="en-US"/>
            </a:p>
          </p:txBody>
        </p:sp>
        <p:sp>
          <p:nvSpPr>
            <p:cNvPr id="174171" name="Freeform 434"/>
            <p:cNvSpPr>
              <a:spLocks noChangeAspect="1"/>
            </p:cNvSpPr>
            <p:nvPr/>
          </p:nvSpPr>
          <p:spPr bwMode="auto">
            <a:xfrm rot="19927570">
              <a:off x="5715798" y="3151487"/>
              <a:ext cx="246501" cy="200219"/>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72" name="Freeform 435"/>
            <p:cNvSpPr>
              <a:spLocks noChangeAspect="1"/>
            </p:cNvSpPr>
            <p:nvPr/>
          </p:nvSpPr>
          <p:spPr bwMode="auto">
            <a:xfrm rot="20620594">
              <a:off x="5779888" y="3492770"/>
              <a:ext cx="241571" cy="200219"/>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chemeClr val="tx1"/>
            </a:solidFill>
            <a:ln w="9525" cap="rnd">
              <a:noFill/>
              <a:round/>
              <a:headEnd/>
              <a:tailEnd/>
            </a:ln>
          </p:spPr>
          <p:txBody>
            <a:bodyPr>
              <a:prstTxWarp prst="textNoShape">
                <a:avLst/>
              </a:prstTxWarp>
            </a:bodyPr>
            <a:lstStyle/>
            <a:p>
              <a:endParaRPr lang="en-US"/>
            </a:p>
          </p:txBody>
        </p:sp>
        <p:sp>
          <p:nvSpPr>
            <p:cNvPr id="174173" name="Freeform 436"/>
            <p:cNvSpPr>
              <a:spLocks noChangeAspect="1"/>
            </p:cNvSpPr>
            <p:nvPr/>
          </p:nvSpPr>
          <p:spPr bwMode="auto">
            <a:xfrm rot="20558112">
              <a:off x="5745378" y="3465467"/>
              <a:ext cx="251431" cy="195669"/>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74" name="Freeform 437"/>
            <p:cNvSpPr>
              <a:spLocks noChangeAspect="1"/>
            </p:cNvSpPr>
            <p:nvPr/>
          </p:nvSpPr>
          <p:spPr bwMode="auto">
            <a:xfrm rot="19763099">
              <a:off x="5730588" y="3674787"/>
              <a:ext cx="266221" cy="245724"/>
            </a:xfrm>
            <a:custGeom>
              <a:avLst/>
              <a:gdLst>
                <a:gd name="T0" fmla="*/ 114 w 288"/>
                <a:gd name="T1" fmla="*/ 0 h 284"/>
                <a:gd name="T2" fmla="*/ 287 w 288"/>
                <a:gd name="T3" fmla="*/ 142 h 284"/>
                <a:gd name="T4" fmla="*/ 258 w 288"/>
                <a:gd name="T5" fmla="*/ 178 h 284"/>
                <a:gd name="T6" fmla="*/ 88 w 288"/>
                <a:gd name="T7" fmla="*/ 156 h 284"/>
                <a:gd name="T8" fmla="*/ 201 w 288"/>
                <a:gd name="T9" fmla="*/ 249 h 284"/>
                <a:gd name="T10" fmla="*/ 173 w 288"/>
                <a:gd name="T11" fmla="*/ 283 h 284"/>
                <a:gd name="T12" fmla="*/ 0 w 288"/>
                <a:gd name="T13" fmla="*/ 140 h 284"/>
                <a:gd name="T14" fmla="*/ 30 w 288"/>
                <a:gd name="T15" fmla="*/ 104 h 284"/>
                <a:gd name="T16" fmla="*/ 197 w 288"/>
                <a:gd name="T17" fmla="*/ 125 h 284"/>
                <a:gd name="T18" fmla="*/ 86 w 288"/>
                <a:gd name="T19" fmla="*/ 34 h 284"/>
                <a:gd name="T20" fmla="*/ 114 w 288"/>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284"/>
                <a:gd name="T35" fmla="*/ 288 w 288"/>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284">
                  <a:moveTo>
                    <a:pt x="114" y="0"/>
                  </a:moveTo>
                  <a:lnTo>
                    <a:pt x="287" y="142"/>
                  </a:lnTo>
                  <a:lnTo>
                    <a:pt x="258" y="178"/>
                  </a:lnTo>
                  <a:lnTo>
                    <a:pt x="88" y="156"/>
                  </a:lnTo>
                  <a:lnTo>
                    <a:pt x="201" y="249"/>
                  </a:lnTo>
                  <a:lnTo>
                    <a:pt x="173" y="283"/>
                  </a:lnTo>
                  <a:lnTo>
                    <a:pt x="0" y="140"/>
                  </a:lnTo>
                  <a:lnTo>
                    <a:pt x="30" y="104"/>
                  </a:lnTo>
                  <a:lnTo>
                    <a:pt x="197" y="125"/>
                  </a:lnTo>
                  <a:lnTo>
                    <a:pt x="86" y="34"/>
                  </a:lnTo>
                  <a:lnTo>
                    <a:pt x="114" y="0"/>
                  </a:lnTo>
                </a:path>
              </a:pathLst>
            </a:custGeom>
            <a:solidFill>
              <a:srgbClr val="000000"/>
            </a:solidFill>
            <a:ln w="9525" cap="rnd">
              <a:noFill/>
              <a:round/>
              <a:headEnd/>
              <a:tailEnd/>
            </a:ln>
          </p:spPr>
          <p:txBody>
            <a:bodyPr>
              <a:prstTxWarp prst="textNoShape">
                <a:avLst/>
              </a:prstTxWarp>
            </a:bodyPr>
            <a:lstStyle/>
            <a:p>
              <a:endParaRPr lang="en-US"/>
            </a:p>
          </p:txBody>
        </p:sp>
        <p:sp>
          <p:nvSpPr>
            <p:cNvPr id="174175" name="Freeform 438"/>
            <p:cNvSpPr>
              <a:spLocks noChangeAspect="1"/>
            </p:cNvSpPr>
            <p:nvPr/>
          </p:nvSpPr>
          <p:spPr bwMode="auto">
            <a:xfrm rot="19763099">
              <a:off x="5710868" y="3642934"/>
              <a:ext cx="276081" cy="250274"/>
            </a:xfrm>
            <a:custGeom>
              <a:avLst/>
              <a:gdLst>
                <a:gd name="T0" fmla="*/ 114 w 288"/>
                <a:gd name="T1" fmla="*/ 0 h 284"/>
                <a:gd name="T2" fmla="*/ 287 w 288"/>
                <a:gd name="T3" fmla="*/ 142 h 284"/>
                <a:gd name="T4" fmla="*/ 258 w 288"/>
                <a:gd name="T5" fmla="*/ 178 h 284"/>
                <a:gd name="T6" fmla="*/ 88 w 288"/>
                <a:gd name="T7" fmla="*/ 156 h 284"/>
                <a:gd name="T8" fmla="*/ 201 w 288"/>
                <a:gd name="T9" fmla="*/ 249 h 284"/>
                <a:gd name="T10" fmla="*/ 173 w 288"/>
                <a:gd name="T11" fmla="*/ 283 h 284"/>
                <a:gd name="T12" fmla="*/ 0 w 288"/>
                <a:gd name="T13" fmla="*/ 140 h 284"/>
                <a:gd name="T14" fmla="*/ 30 w 288"/>
                <a:gd name="T15" fmla="*/ 104 h 284"/>
                <a:gd name="T16" fmla="*/ 197 w 288"/>
                <a:gd name="T17" fmla="*/ 125 h 284"/>
                <a:gd name="T18" fmla="*/ 86 w 288"/>
                <a:gd name="T19" fmla="*/ 34 h 284"/>
                <a:gd name="T20" fmla="*/ 114 w 288"/>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284"/>
                <a:gd name="T35" fmla="*/ 288 w 288"/>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284">
                  <a:moveTo>
                    <a:pt x="114" y="0"/>
                  </a:moveTo>
                  <a:lnTo>
                    <a:pt x="287" y="142"/>
                  </a:lnTo>
                  <a:lnTo>
                    <a:pt x="258" y="178"/>
                  </a:lnTo>
                  <a:lnTo>
                    <a:pt x="88" y="156"/>
                  </a:lnTo>
                  <a:lnTo>
                    <a:pt x="201" y="249"/>
                  </a:lnTo>
                  <a:lnTo>
                    <a:pt x="173" y="283"/>
                  </a:lnTo>
                  <a:lnTo>
                    <a:pt x="0" y="140"/>
                  </a:lnTo>
                  <a:lnTo>
                    <a:pt x="30" y="104"/>
                  </a:lnTo>
                  <a:lnTo>
                    <a:pt x="197" y="125"/>
                  </a:lnTo>
                  <a:lnTo>
                    <a:pt x="86" y="34"/>
                  </a:lnTo>
                  <a:lnTo>
                    <a:pt x="114"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76" name="Freeform 439"/>
            <p:cNvSpPr>
              <a:spLocks noChangeAspect="1"/>
            </p:cNvSpPr>
            <p:nvPr/>
          </p:nvSpPr>
          <p:spPr bwMode="auto">
            <a:xfrm rot="21065104">
              <a:off x="5725658" y="3920511"/>
              <a:ext cx="241571" cy="186568"/>
            </a:xfrm>
            <a:custGeom>
              <a:avLst/>
              <a:gdLst>
                <a:gd name="T0" fmla="*/ 19 w 256"/>
                <a:gd name="T1" fmla="*/ 0 h 215"/>
                <a:gd name="T2" fmla="*/ 255 w 256"/>
                <a:gd name="T3" fmla="*/ 26 h 215"/>
                <a:gd name="T4" fmla="*/ 235 w 256"/>
                <a:gd name="T5" fmla="*/ 69 h 215"/>
                <a:gd name="T6" fmla="*/ 62 w 256"/>
                <a:gd name="T7" fmla="*/ 47 h 215"/>
                <a:gd name="T8" fmla="*/ 185 w 256"/>
                <a:gd name="T9" fmla="*/ 172 h 215"/>
                <a:gd name="T10" fmla="*/ 165 w 256"/>
                <a:gd name="T11" fmla="*/ 214 h 215"/>
                <a:gd name="T12" fmla="*/ 0 w 256"/>
                <a:gd name="T13" fmla="*/ 40 h 215"/>
                <a:gd name="T14" fmla="*/ 19 w 256"/>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15"/>
                <a:gd name="T26" fmla="*/ 256 w 256"/>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15">
                  <a:moveTo>
                    <a:pt x="19" y="0"/>
                  </a:moveTo>
                  <a:lnTo>
                    <a:pt x="255" y="26"/>
                  </a:lnTo>
                  <a:lnTo>
                    <a:pt x="235" y="69"/>
                  </a:lnTo>
                  <a:lnTo>
                    <a:pt x="62" y="47"/>
                  </a:lnTo>
                  <a:lnTo>
                    <a:pt x="185" y="172"/>
                  </a:lnTo>
                  <a:lnTo>
                    <a:pt x="165" y="214"/>
                  </a:lnTo>
                  <a:lnTo>
                    <a:pt x="0" y="40"/>
                  </a:lnTo>
                  <a:lnTo>
                    <a:pt x="19" y="0"/>
                  </a:lnTo>
                </a:path>
              </a:pathLst>
            </a:custGeom>
            <a:solidFill>
              <a:schemeClr val="tx1"/>
            </a:solidFill>
            <a:ln w="9525" cap="rnd">
              <a:noFill/>
              <a:round/>
              <a:headEnd/>
              <a:tailEnd/>
            </a:ln>
          </p:spPr>
          <p:txBody>
            <a:bodyPr>
              <a:prstTxWarp prst="textNoShape">
                <a:avLst/>
              </a:prstTxWarp>
            </a:bodyPr>
            <a:lstStyle/>
            <a:p>
              <a:endParaRPr lang="en-US"/>
            </a:p>
          </p:txBody>
        </p:sp>
        <p:sp>
          <p:nvSpPr>
            <p:cNvPr id="174177" name="Freeform 440"/>
            <p:cNvSpPr>
              <a:spLocks noChangeAspect="1"/>
            </p:cNvSpPr>
            <p:nvPr/>
          </p:nvSpPr>
          <p:spPr bwMode="auto">
            <a:xfrm rot="21065104">
              <a:off x="5710868" y="3888658"/>
              <a:ext cx="241571" cy="191118"/>
            </a:xfrm>
            <a:custGeom>
              <a:avLst/>
              <a:gdLst>
                <a:gd name="T0" fmla="*/ 19 w 256"/>
                <a:gd name="T1" fmla="*/ 0 h 215"/>
                <a:gd name="T2" fmla="*/ 255 w 256"/>
                <a:gd name="T3" fmla="*/ 26 h 215"/>
                <a:gd name="T4" fmla="*/ 235 w 256"/>
                <a:gd name="T5" fmla="*/ 69 h 215"/>
                <a:gd name="T6" fmla="*/ 62 w 256"/>
                <a:gd name="T7" fmla="*/ 47 h 215"/>
                <a:gd name="T8" fmla="*/ 185 w 256"/>
                <a:gd name="T9" fmla="*/ 172 h 215"/>
                <a:gd name="T10" fmla="*/ 165 w 256"/>
                <a:gd name="T11" fmla="*/ 214 h 215"/>
                <a:gd name="T12" fmla="*/ 0 w 256"/>
                <a:gd name="T13" fmla="*/ 40 h 215"/>
                <a:gd name="T14" fmla="*/ 19 w 256"/>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15"/>
                <a:gd name="T26" fmla="*/ 256 w 256"/>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15">
                  <a:moveTo>
                    <a:pt x="19" y="0"/>
                  </a:moveTo>
                  <a:lnTo>
                    <a:pt x="255" y="26"/>
                  </a:lnTo>
                  <a:lnTo>
                    <a:pt x="235" y="69"/>
                  </a:lnTo>
                  <a:lnTo>
                    <a:pt x="62" y="47"/>
                  </a:lnTo>
                  <a:lnTo>
                    <a:pt x="185" y="172"/>
                  </a:lnTo>
                  <a:lnTo>
                    <a:pt x="165" y="214"/>
                  </a:lnTo>
                  <a:lnTo>
                    <a:pt x="0" y="40"/>
                  </a:lnTo>
                  <a:lnTo>
                    <a:pt x="19"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78" name="Freeform 441"/>
            <p:cNvSpPr>
              <a:spLocks noChangeAspect="1"/>
            </p:cNvSpPr>
            <p:nvPr/>
          </p:nvSpPr>
          <p:spPr bwMode="auto">
            <a:xfrm rot="19578596">
              <a:off x="5701008" y="4020620"/>
              <a:ext cx="162691" cy="177467"/>
            </a:xfrm>
            <a:custGeom>
              <a:avLst/>
              <a:gdLst>
                <a:gd name="T0" fmla="*/ 35 w 172"/>
                <a:gd name="T1" fmla="*/ 0 h 206"/>
                <a:gd name="T2" fmla="*/ 171 w 172"/>
                <a:gd name="T3" fmla="*/ 179 h 206"/>
                <a:gd name="T4" fmla="*/ 137 w 172"/>
                <a:gd name="T5" fmla="*/ 205 h 206"/>
                <a:gd name="T6" fmla="*/ 0 w 172"/>
                <a:gd name="T7" fmla="*/ 26 h 206"/>
                <a:gd name="T8" fmla="*/ 35 w 172"/>
                <a:gd name="T9" fmla="*/ 0 h 206"/>
                <a:gd name="T10" fmla="*/ 0 60000 65536"/>
                <a:gd name="T11" fmla="*/ 0 60000 65536"/>
                <a:gd name="T12" fmla="*/ 0 60000 65536"/>
                <a:gd name="T13" fmla="*/ 0 60000 65536"/>
                <a:gd name="T14" fmla="*/ 0 60000 65536"/>
                <a:gd name="T15" fmla="*/ 0 w 172"/>
                <a:gd name="T16" fmla="*/ 0 h 206"/>
                <a:gd name="T17" fmla="*/ 172 w 172"/>
                <a:gd name="T18" fmla="*/ 206 h 206"/>
              </a:gdLst>
              <a:ahLst/>
              <a:cxnLst>
                <a:cxn ang="T10">
                  <a:pos x="T0" y="T1"/>
                </a:cxn>
                <a:cxn ang="T11">
                  <a:pos x="T2" y="T3"/>
                </a:cxn>
                <a:cxn ang="T12">
                  <a:pos x="T4" y="T5"/>
                </a:cxn>
                <a:cxn ang="T13">
                  <a:pos x="T6" y="T7"/>
                </a:cxn>
                <a:cxn ang="T14">
                  <a:pos x="T8" y="T9"/>
                </a:cxn>
              </a:cxnLst>
              <a:rect l="T15" t="T16" r="T17" b="T18"/>
              <a:pathLst>
                <a:path w="172" h="206">
                  <a:moveTo>
                    <a:pt x="35" y="0"/>
                  </a:moveTo>
                  <a:lnTo>
                    <a:pt x="171" y="179"/>
                  </a:lnTo>
                  <a:lnTo>
                    <a:pt x="137" y="205"/>
                  </a:lnTo>
                  <a:lnTo>
                    <a:pt x="0" y="26"/>
                  </a:lnTo>
                  <a:lnTo>
                    <a:pt x="35" y="0"/>
                  </a:lnTo>
                </a:path>
              </a:pathLst>
            </a:custGeom>
            <a:solidFill>
              <a:schemeClr val="tx1"/>
            </a:solidFill>
            <a:ln w="9525" cap="rnd">
              <a:noFill/>
              <a:round/>
              <a:headEnd/>
              <a:tailEnd/>
            </a:ln>
          </p:spPr>
          <p:txBody>
            <a:bodyPr>
              <a:prstTxWarp prst="textNoShape">
                <a:avLst/>
              </a:prstTxWarp>
            </a:bodyPr>
            <a:lstStyle/>
            <a:p>
              <a:endParaRPr lang="en-US"/>
            </a:p>
          </p:txBody>
        </p:sp>
        <p:sp>
          <p:nvSpPr>
            <p:cNvPr id="174179" name="Freeform 442"/>
            <p:cNvSpPr>
              <a:spLocks noChangeAspect="1"/>
            </p:cNvSpPr>
            <p:nvPr/>
          </p:nvSpPr>
          <p:spPr bwMode="auto">
            <a:xfrm rot="19578596">
              <a:off x="5686218" y="4002418"/>
              <a:ext cx="162691" cy="177467"/>
            </a:xfrm>
            <a:custGeom>
              <a:avLst/>
              <a:gdLst>
                <a:gd name="T0" fmla="*/ 35 w 172"/>
                <a:gd name="T1" fmla="*/ 0 h 206"/>
                <a:gd name="T2" fmla="*/ 171 w 172"/>
                <a:gd name="T3" fmla="*/ 179 h 206"/>
                <a:gd name="T4" fmla="*/ 137 w 172"/>
                <a:gd name="T5" fmla="*/ 205 h 206"/>
                <a:gd name="T6" fmla="*/ 0 w 172"/>
                <a:gd name="T7" fmla="*/ 26 h 206"/>
                <a:gd name="T8" fmla="*/ 35 w 172"/>
                <a:gd name="T9" fmla="*/ 0 h 206"/>
                <a:gd name="T10" fmla="*/ 0 60000 65536"/>
                <a:gd name="T11" fmla="*/ 0 60000 65536"/>
                <a:gd name="T12" fmla="*/ 0 60000 65536"/>
                <a:gd name="T13" fmla="*/ 0 60000 65536"/>
                <a:gd name="T14" fmla="*/ 0 60000 65536"/>
                <a:gd name="T15" fmla="*/ 0 w 172"/>
                <a:gd name="T16" fmla="*/ 0 h 206"/>
                <a:gd name="T17" fmla="*/ 172 w 172"/>
                <a:gd name="T18" fmla="*/ 206 h 206"/>
              </a:gdLst>
              <a:ahLst/>
              <a:cxnLst>
                <a:cxn ang="T10">
                  <a:pos x="T0" y="T1"/>
                </a:cxn>
                <a:cxn ang="T11">
                  <a:pos x="T2" y="T3"/>
                </a:cxn>
                <a:cxn ang="T12">
                  <a:pos x="T4" y="T5"/>
                </a:cxn>
                <a:cxn ang="T13">
                  <a:pos x="T6" y="T7"/>
                </a:cxn>
                <a:cxn ang="T14">
                  <a:pos x="T8" y="T9"/>
                </a:cxn>
              </a:cxnLst>
              <a:rect l="T15" t="T16" r="T17" b="T18"/>
              <a:pathLst>
                <a:path w="172" h="206">
                  <a:moveTo>
                    <a:pt x="35" y="0"/>
                  </a:moveTo>
                  <a:lnTo>
                    <a:pt x="171" y="179"/>
                  </a:lnTo>
                  <a:lnTo>
                    <a:pt x="137" y="205"/>
                  </a:lnTo>
                  <a:lnTo>
                    <a:pt x="0" y="26"/>
                  </a:lnTo>
                  <a:lnTo>
                    <a:pt x="35"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80" name="Freeform 443"/>
            <p:cNvSpPr>
              <a:spLocks noChangeAspect="1"/>
            </p:cNvSpPr>
            <p:nvPr/>
          </p:nvSpPr>
          <p:spPr bwMode="auto">
            <a:xfrm rot="16051699">
              <a:off x="5630288" y="4082799"/>
              <a:ext cx="195669" cy="276081"/>
            </a:xfrm>
            <a:custGeom>
              <a:avLst/>
              <a:gdLst>
                <a:gd name="T0" fmla="*/ 55 w 242"/>
                <a:gd name="T1" fmla="*/ 247 h 292"/>
                <a:gd name="T2" fmla="*/ 40 w 242"/>
                <a:gd name="T3" fmla="*/ 239 h 292"/>
                <a:gd name="T4" fmla="*/ 29 w 242"/>
                <a:gd name="T5" fmla="*/ 232 h 292"/>
                <a:gd name="T6" fmla="*/ 19 w 242"/>
                <a:gd name="T7" fmla="*/ 225 h 292"/>
                <a:gd name="T8" fmla="*/ 13 w 242"/>
                <a:gd name="T9" fmla="*/ 219 h 292"/>
                <a:gd name="T10" fmla="*/ 8 w 242"/>
                <a:gd name="T11" fmla="*/ 212 h 292"/>
                <a:gd name="T12" fmla="*/ 4 w 242"/>
                <a:gd name="T13" fmla="*/ 204 h 292"/>
                <a:gd name="T14" fmla="*/ 2 w 242"/>
                <a:gd name="T15" fmla="*/ 196 h 292"/>
                <a:gd name="T16" fmla="*/ 0 w 242"/>
                <a:gd name="T17" fmla="*/ 187 h 292"/>
                <a:gd name="T18" fmla="*/ 0 w 242"/>
                <a:gd name="T19" fmla="*/ 178 h 292"/>
                <a:gd name="T20" fmla="*/ 2 w 242"/>
                <a:gd name="T21" fmla="*/ 169 h 292"/>
                <a:gd name="T22" fmla="*/ 4 w 242"/>
                <a:gd name="T23" fmla="*/ 159 h 292"/>
                <a:gd name="T24" fmla="*/ 9 w 242"/>
                <a:gd name="T25" fmla="*/ 150 h 292"/>
                <a:gd name="T26" fmla="*/ 15 w 242"/>
                <a:gd name="T27" fmla="*/ 140 h 292"/>
                <a:gd name="T28" fmla="*/ 23 w 242"/>
                <a:gd name="T29" fmla="*/ 131 h 292"/>
                <a:gd name="T30" fmla="*/ 31 w 242"/>
                <a:gd name="T31" fmla="*/ 125 h 292"/>
                <a:gd name="T32" fmla="*/ 41 w 242"/>
                <a:gd name="T33" fmla="*/ 120 h 292"/>
                <a:gd name="T34" fmla="*/ 52 w 242"/>
                <a:gd name="T35" fmla="*/ 117 h 292"/>
                <a:gd name="T36" fmla="*/ 63 w 242"/>
                <a:gd name="T37" fmla="*/ 117 h 292"/>
                <a:gd name="T38" fmla="*/ 76 w 242"/>
                <a:gd name="T39" fmla="*/ 119 h 292"/>
                <a:gd name="T40" fmla="*/ 84 w 242"/>
                <a:gd name="T41" fmla="*/ 118 h 292"/>
                <a:gd name="T42" fmla="*/ 77 w 242"/>
                <a:gd name="T43" fmla="*/ 104 h 292"/>
                <a:gd name="T44" fmla="*/ 73 w 242"/>
                <a:gd name="T45" fmla="*/ 91 h 292"/>
                <a:gd name="T46" fmla="*/ 70 w 242"/>
                <a:gd name="T47" fmla="*/ 71 h 292"/>
                <a:gd name="T48" fmla="*/ 63 w 242"/>
                <a:gd name="T49" fmla="*/ 0 h 292"/>
                <a:gd name="T50" fmla="*/ 118 w 242"/>
                <a:gd name="T51" fmla="*/ 96 h 292"/>
                <a:gd name="T52" fmla="*/ 122 w 242"/>
                <a:gd name="T53" fmla="*/ 115 h 292"/>
                <a:gd name="T54" fmla="*/ 126 w 242"/>
                <a:gd name="T55" fmla="*/ 125 h 292"/>
                <a:gd name="T56" fmla="*/ 130 w 242"/>
                <a:gd name="T57" fmla="*/ 132 h 292"/>
                <a:gd name="T58" fmla="*/ 136 w 242"/>
                <a:gd name="T59" fmla="*/ 138 h 292"/>
                <a:gd name="T60" fmla="*/ 146 w 242"/>
                <a:gd name="T61" fmla="*/ 145 h 292"/>
                <a:gd name="T62" fmla="*/ 202 w 242"/>
                <a:gd name="T63" fmla="*/ 68 h 292"/>
                <a:gd name="T64" fmla="*/ 110 w 242"/>
                <a:gd name="T65" fmla="*/ 170 h 292"/>
                <a:gd name="T66" fmla="*/ 94 w 242"/>
                <a:gd name="T67" fmla="*/ 163 h 292"/>
                <a:gd name="T68" fmla="*/ 77 w 242"/>
                <a:gd name="T69" fmla="*/ 156 h 292"/>
                <a:gd name="T70" fmla="*/ 68 w 242"/>
                <a:gd name="T71" fmla="*/ 156 h 292"/>
                <a:gd name="T72" fmla="*/ 61 w 242"/>
                <a:gd name="T73" fmla="*/ 157 h 292"/>
                <a:gd name="T74" fmla="*/ 54 w 242"/>
                <a:gd name="T75" fmla="*/ 162 h 292"/>
                <a:gd name="T76" fmla="*/ 49 w 242"/>
                <a:gd name="T77" fmla="*/ 168 h 292"/>
                <a:gd name="T78" fmla="*/ 46 w 242"/>
                <a:gd name="T79" fmla="*/ 174 h 292"/>
                <a:gd name="T80" fmla="*/ 45 w 242"/>
                <a:gd name="T81" fmla="*/ 179 h 292"/>
                <a:gd name="T82" fmla="*/ 45 w 242"/>
                <a:gd name="T83" fmla="*/ 183 h 292"/>
                <a:gd name="T84" fmla="*/ 45 w 242"/>
                <a:gd name="T85" fmla="*/ 187 h 292"/>
                <a:gd name="T86" fmla="*/ 47 w 242"/>
                <a:gd name="T87" fmla="*/ 192 h 292"/>
                <a:gd name="T88" fmla="*/ 49 w 242"/>
                <a:gd name="T89" fmla="*/ 196 h 292"/>
                <a:gd name="T90" fmla="*/ 53 w 242"/>
                <a:gd name="T91" fmla="*/ 200 h 292"/>
                <a:gd name="T92" fmla="*/ 57 w 242"/>
                <a:gd name="T93" fmla="*/ 203 h 292"/>
                <a:gd name="T94" fmla="*/ 72 w 242"/>
                <a:gd name="T95" fmla="*/ 212 h 292"/>
                <a:gd name="T96" fmla="*/ 121 w 242"/>
                <a:gd name="T97" fmla="*/ 236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2"/>
                <a:gd name="T148" fmla="*/ 0 h 292"/>
                <a:gd name="T149" fmla="*/ 242 w 242"/>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2" h="292">
                  <a:moveTo>
                    <a:pt x="241" y="88"/>
                  </a:moveTo>
                  <a:lnTo>
                    <a:pt x="143" y="291"/>
                  </a:lnTo>
                  <a:lnTo>
                    <a:pt x="58" y="249"/>
                  </a:lnTo>
                  <a:lnTo>
                    <a:pt x="55" y="247"/>
                  </a:lnTo>
                  <a:lnTo>
                    <a:pt x="51" y="245"/>
                  </a:lnTo>
                  <a:lnTo>
                    <a:pt x="47" y="243"/>
                  </a:lnTo>
                  <a:lnTo>
                    <a:pt x="44" y="241"/>
                  </a:lnTo>
                  <a:lnTo>
                    <a:pt x="40" y="239"/>
                  </a:lnTo>
                  <a:lnTo>
                    <a:pt x="37" y="238"/>
                  </a:lnTo>
                  <a:lnTo>
                    <a:pt x="34" y="236"/>
                  </a:lnTo>
                  <a:lnTo>
                    <a:pt x="31" y="234"/>
                  </a:lnTo>
                  <a:lnTo>
                    <a:pt x="29" y="232"/>
                  </a:lnTo>
                  <a:lnTo>
                    <a:pt x="26" y="230"/>
                  </a:lnTo>
                  <a:lnTo>
                    <a:pt x="23" y="229"/>
                  </a:lnTo>
                  <a:lnTo>
                    <a:pt x="21" y="227"/>
                  </a:lnTo>
                  <a:lnTo>
                    <a:pt x="19" y="225"/>
                  </a:lnTo>
                  <a:lnTo>
                    <a:pt x="18" y="224"/>
                  </a:lnTo>
                  <a:lnTo>
                    <a:pt x="16" y="222"/>
                  </a:lnTo>
                  <a:lnTo>
                    <a:pt x="14" y="220"/>
                  </a:lnTo>
                  <a:lnTo>
                    <a:pt x="13" y="219"/>
                  </a:lnTo>
                  <a:lnTo>
                    <a:pt x="11" y="217"/>
                  </a:lnTo>
                  <a:lnTo>
                    <a:pt x="10" y="216"/>
                  </a:lnTo>
                  <a:lnTo>
                    <a:pt x="9" y="214"/>
                  </a:lnTo>
                  <a:lnTo>
                    <a:pt x="8" y="212"/>
                  </a:lnTo>
                  <a:lnTo>
                    <a:pt x="7" y="210"/>
                  </a:lnTo>
                  <a:lnTo>
                    <a:pt x="6" y="208"/>
                  </a:lnTo>
                  <a:lnTo>
                    <a:pt x="5" y="206"/>
                  </a:lnTo>
                  <a:lnTo>
                    <a:pt x="4" y="204"/>
                  </a:lnTo>
                  <a:lnTo>
                    <a:pt x="3" y="202"/>
                  </a:lnTo>
                  <a:lnTo>
                    <a:pt x="2" y="200"/>
                  </a:lnTo>
                  <a:lnTo>
                    <a:pt x="2" y="198"/>
                  </a:lnTo>
                  <a:lnTo>
                    <a:pt x="2" y="196"/>
                  </a:lnTo>
                  <a:lnTo>
                    <a:pt x="1" y="194"/>
                  </a:lnTo>
                  <a:lnTo>
                    <a:pt x="1" y="192"/>
                  </a:lnTo>
                  <a:lnTo>
                    <a:pt x="0" y="189"/>
                  </a:lnTo>
                  <a:lnTo>
                    <a:pt x="0" y="187"/>
                  </a:lnTo>
                  <a:lnTo>
                    <a:pt x="0" y="184"/>
                  </a:lnTo>
                  <a:lnTo>
                    <a:pt x="0" y="182"/>
                  </a:lnTo>
                  <a:lnTo>
                    <a:pt x="0" y="180"/>
                  </a:lnTo>
                  <a:lnTo>
                    <a:pt x="0" y="178"/>
                  </a:lnTo>
                  <a:lnTo>
                    <a:pt x="0" y="176"/>
                  </a:lnTo>
                  <a:lnTo>
                    <a:pt x="1" y="173"/>
                  </a:lnTo>
                  <a:lnTo>
                    <a:pt x="1" y="171"/>
                  </a:lnTo>
                  <a:lnTo>
                    <a:pt x="2" y="169"/>
                  </a:lnTo>
                  <a:lnTo>
                    <a:pt x="2" y="166"/>
                  </a:lnTo>
                  <a:lnTo>
                    <a:pt x="3" y="164"/>
                  </a:lnTo>
                  <a:lnTo>
                    <a:pt x="3" y="162"/>
                  </a:lnTo>
                  <a:lnTo>
                    <a:pt x="4" y="159"/>
                  </a:lnTo>
                  <a:lnTo>
                    <a:pt x="5" y="157"/>
                  </a:lnTo>
                  <a:lnTo>
                    <a:pt x="6" y="155"/>
                  </a:lnTo>
                  <a:lnTo>
                    <a:pt x="7" y="153"/>
                  </a:lnTo>
                  <a:lnTo>
                    <a:pt x="9" y="150"/>
                  </a:lnTo>
                  <a:lnTo>
                    <a:pt x="10" y="147"/>
                  </a:lnTo>
                  <a:lnTo>
                    <a:pt x="12" y="145"/>
                  </a:lnTo>
                  <a:lnTo>
                    <a:pt x="13" y="142"/>
                  </a:lnTo>
                  <a:lnTo>
                    <a:pt x="15" y="140"/>
                  </a:lnTo>
                  <a:lnTo>
                    <a:pt x="17" y="138"/>
                  </a:lnTo>
                  <a:lnTo>
                    <a:pt x="18" y="136"/>
                  </a:lnTo>
                  <a:lnTo>
                    <a:pt x="21" y="133"/>
                  </a:lnTo>
                  <a:lnTo>
                    <a:pt x="23" y="131"/>
                  </a:lnTo>
                  <a:lnTo>
                    <a:pt x="25" y="130"/>
                  </a:lnTo>
                  <a:lnTo>
                    <a:pt x="27" y="128"/>
                  </a:lnTo>
                  <a:lnTo>
                    <a:pt x="29" y="126"/>
                  </a:lnTo>
                  <a:lnTo>
                    <a:pt x="31" y="125"/>
                  </a:lnTo>
                  <a:lnTo>
                    <a:pt x="34" y="124"/>
                  </a:lnTo>
                  <a:lnTo>
                    <a:pt x="36" y="122"/>
                  </a:lnTo>
                  <a:lnTo>
                    <a:pt x="38" y="121"/>
                  </a:lnTo>
                  <a:lnTo>
                    <a:pt x="41" y="120"/>
                  </a:lnTo>
                  <a:lnTo>
                    <a:pt x="44" y="119"/>
                  </a:lnTo>
                  <a:lnTo>
                    <a:pt x="46" y="119"/>
                  </a:lnTo>
                  <a:lnTo>
                    <a:pt x="49" y="118"/>
                  </a:lnTo>
                  <a:lnTo>
                    <a:pt x="52" y="117"/>
                  </a:lnTo>
                  <a:lnTo>
                    <a:pt x="55" y="117"/>
                  </a:lnTo>
                  <a:lnTo>
                    <a:pt x="58" y="117"/>
                  </a:lnTo>
                  <a:lnTo>
                    <a:pt x="61" y="117"/>
                  </a:lnTo>
                  <a:lnTo>
                    <a:pt x="63" y="117"/>
                  </a:lnTo>
                  <a:lnTo>
                    <a:pt x="66" y="117"/>
                  </a:lnTo>
                  <a:lnTo>
                    <a:pt x="70" y="117"/>
                  </a:lnTo>
                  <a:lnTo>
                    <a:pt x="73" y="118"/>
                  </a:lnTo>
                  <a:lnTo>
                    <a:pt x="76" y="119"/>
                  </a:lnTo>
                  <a:lnTo>
                    <a:pt x="79" y="119"/>
                  </a:lnTo>
                  <a:lnTo>
                    <a:pt x="83" y="120"/>
                  </a:lnTo>
                  <a:lnTo>
                    <a:pt x="86" y="121"/>
                  </a:lnTo>
                  <a:lnTo>
                    <a:pt x="84" y="118"/>
                  </a:lnTo>
                  <a:lnTo>
                    <a:pt x="82" y="114"/>
                  </a:lnTo>
                  <a:lnTo>
                    <a:pt x="80" y="111"/>
                  </a:lnTo>
                  <a:lnTo>
                    <a:pt x="79" y="108"/>
                  </a:lnTo>
                  <a:lnTo>
                    <a:pt x="77" y="104"/>
                  </a:lnTo>
                  <a:lnTo>
                    <a:pt x="76" y="101"/>
                  </a:lnTo>
                  <a:lnTo>
                    <a:pt x="75" y="98"/>
                  </a:lnTo>
                  <a:lnTo>
                    <a:pt x="74" y="94"/>
                  </a:lnTo>
                  <a:lnTo>
                    <a:pt x="73" y="91"/>
                  </a:lnTo>
                  <a:lnTo>
                    <a:pt x="72" y="87"/>
                  </a:lnTo>
                  <a:lnTo>
                    <a:pt x="71" y="82"/>
                  </a:lnTo>
                  <a:lnTo>
                    <a:pt x="71" y="77"/>
                  </a:lnTo>
                  <a:lnTo>
                    <a:pt x="70" y="71"/>
                  </a:lnTo>
                  <a:lnTo>
                    <a:pt x="69" y="65"/>
                  </a:lnTo>
                  <a:lnTo>
                    <a:pt x="68" y="58"/>
                  </a:lnTo>
                  <a:lnTo>
                    <a:pt x="68" y="51"/>
                  </a:lnTo>
                  <a:lnTo>
                    <a:pt x="63" y="0"/>
                  </a:lnTo>
                  <a:lnTo>
                    <a:pt x="108" y="22"/>
                  </a:lnTo>
                  <a:lnTo>
                    <a:pt x="115" y="82"/>
                  </a:lnTo>
                  <a:lnTo>
                    <a:pt x="116" y="89"/>
                  </a:lnTo>
                  <a:lnTo>
                    <a:pt x="118" y="96"/>
                  </a:lnTo>
                  <a:lnTo>
                    <a:pt x="119" y="102"/>
                  </a:lnTo>
                  <a:lnTo>
                    <a:pt x="120" y="107"/>
                  </a:lnTo>
                  <a:lnTo>
                    <a:pt x="121" y="111"/>
                  </a:lnTo>
                  <a:lnTo>
                    <a:pt x="122" y="115"/>
                  </a:lnTo>
                  <a:lnTo>
                    <a:pt x="123" y="119"/>
                  </a:lnTo>
                  <a:lnTo>
                    <a:pt x="124" y="121"/>
                  </a:lnTo>
                  <a:lnTo>
                    <a:pt x="125" y="123"/>
                  </a:lnTo>
                  <a:lnTo>
                    <a:pt x="126" y="125"/>
                  </a:lnTo>
                  <a:lnTo>
                    <a:pt x="127" y="127"/>
                  </a:lnTo>
                  <a:lnTo>
                    <a:pt x="128" y="129"/>
                  </a:lnTo>
                  <a:lnTo>
                    <a:pt x="129" y="131"/>
                  </a:lnTo>
                  <a:lnTo>
                    <a:pt x="130" y="132"/>
                  </a:lnTo>
                  <a:lnTo>
                    <a:pt x="132" y="134"/>
                  </a:lnTo>
                  <a:lnTo>
                    <a:pt x="133" y="135"/>
                  </a:lnTo>
                  <a:lnTo>
                    <a:pt x="135" y="137"/>
                  </a:lnTo>
                  <a:lnTo>
                    <a:pt x="136" y="138"/>
                  </a:lnTo>
                  <a:lnTo>
                    <a:pt x="138" y="139"/>
                  </a:lnTo>
                  <a:lnTo>
                    <a:pt x="141" y="141"/>
                  </a:lnTo>
                  <a:lnTo>
                    <a:pt x="143" y="143"/>
                  </a:lnTo>
                  <a:lnTo>
                    <a:pt x="146" y="145"/>
                  </a:lnTo>
                  <a:lnTo>
                    <a:pt x="150" y="146"/>
                  </a:lnTo>
                  <a:lnTo>
                    <a:pt x="153" y="148"/>
                  </a:lnTo>
                  <a:lnTo>
                    <a:pt x="161" y="152"/>
                  </a:lnTo>
                  <a:lnTo>
                    <a:pt x="202" y="68"/>
                  </a:lnTo>
                  <a:lnTo>
                    <a:pt x="241" y="88"/>
                  </a:lnTo>
                  <a:lnTo>
                    <a:pt x="145" y="187"/>
                  </a:lnTo>
                  <a:lnTo>
                    <a:pt x="113" y="172"/>
                  </a:lnTo>
                  <a:lnTo>
                    <a:pt x="110" y="170"/>
                  </a:lnTo>
                  <a:lnTo>
                    <a:pt x="106" y="169"/>
                  </a:lnTo>
                  <a:lnTo>
                    <a:pt x="103" y="167"/>
                  </a:lnTo>
                  <a:lnTo>
                    <a:pt x="100" y="166"/>
                  </a:lnTo>
                  <a:lnTo>
                    <a:pt x="94" y="163"/>
                  </a:lnTo>
                  <a:lnTo>
                    <a:pt x="89" y="161"/>
                  </a:lnTo>
                  <a:lnTo>
                    <a:pt x="84" y="159"/>
                  </a:lnTo>
                  <a:lnTo>
                    <a:pt x="80" y="157"/>
                  </a:lnTo>
                  <a:lnTo>
                    <a:pt x="77" y="156"/>
                  </a:lnTo>
                  <a:lnTo>
                    <a:pt x="74" y="156"/>
                  </a:lnTo>
                  <a:lnTo>
                    <a:pt x="72" y="156"/>
                  </a:lnTo>
                  <a:lnTo>
                    <a:pt x="70" y="156"/>
                  </a:lnTo>
                  <a:lnTo>
                    <a:pt x="68" y="156"/>
                  </a:lnTo>
                  <a:lnTo>
                    <a:pt x="66" y="156"/>
                  </a:lnTo>
                  <a:lnTo>
                    <a:pt x="64" y="156"/>
                  </a:lnTo>
                  <a:lnTo>
                    <a:pt x="62" y="156"/>
                  </a:lnTo>
                  <a:lnTo>
                    <a:pt x="61" y="157"/>
                  </a:lnTo>
                  <a:lnTo>
                    <a:pt x="59" y="158"/>
                  </a:lnTo>
                  <a:lnTo>
                    <a:pt x="57" y="159"/>
                  </a:lnTo>
                  <a:lnTo>
                    <a:pt x="55" y="160"/>
                  </a:lnTo>
                  <a:lnTo>
                    <a:pt x="54" y="162"/>
                  </a:lnTo>
                  <a:lnTo>
                    <a:pt x="53" y="163"/>
                  </a:lnTo>
                  <a:lnTo>
                    <a:pt x="51" y="165"/>
                  </a:lnTo>
                  <a:lnTo>
                    <a:pt x="50" y="166"/>
                  </a:lnTo>
                  <a:lnTo>
                    <a:pt x="49" y="168"/>
                  </a:lnTo>
                  <a:lnTo>
                    <a:pt x="47" y="170"/>
                  </a:lnTo>
                  <a:lnTo>
                    <a:pt x="47" y="171"/>
                  </a:lnTo>
                  <a:lnTo>
                    <a:pt x="47" y="173"/>
                  </a:lnTo>
                  <a:lnTo>
                    <a:pt x="46" y="174"/>
                  </a:lnTo>
                  <a:lnTo>
                    <a:pt x="46" y="175"/>
                  </a:lnTo>
                  <a:lnTo>
                    <a:pt x="45" y="176"/>
                  </a:lnTo>
                  <a:lnTo>
                    <a:pt x="45" y="177"/>
                  </a:lnTo>
                  <a:lnTo>
                    <a:pt x="45" y="179"/>
                  </a:lnTo>
                  <a:lnTo>
                    <a:pt x="45" y="180"/>
                  </a:lnTo>
                  <a:lnTo>
                    <a:pt x="45" y="181"/>
                  </a:lnTo>
                  <a:lnTo>
                    <a:pt x="45" y="182"/>
                  </a:lnTo>
                  <a:lnTo>
                    <a:pt x="45" y="183"/>
                  </a:lnTo>
                  <a:lnTo>
                    <a:pt x="45" y="184"/>
                  </a:lnTo>
                  <a:lnTo>
                    <a:pt x="45" y="185"/>
                  </a:lnTo>
                  <a:lnTo>
                    <a:pt x="45" y="187"/>
                  </a:lnTo>
                  <a:lnTo>
                    <a:pt x="45" y="189"/>
                  </a:lnTo>
                  <a:lnTo>
                    <a:pt x="46" y="190"/>
                  </a:lnTo>
                  <a:lnTo>
                    <a:pt x="46" y="191"/>
                  </a:lnTo>
                  <a:lnTo>
                    <a:pt x="47" y="192"/>
                  </a:lnTo>
                  <a:lnTo>
                    <a:pt x="47" y="193"/>
                  </a:lnTo>
                  <a:lnTo>
                    <a:pt x="48" y="194"/>
                  </a:lnTo>
                  <a:lnTo>
                    <a:pt x="49" y="195"/>
                  </a:lnTo>
                  <a:lnTo>
                    <a:pt x="49" y="196"/>
                  </a:lnTo>
                  <a:lnTo>
                    <a:pt x="50" y="197"/>
                  </a:lnTo>
                  <a:lnTo>
                    <a:pt x="51" y="198"/>
                  </a:lnTo>
                  <a:lnTo>
                    <a:pt x="52" y="199"/>
                  </a:lnTo>
                  <a:lnTo>
                    <a:pt x="53" y="200"/>
                  </a:lnTo>
                  <a:lnTo>
                    <a:pt x="54" y="201"/>
                  </a:lnTo>
                  <a:lnTo>
                    <a:pt x="55" y="201"/>
                  </a:lnTo>
                  <a:lnTo>
                    <a:pt x="55" y="202"/>
                  </a:lnTo>
                  <a:lnTo>
                    <a:pt x="57" y="203"/>
                  </a:lnTo>
                  <a:lnTo>
                    <a:pt x="58" y="204"/>
                  </a:lnTo>
                  <a:lnTo>
                    <a:pt x="62" y="206"/>
                  </a:lnTo>
                  <a:lnTo>
                    <a:pt x="68" y="210"/>
                  </a:lnTo>
                  <a:lnTo>
                    <a:pt x="72" y="212"/>
                  </a:lnTo>
                  <a:lnTo>
                    <a:pt x="77" y="214"/>
                  </a:lnTo>
                  <a:lnTo>
                    <a:pt x="82" y="217"/>
                  </a:lnTo>
                  <a:lnTo>
                    <a:pt x="88" y="220"/>
                  </a:lnTo>
                  <a:lnTo>
                    <a:pt x="121" y="236"/>
                  </a:lnTo>
                  <a:lnTo>
                    <a:pt x="145" y="187"/>
                  </a:lnTo>
                  <a:lnTo>
                    <a:pt x="241" y="88"/>
                  </a:lnTo>
                </a:path>
              </a:pathLst>
            </a:custGeom>
            <a:solidFill>
              <a:schemeClr val="tx1"/>
            </a:solidFill>
            <a:ln w="9525" cap="rnd">
              <a:noFill/>
              <a:round/>
              <a:headEnd/>
              <a:tailEnd/>
            </a:ln>
          </p:spPr>
          <p:txBody>
            <a:bodyPr>
              <a:prstTxWarp prst="textNoShape">
                <a:avLst/>
              </a:prstTxWarp>
            </a:bodyPr>
            <a:lstStyle/>
            <a:p>
              <a:endParaRPr lang="en-US"/>
            </a:p>
          </p:txBody>
        </p:sp>
        <p:sp>
          <p:nvSpPr>
            <p:cNvPr id="174181" name="Freeform 444"/>
            <p:cNvSpPr>
              <a:spLocks noChangeAspect="1"/>
            </p:cNvSpPr>
            <p:nvPr/>
          </p:nvSpPr>
          <p:spPr bwMode="auto">
            <a:xfrm rot="16051699">
              <a:off x="5605638" y="4064597"/>
              <a:ext cx="195669" cy="276081"/>
            </a:xfrm>
            <a:custGeom>
              <a:avLst/>
              <a:gdLst>
                <a:gd name="T0" fmla="*/ 55 w 242"/>
                <a:gd name="T1" fmla="*/ 247 h 292"/>
                <a:gd name="T2" fmla="*/ 40 w 242"/>
                <a:gd name="T3" fmla="*/ 239 h 292"/>
                <a:gd name="T4" fmla="*/ 29 w 242"/>
                <a:gd name="T5" fmla="*/ 232 h 292"/>
                <a:gd name="T6" fmla="*/ 19 w 242"/>
                <a:gd name="T7" fmla="*/ 225 h 292"/>
                <a:gd name="T8" fmla="*/ 13 w 242"/>
                <a:gd name="T9" fmla="*/ 219 h 292"/>
                <a:gd name="T10" fmla="*/ 8 w 242"/>
                <a:gd name="T11" fmla="*/ 212 h 292"/>
                <a:gd name="T12" fmla="*/ 4 w 242"/>
                <a:gd name="T13" fmla="*/ 204 h 292"/>
                <a:gd name="T14" fmla="*/ 2 w 242"/>
                <a:gd name="T15" fmla="*/ 196 h 292"/>
                <a:gd name="T16" fmla="*/ 0 w 242"/>
                <a:gd name="T17" fmla="*/ 187 h 292"/>
                <a:gd name="T18" fmla="*/ 0 w 242"/>
                <a:gd name="T19" fmla="*/ 178 h 292"/>
                <a:gd name="T20" fmla="*/ 2 w 242"/>
                <a:gd name="T21" fmla="*/ 169 h 292"/>
                <a:gd name="T22" fmla="*/ 4 w 242"/>
                <a:gd name="T23" fmla="*/ 159 h 292"/>
                <a:gd name="T24" fmla="*/ 9 w 242"/>
                <a:gd name="T25" fmla="*/ 150 h 292"/>
                <a:gd name="T26" fmla="*/ 15 w 242"/>
                <a:gd name="T27" fmla="*/ 140 h 292"/>
                <a:gd name="T28" fmla="*/ 23 w 242"/>
                <a:gd name="T29" fmla="*/ 131 h 292"/>
                <a:gd name="T30" fmla="*/ 31 w 242"/>
                <a:gd name="T31" fmla="*/ 125 h 292"/>
                <a:gd name="T32" fmla="*/ 41 w 242"/>
                <a:gd name="T33" fmla="*/ 120 h 292"/>
                <a:gd name="T34" fmla="*/ 52 w 242"/>
                <a:gd name="T35" fmla="*/ 117 h 292"/>
                <a:gd name="T36" fmla="*/ 63 w 242"/>
                <a:gd name="T37" fmla="*/ 117 h 292"/>
                <a:gd name="T38" fmla="*/ 76 w 242"/>
                <a:gd name="T39" fmla="*/ 119 h 292"/>
                <a:gd name="T40" fmla="*/ 84 w 242"/>
                <a:gd name="T41" fmla="*/ 118 h 292"/>
                <a:gd name="T42" fmla="*/ 77 w 242"/>
                <a:gd name="T43" fmla="*/ 104 h 292"/>
                <a:gd name="T44" fmla="*/ 73 w 242"/>
                <a:gd name="T45" fmla="*/ 91 h 292"/>
                <a:gd name="T46" fmla="*/ 70 w 242"/>
                <a:gd name="T47" fmla="*/ 71 h 292"/>
                <a:gd name="T48" fmla="*/ 63 w 242"/>
                <a:gd name="T49" fmla="*/ 0 h 292"/>
                <a:gd name="T50" fmla="*/ 118 w 242"/>
                <a:gd name="T51" fmla="*/ 96 h 292"/>
                <a:gd name="T52" fmla="*/ 122 w 242"/>
                <a:gd name="T53" fmla="*/ 115 h 292"/>
                <a:gd name="T54" fmla="*/ 126 w 242"/>
                <a:gd name="T55" fmla="*/ 125 h 292"/>
                <a:gd name="T56" fmla="*/ 130 w 242"/>
                <a:gd name="T57" fmla="*/ 132 h 292"/>
                <a:gd name="T58" fmla="*/ 136 w 242"/>
                <a:gd name="T59" fmla="*/ 138 h 292"/>
                <a:gd name="T60" fmla="*/ 146 w 242"/>
                <a:gd name="T61" fmla="*/ 145 h 292"/>
                <a:gd name="T62" fmla="*/ 202 w 242"/>
                <a:gd name="T63" fmla="*/ 68 h 292"/>
                <a:gd name="T64" fmla="*/ 110 w 242"/>
                <a:gd name="T65" fmla="*/ 170 h 292"/>
                <a:gd name="T66" fmla="*/ 94 w 242"/>
                <a:gd name="T67" fmla="*/ 163 h 292"/>
                <a:gd name="T68" fmla="*/ 77 w 242"/>
                <a:gd name="T69" fmla="*/ 156 h 292"/>
                <a:gd name="T70" fmla="*/ 68 w 242"/>
                <a:gd name="T71" fmla="*/ 156 h 292"/>
                <a:gd name="T72" fmla="*/ 61 w 242"/>
                <a:gd name="T73" fmla="*/ 157 h 292"/>
                <a:gd name="T74" fmla="*/ 54 w 242"/>
                <a:gd name="T75" fmla="*/ 162 h 292"/>
                <a:gd name="T76" fmla="*/ 49 w 242"/>
                <a:gd name="T77" fmla="*/ 168 h 292"/>
                <a:gd name="T78" fmla="*/ 46 w 242"/>
                <a:gd name="T79" fmla="*/ 174 h 292"/>
                <a:gd name="T80" fmla="*/ 45 w 242"/>
                <a:gd name="T81" fmla="*/ 179 h 292"/>
                <a:gd name="T82" fmla="*/ 45 w 242"/>
                <a:gd name="T83" fmla="*/ 183 h 292"/>
                <a:gd name="T84" fmla="*/ 45 w 242"/>
                <a:gd name="T85" fmla="*/ 187 h 292"/>
                <a:gd name="T86" fmla="*/ 47 w 242"/>
                <a:gd name="T87" fmla="*/ 192 h 292"/>
                <a:gd name="T88" fmla="*/ 49 w 242"/>
                <a:gd name="T89" fmla="*/ 196 h 292"/>
                <a:gd name="T90" fmla="*/ 53 w 242"/>
                <a:gd name="T91" fmla="*/ 200 h 292"/>
                <a:gd name="T92" fmla="*/ 57 w 242"/>
                <a:gd name="T93" fmla="*/ 203 h 292"/>
                <a:gd name="T94" fmla="*/ 72 w 242"/>
                <a:gd name="T95" fmla="*/ 212 h 292"/>
                <a:gd name="T96" fmla="*/ 121 w 242"/>
                <a:gd name="T97" fmla="*/ 236 h 2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2"/>
                <a:gd name="T148" fmla="*/ 0 h 292"/>
                <a:gd name="T149" fmla="*/ 242 w 242"/>
                <a:gd name="T150" fmla="*/ 292 h 2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2" h="292">
                  <a:moveTo>
                    <a:pt x="241" y="88"/>
                  </a:moveTo>
                  <a:lnTo>
                    <a:pt x="143" y="291"/>
                  </a:lnTo>
                  <a:lnTo>
                    <a:pt x="58" y="249"/>
                  </a:lnTo>
                  <a:lnTo>
                    <a:pt x="55" y="247"/>
                  </a:lnTo>
                  <a:lnTo>
                    <a:pt x="51" y="245"/>
                  </a:lnTo>
                  <a:lnTo>
                    <a:pt x="47" y="243"/>
                  </a:lnTo>
                  <a:lnTo>
                    <a:pt x="44" y="241"/>
                  </a:lnTo>
                  <a:lnTo>
                    <a:pt x="40" y="239"/>
                  </a:lnTo>
                  <a:lnTo>
                    <a:pt x="37" y="238"/>
                  </a:lnTo>
                  <a:lnTo>
                    <a:pt x="34" y="236"/>
                  </a:lnTo>
                  <a:lnTo>
                    <a:pt x="31" y="234"/>
                  </a:lnTo>
                  <a:lnTo>
                    <a:pt x="29" y="232"/>
                  </a:lnTo>
                  <a:lnTo>
                    <a:pt x="26" y="230"/>
                  </a:lnTo>
                  <a:lnTo>
                    <a:pt x="23" y="229"/>
                  </a:lnTo>
                  <a:lnTo>
                    <a:pt x="21" y="227"/>
                  </a:lnTo>
                  <a:lnTo>
                    <a:pt x="19" y="225"/>
                  </a:lnTo>
                  <a:lnTo>
                    <a:pt x="18" y="224"/>
                  </a:lnTo>
                  <a:lnTo>
                    <a:pt x="16" y="222"/>
                  </a:lnTo>
                  <a:lnTo>
                    <a:pt x="14" y="220"/>
                  </a:lnTo>
                  <a:lnTo>
                    <a:pt x="13" y="219"/>
                  </a:lnTo>
                  <a:lnTo>
                    <a:pt x="11" y="217"/>
                  </a:lnTo>
                  <a:lnTo>
                    <a:pt x="10" y="216"/>
                  </a:lnTo>
                  <a:lnTo>
                    <a:pt x="9" y="214"/>
                  </a:lnTo>
                  <a:lnTo>
                    <a:pt x="8" y="212"/>
                  </a:lnTo>
                  <a:lnTo>
                    <a:pt x="7" y="210"/>
                  </a:lnTo>
                  <a:lnTo>
                    <a:pt x="6" y="208"/>
                  </a:lnTo>
                  <a:lnTo>
                    <a:pt x="5" y="206"/>
                  </a:lnTo>
                  <a:lnTo>
                    <a:pt x="4" y="204"/>
                  </a:lnTo>
                  <a:lnTo>
                    <a:pt x="3" y="202"/>
                  </a:lnTo>
                  <a:lnTo>
                    <a:pt x="2" y="200"/>
                  </a:lnTo>
                  <a:lnTo>
                    <a:pt x="2" y="198"/>
                  </a:lnTo>
                  <a:lnTo>
                    <a:pt x="2" y="196"/>
                  </a:lnTo>
                  <a:lnTo>
                    <a:pt x="1" y="194"/>
                  </a:lnTo>
                  <a:lnTo>
                    <a:pt x="1" y="192"/>
                  </a:lnTo>
                  <a:lnTo>
                    <a:pt x="0" y="189"/>
                  </a:lnTo>
                  <a:lnTo>
                    <a:pt x="0" y="187"/>
                  </a:lnTo>
                  <a:lnTo>
                    <a:pt x="0" y="184"/>
                  </a:lnTo>
                  <a:lnTo>
                    <a:pt x="0" y="182"/>
                  </a:lnTo>
                  <a:lnTo>
                    <a:pt x="0" y="180"/>
                  </a:lnTo>
                  <a:lnTo>
                    <a:pt x="0" y="178"/>
                  </a:lnTo>
                  <a:lnTo>
                    <a:pt x="0" y="176"/>
                  </a:lnTo>
                  <a:lnTo>
                    <a:pt x="1" y="173"/>
                  </a:lnTo>
                  <a:lnTo>
                    <a:pt x="1" y="171"/>
                  </a:lnTo>
                  <a:lnTo>
                    <a:pt x="2" y="169"/>
                  </a:lnTo>
                  <a:lnTo>
                    <a:pt x="2" y="166"/>
                  </a:lnTo>
                  <a:lnTo>
                    <a:pt x="3" y="164"/>
                  </a:lnTo>
                  <a:lnTo>
                    <a:pt x="3" y="162"/>
                  </a:lnTo>
                  <a:lnTo>
                    <a:pt x="4" y="159"/>
                  </a:lnTo>
                  <a:lnTo>
                    <a:pt x="5" y="157"/>
                  </a:lnTo>
                  <a:lnTo>
                    <a:pt x="6" y="155"/>
                  </a:lnTo>
                  <a:lnTo>
                    <a:pt x="7" y="153"/>
                  </a:lnTo>
                  <a:lnTo>
                    <a:pt x="9" y="150"/>
                  </a:lnTo>
                  <a:lnTo>
                    <a:pt x="10" y="147"/>
                  </a:lnTo>
                  <a:lnTo>
                    <a:pt x="12" y="145"/>
                  </a:lnTo>
                  <a:lnTo>
                    <a:pt x="13" y="142"/>
                  </a:lnTo>
                  <a:lnTo>
                    <a:pt x="15" y="140"/>
                  </a:lnTo>
                  <a:lnTo>
                    <a:pt x="17" y="138"/>
                  </a:lnTo>
                  <a:lnTo>
                    <a:pt x="18" y="136"/>
                  </a:lnTo>
                  <a:lnTo>
                    <a:pt x="21" y="133"/>
                  </a:lnTo>
                  <a:lnTo>
                    <a:pt x="23" y="131"/>
                  </a:lnTo>
                  <a:lnTo>
                    <a:pt x="25" y="130"/>
                  </a:lnTo>
                  <a:lnTo>
                    <a:pt x="27" y="128"/>
                  </a:lnTo>
                  <a:lnTo>
                    <a:pt x="29" y="126"/>
                  </a:lnTo>
                  <a:lnTo>
                    <a:pt x="31" y="125"/>
                  </a:lnTo>
                  <a:lnTo>
                    <a:pt x="34" y="124"/>
                  </a:lnTo>
                  <a:lnTo>
                    <a:pt x="36" y="122"/>
                  </a:lnTo>
                  <a:lnTo>
                    <a:pt x="38" y="121"/>
                  </a:lnTo>
                  <a:lnTo>
                    <a:pt x="41" y="120"/>
                  </a:lnTo>
                  <a:lnTo>
                    <a:pt x="44" y="119"/>
                  </a:lnTo>
                  <a:lnTo>
                    <a:pt x="46" y="119"/>
                  </a:lnTo>
                  <a:lnTo>
                    <a:pt x="49" y="118"/>
                  </a:lnTo>
                  <a:lnTo>
                    <a:pt x="52" y="117"/>
                  </a:lnTo>
                  <a:lnTo>
                    <a:pt x="55" y="117"/>
                  </a:lnTo>
                  <a:lnTo>
                    <a:pt x="58" y="117"/>
                  </a:lnTo>
                  <a:lnTo>
                    <a:pt x="61" y="117"/>
                  </a:lnTo>
                  <a:lnTo>
                    <a:pt x="63" y="117"/>
                  </a:lnTo>
                  <a:lnTo>
                    <a:pt x="66" y="117"/>
                  </a:lnTo>
                  <a:lnTo>
                    <a:pt x="70" y="117"/>
                  </a:lnTo>
                  <a:lnTo>
                    <a:pt x="73" y="118"/>
                  </a:lnTo>
                  <a:lnTo>
                    <a:pt x="76" y="119"/>
                  </a:lnTo>
                  <a:lnTo>
                    <a:pt x="79" y="119"/>
                  </a:lnTo>
                  <a:lnTo>
                    <a:pt x="83" y="120"/>
                  </a:lnTo>
                  <a:lnTo>
                    <a:pt x="86" y="121"/>
                  </a:lnTo>
                  <a:lnTo>
                    <a:pt x="84" y="118"/>
                  </a:lnTo>
                  <a:lnTo>
                    <a:pt x="82" y="114"/>
                  </a:lnTo>
                  <a:lnTo>
                    <a:pt x="80" y="111"/>
                  </a:lnTo>
                  <a:lnTo>
                    <a:pt x="79" y="108"/>
                  </a:lnTo>
                  <a:lnTo>
                    <a:pt x="77" y="104"/>
                  </a:lnTo>
                  <a:lnTo>
                    <a:pt x="76" y="101"/>
                  </a:lnTo>
                  <a:lnTo>
                    <a:pt x="75" y="98"/>
                  </a:lnTo>
                  <a:lnTo>
                    <a:pt x="74" y="94"/>
                  </a:lnTo>
                  <a:lnTo>
                    <a:pt x="73" y="91"/>
                  </a:lnTo>
                  <a:lnTo>
                    <a:pt x="72" y="87"/>
                  </a:lnTo>
                  <a:lnTo>
                    <a:pt x="71" y="82"/>
                  </a:lnTo>
                  <a:lnTo>
                    <a:pt x="71" y="77"/>
                  </a:lnTo>
                  <a:lnTo>
                    <a:pt x="70" y="71"/>
                  </a:lnTo>
                  <a:lnTo>
                    <a:pt x="69" y="65"/>
                  </a:lnTo>
                  <a:lnTo>
                    <a:pt x="68" y="58"/>
                  </a:lnTo>
                  <a:lnTo>
                    <a:pt x="68" y="51"/>
                  </a:lnTo>
                  <a:lnTo>
                    <a:pt x="63" y="0"/>
                  </a:lnTo>
                  <a:lnTo>
                    <a:pt x="108" y="22"/>
                  </a:lnTo>
                  <a:lnTo>
                    <a:pt x="115" y="82"/>
                  </a:lnTo>
                  <a:lnTo>
                    <a:pt x="116" y="89"/>
                  </a:lnTo>
                  <a:lnTo>
                    <a:pt x="118" y="96"/>
                  </a:lnTo>
                  <a:lnTo>
                    <a:pt x="119" y="102"/>
                  </a:lnTo>
                  <a:lnTo>
                    <a:pt x="120" y="107"/>
                  </a:lnTo>
                  <a:lnTo>
                    <a:pt x="121" y="111"/>
                  </a:lnTo>
                  <a:lnTo>
                    <a:pt x="122" y="115"/>
                  </a:lnTo>
                  <a:lnTo>
                    <a:pt x="123" y="119"/>
                  </a:lnTo>
                  <a:lnTo>
                    <a:pt x="124" y="121"/>
                  </a:lnTo>
                  <a:lnTo>
                    <a:pt x="125" y="123"/>
                  </a:lnTo>
                  <a:lnTo>
                    <a:pt x="126" y="125"/>
                  </a:lnTo>
                  <a:lnTo>
                    <a:pt x="127" y="127"/>
                  </a:lnTo>
                  <a:lnTo>
                    <a:pt x="128" y="129"/>
                  </a:lnTo>
                  <a:lnTo>
                    <a:pt x="129" y="131"/>
                  </a:lnTo>
                  <a:lnTo>
                    <a:pt x="130" y="132"/>
                  </a:lnTo>
                  <a:lnTo>
                    <a:pt x="132" y="134"/>
                  </a:lnTo>
                  <a:lnTo>
                    <a:pt x="133" y="135"/>
                  </a:lnTo>
                  <a:lnTo>
                    <a:pt x="135" y="137"/>
                  </a:lnTo>
                  <a:lnTo>
                    <a:pt x="136" y="138"/>
                  </a:lnTo>
                  <a:lnTo>
                    <a:pt x="138" y="139"/>
                  </a:lnTo>
                  <a:lnTo>
                    <a:pt x="141" y="141"/>
                  </a:lnTo>
                  <a:lnTo>
                    <a:pt x="143" y="143"/>
                  </a:lnTo>
                  <a:lnTo>
                    <a:pt x="146" y="145"/>
                  </a:lnTo>
                  <a:lnTo>
                    <a:pt x="150" y="146"/>
                  </a:lnTo>
                  <a:lnTo>
                    <a:pt x="153" y="148"/>
                  </a:lnTo>
                  <a:lnTo>
                    <a:pt x="161" y="152"/>
                  </a:lnTo>
                  <a:lnTo>
                    <a:pt x="202" y="68"/>
                  </a:lnTo>
                  <a:lnTo>
                    <a:pt x="241" y="88"/>
                  </a:lnTo>
                  <a:lnTo>
                    <a:pt x="145" y="187"/>
                  </a:lnTo>
                  <a:lnTo>
                    <a:pt x="113" y="172"/>
                  </a:lnTo>
                  <a:lnTo>
                    <a:pt x="110" y="170"/>
                  </a:lnTo>
                  <a:lnTo>
                    <a:pt x="106" y="169"/>
                  </a:lnTo>
                  <a:lnTo>
                    <a:pt x="103" y="167"/>
                  </a:lnTo>
                  <a:lnTo>
                    <a:pt x="100" y="166"/>
                  </a:lnTo>
                  <a:lnTo>
                    <a:pt x="94" y="163"/>
                  </a:lnTo>
                  <a:lnTo>
                    <a:pt x="89" y="161"/>
                  </a:lnTo>
                  <a:lnTo>
                    <a:pt x="84" y="159"/>
                  </a:lnTo>
                  <a:lnTo>
                    <a:pt x="80" y="157"/>
                  </a:lnTo>
                  <a:lnTo>
                    <a:pt x="77" y="156"/>
                  </a:lnTo>
                  <a:lnTo>
                    <a:pt x="74" y="156"/>
                  </a:lnTo>
                  <a:lnTo>
                    <a:pt x="72" y="156"/>
                  </a:lnTo>
                  <a:lnTo>
                    <a:pt x="70" y="156"/>
                  </a:lnTo>
                  <a:lnTo>
                    <a:pt x="68" y="156"/>
                  </a:lnTo>
                  <a:lnTo>
                    <a:pt x="66" y="156"/>
                  </a:lnTo>
                  <a:lnTo>
                    <a:pt x="64" y="156"/>
                  </a:lnTo>
                  <a:lnTo>
                    <a:pt x="62" y="156"/>
                  </a:lnTo>
                  <a:lnTo>
                    <a:pt x="61" y="157"/>
                  </a:lnTo>
                  <a:lnTo>
                    <a:pt x="59" y="158"/>
                  </a:lnTo>
                  <a:lnTo>
                    <a:pt x="57" y="159"/>
                  </a:lnTo>
                  <a:lnTo>
                    <a:pt x="55" y="160"/>
                  </a:lnTo>
                  <a:lnTo>
                    <a:pt x="54" y="162"/>
                  </a:lnTo>
                  <a:lnTo>
                    <a:pt x="53" y="163"/>
                  </a:lnTo>
                  <a:lnTo>
                    <a:pt x="51" y="165"/>
                  </a:lnTo>
                  <a:lnTo>
                    <a:pt x="50" y="166"/>
                  </a:lnTo>
                  <a:lnTo>
                    <a:pt x="49" y="168"/>
                  </a:lnTo>
                  <a:lnTo>
                    <a:pt x="47" y="170"/>
                  </a:lnTo>
                  <a:lnTo>
                    <a:pt x="47" y="171"/>
                  </a:lnTo>
                  <a:lnTo>
                    <a:pt x="47" y="173"/>
                  </a:lnTo>
                  <a:lnTo>
                    <a:pt x="46" y="174"/>
                  </a:lnTo>
                  <a:lnTo>
                    <a:pt x="46" y="175"/>
                  </a:lnTo>
                  <a:lnTo>
                    <a:pt x="45" y="176"/>
                  </a:lnTo>
                  <a:lnTo>
                    <a:pt x="45" y="177"/>
                  </a:lnTo>
                  <a:lnTo>
                    <a:pt x="45" y="179"/>
                  </a:lnTo>
                  <a:lnTo>
                    <a:pt x="45" y="180"/>
                  </a:lnTo>
                  <a:lnTo>
                    <a:pt x="45" y="181"/>
                  </a:lnTo>
                  <a:lnTo>
                    <a:pt x="45" y="182"/>
                  </a:lnTo>
                  <a:lnTo>
                    <a:pt x="45" y="183"/>
                  </a:lnTo>
                  <a:lnTo>
                    <a:pt x="45" y="184"/>
                  </a:lnTo>
                  <a:lnTo>
                    <a:pt x="45" y="185"/>
                  </a:lnTo>
                  <a:lnTo>
                    <a:pt x="45" y="187"/>
                  </a:lnTo>
                  <a:lnTo>
                    <a:pt x="45" y="189"/>
                  </a:lnTo>
                  <a:lnTo>
                    <a:pt x="46" y="190"/>
                  </a:lnTo>
                  <a:lnTo>
                    <a:pt x="46" y="191"/>
                  </a:lnTo>
                  <a:lnTo>
                    <a:pt x="47" y="192"/>
                  </a:lnTo>
                  <a:lnTo>
                    <a:pt x="47" y="193"/>
                  </a:lnTo>
                  <a:lnTo>
                    <a:pt x="48" y="194"/>
                  </a:lnTo>
                  <a:lnTo>
                    <a:pt x="49" y="195"/>
                  </a:lnTo>
                  <a:lnTo>
                    <a:pt x="49" y="196"/>
                  </a:lnTo>
                  <a:lnTo>
                    <a:pt x="50" y="197"/>
                  </a:lnTo>
                  <a:lnTo>
                    <a:pt x="51" y="198"/>
                  </a:lnTo>
                  <a:lnTo>
                    <a:pt x="52" y="199"/>
                  </a:lnTo>
                  <a:lnTo>
                    <a:pt x="53" y="200"/>
                  </a:lnTo>
                  <a:lnTo>
                    <a:pt x="54" y="201"/>
                  </a:lnTo>
                  <a:lnTo>
                    <a:pt x="55" y="201"/>
                  </a:lnTo>
                  <a:lnTo>
                    <a:pt x="55" y="202"/>
                  </a:lnTo>
                  <a:lnTo>
                    <a:pt x="57" y="203"/>
                  </a:lnTo>
                  <a:lnTo>
                    <a:pt x="58" y="204"/>
                  </a:lnTo>
                  <a:lnTo>
                    <a:pt x="62" y="206"/>
                  </a:lnTo>
                  <a:lnTo>
                    <a:pt x="68" y="210"/>
                  </a:lnTo>
                  <a:lnTo>
                    <a:pt x="72" y="212"/>
                  </a:lnTo>
                  <a:lnTo>
                    <a:pt x="77" y="214"/>
                  </a:lnTo>
                  <a:lnTo>
                    <a:pt x="82" y="217"/>
                  </a:lnTo>
                  <a:lnTo>
                    <a:pt x="88" y="220"/>
                  </a:lnTo>
                  <a:lnTo>
                    <a:pt x="121" y="236"/>
                  </a:lnTo>
                  <a:lnTo>
                    <a:pt x="145" y="187"/>
                  </a:lnTo>
                  <a:lnTo>
                    <a:pt x="241" y="88"/>
                  </a:lnTo>
                </a:path>
              </a:pathLst>
            </a:custGeom>
            <a:solidFill>
              <a:srgbClr val="FFFFFF"/>
            </a:solidFill>
            <a:ln w="9525" cap="rnd">
              <a:noFill/>
              <a:round/>
              <a:headEnd/>
              <a:tailEnd/>
            </a:ln>
          </p:spPr>
          <p:txBody>
            <a:bodyPr>
              <a:prstTxWarp prst="textNoShape">
                <a:avLst/>
              </a:prstTxWarp>
            </a:bodyPr>
            <a:lstStyle/>
            <a:p>
              <a:endParaRPr lang="en-US"/>
            </a:p>
          </p:txBody>
        </p:sp>
        <p:sp>
          <p:nvSpPr>
            <p:cNvPr id="174182" name="Freeform 445"/>
            <p:cNvSpPr>
              <a:spLocks noChangeAspect="1"/>
            </p:cNvSpPr>
            <p:nvPr/>
          </p:nvSpPr>
          <p:spPr bwMode="auto">
            <a:xfrm rot="19924585">
              <a:off x="5543247" y="4284546"/>
              <a:ext cx="211991" cy="204770"/>
            </a:xfrm>
            <a:custGeom>
              <a:avLst/>
              <a:gdLst>
                <a:gd name="T0" fmla="*/ 213 w 229"/>
                <a:gd name="T1" fmla="*/ 76 h 238"/>
                <a:gd name="T2" fmla="*/ 222 w 229"/>
                <a:gd name="T3" fmla="*/ 97 h 238"/>
                <a:gd name="T4" fmla="*/ 227 w 229"/>
                <a:gd name="T5" fmla="*/ 117 h 238"/>
                <a:gd name="T6" fmla="*/ 227 w 229"/>
                <a:gd name="T7" fmla="*/ 141 h 238"/>
                <a:gd name="T8" fmla="*/ 225 w 229"/>
                <a:gd name="T9" fmla="*/ 155 h 238"/>
                <a:gd name="T10" fmla="*/ 221 w 229"/>
                <a:gd name="T11" fmla="*/ 168 h 238"/>
                <a:gd name="T12" fmla="*/ 213 w 229"/>
                <a:gd name="T13" fmla="*/ 183 h 238"/>
                <a:gd name="T14" fmla="*/ 203 w 229"/>
                <a:gd name="T15" fmla="*/ 197 h 238"/>
                <a:gd name="T16" fmla="*/ 189 w 229"/>
                <a:gd name="T17" fmla="*/ 210 h 238"/>
                <a:gd name="T18" fmla="*/ 173 w 229"/>
                <a:gd name="T19" fmla="*/ 221 h 238"/>
                <a:gd name="T20" fmla="*/ 158 w 229"/>
                <a:gd name="T21" fmla="*/ 229 h 238"/>
                <a:gd name="T22" fmla="*/ 142 w 229"/>
                <a:gd name="T23" fmla="*/ 234 h 238"/>
                <a:gd name="T24" fmla="*/ 127 w 229"/>
                <a:gd name="T25" fmla="*/ 237 h 238"/>
                <a:gd name="T26" fmla="*/ 112 w 229"/>
                <a:gd name="T27" fmla="*/ 237 h 238"/>
                <a:gd name="T28" fmla="*/ 96 w 229"/>
                <a:gd name="T29" fmla="*/ 235 h 238"/>
                <a:gd name="T30" fmla="*/ 81 w 229"/>
                <a:gd name="T31" fmla="*/ 230 h 238"/>
                <a:gd name="T32" fmla="*/ 66 w 229"/>
                <a:gd name="T33" fmla="*/ 222 h 238"/>
                <a:gd name="T34" fmla="*/ 53 w 229"/>
                <a:gd name="T35" fmla="*/ 212 h 238"/>
                <a:gd name="T36" fmla="*/ 41 w 229"/>
                <a:gd name="T37" fmla="*/ 199 h 238"/>
                <a:gd name="T38" fmla="*/ 28 w 229"/>
                <a:gd name="T39" fmla="*/ 184 h 238"/>
                <a:gd name="T40" fmla="*/ 17 w 229"/>
                <a:gd name="T41" fmla="*/ 167 h 238"/>
                <a:gd name="T42" fmla="*/ 9 w 229"/>
                <a:gd name="T43" fmla="*/ 150 h 238"/>
                <a:gd name="T44" fmla="*/ 4 w 229"/>
                <a:gd name="T45" fmla="*/ 133 h 238"/>
                <a:gd name="T46" fmla="*/ 1 w 229"/>
                <a:gd name="T47" fmla="*/ 117 h 238"/>
                <a:gd name="T48" fmla="*/ 1 w 229"/>
                <a:gd name="T49" fmla="*/ 100 h 238"/>
                <a:gd name="T50" fmla="*/ 3 w 229"/>
                <a:gd name="T51" fmla="*/ 85 h 238"/>
                <a:gd name="T52" fmla="*/ 7 w 229"/>
                <a:gd name="T53" fmla="*/ 69 h 238"/>
                <a:gd name="T54" fmla="*/ 15 w 229"/>
                <a:gd name="T55" fmla="*/ 56 h 238"/>
                <a:gd name="T56" fmla="*/ 24 w 229"/>
                <a:gd name="T57" fmla="*/ 43 h 238"/>
                <a:gd name="T58" fmla="*/ 36 w 229"/>
                <a:gd name="T59" fmla="*/ 31 h 238"/>
                <a:gd name="T60" fmla="*/ 49 w 229"/>
                <a:gd name="T61" fmla="*/ 21 h 238"/>
                <a:gd name="T62" fmla="*/ 65 w 229"/>
                <a:gd name="T63" fmla="*/ 12 h 238"/>
                <a:gd name="T64" fmla="*/ 80 w 229"/>
                <a:gd name="T65" fmla="*/ 6 h 238"/>
                <a:gd name="T66" fmla="*/ 96 w 229"/>
                <a:gd name="T67" fmla="*/ 2 h 238"/>
                <a:gd name="T68" fmla="*/ 111 w 229"/>
                <a:gd name="T69" fmla="*/ 0 h 238"/>
                <a:gd name="T70" fmla="*/ 126 w 229"/>
                <a:gd name="T71" fmla="*/ 2 h 238"/>
                <a:gd name="T72" fmla="*/ 142 w 229"/>
                <a:gd name="T73" fmla="*/ 6 h 238"/>
                <a:gd name="T74" fmla="*/ 156 w 229"/>
                <a:gd name="T75" fmla="*/ 13 h 238"/>
                <a:gd name="T76" fmla="*/ 170 w 229"/>
                <a:gd name="T77" fmla="*/ 22 h 238"/>
                <a:gd name="T78" fmla="*/ 183 w 229"/>
                <a:gd name="T79" fmla="*/ 33 h 238"/>
                <a:gd name="T80" fmla="*/ 195 w 229"/>
                <a:gd name="T81" fmla="*/ 47 h 238"/>
                <a:gd name="T82" fmla="*/ 167 w 229"/>
                <a:gd name="T83" fmla="*/ 84 h 238"/>
                <a:gd name="T84" fmla="*/ 150 w 229"/>
                <a:gd name="T85" fmla="*/ 63 h 238"/>
                <a:gd name="T86" fmla="*/ 132 w 229"/>
                <a:gd name="T87" fmla="*/ 50 h 238"/>
                <a:gd name="T88" fmla="*/ 116 w 229"/>
                <a:gd name="T89" fmla="*/ 44 h 238"/>
                <a:gd name="T90" fmla="*/ 98 w 229"/>
                <a:gd name="T91" fmla="*/ 43 h 238"/>
                <a:gd name="T92" fmla="*/ 80 w 229"/>
                <a:gd name="T93" fmla="*/ 48 h 238"/>
                <a:gd name="T94" fmla="*/ 63 w 229"/>
                <a:gd name="T95" fmla="*/ 60 h 238"/>
                <a:gd name="T96" fmla="*/ 51 w 229"/>
                <a:gd name="T97" fmla="*/ 74 h 238"/>
                <a:gd name="T98" fmla="*/ 45 w 229"/>
                <a:gd name="T99" fmla="*/ 92 h 238"/>
                <a:gd name="T100" fmla="*/ 44 w 229"/>
                <a:gd name="T101" fmla="*/ 112 h 238"/>
                <a:gd name="T102" fmla="*/ 51 w 229"/>
                <a:gd name="T103" fmla="*/ 135 h 238"/>
                <a:gd name="T104" fmla="*/ 64 w 229"/>
                <a:gd name="T105" fmla="*/ 159 h 238"/>
                <a:gd name="T106" fmla="*/ 81 w 229"/>
                <a:gd name="T107" fmla="*/ 179 h 238"/>
                <a:gd name="T108" fmla="*/ 98 w 229"/>
                <a:gd name="T109" fmla="*/ 191 h 238"/>
                <a:gd name="T110" fmla="*/ 117 w 229"/>
                <a:gd name="T111" fmla="*/ 196 h 238"/>
                <a:gd name="T112" fmla="*/ 135 w 229"/>
                <a:gd name="T113" fmla="*/ 194 h 238"/>
                <a:gd name="T114" fmla="*/ 154 w 229"/>
                <a:gd name="T115" fmla="*/ 187 h 238"/>
                <a:gd name="T116" fmla="*/ 170 w 229"/>
                <a:gd name="T117" fmla="*/ 174 h 238"/>
                <a:gd name="T118" fmla="*/ 180 w 229"/>
                <a:gd name="T119" fmla="*/ 158 h 238"/>
                <a:gd name="T120" fmla="*/ 185 w 229"/>
                <a:gd name="T121" fmla="*/ 140 h 238"/>
                <a:gd name="T122" fmla="*/ 183 w 229"/>
                <a:gd name="T123" fmla="*/ 119 h 238"/>
                <a:gd name="T124" fmla="*/ 174 w 229"/>
                <a:gd name="T125" fmla="*/ 96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
                <a:gd name="T190" fmla="*/ 0 h 238"/>
                <a:gd name="T191" fmla="*/ 229 w 229"/>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 h="238">
                  <a:moveTo>
                    <a:pt x="203" y="58"/>
                  </a:moveTo>
                  <a:lnTo>
                    <a:pt x="205" y="62"/>
                  </a:lnTo>
                  <a:lnTo>
                    <a:pt x="207" y="66"/>
                  </a:lnTo>
                  <a:lnTo>
                    <a:pt x="209" y="69"/>
                  </a:lnTo>
                  <a:lnTo>
                    <a:pt x="211" y="72"/>
                  </a:lnTo>
                  <a:lnTo>
                    <a:pt x="213" y="76"/>
                  </a:lnTo>
                  <a:lnTo>
                    <a:pt x="215" y="80"/>
                  </a:lnTo>
                  <a:lnTo>
                    <a:pt x="216" y="83"/>
                  </a:lnTo>
                  <a:lnTo>
                    <a:pt x="218" y="86"/>
                  </a:lnTo>
                  <a:lnTo>
                    <a:pt x="219" y="90"/>
                  </a:lnTo>
                  <a:lnTo>
                    <a:pt x="221" y="93"/>
                  </a:lnTo>
                  <a:lnTo>
                    <a:pt x="222" y="97"/>
                  </a:lnTo>
                  <a:lnTo>
                    <a:pt x="223" y="100"/>
                  </a:lnTo>
                  <a:lnTo>
                    <a:pt x="224" y="103"/>
                  </a:lnTo>
                  <a:lnTo>
                    <a:pt x="224" y="106"/>
                  </a:lnTo>
                  <a:lnTo>
                    <a:pt x="225" y="109"/>
                  </a:lnTo>
                  <a:lnTo>
                    <a:pt x="226" y="113"/>
                  </a:lnTo>
                  <a:lnTo>
                    <a:pt x="227" y="117"/>
                  </a:lnTo>
                  <a:lnTo>
                    <a:pt x="227" y="122"/>
                  </a:lnTo>
                  <a:lnTo>
                    <a:pt x="227" y="127"/>
                  </a:lnTo>
                  <a:lnTo>
                    <a:pt x="228" y="131"/>
                  </a:lnTo>
                  <a:lnTo>
                    <a:pt x="227" y="136"/>
                  </a:lnTo>
                  <a:lnTo>
                    <a:pt x="227" y="139"/>
                  </a:lnTo>
                  <a:lnTo>
                    <a:pt x="227" y="141"/>
                  </a:lnTo>
                  <a:lnTo>
                    <a:pt x="227" y="143"/>
                  </a:lnTo>
                  <a:lnTo>
                    <a:pt x="227" y="145"/>
                  </a:lnTo>
                  <a:lnTo>
                    <a:pt x="226" y="148"/>
                  </a:lnTo>
                  <a:lnTo>
                    <a:pt x="226" y="150"/>
                  </a:lnTo>
                  <a:lnTo>
                    <a:pt x="225" y="153"/>
                  </a:lnTo>
                  <a:lnTo>
                    <a:pt x="225" y="155"/>
                  </a:lnTo>
                  <a:lnTo>
                    <a:pt x="224" y="157"/>
                  </a:lnTo>
                  <a:lnTo>
                    <a:pt x="224" y="159"/>
                  </a:lnTo>
                  <a:lnTo>
                    <a:pt x="223" y="162"/>
                  </a:lnTo>
                  <a:lnTo>
                    <a:pt x="222" y="164"/>
                  </a:lnTo>
                  <a:lnTo>
                    <a:pt x="222" y="166"/>
                  </a:lnTo>
                  <a:lnTo>
                    <a:pt x="221" y="168"/>
                  </a:lnTo>
                  <a:lnTo>
                    <a:pt x="220" y="170"/>
                  </a:lnTo>
                  <a:lnTo>
                    <a:pt x="219" y="172"/>
                  </a:lnTo>
                  <a:lnTo>
                    <a:pt x="219" y="174"/>
                  </a:lnTo>
                  <a:lnTo>
                    <a:pt x="217" y="176"/>
                  </a:lnTo>
                  <a:lnTo>
                    <a:pt x="216" y="180"/>
                  </a:lnTo>
                  <a:lnTo>
                    <a:pt x="213" y="183"/>
                  </a:lnTo>
                  <a:lnTo>
                    <a:pt x="212" y="186"/>
                  </a:lnTo>
                  <a:lnTo>
                    <a:pt x="210" y="188"/>
                  </a:lnTo>
                  <a:lnTo>
                    <a:pt x="208" y="191"/>
                  </a:lnTo>
                  <a:lnTo>
                    <a:pt x="206" y="193"/>
                  </a:lnTo>
                  <a:lnTo>
                    <a:pt x="205" y="195"/>
                  </a:lnTo>
                  <a:lnTo>
                    <a:pt x="203" y="197"/>
                  </a:lnTo>
                  <a:lnTo>
                    <a:pt x="200" y="199"/>
                  </a:lnTo>
                  <a:lnTo>
                    <a:pt x="198" y="202"/>
                  </a:lnTo>
                  <a:lnTo>
                    <a:pt x="196" y="204"/>
                  </a:lnTo>
                  <a:lnTo>
                    <a:pt x="194" y="206"/>
                  </a:lnTo>
                  <a:lnTo>
                    <a:pt x="192" y="208"/>
                  </a:lnTo>
                  <a:lnTo>
                    <a:pt x="189" y="210"/>
                  </a:lnTo>
                  <a:lnTo>
                    <a:pt x="187" y="212"/>
                  </a:lnTo>
                  <a:lnTo>
                    <a:pt x="184" y="213"/>
                  </a:lnTo>
                  <a:lnTo>
                    <a:pt x="181" y="216"/>
                  </a:lnTo>
                  <a:lnTo>
                    <a:pt x="178" y="217"/>
                  </a:lnTo>
                  <a:lnTo>
                    <a:pt x="176" y="219"/>
                  </a:lnTo>
                  <a:lnTo>
                    <a:pt x="173" y="221"/>
                  </a:lnTo>
                  <a:lnTo>
                    <a:pt x="171" y="222"/>
                  </a:lnTo>
                  <a:lnTo>
                    <a:pt x="168" y="224"/>
                  </a:lnTo>
                  <a:lnTo>
                    <a:pt x="166" y="225"/>
                  </a:lnTo>
                  <a:lnTo>
                    <a:pt x="163" y="226"/>
                  </a:lnTo>
                  <a:lnTo>
                    <a:pt x="160" y="228"/>
                  </a:lnTo>
                  <a:lnTo>
                    <a:pt x="158" y="229"/>
                  </a:lnTo>
                  <a:lnTo>
                    <a:pt x="155" y="230"/>
                  </a:lnTo>
                  <a:lnTo>
                    <a:pt x="153" y="231"/>
                  </a:lnTo>
                  <a:lnTo>
                    <a:pt x="150" y="232"/>
                  </a:lnTo>
                  <a:lnTo>
                    <a:pt x="148" y="233"/>
                  </a:lnTo>
                  <a:lnTo>
                    <a:pt x="145" y="233"/>
                  </a:lnTo>
                  <a:lnTo>
                    <a:pt x="142" y="234"/>
                  </a:lnTo>
                  <a:lnTo>
                    <a:pt x="140" y="235"/>
                  </a:lnTo>
                  <a:lnTo>
                    <a:pt x="137" y="235"/>
                  </a:lnTo>
                  <a:lnTo>
                    <a:pt x="135" y="236"/>
                  </a:lnTo>
                  <a:lnTo>
                    <a:pt x="132" y="236"/>
                  </a:lnTo>
                  <a:lnTo>
                    <a:pt x="130" y="236"/>
                  </a:lnTo>
                  <a:lnTo>
                    <a:pt x="127" y="237"/>
                  </a:lnTo>
                  <a:lnTo>
                    <a:pt x="125" y="237"/>
                  </a:lnTo>
                  <a:lnTo>
                    <a:pt x="122" y="237"/>
                  </a:lnTo>
                  <a:lnTo>
                    <a:pt x="119" y="237"/>
                  </a:lnTo>
                  <a:lnTo>
                    <a:pt x="117" y="237"/>
                  </a:lnTo>
                  <a:lnTo>
                    <a:pt x="114" y="237"/>
                  </a:lnTo>
                  <a:lnTo>
                    <a:pt x="112" y="237"/>
                  </a:lnTo>
                  <a:lnTo>
                    <a:pt x="109" y="237"/>
                  </a:lnTo>
                  <a:lnTo>
                    <a:pt x="107" y="236"/>
                  </a:lnTo>
                  <a:lnTo>
                    <a:pt x="104" y="236"/>
                  </a:lnTo>
                  <a:lnTo>
                    <a:pt x="101" y="236"/>
                  </a:lnTo>
                  <a:lnTo>
                    <a:pt x="99" y="235"/>
                  </a:lnTo>
                  <a:lnTo>
                    <a:pt x="96" y="235"/>
                  </a:lnTo>
                  <a:lnTo>
                    <a:pt x="94" y="234"/>
                  </a:lnTo>
                  <a:lnTo>
                    <a:pt x="91" y="233"/>
                  </a:lnTo>
                  <a:lnTo>
                    <a:pt x="89" y="233"/>
                  </a:lnTo>
                  <a:lnTo>
                    <a:pt x="86" y="232"/>
                  </a:lnTo>
                  <a:lnTo>
                    <a:pt x="84" y="230"/>
                  </a:lnTo>
                  <a:lnTo>
                    <a:pt x="81" y="230"/>
                  </a:lnTo>
                  <a:lnTo>
                    <a:pt x="78" y="228"/>
                  </a:lnTo>
                  <a:lnTo>
                    <a:pt x="76" y="228"/>
                  </a:lnTo>
                  <a:lnTo>
                    <a:pt x="73" y="226"/>
                  </a:lnTo>
                  <a:lnTo>
                    <a:pt x="71" y="225"/>
                  </a:lnTo>
                  <a:lnTo>
                    <a:pt x="69" y="224"/>
                  </a:lnTo>
                  <a:lnTo>
                    <a:pt x="66" y="222"/>
                  </a:lnTo>
                  <a:lnTo>
                    <a:pt x="64" y="221"/>
                  </a:lnTo>
                  <a:lnTo>
                    <a:pt x="62" y="219"/>
                  </a:lnTo>
                  <a:lnTo>
                    <a:pt x="60" y="217"/>
                  </a:lnTo>
                  <a:lnTo>
                    <a:pt x="57" y="216"/>
                  </a:lnTo>
                  <a:lnTo>
                    <a:pt x="55" y="214"/>
                  </a:lnTo>
                  <a:lnTo>
                    <a:pt x="53" y="212"/>
                  </a:lnTo>
                  <a:lnTo>
                    <a:pt x="51" y="210"/>
                  </a:lnTo>
                  <a:lnTo>
                    <a:pt x="49" y="208"/>
                  </a:lnTo>
                  <a:lnTo>
                    <a:pt x="47" y="206"/>
                  </a:lnTo>
                  <a:lnTo>
                    <a:pt x="45" y="204"/>
                  </a:lnTo>
                  <a:lnTo>
                    <a:pt x="43" y="202"/>
                  </a:lnTo>
                  <a:lnTo>
                    <a:pt x="41" y="199"/>
                  </a:lnTo>
                  <a:lnTo>
                    <a:pt x="39" y="197"/>
                  </a:lnTo>
                  <a:lnTo>
                    <a:pt x="36" y="194"/>
                  </a:lnTo>
                  <a:lnTo>
                    <a:pt x="34" y="192"/>
                  </a:lnTo>
                  <a:lnTo>
                    <a:pt x="32" y="189"/>
                  </a:lnTo>
                  <a:lnTo>
                    <a:pt x="31" y="187"/>
                  </a:lnTo>
                  <a:lnTo>
                    <a:pt x="28" y="184"/>
                  </a:lnTo>
                  <a:lnTo>
                    <a:pt x="26" y="181"/>
                  </a:lnTo>
                  <a:lnTo>
                    <a:pt x="25" y="178"/>
                  </a:lnTo>
                  <a:lnTo>
                    <a:pt x="23" y="175"/>
                  </a:lnTo>
                  <a:lnTo>
                    <a:pt x="21" y="173"/>
                  </a:lnTo>
                  <a:lnTo>
                    <a:pt x="19" y="170"/>
                  </a:lnTo>
                  <a:lnTo>
                    <a:pt x="17" y="167"/>
                  </a:lnTo>
                  <a:lnTo>
                    <a:pt x="16" y="164"/>
                  </a:lnTo>
                  <a:lnTo>
                    <a:pt x="15" y="161"/>
                  </a:lnTo>
                  <a:lnTo>
                    <a:pt x="13" y="158"/>
                  </a:lnTo>
                  <a:lnTo>
                    <a:pt x="12" y="155"/>
                  </a:lnTo>
                  <a:lnTo>
                    <a:pt x="11" y="153"/>
                  </a:lnTo>
                  <a:lnTo>
                    <a:pt x="9" y="150"/>
                  </a:lnTo>
                  <a:lnTo>
                    <a:pt x="8" y="147"/>
                  </a:lnTo>
                  <a:lnTo>
                    <a:pt x="7" y="144"/>
                  </a:lnTo>
                  <a:lnTo>
                    <a:pt x="6" y="141"/>
                  </a:lnTo>
                  <a:lnTo>
                    <a:pt x="5" y="139"/>
                  </a:lnTo>
                  <a:lnTo>
                    <a:pt x="4" y="136"/>
                  </a:lnTo>
                  <a:lnTo>
                    <a:pt x="4" y="133"/>
                  </a:lnTo>
                  <a:lnTo>
                    <a:pt x="3" y="130"/>
                  </a:lnTo>
                  <a:lnTo>
                    <a:pt x="3" y="128"/>
                  </a:lnTo>
                  <a:lnTo>
                    <a:pt x="2" y="125"/>
                  </a:lnTo>
                  <a:lnTo>
                    <a:pt x="1" y="122"/>
                  </a:lnTo>
                  <a:lnTo>
                    <a:pt x="1" y="119"/>
                  </a:lnTo>
                  <a:lnTo>
                    <a:pt x="1" y="117"/>
                  </a:lnTo>
                  <a:lnTo>
                    <a:pt x="1" y="114"/>
                  </a:lnTo>
                  <a:lnTo>
                    <a:pt x="1" y="111"/>
                  </a:lnTo>
                  <a:lnTo>
                    <a:pt x="0" y="108"/>
                  </a:lnTo>
                  <a:lnTo>
                    <a:pt x="0" y="106"/>
                  </a:lnTo>
                  <a:lnTo>
                    <a:pt x="0" y="103"/>
                  </a:lnTo>
                  <a:lnTo>
                    <a:pt x="1" y="100"/>
                  </a:lnTo>
                  <a:lnTo>
                    <a:pt x="1" y="98"/>
                  </a:lnTo>
                  <a:lnTo>
                    <a:pt x="1" y="95"/>
                  </a:lnTo>
                  <a:lnTo>
                    <a:pt x="1" y="92"/>
                  </a:lnTo>
                  <a:lnTo>
                    <a:pt x="2" y="90"/>
                  </a:lnTo>
                  <a:lnTo>
                    <a:pt x="2" y="87"/>
                  </a:lnTo>
                  <a:lnTo>
                    <a:pt x="3" y="85"/>
                  </a:lnTo>
                  <a:lnTo>
                    <a:pt x="4" y="82"/>
                  </a:lnTo>
                  <a:lnTo>
                    <a:pt x="4" y="80"/>
                  </a:lnTo>
                  <a:lnTo>
                    <a:pt x="5" y="77"/>
                  </a:lnTo>
                  <a:lnTo>
                    <a:pt x="6" y="74"/>
                  </a:lnTo>
                  <a:lnTo>
                    <a:pt x="7" y="72"/>
                  </a:lnTo>
                  <a:lnTo>
                    <a:pt x="7" y="69"/>
                  </a:lnTo>
                  <a:lnTo>
                    <a:pt x="9" y="67"/>
                  </a:lnTo>
                  <a:lnTo>
                    <a:pt x="9" y="65"/>
                  </a:lnTo>
                  <a:lnTo>
                    <a:pt x="11" y="63"/>
                  </a:lnTo>
                  <a:lnTo>
                    <a:pt x="12" y="60"/>
                  </a:lnTo>
                  <a:lnTo>
                    <a:pt x="13" y="58"/>
                  </a:lnTo>
                  <a:lnTo>
                    <a:pt x="15" y="56"/>
                  </a:lnTo>
                  <a:lnTo>
                    <a:pt x="16" y="53"/>
                  </a:lnTo>
                  <a:lnTo>
                    <a:pt x="17" y="51"/>
                  </a:lnTo>
                  <a:lnTo>
                    <a:pt x="19" y="49"/>
                  </a:lnTo>
                  <a:lnTo>
                    <a:pt x="20" y="47"/>
                  </a:lnTo>
                  <a:lnTo>
                    <a:pt x="22" y="45"/>
                  </a:lnTo>
                  <a:lnTo>
                    <a:pt x="24" y="43"/>
                  </a:lnTo>
                  <a:lnTo>
                    <a:pt x="26" y="41"/>
                  </a:lnTo>
                  <a:lnTo>
                    <a:pt x="28" y="39"/>
                  </a:lnTo>
                  <a:lnTo>
                    <a:pt x="30" y="37"/>
                  </a:lnTo>
                  <a:lnTo>
                    <a:pt x="31" y="35"/>
                  </a:lnTo>
                  <a:lnTo>
                    <a:pt x="33" y="33"/>
                  </a:lnTo>
                  <a:lnTo>
                    <a:pt x="36" y="31"/>
                  </a:lnTo>
                  <a:lnTo>
                    <a:pt x="38" y="29"/>
                  </a:lnTo>
                  <a:lnTo>
                    <a:pt x="40" y="27"/>
                  </a:lnTo>
                  <a:lnTo>
                    <a:pt x="42" y="26"/>
                  </a:lnTo>
                  <a:lnTo>
                    <a:pt x="45" y="24"/>
                  </a:lnTo>
                  <a:lnTo>
                    <a:pt x="47" y="23"/>
                  </a:lnTo>
                  <a:lnTo>
                    <a:pt x="49" y="21"/>
                  </a:lnTo>
                  <a:lnTo>
                    <a:pt x="52" y="19"/>
                  </a:lnTo>
                  <a:lnTo>
                    <a:pt x="54" y="18"/>
                  </a:lnTo>
                  <a:lnTo>
                    <a:pt x="57" y="16"/>
                  </a:lnTo>
                  <a:lnTo>
                    <a:pt x="60" y="15"/>
                  </a:lnTo>
                  <a:lnTo>
                    <a:pt x="62" y="13"/>
                  </a:lnTo>
                  <a:lnTo>
                    <a:pt x="65" y="12"/>
                  </a:lnTo>
                  <a:lnTo>
                    <a:pt x="67" y="11"/>
                  </a:lnTo>
                  <a:lnTo>
                    <a:pt x="70" y="9"/>
                  </a:lnTo>
                  <a:lnTo>
                    <a:pt x="73" y="9"/>
                  </a:lnTo>
                  <a:lnTo>
                    <a:pt x="75" y="7"/>
                  </a:lnTo>
                  <a:lnTo>
                    <a:pt x="78" y="6"/>
                  </a:lnTo>
                  <a:lnTo>
                    <a:pt x="80" y="6"/>
                  </a:lnTo>
                  <a:lnTo>
                    <a:pt x="83" y="5"/>
                  </a:lnTo>
                  <a:lnTo>
                    <a:pt x="85" y="4"/>
                  </a:lnTo>
                  <a:lnTo>
                    <a:pt x="88" y="3"/>
                  </a:lnTo>
                  <a:lnTo>
                    <a:pt x="90" y="3"/>
                  </a:lnTo>
                  <a:lnTo>
                    <a:pt x="93" y="2"/>
                  </a:lnTo>
                  <a:lnTo>
                    <a:pt x="96" y="2"/>
                  </a:lnTo>
                  <a:lnTo>
                    <a:pt x="98" y="1"/>
                  </a:lnTo>
                  <a:lnTo>
                    <a:pt x="101" y="1"/>
                  </a:lnTo>
                  <a:lnTo>
                    <a:pt x="103" y="1"/>
                  </a:lnTo>
                  <a:lnTo>
                    <a:pt x="106" y="1"/>
                  </a:lnTo>
                  <a:lnTo>
                    <a:pt x="108" y="0"/>
                  </a:lnTo>
                  <a:lnTo>
                    <a:pt x="111" y="0"/>
                  </a:lnTo>
                  <a:lnTo>
                    <a:pt x="114" y="1"/>
                  </a:lnTo>
                  <a:lnTo>
                    <a:pt x="116" y="1"/>
                  </a:lnTo>
                  <a:lnTo>
                    <a:pt x="119" y="1"/>
                  </a:lnTo>
                  <a:lnTo>
                    <a:pt x="121" y="1"/>
                  </a:lnTo>
                  <a:lnTo>
                    <a:pt x="124" y="2"/>
                  </a:lnTo>
                  <a:lnTo>
                    <a:pt x="126" y="2"/>
                  </a:lnTo>
                  <a:lnTo>
                    <a:pt x="129" y="3"/>
                  </a:lnTo>
                  <a:lnTo>
                    <a:pt x="131" y="3"/>
                  </a:lnTo>
                  <a:lnTo>
                    <a:pt x="134" y="4"/>
                  </a:lnTo>
                  <a:lnTo>
                    <a:pt x="137" y="5"/>
                  </a:lnTo>
                  <a:lnTo>
                    <a:pt x="139" y="6"/>
                  </a:lnTo>
                  <a:lnTo>
                    <a:pt x="142" y="6"/>
                  </a:lnTo>
                  <a:lnTo>
                    <a:pt x="144" y="7"/>
                  </a:lnTo>
                  <a:lnTo>
                    <a:pt x="147" y="8"/>
                  </a:lnTo>
                  <a:lnTo>
                    <a:pt x="149" y="9"/>
                  </a:lnTo>
                  <a:lnTo>
                    <a:pt x="152" y="10"/>
                  </a:lnTo>
                  <a:lnTo>
                    <a:pt x="154" y="12"/>
                  </a:lnTo>
                  <a:lnTo>
                    <a:pt x="156" y="13"/>
                  </a:lnTo>
                  <a:lnTo>
                    <a:pt x="158" y="14"/>
                  </a:lnTo>
                  <a:lnTo>
                    <a:pt x="161" y="16"/>
                  </a:lnTo>
                  <a:lnTo>
                    <a:pt x="163" y="17"/>
                  </a:lnTo>
                  <a:lnTo>
                    <a:pt x="166" y="19"/>
                  </a:lnTo>
                  <a:lnTo>
                    <a:pt x="168" y="20"/>
                  </a:lnTo>
                  <a:lnTo>
                    <a:pt x="170" y="22"/>
                  </a:lnTo>
                  <a:lnTo>
                    <a:pt x="172" y="24"/>
                  </a:lnTo>
                  <a:lnTo>
                    <a:pt x="174" y="25"/>
                  </a:lnTo>
                  <a:lnTo>
                    <a:pt x="176" y="27"/>
                  </a:lnTo>
                  <a:lnTo>
                    <a:pt x="179" y="29"/>
                  </a:lnTo>
                  <a:lnTo>
                    <a:pt x="181" y="31"/>
                  </a:lnTo>
                  <a:lnTo>
                    <a:pt x="183" y="33"/>
                  </a:lnTo>
                  <a:lnTo>
                    <a:pt x="185" y="35"/>
                  </a:lnTo>
                  <a:lnTo>
                    <a:pt x="187" y="37"/>
                  </a:lnTo>
                  <a:lnTo>
                    <a:pt x="189" y="40"/>
                  </a:lnTo>
                  <a:lnTo>
                    <a:pt x="191" y="43"/>
                  </a:lnTo>
                  <a:lnTo>
                    <a:pt x="193" y="45"/>
                  </a:lnTo>
                  <a:lnTo>
                    <a:pt x="195" y="47"/>
                  </a:lnTo>
                  <a:lnTo>
                    <a:pt x="197" y="50"/>
                  </a:lnTo>
                  <a:lnTo>
                    <a:pt x="199" y="53"/>
                  </a:lnTo>
                  <a:lnTo>
                    <a:pt x="200" y="55"/>
                  </a:lnTo>
                  <a:lnTo>
                    <a:pt x="203" y="58"/>
                  </a:lnTo>
                  <a:lnTo>
                    <a:pt x="167" y="84"/>
                  </a:lnTo>
                  <a:lnTo>
                    <a:pt x="164" y="80"/>
                  </a:lnTo>
                  <a:lnTo>
                    <a:pt x="161" y="76"/>
                  </a:lnTo>
                  <a:lnTo>
                    <a:pt x="159" y="73"/>
                  </a:lnTo>
                  <a:lnTo>
                    <a:pt x="156" y="69"/>
                  </a:lnTo>
                  <a:lnTo>
                    <a:pt x="153" y="66"/>
                  </a:lnTo>
                  <a:lnTo>
                    <a:pt x="150" y="63"/>
                  </a:lnTo>
                  <a:lnTo>
                    <a:pt x="147" y="60"/>
                  </a:lnTo>
                  <a:lnTo>
                    <a:pt x="144" y="58"/>
                  </a:lnTo>
                  <a:lnTo>
                    <a:pt x="142" y="55"/>
                  </a:lnTo>
                  <a:lnTo>
                    <a:pt x="139" y="53"/>
                  </a:lnTo>
                  <a:lnTo>
                    <a:pt x="135" y="52"/>
                  </a:lnTo>
                  <a:lnTo>
                    <a:pt x="132" y="50"/>
                  </a:lnTo>
                  <a:lnTo>
                    <a:pt x="129" y="48"/>
                  </a:lnTo>
                  <a:lnTo>
                    <a:pt x="126" y="47"/>
                  </a:lnTo>
                  <a:lnTo>
                    <a:pt x="123" y="46"/>
                  </a:lnTo>
                  <a:lnTo>
                    <a:pt x="120" y="45"/>
                  </a:lnTo>
                  <a:lnTo>
                    <a:pt x="118" y="44"/>
                  </a:lnTo>
                  <a:lnTo>
                    <a:pt x="116" y="44"/>
                  </a:lnTo>
                  <a:lnTo>
                    <a:pt x="113" y="43"/>
                  </a:lnTo>
                  <a:lnTo>
                    <a:pt x="110" y="43"/>
                  </a:lnTo>
                  <a:lnTo>
                    <a:pt x="107" y="43"/>
                  </a:lnTo>
                  <a:lnTo>
                    <a:pt x="104" y="43"/>
                  </a:lnTo>
                  <a:lnTo>
                    <a:pt x="101" y="43"/>
                  </a:lnTo>
                  <a:lnTo>
                    <a:pt x="98" y="43"/>
                  </a:lnTo>
                  <a:lnTo>
                    <a:pt x="94" y="43"/>
                  </a:lnTo>
                  <a:lnTo>
                    <a:pt x="92" y="44"/>
                  </a:lnTo>
                  <a:lnTo>
                    <a:pt x="89" y="45"/>
                  </a:lnTo>
                  <a:lnTo>
                    <a:pt x="86" y="46"/>
                  </a:lnTo>
                  <a:lnTo>
                    <a:pt x="83" y="47"/>
                  </a:lnTo>
                  <a:lnTo>
                    <a:pt x="80" y="48"/>
                  </a:lnTo>
                  <a:lnTo>
                    <a:pt x="77" y="50"/>
                  </a:lnTo>
                  <a:lnTo>
                    <a:pt x="74" y="52"/>
                  </a:lnTo>
                  <a:lnTo>
                    <a:pt x="71" y="53"/>
                  </a:lnTo>
                  <a:lnTo>
                    <a:pt x="68" y="55"/>
                  </a:lnTo>
                  <a:lnTo>
                    <a:pt x="65" y="57"/>
                  </a:lnTo>
                  <a:lnTo>
                    <a:pt x="63" y="60"/>
                  </a:lnTo>
                  <a:lnTo>
                    <a:pt x="60" y="62"/>
                  </a:lnTo>
                  <a:lnTo>
                    <a:pt x="58" y="64"/>
                  </a:lnTo>
                  <a:lnTo>
                    <a:pt x="56" y="66"/>
                  </a:lnTo>
                  <a:lnTo>
                    <a:pt x="54" y="69"/>
                  </a:lnTo>
                  <a:lnTo>
                    <a:pt x="53" y="71"/>
                  </a:lnTo>
                  <a:lnTo>
                    <a:pt x="51" y="74"/>
                  </a:lnTo>
                  <a:lnTo>
                    <a:pt x="50" y="77"/>
                  </a:lnTo>
                  <a:lnTo>
                    <a:pt x="49" y="80"/>
                  </a:lnTo>
                  <a:lnTo>
                    <a:pt x="47" y="83"/>
                  </a:lnTo>
                  <a:lnTo>
                    <a:pt x="46" y="86"/>
                  </a:lnTo>
                  <a:lnTo>
                    <a:pt x="45" y="88"/>
                  </a:lnTo>
                  <a:lnTo>
                    <a:pt x="45" y="92"/>
                  </a:lnTo>
                  <a:lnTo>
                    <a:pt x="44" y="95"/>
                  </a:lnTo>
                  <a:lnTo>
                    <a:pt x="44" y="98"/>
                  </a:lnTo>
                  <a:lnTo>
                    <a:pt x="44" y="102"/>
                  </a:lnTo>
                  <a:lnTo>
                    <a:pt x="44" y="105"/>
                  </a:lnTo>
                  <a:lnTo>
                    <a:pt x="44" y="109"/>
                  </a:lnTo>
                  <a:lnTo>
                    <a:pt x="44" y="112"/>
                  </a:lnTo>
                  <a:lnTo>
                    <a:pt x="45" y="116"/>
                  </a:lnTo>
                  <a:lnTo>
                    <a:pt x="46" y="120"/>
                  </a:lnTo>
                  <a:lnTo>
                    <a:pt x="46" y="123"/>
                  </a:lnTo>
                  <a:lnTo>
                    <a:pt x="48" y="127"/>
                  </a:lnTo>
                  <a:lnTo>
                    <a:pt x="49" y="131"/>
                  </a:lnTo>
                  <a:lnTo>
                    <a:pt x="51" y="135"/>
                  </a:lnTo>
                  <a:lnTo>
                    <a:pt x="52" y="139"/>
                  </a:lnTo>
                  <a:lnTo>
                    <a:pt x="54" y="142"/>
                  </a:lnTo>
                  <a:lnTo>
                    <a:pt x="56" y="147"/>
                  </a:lnTo>
                  <a:lnTo>
                    <a:pt x="59" y="151"/>
                  </a:lnTo>
                  <a:lnTo>
                    <a:pt x="61" y="155"/>
                  </a:lnTo>
                  <a:lnTo>
                    <a:pt x="64" y="159"/>
                  </a:lnTo>
                  <a:lnTo>
                    <a:pt x="67" y="162"/>
                  </a:lnTo>
                  <a:lnTo>
                    <a:pt x="70" y="166"/>
                  </a:lnTo>
                  <a:lnTo>
                    <a:pt x="72" y="170"/>
                  </a:lnTo>
                  <a:lnTo>
                    <a:pt x="75" y="173"/>
                  </a:lnTo>
                  <a:lnTo>
                    <a:pt x="78" y="176"/>
                  </a:lnTo>
                  <a:lnTo>
                    <a:pt x="81" y="179"/>
                  </a:lnTo>
                  <a:lnTo>
                    <a:pt x="84" y="181"/>
                  </a:lnTo>
                  <a:lnTo>
                    <a:pt x="86" y="183"/>
                  </a:lnTo>
                  <a:lnTo>
                    <a:pt x="89" y="185"/>
                  </a:lnTo>
                  <a:lnTo>
                    <a:pt x="92" y="188"/>
                  </a:lnTo>
                  <a:lnTo>
                    <a:pt x="95" y="189"/>
                  </a:lnTo>
                  <a:lnTo>
                    <a:pt x="98" y="191"/>
                  </a:lnTo>
                  <a:lnTo>
                    <a:pt x="102" y="192"/>
                  </a:lnTo>
                  <a:lnTo>
                    <a:pt x="105" y="193"/>
                  </a:lnTo>
                  <a:lnTo>
                    <a:pt x="107" y="194"/>
                  </a:lnTo>
                  <a:lnTo>
                    <a:pt x="111" y="195"/>
                  </a:lnTo>
                  <a:lnTo>
                    <a:pt x="114" y="196"/>
                  </a:lnTo>
                  <a:lnTo>
                    <a:pt x="117" y="196"/>
                  </a:lnTo>
                  <a:lnTo>
                    <a:pt x="120" y="196"/>
                  </a:lnTo>
                  <a:lnTo>
                    <a:pt x="123" y="196"/>
                  </a:lnTo>
                  <a:lnTo>
                    <a:pt x="126" y="196"/>
                  </a:lnTo>
                  <a:lnTo>
                    <a:pt x="129" y="196"/>
                  </a:lnTo>
                  <a:lnTo>
                    <a:pt x="132" y="195"/>
                  </a:lnTo>
                  <a:lnTo>
                    <a:pt x="135" y="194"/>
                  </a:lnTo>
                  <a:lnTo>
                    <a:pt x="139" y="193"/>
                  </a:lnTo>
                  <a:lnTo>
                    <a:pt x="142" y="193"/>
                  </a:lnTo>
                  <a:lnTo>
                    <a:pt x="144" y="191"/>
                  </a:lnTo>
                  <a:lnTo>
                    <a:pt x="147" y="190"/>
                  </a:lnTo>
                  <a:lnTo>
                    <a:pt x="150" y="188"/>
                  </a:lnTo>
                  <a:lnTo>
                    <a:pt x="154" y="187"/>
                  </a:lnTo>
                  <a:lnTo>
                    <a:pt x="156" y="185"/>
                  </a:lnTo>
                  <a:lnTo>
                    <a:pt x="160" y="183"/>
                  </a:lnTo>
                  <a:lnTo>
                    <a:pt x="162" y="181"/>
                  </a:lnTo>
                  <a:lnTo>
                    <a:pt x="165" y="179"/>
                  </a:lnTo>
                  <a:lnTo>
                    <a:pt x="167" y="176"/>
                  </a:lnTo>
                  <a:lnTo>
                    <a:pt x="170" y="174"/>
                  </a:lnTo>
                  <a:lnTo>
                    <a:pt x="172" y="171"/>
                  </a:lnTo>
                  <a:lnTo>
                    <a:pt x="174" y="169"/>
                  </a:lnTo>
                  <a:lnTo>
                    <a:pt x="176" y="166"/>
                  </a:lnTo>
                  <a:lnTo>
                    <a:pt x="177" y="164"/>
                  </a:lnTo>
                  <a:lnTo>
                    <a:pt x="179" y="161"/>
                  </a:lnTo>
                  <a:lnTo>
                    <a:pt x="180" y="158"/>
                  </a:lnTo>
                  <a:lnTo>
                    <a:pt x="181" y="155"/>
                  </a:lnTo>
                  <a:lnTo>
                    <a:pt x="182" y="152"/>
                  </a:lnTo>
                  <a:lnTo>
                    <a:pt x="183" y="149"/>
                  </a:lnTo>
                  <a:lnTo>
                    <a:pt x="184" y="146"/>
                  </a:lnTo>
                  <a:lnTo>
                    <a:pt x="184" y="143"/>
                  </a:lnTo>
                  <a:lnTo>
                    <a:pt x="185" y="140"/>
                  </a:lnTo>
                  <a:lnTo>
                    <a:pt x="185" y="136"/>
                  </a:lnTo>
                  <a:lnTo>
                    <a:pt x="185" y="133"/>
                  </a:lnTo>
                  <a:lnTo>
                    <a:pt x="185" y="129"/>
                  </a:lnTo>
                  <a:lnTo>
                    <a:pt x="184" y="126"/>
                  </a:lnTo>
                  <a:lnTo>
                    <a:pt x="184" y="123"/>
                  </a:lnTo>
                  <a:lnTo>
                    <a:pt x="183" y="119"/>
                  </a:lnTo>
                  <a:lnTo>
                    <a:pt x="182" y="115"/>
                  </a:lnTo>
                  <a:lnTo>
                    <a:pt x="181" y="111"/>
                  </a:lnTo>
                  <a:lnTo>
                    <a:pt x="179" y="108"/>
                  </a:lnTo>
                  <a:lnTo>
                    <a:pt x="178" y="104"/>
                  </a:lnTo>
                  <a:lnTo>
                    <a:pt x="176" y="100"/>
                  </a:lnTo>
                  <a:lnTo>
                    <a:pt x="174" y="96"/>
                  </a:lnTo>
                  <a:lnTo>
                    <a:pt x="172" y="92"/>
                  </a:lnTo>
                  <a:lnTo>
                    <a:pt x="169" y="88"/>
                  </a:lnTo>
                  <a:lnTo>
                    <a:pt x="167" y="84"/>
                  </a:lnTo>
                  <a:lnTo>
                    <a:pt x="203" y="58"/>
                  </a:lnTo>
                </a:path>
              </a:pathLst>
            </a:custGeom>
            <a:solidFill>
              <a:schemeClr val="tx1"/>
            </a:solidFill>
            <a:ln w="9525" cap="rnd">
              <a:noFill/>
              <a:round/>
              <a:headEnd/>
              <a:tailEnd/>
            </a:ln>
          </p:spPr>
          <p:txBody>
            <a:bodyPr>
              <a:prstTxWarp prst="textNoShape">
                <a:avLst/>
              </a:prstTxWarp>
            </a:bodyPr>
            <a:lstStyle/>
            <a:p>
              <a:endParaRPr lang="en-US"/>
            </a:p>
          </p:txBody>
        </p:sp>
        <p:sp>
          <p:nvSpPr>
            <p:cNvPr id="174183" name="Freeform 446"/>
            <p:cNvSpPr>
              <a:spLocks noChangeAspect="1"/>
            </p:cNvSpPr>
            <p:nvPr/>
          </p:nvSpPr>
          <p:spPr bwMode="auto">
            <a:xfrm rot="19924585">
              <a:off x="5518597" y="4270894"/>
              <a:ext cx="207061" cy="204770"/>
            </a:xfrm>
            <a:custGeom>
              <a:avLst/>
              <a:gdLst>
                <a:gd name="T0" fmla="*/ 213 w 229"/>
                <a:gd name="T1" fmla="*/ 76 h 238"/>
                <a:gd name="T2" fmla="*/ 222 w 229"/>
                <a:gd name="T3" fmla="*/ 97 h 238"/>
                <a:gd name="T4" fmla="*/ 227 w 229"/>
                <a:gd name="T5" fmla="*/ 117 h 238"/>
                <a:gd name="T6" fmla="*/ 227 w 229"/>
                <a:gd name="T7" fmla="*/ 141 h 238"/>
                <a:gd name="T8" fmla="*/ 225 w 229"/>
                <a:gd name="T9" fmla="*/ 155 h 238"/>
                <a:gd name="T10" fmla="*/ 221 w 229"/>
                <a:gd name="T11" fmla="*/ 168 h 238"/>
                <a:gd name="T12" fmla="*/ 213 w 229"/>
                <a:gd name="T13" fmla="*/ 183 h 238"/>
                <a:gd name="T14" fmla="*/ 203 w 229"/>
                <a:gd name="T15" fmla="*/ 197 h 238"/>
                <a:gd name="T16" fmla="*/ 189 w 229"/>
                <a:gd name="T17" fmla="*/ 210 h 238"/>
                <a:gd name="T18" fmla="*/ 173 w 229"/>
                <a:gd name="T19" fmla="*/ 221 h 238"/>
                <a:gd name="T20" fmla="*/ 158 w 229"/>
                <a:gd name="T21" fmla="*/ 229 h 238"/>
                <a:gd name="T22" fmla="*/ 142 w 229"/>
                <a:gd name="T23" fmla="*/ 234 h 238"/>
                <a:gd name="T24" fmla="*/ 127 w 229"/>
                <a:gd name="T25" fmla="*/ 237 h 238"/>
                <a:gd name="T26" fmla="*/ 112 w 229"/>
                <a:gd name="T27" fmla="*/ 237 h 238"/>
                <a:gd name="T28" fmla="*/ 96 w 229"/>
                <a:gd name="T29" fmla="*/ 235 h 238"/>
                <a:gd name="T30" fmla="*/ 81 w 229"/>
                <a:gd name="T31" fmla="*/ 230 h 238"/>
                <a:gd name="T32" fmla="*/ 66 w 229"/>
                <a:gd name="T33" fmla="*/ 222 h 238"/>
                <a:gd name="T34" fmla="*/ 53 w 229"/>
                <a:gd name="T35" fmla="*/ 212 h 238"/>
                <a:gd name="T36" fmla="*/ 41 w 229"/>
                <a:gd name="T37" fmla="*/ 199 h 238"/>
                <a:gd name="T38" fmla="*/ 28 w 229"/>
                <a:gd name="T39" fmla="*/ 184 h 238"/>
                <a:gd name="T40" fmla="*/ 17 w 229"/>
                <a:gd name="T41" fmla="*/ 167 h 238"/>
                <a:gd name="T42" fmla="*/ 9 w 229"/>
                <a:gd name="T43" fmla="*/ 150 h 238"/>
                <a:gd name="T44" fmla="*/ 4 w 229"/>
                <a:gd name="T45" fmla="*/ 133 h 238"/>
                <a:gd name="T46" fmla="*/ 1 w 229"/>
                <a:gd name="T47" fmla="*/ 117 h 238"/>
                <a:gd name="T48" fmla="*/ 1 w 229"/>
                <a:gd name="T49" fmla="*/ 100 h 238"/>
                <a:gd name="T50" fmla="*/ 3 w 229"/>
                <a:gd name="T51" fmla="*/ 85 h 238"/>
                <a:gd name="T52" fmla="*/ 7 w 229"/>
                <a:gd name="T53" fmla="*/ 69 h 238"/>
                <a:gd name="T54" fmla="*/ 15 w 229"/>
                <a:gd name="T55" fmla="*/ 56 h 238"/>
                <a:gd name="T56" fmla="*/ 24 w 229"/>
                <a:gd name="T57" fmla="*/ 43 h 238"/>
                <a:gd name="T58" fmla="*/ 36 w 229"/>
                <a:gd name="T59" fmla="*/ 31 h 238"/>
                <a:gd name="T60" fmla="*/ 49 w 229"/>
                <a:gd name="T61" fmla="*/ 21 h 238"/>
                <a:gd name="T62" fmla="*/ 65 w 229"/>
                <a:gd name="T63" fmla="*/ 12 h 238"/>
                <a:gd name="T64" fmla="*/ 80 w 229"/>
                <a:gd name="T65" fmla="*/ 6 h 238"/>
                <a:gd name="T66" fmla="*/ 96 w 229"/>
                <a:gd name="T67" fmla="*/ 2 h 238"/>
                <a:gd name="T68" fmla="*/ 111 w 229"/>
                <a:gd name="T69" fmla="*/ 0 h 238"/>
                <a:gd name="T70" fmla="*/ 126 w 229"/>
                <a:gd name="T71" fmla="*/ 2 h 238"/>
                <a:gd name="T72" fmla="*/ 142 w 229"/>
                <a:gd name="T73" fmla="*/ 6 h 238"/>
                <a:gd name="T74" fmla="*/ 156 w 229"/>
                <a:gd name="T75" fmla="*/ 13 h 238"/>
                <a:gd name="T76" fmla="*/ 170 w 229"/>
                <a:gd name="T77" fmla="*/ 22 h 238"/>
                <a:gd name="T78" fmla="*/ 183 w 229"/>
                <a:gd name="T79" fmla="*/ 33 h 238"/>
                <a:gd name="T80" fmla="*/ 195 w 229"/>
                <a:gd name="T81" fmla="*/ 47 h 238"/>
                <a:gd name="T82" fmla="*/ 167 w 229"/>
                <a:gd name="T83" fmla="*/ 84 h 238"/>
                <a:gd name="T84" fmla="*/ 150 w 229"/>
                <a:gd name="T85" fmla="*/ 63 h 238"/>
                <a:gd name="T86" fmla="*/ 132 w 229"/>
                <a:gd name="T87" fmla="*/ 50 h 238"/>
                <a:gd name="T88" fmla="*/ 116 w 229"/>
                <a:gd name="T89" fmla="*/ 44 h 238"/>
                <a:gd name="T90" fmla="*/ 98 w 229"/>
                <a:gd name="T91" fmla="*/ 43 h 238"/>
                <a:gd name="T92" fmla="*/ 80 w 229"/>
                <a:gd name="T93" fmla="*/ 48 h 238"/>
                <a:gd name="T94" fmla="*/ 63 w 229"/>
                <a:gd name="T95" fmla="*/ 60 h 238"/>
                <a:gd name="T96" fmla="*/ 51 w 229"/>
                <a:gd name="T97" fmla="*/ 74 h 238"/>
                <a:gd name="T98" fmla="*/ 45 w 229"/>
                <a:gd name="T99" fmla="*/ 92 h 238"/>
                <a:gd name="T100" fmla="*/ 44 w 229"/>
                <a:gd name="T101" fmla="*/ 112 h 238"/>
                <a:gd name="T102" fmla="*/ 51 w 229"/>
                <a:gd name="T103" fmla="*/ 135 h 238"/>
                <a:gd name="T104" fmla="*/ 64 w 229"/>
                <a:gd name="T105" fmla="*/ 159 h 238"/>
                <a:gd name="T106" fmla="*/ 81 w 229"/>
                <a:gd name="T107" fmla="*/ 179 h 238"/>
                <a:gd name="T108" fmla="*/ 98 w 229"/>
                <a:gd name="T109" fmla="*/ 191 h 238"/>
                <a:gd name="T110" fmla="*/ 117 w 229"/>
                <a:gd name="T111" fmla="*/ 196 h 238"/>
                <a:gd name="T112" fmla="*/ 135 w 229"/>
                <a:gd name="T113" fmla="*/ 194 h 238"/>
                <a:gd name="T114" fmla="*/ 154 w 229"/>
                <a:gd name="T115" fmla="*/ 187 h 238"/>
                <a:gd name="T116" fmla="*/ 170 w 229"/>
                <a:gd name="T117" fmla="*/ 174 h 238"/>
                <a:gd name="T118" fmla="*/ 180 w 229"/>
                <a:gd name="T119" fmla="*/ 158 h 238"/>
                <a:gd name="T120" fmla="*/ 185 w 229"/>
                <a:gd name="T121" fmla="*/ 140 h 238"/>
                <a:gd name="T122" fmla="*/ 183 w 229"/>
                <a:gd name="T123" fmla="*/ 119 h 238"/>
                <a:gd name="T124" fmla="*/ 174 w 229"/>
                <a:gd name="T125" fmla="*/ 96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
                <a:gd name="T190" fmla="*/ 0 h 238"/>
                <a:gd name="T191" fmla="*/ 229 w 229"/>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 h="238">
                  <a:moveTo>
                    <a:pt x="203" y="58"/>
                  </a:moveTo>
                  <a:lnTo>
                    <a:pt x="205" y="62"/>
                  </a:lnTo>
                  <a:lnTo>
                    <a:pt x="207" y="66"/>
                  </a:lnTo>
                  <a:lnTo>
                    <a:pt x="209" y="69"/>
                  </a:lnTo>
                  <a:lnTo>
                    <a:pt x="211" y="72"/>
                  </a:lnTo>
                  <a:lnTo>
                    <a:pt x="213" y="76"/>
                  </a:lnTo>
                  <a:lnTo>
                    <a:pt x="215" y="80"/>
                  </a:lnTo>
                  <a:lnTo>
                    <a:pt x="216" y="83"/>
                  </a:lnTo>
                  <a:lnTo>
                    <a:pt x="218" y="86"/>
                  </a:lnTo>
                  <a:lnTo>
                    <a:pt x="219" y="90"/>
                  </a:lnTo>
                  <a:lnTo>
                    <a:pt x="221" y="93"/>
                  </a:lnTo>
                  <a:lnTo>
                    <a:pt x="222" y="97"/>
                  </a:lnTo>
                  <a:lnTo>
                    <a:pt x="223" y="100"/>
                  </a:lnTo>
                  <a:lnTo>
                    <a:pt x="224" y="103"/>
                  </a:lnTo>
                  <a:lnTo>
                    <a:pt x="224" y="106"/>
                  </a:lnTo>
                  <a:lnTo>
                    <a:pt x="225" y="109"/>
                  </a:lnTo>
                  <a:lnTo>
                    <a:pt x="226" y="113"/>
                  </a:lnTo>
                  <a:lnTo>
                    <a:pt x="227" y="117"/>
                  </a:lnTo>
                  <a:lnTo>
                    <a:pt x="227" y="122"/>
                  </a:lnTo>
                  <a:lnTo>
                    <a:pt x="227" y="127"/>
                  </a:lnTo>
                  <a:lnTo>
                    <a:pt x="228" y="131"/>
                  </a:lnTo>
                  <a:lnTo>
                    <a:pt x="227" y="136"/>
                  </a:lnTo>
                  <a:lnTo>
                    <a:pt x="227" y="139"/>
                  </a:lnTo>
                  <a:lnTo>
                    <a:pt x="227" y="141"/>
                  </a:lnTo>
                  <a:lnTo>
                    <a:pt x="227" y="143"/>
                  </a:lnTo>
                  <a:lnTo>
                    <a:pt x="227" y="145"/>
                  </a:lnTo>
                  <a:lnTo>
                    <a:pt x="226" y="148"/>
                  </a:lnTo>
                  <a:lnTo>
                    <a:pt x="226" y="150"/>
                  </a:lnTo>
                  <a:lnTo>
                    <a:pt x="225" y="153"/>
                  </a:lnTo>
                  <a:lnTo>
                    <a:pt x="225" y="155"/>
                  </a:lnTo>
                  <a:lnTo>
                    <a:pt x="224" y="157"/>
                  </a:lnTo>
                  <a:lnTo>
                    <a:pt x="224" y="159"/>
                  </a:lnTo>
                  <a:lnTo>
                    <a:pt x="223" y="162"/>
                  </a:lnTo>
                  <a:lnTo>
                    <a:pt x="222" y="164"/>
                  </a:lnTo>
                  <a:lnTo>
                    <a:pt x="222" y="166"/>
                  </a:lnTo>
                  <a:lnTo>
                    <a:pt x="221" y="168"/>
                  </a:lnTo>
                  <a:lnTo>
                    <a:pt x="220" y="170"/>
                  </a:lnTo>
                  <a:lnTo>
                    <a:pt x="219" y="172"/>
                  </a:lnTo>
                  <a:lnTo>
                    <a:pt x="219" y="174"/>
                  </a:lnTo>
                  <a:lnTo>
                    <a:pt x="217" y="176"/>
                  </a:lnTo>
                  <a:lnTo>
                    <a:pt x="216" y="180"/>
                  </a:lnTo>
                  <a:lnTo>
                    <a:pt x="213" y="183"/>
                  </a:lnTo>
                  <a:lnTo>
                    <a:pt x="212" y="186"/>
                  </a:lnTo>
                  <a:lnTo>
                    <a:pt x="210" y="188"/>
                  </a:lnTo>
                  <a:lnTo>
                    <a:pt x="208" y="191"/>
                  </a:lnTo>
                  <a:lnTo>
                    <a:pt x="206" y="193"/>
                  </a:lnTo>
                  <a:lnTo>
                    <a:pt x="205" y="195"/>
                  </a:lnTo>
                  <a:lnTo>
                    <a:pt x="203" y="197"/>
                  </a:lnTo>
                  <a:lnTo>
                    <a:pt x="200" y="199"/>
                  </a:lnTo>
                  <a:lnTo>
                    <a:pt x="198" y="202"/>
                  </a:lnTo>
                  <a:lnTo>
                    <a:pt x="196" y="204"/>
                  </a:lnTo>
                  <a:lnTo>
                    <a:pt x="194" y="206"/>
                  </a:lnTo>
                  <a:lnTo>
                    <a:pt x="192" y="208"/>
                  </a:lnTo>
                  <a:lnTo>
                    <a:pt x="189" y="210"/>
                  </a:lnTo>
                  <a:lnTo>
                    <a:pt x="187" y="212"/>
                  </a:lnTo>
                  <a:lnTo>
                    <a:pt x="184" y="213"/>
                  </a:lnTo>
                  <a:lnTo>
                    <a:pt x="181" y="216"/>
                  </a:lnTo>
                  <a:lnTo>
                    <a:pt x="178" y="217"/>
                  </a:lnTo>
                  <a:lnTo>
                    <a:pt x="176" y="219"/>
                  </a:lnTo>
                  <a:lnTo>
                    <a:pt x="173" y="221"/>
                  </a:lnTo>
                  <a:lnTo>
                    <a:pt x="171" y="222"/>
                  </a:lnTo>
                  <a:lnTo>
                    <a:pt x="168" y="224"/>
                  </a:lnTo>
                  <a:lnTo>
                    <a:pt x="166" y="225"/>
                  </a:lnTo>
                  <a:lnTo>
                    <a:pt x="163" y="226"/>
                  </a:lnTo>
                  <a:lnTo>
                    <a:pt x="160" y="228"/>
                  </a:lnTo>
                  <a:lnTo>
                    <a:pt x="158" y="229"/>
                  </a:lnTo>
                  <a:lnTo>
                    <a:pt x="155" y="230"/>
                  </a:lnTo>
                  <a:lnTo>
                    <a:pt x="153" y="231"/>
                  </a:lnTo>
                  <a:lnTo>
                    <a:pt x="150" y="232"/>
                  </a:lnTo>
                  <a:lnTo>
                    <a:pt x="148" y="233"/>
                  </a:lnTo>
                  <a:lnTo>
                    <a:pt x="145" y="233"/>
                  </a:lnTo>
                  <a:lnTo>
                    <a:pt x="142" y="234"/>
                  </a:lnTo>
                  <a:lnTo>
                    <a:pt x="140" y="235"/>
                  </a:lnTo>
                  <a:lnTo>
                    <a:pt x="137" y="235"/>
                  </a:lnTo>
                  <a:lnTo>
                    <a:pt x="135" y="236"/>
                  </a:lnTo>
                  <a:lnTo>
                    <a:pt x="132" y="236"/>
                  </a:lnTo>
                  <a:lnTo>
                    <a:pt x="130" y="236"/>
                  </a:lnTo>
                  <a:lnTo>
                    <a:pt x="127" y="237"/>
                  </a:lnTo>
                  <a:lnTo>
                    <a:pt x="125" y="237"/>
                  </a:lnTo>
                  <a:lnTo>
                    <a:pt x="122" y="237"/>
                  </a:lnTo>
                  <a:lnTo>
                    <a:pt x="119" y="237"/>
                  </a:lnTo>
                  <a:lnTo>
                    <a:pt x="117" y="237"/>
                  </a:lnTo>
                  <a:lnTo>
                    <a:pt x="114" y="237"/>
                  </a:lnTo>
                  <a:lnTo>
                    <a:pt x="112" y="237"/>
                  </a:lnTo>
                  <a:lnTo>
                    <a:pt x="109" y="237"/>
                  </a:lnTo>
                  <a:lnTo>
                    <a:pt x="107" y="236"/>
                  </a:lnTo>
                  <a:lnTo>
                    <a:pt x="104" y="236"/>
                  </a:lnTo>
                  <a:lnTo>
                    <a:pt x="101" y="236"/>
                  </a:lnTo>
                  <a:lnTo>
                    <a:pt x="99" y="235"/>
                  </a:lnTo>
                  <a:lnTo>
                    <a:pt x="96" y="235"/>
                  </a:lnTo>
                  <a:lnTo>
                    <a:pt x="94" y="234"/>
                  </a:lnTo>
                  <a:lnTo>
                    <a:pt x="91" y="233"/>
                  </a:lnTo>
                  <a:lnTo>
                    <a:pt x="89" y="233"/>
                  </a:lnTo>
                  <a:lnTo>
                    <a:pt x="86" y="232"/>
                  </a:lnTo>
                  <a:lnTo>
                    <a:pt x="84" y="230"/>
                  </a:lnTo>
                  <a:lnTo>
                    <a:pt x="81" y="230"/>
                  </a:lnTo>
                  <a:lnTo>
                    <a:pt x="78" y="228"/>
                  </a:lnTo>
                  <a:lnTo>
                    <a:pt x="76" y="228"/>
                  </a:lnTo>
                  <a:lnTo>
                    <a:pt x="73" y="226"/>
                  </a:lnTo>
                  <a:lnTo>
                    <a:pt x="71" y="225"/>
                  </a:lnTo>
                  <a:lnTo>
                    <a:pt x="69" y="224"/>
                  </a:lnTo>
                  <a:lnTo>
                    <a:pt x="66" y="222"/>
                  </a:lnTo>
                  <a:lnTo>
                    <a:pt x="64" y="221"/>
                  </a:lnTo>
                  <a:lnTo>
                    <a:pt x="62" y="219"/>
                  </a:lnTo>
                  <a:lnTo>
                    <a:pt x="60" y="217"/>
                  </a:lnTo>
                  <a:lnTo>
                    <a:pt x="57" y="216"/>
                  </a:lnTo>
                  <a:lnTo>
                    <a:pt x="55" y="214"/>
                  </a:lnTo>
                  <a:lnTo>
                    <a:pt x="53" y="212"/>
                  </a:lnTo>
                  <a:lnTo>
                    <a:pt x="51" y="210"/>
                  </a:lnTo>
                  <a:lnTo>
                    <a:pt x="49" y="208"/>
                  </a:lnTo>
                  <a:lnTo>
                    <a:pt x="47" y="206"/>
                  </a:lnTo>
                  <a:lnTo>
                    <a:pt x="45" y="204"/>
                  </a:lnTo>
                  <a:lnTo>
                    <a:pt x="43" y="202"/>
                  </a:lnTo>
                  <a:lnTo>
                    <a:pt x="41" y="199"/>
                  </a:lnTo>
                  <a:lnTo>
                    <a:pt x="39" y="197"/>
                  </a:lnTo>
                  <a:lnTo>
                    <a:pt x="36" y="194"/>
                  </a:lnTo>
                  <a:lnTo>
                    <a:pt x="34" y="192"/>
                  </a:lnTo>
                  <a:lnTo>
                    <a:pt x="32" y="189"/>
                  </a:lnTo>
                  <a:lnTo>
                    <a:pt x="31" y="187"/>
                  </a:lnTo>
                  <a:lnTo>
                    <a:pt x="28" y="184"/>
                  </a:lnTo>
                  <a:lnTo>
                    <a:pt x="26" y="181"/>
                  </a:lnTo>
                  <a:lnTo>
                    <a:pt x="25" y="178"/>
                  </a:lnTo>
                  <a:lnTo>
                    <a:pt x="23" y="175"/>
                  </a:lnTo>
                  <a:lnTo>
                    <a:pt x="21" y="173"/>
                  </a:lnTo>
                  <a:lnTo>
                    <a:pt x="19" y="170"/>
                  </a:lnTo>
                  <a:lnTo>
                    <a:pt x="17" y="167"/>
                  </a:lnTo>
                  <a:lnTo>
                    <a:pt x="16" y="164"/>
                  </a:lnTo>
                  <a:lnTo>
                    <a:pt x="15" y="161"/>
                  </a:lnTo>
                  <a:lnTo>
                    <a:pt x="13" y="158"/>
                  </a:lnTo>
                  <a:lnTo>
                    <a:pt x="12" y="155"/>
                  </a:lnTo>
                  <a:lnTo>
                    <a:pt x="11" y="153"/>
                  </a:lnTo>
                  <a:lnTo>
                    <a:pt x="9" y="150"/>
                  </a:lnTo>
                  <a:lnTo>
                    <a:pt x="8" y="147"/>
                  </a:lnTo>
                  <a:lnTo>
                    <a:pt x="7" y="144"/>
                  </a:lnTo>
                  <a:lnTo>
                    <a:pt x="6" y="141"/>
                  </a:lnTo>
                  <a:lnTo>
                    <a:pt x="5" y="139"/>
                  </a:lnTo>
                  <a:lnTo>
                    <a:pt x="4" y="136"/>
                  </a:lnTo>
                  <a:lnTo>
                    <a:pt x="4" y="133"/>
                  </a:lnTo>
                  <a:lnTo>
                    <a:pt x="3" y="130"/>
                  </a:lnTo>
                  <a:lnTo>
                    <a:pt x="3" y="128"/>
                  </a:lnTo>
                  <a:lnTo>
                    <a:pt x="2" y="125"/>
                  </a:lnTo>
                  <a:lnTo>
                    <a:pt x="1" y="122"/>
                  </a:lnTo>
                  <a:lnTo>
                    <a:pt x="1" y="119"/>
                  </a:lnTo>
                  <a:lnTo>
                    <a:pt x="1" y="117"/>
                  </a:lnTo>
                  <a:lnTo>
                    <a:pt x="1" y="114"/>
                  </a:lnTo>
                  <a:lnTo>
                    <a:pt x="1" y="111"/>
                  </a:lnTo>
                  <a:lnTo>
                    <a:pt x="0" y="108"/>
                  </a:lnTo>
                  <a:lnTo>
                    <a:pt x="0" y="106"/>
                  </a:lnTo>
                  <a:lnTo>
                    <a:pt x="0" y="103"/>
                  </a:lnTo>
                  <a:lnTo>
                    <a:pt x="1" y="100"/>
                  </a:lnTo>
                  <a:lnTo>
                    <a:pt x="1" y="98"/>
                  </a:lnTo>
                  <a:lnTo>
                    <a:pt x="1" y="95"/>
                  </a:lnTo>
                  <a:lnTo>
                    <a:pt x="1" y="92"/>
                  </a:lnTo>
                  <a:lnTo>
                    <a:pt x="2" y="90"/>
                  </a:lnTo>
                  <a:lnTo>
                    <a:pt x="2" y="87"/>
                  </a:lnTo>
                  <a:lnTo>
                    <a:pt x="3" y="85"/>
                  </a:lnTo>
                  <a:lnTo>
                    <a:pt x="4" y="82"/>
                  </a:lnTo>
                  <a:lnTo>
                    <a:pt x="4" y="80"/>
                  </a:lnTo>
                  <a:lnTo>
                    <a:pt x="5" y="77"/>
                  </a:lnTo>
                  <a:lnTo>
                    <a:pt x="6" y="74"/>
                  </a:lnTo>
                  <a:lnTo>
                    <a:pt x="7" y="72"/>
                  </a:lnTo>
                  <a:lnTo>
                    <a:pt x="7" y="69"/>
                  </a:lnTo>
                  <a:lnTo>
                    <a:pt x="9" y="67"/>
                  </a:lnTo>
                  <a:lnTo>
                    <a:pt x="9" y="65"/>
                  </a:lnTo>
                  <a:lnTo>
                    <a:pt x="11" y="63"/>
                  </a:lnTo>
                  <a:lnTo>
                    <a:pt x="12" y="60"/>
                  </a:lnTo>
                  <a:lnTo>
                    <a:pt x="13" y="58"/>
                  </a:lnTo>
                  <a:lnTo>
                    <a:pt x="15" y="56"/>
                  </a:lnTo>
                  <a:lnTo>
                    <a:pt x="16" y="53"/>
                  </a:lnTo>
                  <a:lnTo>
                    <a:pt x="17" y="51"/>
                  </a:lnTo>
                  <a:lnTo>
                    <a:pt x="19" y="49"/>
                  </a:lnTo>
                  <a:lnTo>
                    <a:pt x="20" y="47"/>
                  </a:lnTo>
                  <a:lnTo>
                    <a:pt x="22" y="45"/>
                  </a:lnTo>
                  <a:lnTo>
                    <a:pt x="24" y="43"/>
                  </a:lnTo>
                  <a:lnTo>
                    <a:pt x="26" y="41"/>
                  </a:lnTo>
                  <a:lnTo>
                    <a:pt x="28" y="39"/>
                  </a:lnTo>
                  <a:lnTo>
                    <a:pt x="30" y="37"/>
                  </a:lnTo>
                  <a:lnTo>
                    <a:pt x="31" y="35"/>
                  </a:lnTo>
                  <a:lnTo>
                    <a:pt x="33" y="33"/>
                  </a:lnTo>
                  <a:lnTo>
                    <a:pt x="36" y="31"/>
                  </a:lnTo>
                  <a:lnTo>
                    <a:pt x="38" y="29"/>
                  </a:lnTo>
                  <a:lnTo>
                    <a:pt x="40" y="27"/>
                  </a:lnTo>
                  <a:lnTo>
                    <a:pt x="42" y="26"/>
                  </a:lnTo>
                  <a:lnTo>
                    <a:pt x="45" y="24"/>
                  </a:lnTo>
                  <a:lnTo>
                    <a:pt x="47" y="23"/>
                  </a:lnTo>
                  <a:lnTo>
                    <a:pt x="49" y="21"/>
                  </a:lnTo>
                  <a:lnTo>
                    <a:pt x="52" y="19"/>
                  </a:lnTo>
                  <a:lnTo>
                    <a:pt x="54" y="18"/>
                  </a:lnTo>
                  <a:lnTo>
                    <a:pt x="57" y="16"/>
                  </a:lnTo>
                  <a:lnTo>
                    <a:pt x="60" y="15"/>
                  </a:lnTo>
                  <a:lnTo>
                    <a:pt x="62" y="13"/>
                  </a:lnTo>
                  <a:lnTo>
                    <a:pt x="65" y="12"/>
                  </a:lnTo>
                  <a:lnTo>
                    <a:pt x="67" y="11"/>
                  </a:lnTo>
                  <a:lnTo>
                    <a:pt x="70" y="9"/>
                  </a:lnTo>
                  <a:lnTo>
                    <a:pt x="73" y="9"/>
                  </a:lnTo>
                  <a:lnTo>
                    <a:pt x="75" y="7"/>
                  </a:lnTo>
                  <a:lnTo>
                    <a:pt x="78" y="6"/>
                  </a:lnTo>
                  <a:lnTo>
                    <a:pt x="80" y="6"/>
                  </a:lnTo>
                  <a:lnTo>
                    <a:pt x="83" y="5"/>
                  </a:lnTo>
                  <a:lnTo>
                    <a:pt x="85" y="4"/>
                  </a:lnTo>
                  <a:lnTo>
                    <a:pt x="88" y="3"/>
                  </a:lnTo>
                  <a:lnTo>
                    <a:pt x="90" y="3"/>
                  </a:lnTo>
                  <a:lnTo>
                    <a:pt x="93" y="2"/>
                  </a:lnTo>
                  <a:lnTo>
                    <a:pt x="96" y="2"/>
                  </a:lnTo>
                  <a:lnTo>
                    <a:pt x="98" y="1"/>
                  </a:lnTo>
                  <a:lnTo>
                    <a:pt x="101" y="1"/>
                  </a:lnTo>
                  <a:lnTo>
                    <a:pt x="103" y="1"/>
                  </a:lnTo>
                  <a:lnTo>
                    <a:pt x="106" y="1"/>
                  </a:lnTo>
                  <a:lnTo>
                    <a:pt x="108" y="0"/>
                  </a:lnTo>
                  <a:lnTo>
                    <a:pt x="111" y="0"/>
                  </a:lnTo>
                  <a:lnTo>
                    <a:pt x="114" y="1"/>
                  </a:lnTo>
                  <a:lnTo>
                    <a:pt x="116" y="1"/>
                  </a:lnTo>
                  <a:lnTo>
                    <a:pt x="119" y="1"/>
                  </a:lnTo>
                  <a:lnTo>
                    <a:pt x="121" y="1"/>
                  </a:lnTo>
                  <a:lnTo>
                    <a:pt x="124" y="2"/>
                  </a:lnTo>
                  <a:lnTo>
                    <a:pt x="126" y="2"/>
                  </a:lnTo>
                  <a:lnTo>
                    <a:pt x="129" y="3"/>
                  </a:lnTo>
                  <a:lnTo>
                    <a:pt x="131" y="3"/>
                  </a:lnTo>
                  <a:lnTo>
                    <a:pt x="134" y="4"/>
                  </a:lnTo>
                  <a:lnTo>
                    <a:pt x="137" y="5"/>
                  </a:lnTo>
                  <a:lnTo>
                    <a:pt x="139" y="6"/>
                  </a:lnTo>
                  <a:lnTo>
                    <a:pt x="142" y="6"/>
                  </a:lnTo>
                  <a:lnTo>
                    <a:pt x="144" y="7"/>
                  </a:lnTo>
                  <a:lnTo>
                    <a:pt x="147" y="8"/>
                  </a:lnTo>
                  <a:lnTo>
                    <a:pt x="149" y="9"/>
                  </a:lnTo>
                  <a:lnTo>
                    <a:pt x="152" y="10"/>
                  </a:lnTo>
                  <a:lnTo>
                    <a:pt x="154" y="12"/>
                  </a:lnTo>
                  <a:lnTo>
                    <a:pt x="156" y="13"/>
                  </a:lnTo>
                  <a:lnTo>
                    <a:pt x="158" y="14"/>
                  </a:lnTo>
                  <a:lnTo>
                    <a:pt x="161" y="16"/>
                  </a:lnTo>
                  <a:lnTo>
                    <a:pt x="163" y="17"/>
                  </a:lnTo>
                  <a:lnTo>
                    <a:pt x="166" y="19"/>
                  </a:lnTo>
                  <a:lnTo>
                    <a:pt x="168" y="20"/>
                  </a:lnTo>
                  <a:lnTo>
                    <a:pt x="170" y="22"/>
                  </a:lnTo>
                  <a:lnTo>
                    <a:pt x="172" y="24"/>
                  </a:lnTo>
                  <a:lnTo>
                    <a:pt x="174" y="25"/>
                  </a:lnTo>
                  <a:lnTo>
                    <a:pt x="176" y="27"/>
                  </a:lnTo>
                  <a:lnTo>
                    <a:pt x="179" y="29"/>
                  </a:lnTo>
                  <a:lnTo>
                    <a:pt x="181" y="31"/>
                  </a:lnTo>
                  <a:lnTo>
                    <a:pt x="183" y="33"/>
                  </a:lnTo>
                  <a:lnTo>
                    <a:pt x="185" y="35"/>
                  </a:lnTo>
                  <a:lnTo>
                    <a:pt x="187" y="37"/>
                  </a:lnTo>
                  <a:lnTo>
                    <a:pt x="189" y="40"/>
                  </a:lnTo>
                  <a:lnTo>
                    <a:pt x="191" y="43"/>
                  </a:lnTo>
                  <a:lnTo>
                    <a:pt x="193" y="45"/>
                  </a:lnTo>
                  <a:lnTo>
                    <a:pt x="195" y="47"/>
                  </a:lnTo>
                  <a:lnTo>
                    <a:pt x="197" y="50"/>
                  </a:lnTo>
                  <a:lnTo>
                    <a:pt x="199" y="53"/>
                  </a:lnTo>
                  <a:lnTo>
                    <a:pt x="200" y="55"/>
                  </a:lnTo>
                  <a:lnTo>
                    <a:pt x="203" y="58"/>
                  </a:lnTo>
                  <a:lnTo>
                    <a:pt x="167" y="84"/>
                  </a:lnTo>
                  <a:lnTo>
                    <a:pt x="164" y="80"/>
                  </a:lnTo>
                  <a:lnTo>
                    <a:pt x="161" y="76"/>
                  </a:lnTo>
                  <a:lnTo>
                    <a:pt x="159" y="73"/>
                  </a:lnTo>
                  <a:lnTo>
                    <a:pt x="156" y="69"/>
                  </a:lnTo>
                  <a:lnTo>
                    <a:pt x="153" y="66"/>
                  </a:lnTo>
                  <a:lnTo>
                    <a:pt x="150" y="63"/>
                  </a:lnTo>
                  <a:lnTo>
                    <a:pt x="147" y="60"/>
                  </a:lnTo>
                  <a:lnTo>
                    <a:pt x="144" y="58"/>
                  </a:lnTo>
                  <a:lnTo>
                    <a:pt x="142" y="55"/>
                  </a:lnTo>
                  <a:lnTo>
                    <a:pt x="139" y="53"/>
                  </a:lnTo>
                  <a:lnTo>
                    <a:pt x="135" y="52"/>
                  </a:lnTo>
                  <a:lnTo>
                    <a:pt x="132" y="50"/>
                  </a:lnTo>
                  <a:lnTo>
                    <a:pt x="129" y="48"/>
                  </a:lnTo>
                  <a:lnTo>
                    <a:pt x="126" y="47"/>
                  </a:lnTo>
                  <a:lnTo>
                    <a:pt x="123" y="46"/>
                  </a:lnTo>
                  <a:lnTo>
                    <a:pt x="120" y="45"/>
                  </a:lnTo>
                  <a:lnTo>
                    <a:pt x="118" y="44"/>
                  </a:lnTo>
                  <a:lnTo>
                    <a:pt x="116" y="44"/>
                  </a:lnTo>
                  <a:lnTo>
                    <a:pt x="113" y="43"/>
                  </a:lnTo>
                  <a:lnTo>
                    <a:pt x="110" y="43"/>
                  </a:lnTo>
                  <a:lnTo>
                    <a:pt x="107" y="43"/>
                  </a:lnTo>
                  <a:lnTo>
                    <a:pt x="104" y="43"/>
                  </a:lnTo>
                  <a:lnTo>
                    <a:pt x="101" y="43"/>
                  </a:lnTo>
                  <a:lnTo>
                    <a:pt x="98" y="43"/>
                  </a:lnTo>
                  <a:lnTo>
                    <a:pt x="94" y="43"/>
                  </a:lnTo>
                  <a:lnTo>
                    <a:pt x="92" y="44"/>
                  </a:lnTo>
                  <a:lnTo>
                    <a:pt x="89" y="45"/>
                  </a:lnTo>
                  <a:lnTo>
                    <a:pt x="86" y="46"/>
                  </a:lnTo>
                  <a:lnTo>
                    <a:pt x="83" y="47"/>
                  </a:lnTo>
                  <a:lnTo>
                    <a:pt x="80" y="48"/>
                  </a:lnTo>
                  <a:lnTo>
                    <a:pt x="77" y="50"/>
                  </a:lnTo>
                  <a:lnTo>
                    <a:pt x="74" y="52"/>
                  </a:lnTo>
                  <a:lnTo>
                    <a:pt x="71" y="53"/>
                  </a:lnTo>
                  <a:lnTo>
                    <a:pt x="68" y="55"/>
                  </a:lnTo>
                  <a:lnTo>
                    <a:pt x="65" y="57"/>
                  </a:lnTo>
                  <a:lnTo>
                    <a:pt x="63" y="60"/>
                  </a:lnTo>
                  <a:lnTo>
                    <a:pt x="60" y="62"/>
                  </a:lnTo>
                  <a:lnTo>
                    <a:pt x="58" y="64"/>
                  </a:lnTo>
                  <a:lnTo>
                    <a:pt x="56" y="66"/>
                  </a:lnTo>
                  <a:lnTo>
                    <a:pt x="54" y="69"/>
                  </a:lnTo>
                  <a:lnTo>
                    <a:pt x="53" y="71"/>
                  </a:lnTo>
                  <a:lnTo>
                    <a:pt x="51" y="74"/>
                  </a:lnTo>
                  <a:lnTo>
                    <a:pt x="50" y="77"/>
                  </a:lnTo>
                  <a:lnTo>
                    <a:pt x="49" y="80"/>
                  </a:lnTo>
                  <a:lnTo>
                    <a:pt x="47" y="83"/>
                  </a:lnTo>
                  <a:lnTo>
                    <a:pt x="46" y="86"/>
                  </a:lnTo>
                  <a:lnTo>
                    <a:pt x="45" y="88"/>
                  </a:lnTo>
                  <a:lnTo>
                    <a:pt x="45" y="92"/>
                  </a:lnTo>
                  <a:lnTo>
                    <a:pt x="44" y="95"/>
                  </a:lnTo>
                  <a:lnTo>
                    <a:pt x="44" y="98"/>
                  </a:lnTo>
                  <a:lnTo>
                    <a:pt x="44" y="102"/>
                  </a:lnTo>
                  <a:lnTo>
                    <a:pt x="44" y="105"/>
                  </a:lnTo>
                  <a:lnTo>
                    <a:pt x="44" y="109"/>
                  </a:lnTo>
                  <a:lnTo>
                    <a:pt x="44" y="112"/>
                  </a:lnTo>
                  <a:lnTo>
                    <a:pt x="45" y="116"/>
                  </a:lnTo>
                  <a:lnTo>
                    <a:pt x="46" y="120"/>
                  </a:lnTo>
                  <a:lnTo>
                    <a:pt x="46" y="123"/>
                  </a:lnTo>
                  <a:lnTo>
                    <a:pt x="48" y="127"/>
                  </a:lnTo>
                  <a:lnTo>
                    <a:pt x="49" y="131"/>
                  </a:lnTo>
                  <a:lnTo>
                    <a:pt x="51" y="135"/>
                  </a:lnTo>
                  <a:lnTo>
                    <a:pt x="52" y="139"/>
                  </a:lnTo>
                  <a:lnTo>
                    <a:pt x="54" y="142"/>
                  </a:lnTo>
                  <a:lnTo>
                    <a:pt x="56" y="147"/>
                  </a:lnTo>
                  <a:lnTo>
                    <a:pt x="59" y="151"/>
                  </a:lnTo>
                  <a:lnTo>
                    <a:pt x="61" y="155"/>
                  </a:lnTo>
                  <a:lnTo>
                    <a:pt x="64" y="159"/>
                  </a:lnTo>
                  <a:lnTo>
                    <a:pt x="67" y="162"/>
                  </a:lnTo>
                  <a:lnTo>
                    <a:pt x="70" y="166"/>
                  </a:lnTo>
                  <a:lnTo>
                    <a:pt x="72" y="170"/>
                  </a:lnTo>
                  <a:lnTo>
                    <a:pt x="75" y="173"/>
                  </a:lnTo>
                  <a:lnTo>
                    <a:pt x="78" y="176"/>
                  </a:lnTo>
                  <a:lnTo>
                    <a:pt x="81" y="179"/>
                  </a:lnTo>
                  <a:lnTo>
                    <a:pt x="84" y="181"/>
                  </a:lnTo>
                  <a:lnTo>
                    <a:pt x="86" y="183"/>
                  </a:lnTo>
                  <a:lnTo>
                    <a:pt x="89" y="185"/>
                  </a:lnTo>
                  <a:lnTo>
                    <a:pt x="92" y="188"/>
                  </a:lnTo>
                  <a:lnTo>
                    <a:pt x="95" y="189"/>
                  </a:lnTo>
                  <a:lnTo>
                    <a:pt x="98" y="191"/>
                  </a:lnTo>
                  <a:lnTo>
                    <a:pt x="102" y="192"/>
                  </a:lnTo>
                  <a:lnTo>
                    <a:pt x="105" y="193"/>
                  </a:lnTo>
                  <a:lnTo>
                    <a:pt x="107" y="194"/>
                  </a:lnTo>
                  <a:lnTo>
                    <a:pt x="111" y="195"/>
                  </a:lnTo>
                  <a:lnTo>
                    <a:pt x="114" y="196"/>
                  </a:lnTo>
                  <a:lnTo>
                    <a:pt x="117" y="196"/>
                  </a:lnTo>
                  <a:lnTo>
                    <a:pt x="120" y="196"/>
                  </a:lnTo>
                  <a:lnTo>
                    <a:pt x="123" y="196"/>
                  </a:lnTo>
                  <a:lnTo>
                    <a:pt x="126" y="196"/>
                  </a:lnTo>
                  <a:lnTo>
                    <a:pt x="129" y="196"/>
                  </a:lnTo>
                  <a:lnTo>
                    <a:pt x="132" y="195"/>
                  </a:lnTo>
                  <a:lnTo>
                    <a:pt x="135" y="194"/>
                  </a:lnTo>
                  <a:lnTo>
                    <a:pt x="139" y="193"/>
                  </a:lnTo>
                  <a:lnTo>
                    <a:pt x="142" y="193"/>
                  </a:lnTo>
                  <a:lnTo>
                    <a:pt x="144" y="191"/>
                  </a:lnTo>
                  <a:lnTo>
                    <a:pt x="147" y="190"/>
                  </a:lnTo>
                  <a:lnTo>
                    <a:pt x="150" y="188"/>
                  </a:lnTo>
                  <a:lnTo>
                    <a:pt x="154" y="187"/>
                  </a:lnTo>
                  <a:lnTo>
                    <a:pt x="156" y="185"/>
                  </a:lnTo>
                  <a:lnTo>
                    <a:pt x="160" y="183"/>
                  </a:lnTo>
                  <a:lnTo>
                    <a:pt x="162" y="181"/>
                  </a:lnTo>
                  <a:lnTo>
                    <a:pt x="165" y="179"/>
                  </a:lnTo>
                  <a:lnTo>
                    <a:pt x="167" y="176"/>
                  </a:lnTo>
                  <a:lnTo>
                    <a:pt x="170" y="174"/>
                  </a:lnTo>
                  <a:lnTo>
                    <a:pt x="172" y="171"/>
                  </a:lnTo>
                  <a:lnTo>
                    <a:pt x="174" y="169"/>
                  </a:lnTo>
                  <a:lnTo>
                    <a:pt x="176" y="166"/>
                  </a:lnTo>
                  <a:lnTo>
                    <a:pt x="177" y="164"/>
                  </a:lnTo>
                  <a:lnTo>
                    <a:pt x="179" y="161"/>
                  </a:lnTo>
                  <a:lnTo>
                    <a:pt x="180" y="158"/>
                  </a:lnTo>
                  <a:lnTo>
                    <a:pt x="181" y="155"/>
                  </a:lnTo>
                  <a:lnTo>
                    <a:pt x="182" y="152"/>
                  </a:lnTo>
                  <a:lnTo>
                    <a:pt x="183" y="149"/>
                  </a:lnTo>
                  <a:lnTo>
                    <a:pt x="184" y="146"/>
                  </a:lnTo>
                  <a:lnTo>
                    <a:pt x="184" y="143"/>
                  </a:lnTo>
                  <a:lnTo>
                    <a:pt x="185" y="140"/>
                  </a:lnTo>
                  <a:lnTo>
                    <a:pt x="185" y="136"/>
                  </a:lnTo>
                  <a:lnTo>
                    <a:pt x="185" y="133"/>
                  </a:lnTo>
                  <a:lnTo>
                    <a:pt x="185" y="129"/>
                  </a:lnTo>
                  <a:lnTo>
                    <a:pt x="184" y="126"/>
                  </a:lnTo>
                  <a:lnTo>
                    <a:pt x="184" y="123"/>
                  </a:lnTo>
                  <a:lnTo>
                    <a:pt x="183" y="119"/>
                  </a:lnTo>
                  <a:lnTo>
                    <a:pt x="182" y="115"/>
                  </a:lnTo>
                  <a:lnTo>
                    <a:pt x="181" y="111"/>
                  </a:lnTo>
                  <a:lnTo>
                    <a:pt x="179" y="108"/>
                  </a:lnTo>
                  <a:lnTo>
                    <a:pt x="178" y="104"/>
                  </a:lnTo>
                  <a:lnTo>
                    <a:pt x="176" y="100"/>
                  </a:lnTo>
                  <a:lnTo>
                    <a:pt x="174" y="96"/>
                  </a:lnTo>
                  <a:lnTo>
                    <a:pt x="172" y="92"/>
                  </a:lnTo>
                  <a:lnTo>
                    <a:pt x="169" y="88"/>
                  </a:lnTo>
                  <a:lnTo>
                    <a:pt x="167" y="84"/>
                  </a:lnTo>
                  <a:lnTo>
                    <a:pt x="203" y="58"/>
                  </a:lnTo>
                </a:path>
              </a:pathLst>
            </a:custGeom>
            <a:solidFill>
              <a:srgbClr val="FFFFFF"/>
            </a:solidFill>
            <a:ln w="9525" cap="rnd">
              <a:noFill/>
              <a:round/>
              <a:headEnd/>
              <a:tailEnd/>
            </a:ln>
          </p:spPr>
          <p:txBody>
            <a:bodyPr>
              <a:prstTxWarp prst="textNoShape">
                <a:avLst/>
              </a:prstTxWarp>
            </a:bodyPr>
            <a:lstStyle/>
            <a:p>
              <a:endParaRPr lang="en-US"/>
            </a:p>
          </p:txBody>
        </p:sp>
        <p:sp>
          <p:nvSpPr>
            <p:cNvPr id="174184" name="Freeform 447"/>
            <p:cNvSpPr>
              <a:spLocks noChangeAspect="1"/>
            </p:cNvSpPr>
            <p:nvPr/>
          </p:nvSpPr>
          <p:spPr bwMode="auto">
            <a:xfrm rot="12296017">
              <a:off x="5242515" y="4580324"/>
              <a:ext cx="271151" cy="227522"/>
            </a:xfrm>
            <a:custGeom>
              <a:avLst/>
              <a:gdLst>
                <a:gd name="T0" fmla="*/ 210 w 287"/>
                <a:gd name="T1" fmla="*/ 288 h 289"/>
                <a:gd name="T2" fmla="*/ 0 w 287"/>
                <a:gd name="T3" fmla="*/ 209 h 289"/>
                <a:gd name="T4" fmla="*/ 26 w 287"/>
                <a:gd name="T5" fmla="*/ 139 h 289"/>
                <a:gd name="T6" fmla="*/ 181 w 287"/>
                <a:gd name="T7" fmla="*/ 158 h 289"/>
                <a:gd name="T8" fmla="*/ 51 w 287"/>
                <a:gd name="T9" fmla="*/ 71 h 289"/>
                <a:gd name="T10" fmla="*/ 77 w 287"/>
                <a:gd name="T11" fmla="*/ 0 h 289"/>
                <a:gd name="T12" fmla="*/ 286 w 287"/>
                <a:gd name="T13" fmla="*/ 78 h 289"/>
                <a:gd name="T14" fmla="*/ 271 w 287"/>
                <a:gd name="T15" fmla="*/ 120 h 289"/>
                <a:gd name="T16" fmla="*/ 106 w 287"/>
                <a:gd name="T17" fmla="*/ 59 h 289"/>
                <a:gd name="T18" fmla="*/ 257 w 287"/>
                <a:gd name="T19" fmla="*/ 159 h 289"/>
                <a:gd name="T20" fmla="*/ 239 w 287"/>
                <a:gd name="T21" fmla="*/ 207 h 289"/>
                <a:gd name="T22" fmla="*/ 60 w 287"/>
                <a:gd name="T23" fmla="*/ 183 h 289"/>
                <a:gd name="T24" fmla="*/ 225 w 287"/>
                <a:gd name="T25" fmla="*/ 246 h 289"/>
                <a:gd name="T26" fmla="*/ 210 w 287"/>
                <a:gd name="T27" fmla="*/ 288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289"/>
                <a:gd name="T44" fmla="*/ 287 w 287"/>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289">
                  <a:moveTo>
                    <a:pt x="210" y="288"/>
                  </a:moveTo>
                  <a:lnTo>
                    <a:pt x="0" y="209"/>
                  </a:lnTo>
                  <a:lnTo>
                    <a:pt x="26" y="139"/>
                  </a:lnTo>
                  <a:lnTo>
                    <a:pt x="181" y="158"/>
                  </a:lnTo>
                  <a:lnTo>
                    <a:pt x="51" y="71"/>
                  </a:lnTo>
                  <a:lnTo>
                    <a:pt x="77" y="0"/>
                  </a:lnTo>
                  <a:lnTo>
                    <a:pt x="286" y="78"/>
                  </a:lnTo>
                  <a:lnTo>
                    <a:pt x="271" y="120"/>
                  </a:lnTo>
                  <a:lnTo>
                    <a:pt x="106" y="59"/>
                  </a:lnTo>
                  <a:lnTo>
                    <a:pt x="257" y="159"/>
                  </a:lnTo>
                  <a:lnTo>
                    <a:pt x="239" y="207"/>
                  </a:lnTo>
                  <a:lnTo>
                    <a:pt x="60" y="183"/>
                  </a:lnTo>
                  <a:lnTo>
                    <a:pt x="225" y="246"/>
                  </a:lnTo>
                  <a:lnTo>
                    <a:pt x="210" y="288"/>
                  </a:lnTo>
                </a:path>
              </a:pathLst>
            </a:custGeom>
            <a:solidFill>
              <a:schemeClr val="tx1"/>
            </a:solidFill>
            <a:ln w="9525" cap="rnd">
              <a:noFill/>
              <a:round/>
              <a:headEnd/>
              <a:tailEnd/>
            </a:ln>
          </p:spPr>
          <p:txBody>
            <a:bodyPr>
              <a:prstTxWarp prst="textNoShape">
                <a:avLst/>
              </a:prstTxWarp>
            </a:bodyPr>
            <a:lstStyle/>
            <a:p>
              <a:endParaRPr lang="en-US"/>
            </a:p>
          </p:txBody>
        </p:sp>
        <p:sp>
          <p:nvSpPr>
            <p:cNvPr id="174185" name="Freeform 448"/>
            <p:cNvSpPr>
              <a:spLocks noChangeAspect="1"/>
            </p:cNvSpPr>
            <p:nvPr/>
          </p:nvSpPr>
          <p:spPr bwMode="auto">
            <a:xfrm rot="12296017">
              <a:off x="5212935" y="4566673"/>
              <a:ext cx="271151" cy="218421"/>
            </a:xfrm>
            <a:custGeom>
              <a:avLst/>
              <a:gdLst>
                <a:gd name="T0" fmla="*/ 210 w 287"/>
                <a:gd name="T1" fmla="*/ 288 h 289"/>
                <a:gd name="T2" fmla="*/ 0 w 287"/>
                <a:gd name="T3" fmla="*/ 209 h 289"/>
                <a:gd name="T4" fmla="*/ 26 w 287"/>
                <a:gd name="T5" fmla="*/ 139 h 289"/>
                <a:gd name="T6" fmla="*/ 181 w 287"/>
                <a:gd name="T7" fmla="*/ 158 h 289"/>
                <a:gd name="T8" fmla="*/ 51 w 287"/>
                <a:gd name="T9" fmla="*/ 71 h 289"/>
                <a:gd name="T10" fmla="*/ 77 w 287"/>
                <a:gd name="T11" fmla="*/ 0 h 289"/>
                <a:gd name="T12" fmla="*/ 286 w 287"/>
                <a:gd name="T13" fmla="*/ 78 h 289"/>
                <a:gd name="T14" fmla="*/ 271 w 287"/>
                <a:gd name="T15" fmla="*/ 120 h 289"/>
                <a:gd name="T16" fmla="*/ 106 w 287"/>
                <a:gd name="T17" fmla="*/ 59 h 289"/>
                <a:gd name="T18" fmla="*/ 257 w 287"/>
                <a:gd name="T19" fmla="*/ 159 h 289"/>
                <a:gd name="T20" fmla="*/ 239 w 287"/>
                <a:gd name="T21" fmla="*/ 207 h 289"/>
                <a:gd name="T22" fmla="*/ 60 w 287"/>
                <a:gd name="T23" fmla="*/ 183 h 289"/>
                <a:gd name="T24" fmla="*/ 225 w 287"/>
                <a:gd name="T25" fmla="*/ 246 h 289"/>
                <a:gd name="T26" fmla="*/ 210 w 287"/>
                <a:gd name="T27" fmla="*/ 288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289"/>
                <a:gd name="T44" fmla="*/ 287 w 287"/>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289">
                  <a:moveTo>
                    <a:pt x="210" y="288"/>
                  </a:moveTo>
                  <a:lnTo>
                    <a:pt x="0" y="209"/>
                  </a:lnTo>
                  <a:lnTo>
                    <a:pt x="26" y="139"/>
                  </a:lnTo>
                  <a:lnTo>
                    <a:pt x="181" y="158"/>
                  </a:lnTo>
                  <a:lnTo>
                    <a:pt x="51" y="71"/>
                  </a:lnTo>
                  <a:lnTo>
                    <a:pt x="77" y="0"/>
                  </a:lnTo>
                  <a:lnTo>
                    <a:pt x="286" y="78"/>
                  </a:lnTo>
                  <a:lnTo>
                    <a:pt x="271" y="120"/>
                  </a:lnTo>
                  <a:lnTo>
                    <a:pt x="106" y="59"/>
                  </a:lnTo>
                  <a:lnTo>
                    <a:pt x="257" y="159"/>
                  </a:lnTo>
                  <a:lnTo>
                    <a:pt x="239" y="207"/>
                  </a:lnTo>
                  <a:lnTo>
                    <a:pt x="60" y="183"/>
                  </a:lnTo>
                  <a:lnTo>
                    <a:pt x="225" y="246"/>
                  </a:lnTo>
                  <a:lnTo>
                    <a:pt x="210" y="288"/>
                  </a:lnTo>
                </a:path>
              </a:pathLst>
            </a:custGeom>
            <a:solidFill>
              <a:srgbClr val="FFFFFF"/>
            </a:solidFill>
            <a:ln w="9525" cap="rnd">
              <a:noFill/>
              <a:round/>
              <a:headEnd/>
              <a:tailEnd/>
            </a:ln>
          </p:spPr>
          <p:txBody>
            <a:bodyPr>
              <a:prstTxWarp prst="textNoShape">
                <a:avLst/>
              </a:prstTxWarp>
            </a:bodyPr>
            <a:lstStyle/>
            <a:p>
              <a:endParaRPr lang="en-US"/>
            </a:p>
          </p:txBody>
        </p:sp>
        <p:sp>
          <p:nvSpPr>
            <p:cNvPr id="174186" name="Freeform 449"/>
            <p:cNvSpPr>
              <a:spLocks noChangeAspect="1"/>
            </p:cNvSpPr>
            <p:nvPr/>
          </p:nvSpPr>
          <p:spPr bwMode="auto">
            <a:xfrm rot="2159416">
              <a:off x="5084755" y="4721388"/>
              <a:ext cx="251431" cy="200219"/>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chemeClr val="tx1"/>
            </a:solidFill>
            <a:ln w="9525" cap="rnd">
              <a:noFill/>
              <a:round/>
              <a:headEnd/>
              <a:tailEnd/>
            </a:ln>
          </p:spPr>
          <p:txBody>
            <a:bodyPr>
              <a:prstTxWarp prst="textNoShape">
                <a:avLst/>
              </a:prstTxWarp>
            </a:bodyPr>
            <a:lstStyle/>
            <a:p>
              <a:endParaRPr lang="en-US"/>
            </a:p>
          </p:txBody>
        </p:sp>
        <p:sp>
          <p:nvSpPr>
            <p:cNvPr id="174187" name="Freeform 450"/>
            <p:cNvSpPr>
              <a:spLocks noChangeAspect="1"/>
            </p:cNvSpPr>
            <p:nvPr/>
          </p:nvSpPr>
          <p:spPr bwMode="auto">
            <a:xfrm rot="2159416">
              <a:off x="5060104" y="4712287"/>
              <a:ext cx="246501" cy="200219"/>
            </a:xfrm>
            <a:custGeom>
              <a:avLst/>
              <a:gdLst>
                <a:gd name="T0" fmla="*/ 52 w 266"/>
                <a:gd name="T1" fmla="*/ 0 h 229"/>
                <a:gd name="T2" fmla="*/ 265 w 266"/>
                <a:gd name="T3" fmla="*/ 69 h 229"/>
                <a:gd name="T4" fmla="*/ 215 w 266"/>
                <a:gd name="T5" fmla="*/ 228 h 229"/>
                <a:gd name="T6" fmla="*/ 177 w 266"/>
                <a:gd name="T7" fmla="*/ 216 h 229"/>
                <a:gd name="T8" fmla="*/ 215 w 266"/>
                <a:gd name="T9" fmla="*/ 99 h 229"/>
                <a:gd name="T10" fmla="*/ 168 w 266"/>
                <a:gd name="T11" fmla="*/ 84 h 229"/>
                <a:gd name="T12" fmla="*/ 133 w 266"/>
                <a:gd name="T13" fmla="*/ 194 h 229"/>
                <a:gd name="T14" fmla="*/ 96 w 266"/>
                <a:gd name="T15" fmla="*/ 182 h 229"/>
                <a:gd name="T16" fmla="*/ 131 w 266"/>
                <a:gd name="T17" fmla="*/ 72 h 229"/>
                <a:gd name="T18" fmla="*/ 75 w 266"/>
                <a:gd name="T19" fmla="*/ 54 h 229"/>
                <a:gd name="T20" fmla="*/ 37 w 266"/>
                <a:gd name="T21" fmla="*/ 176 h 229"/>
                <a:gd name="T22" fmla="*/ 0 w 266"/>
                <a:gd name="T23" fmla="*/ 164 h 229"/>
                <a:gd name="T24" fmla="*/ 52 w 266"/>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229"/>
                <a:gd name="T41" fmla="*/ 266 w 266"/>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229">
                  <a:moveTo>
                    <a:pt x="52" y="0"/>
                  </a:moveTo>
                  <a:lnTo>
                    <a:pt x="265" y="69"/>
                  </a:lnTo>
                  <a:lnTo>
                    <a:pt x="215" y="228"/>
                  </a:lnTo>
                  <a:lnTo>
                    <a:pt x="177" y="216"/>
                  </a:lnTo>
                  <a:lnTo>
                    <a:pt x="215" y="99"/>
                  </a:lnTo>
                  <a:lnTo>
                    <a:pt x="168" y="84"/>
                  </a:lnTo>
                  <a:lnTo>
                    <a:pt x="133" y="194"/>
                  </a:lnTo>
                  <a:lnTo>
                    <a:pt x="96" y="182"/>
                  </a:lnTo>
                  <a:lnTo>
                    <a:pt x="131" y="72"/>
                  </a:lnTo>
                  <a:lnTo>
                    <a:pt x="75" y="54"/>
                  </a:lnTo>
                  <a:lnTo>
                    <a:pt x="37" y="176"/>
                  </a:lnTo>
                  <a:lnTo>
                    <a:pt x="0" y="164"/>
                  </a:lnTo>
                  <a:lnTo>
                    <a:pt x="52" y="0"/>
                  </a:lnTo>
                </a:path>
              </a:pathLst>
            </a:custGeom>
            <a:solidFill>
              <a:srgbClr val="FFFFFF"/>
            </a:solidFill>
            <a:ln w="9525" cap="rnd">
              <a:noFill/>
              <a:round/>
              <a:headEnd/>
              <a:tailEnd/>
            </a:ln>
          </p:spPr>
          <p:txBody>
            <a:bodyPr>
              <a:prstTxWarp prst="textNoShape">
                <a:avLst/>
              </a:prstTxWarp>
            </a:bodyPr>
            <a:lstStyle/>
            <a:p>
              <a:endParaRPr lang="en-US"/>
            </a:p>
          </p:txBody>
        </p:sp>
        <p:sp>
          <p:nvSpPr>
            <p:cNvPr id="174188" name="Freeform 451"/>
            <p:cNvSpPr>
              <a:spLocks noChangeAspect="1"/>
            </p:cNvSpPr>
            <p:nvPr/>
          </p:nvSpPr>
          <p:spPr bwMode="auto">
            <a:xfrm rot="18211703">
              <a:off x="4762414" y="4926338"/>
              <a:ext cx="191118" cy="231711"/>
            </a:xfrm>
            <a:custGeom>
              <a:avLst/>
              <a:gdLst>
                <a:gd name="T0" fmla="*/ 214 w 215"/>
                <a:gd name="T1" fmla="*/ 24 h 250"/>
                <a:gd name="T2" fmla="*/ 113 w 215"/>
                <a:gd name="T3" fmla="*/ 180 h 250"/>
                <a:gd name="T4" fmla="*/ 168 w 215"/>
                <a:gd name="T5" fmla="*/ 217 h 250"/>
                <a:gd name="T6" fmla="*/ 147 w 215"/>
                <a:gd name="T7" fmla="*/ 249 h 250"/>
                <a:gd name="T8" fmla="*/ 0 w 215"/>
                <a:gd name="T9" fmla="*/ 152 h 250"/>
                <a:gd name="T10" fmla="*/ 22 w 215"/>
                <a:gd name="T11" fmla="*/ 119 h 250"/>
                <a:gd name="T12" fmla="*/ 76 w 215"/>
                <a:gd name="T13" fmla="*/ 156 h 250"/>
                <a:gd name="T14" fmla="*/ 178 w 215"/>
                <a:gd name="T15" fmla="*/ 0 h 250"/>
                <a:gd name="T16" fmla="*/ 214 w 215"/>
                <a:gd name="T17" fmla="*/ 24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
                <a:gd name="T28" fmla="*/ 0 h 250"/>
                <a:gd name="T29" fmla="*/ 215 w 215"/>
                <a:gd name="T30" fmla="*/ 250 h 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 h="250">
                  <a:moveTo>
                    <a:pt x="214" y="24"/>
                  </a:moveTo>
                  <a:lnTo>
                    <a:pt x="113" y="180"/>
                  </a:lnTo>
                  <a:lnTo>
                    <a:pt x="168" y="217"/>
                  </a:lnTo>
                  <a:lnTo>
                    <a:pt x="147" y="249"/>
                  </a:lnTo>
                  <a:lnTo>
                    <a:pt x="0" y="152"/>
                  </a:lnTo>
                  <a:lnTo>
                    <a:pt x="22" y="119"/>
                  </a:lnTo>
                  <a:lnTo>
                    <a:pt x="76" y="156"/>
                  </a:lnTo>
                  <a:lnTo>
                    <a:pt x="178" y="0"/>
                  </a:lnTo>
                  <a:lnTo>
                    <a:pt x="214" y="24"/>
                  </a:lnTo>
                </a:path>
              </a:pathLst>
            </a:custGeom>
            <a:solidFill>
              <a:schemeClr val="tx1"/>
            </a:solidFill>
            <a:ln w="9525" cap="rnd">
              <a:noFill/>
              <a:round/>
              <a:headEnd/>
              <a:tailEnd/>
            </a:ln>
          </p:spPr>
          <p:txBody>
            <a:bodyPr>
              <a:prstTxWarp prst="textNoShape">
                <a:avLst/>
              </a:prstTxWarp>
            </a:bodyPr>
            <a:lstStyle/>
            <a:p>
              <a:endParaRPr lang="en-US"/>
            </a:p>
          </p:txBody>
        </p:sp>
        <p:sp>
          <p:nvSpPr>
            <p:cNvPr id="174189" name="Freeform 452"/>
            <p:cNvSpPr>
              <a:spLocks noChangeAspect="1"/>
            </p:cNvSpPr>
            <p:nvPr/>
          </p:nvSpPr>
          <p:spPr bwMode="auto">
            <a:xfrm rot="18211703">
              <a:off x="4737574" y="4907756"/>
              <a:ext cx="186568" cy="241571"/>
            </a:xfrm>
            <a:custGeom>
              <a:avLst/>
              <a:gdLst>
                <a:gd name="T0" fmla="*/ 214 w 215"/>
                <a:gd name="T1" fmla="*/ 24 h 250"/>
                <a:gd name="T2" fmla="*/ 113 w 215"/>
                <a:gd name="T3" fmla="*/ 180 h 250"/>
                <a:gd name="T4" fmla="*/ 168 w 215"/>
                <a:gd name="T5" fmla="*/ 217 h 250"/>
                <a:gd name="T6" fmla="*/ 147 w 215"/>
                <a:gd name="T7" fmla="*/ 249 h 250"/>
                <a:gd name="T8" fmla="*/ 0 w 215"/>
                <a:gd name="T9" fmla="*/ 152 h 250"/>
                <a:gd name="T10" fmla="*/ 22 w 215"/>
                <a:gd name="T11" fmla="*/ 119 h 250"/>
                <a:gd name="T12" fmla="*/ 76 w 215"/>
                <a:gd name="T13" fmla="*/ 156 h 250"/>
                <a:gd name="T14" fmla="*/ 178 w 215"/>
                <a:gd name="T15" fmla="*/ 0 h 250"/>
                <a:gd name="T16" fmla="*/ 214 w 215"/>
                <a:gd name="T17" fmla="*/ 24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
                <a:gd name="T28" fmla="*/ 0 h 250"/>
                <a:gd name="T29" fmla="*/ 215 w 215"/>
                <a:gd name="T30" fmla="*/ 250 h 2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 h="250">
                  <a:moveTo>
                    <a:pt x="214" y="24"/>
                  </a:moveTo>
                  <a:lnTo>
                    <a:pt x="113" y="180"/>
                  </a:lnTo>
                  <a:lnTo>
                    <a:pt x="168" y="217"/>
                  </a:lnTo>
                  <a:lnTo>
                    <a:pt x="147" y="249"/>
                  </a:lnTo>
                  <a:lnTo>
                    <a:pt x="0" y="152"/>
                  </a:lnTo>
                  <a:lnTo>
                    <a:pt x="22" y="119"/>
                  </a:lnTo>
                  <a:lnTo>
                    <a:pt x="76" y="156"/>
                  </a:lnTo>
                  <a:lnTo>
                    <a:pt x="178" y="0"/>
                  </a:lnTo>
                  <a:lnTo>
                    <a:pt x="214" y="24"/>
                  </a:lnTo>
                </a:path>
              </a:pathLst>
            </a:custGeom>
            <a:solidFill>
              <a:srgbClr val="FFFFFF"/>
            </a:solidFill>
            <a:ln w="9525" cap="rnd">
              <a:noFill/>
              <a:round/>
              <a:headEnd/>
              <a:tailEnd/>
            </a:ln>
          </p:spPr>
          <p:txBody>
            <a:bodyPr>
              <a:prstTxWarp prst="textNoShape">
                <a:avLst/>
              </a:prstTxWarp>
            </a:bodyPr>
            <a:lstStyle/>
            <a:p>
              <a:endParaRPr lang="en-US"/>
            </a:p>
          </p:txBody>
        </p:sp>
        <p:sp>
          <p:nvSpPr>
            <p:cNvPr id="174190" name="Freeform 453"/>
            <p:cNvSpPr>
              <a:spLocks noChangeAspect="1"/>
            </p:cNvSpPr>
            <p:nvPr/>
          </p:nvSpPr>
          <p:spPr bwMode="auto">
            <a:xfrm rot="12741604">
              <a:off x="4557242" y="4930708"/>
              <a:ext cx="241571" cy="213871"/>
            </a:xfrm>
            <a:custGeom>
              <a:avLst/>
              <a:gdLst>
                <a:gd name="T0" fmla="*/ 254 w 255"/>
                <a:gd name="T1" fmla="*/ 84 h 250"/>
                <a:gd name="T2" fmla="*/ 224 w 255"/>
                <a:gd name="T3" fmla="*/ 119 h 250"/>
                <a:gd name="T4" fmla="*/ 173 w 255"/>
                <a:gd name="T5" fmla="*/ 100 h 250"/>
                <a:gd name="T6" fmla="*/ 117 w 255"/>
                <a:gd name="T7" fmla="*/ 165 h 250"/>
                <a:gd name="T8" fmla="*/ 143 w 255"/>
                <a:gd name="T9" fmla="*/ 213 h 250"/>
                <a:gd name="T10" fmla="*/ 113 w 255"/>
                <a:gd name="T11" fmla="*/ 249 h 250"/>
                <a:gd name="T12" fmla="*/ 0 w 255"/>
                <a:gd name="T13" fmla="*/ 36 h 250"/>
                <a:gd name="T14" fmla="*/ 30 w 255"/>
                <a:gd name="T15" fmla="*/ 0 h 250"/>
                <a:gd name="T16" fmla="*/ 254 w 255"/>
                <a:gd name="T17" fmla="*/ 84 h 250"/>
                <a:gd name="T18" fmla="*/ 135 w 255"/>
                <a:gd name="T19" fmla="*/ 85 h 250"/>
                <a:gd name="T20" fmla="*/ 55 w 255"/>
                <a:gd name="T21" fmla="*/ 54 h 250"/>
                <a:gd name="T22" fmla="*/ 97 w 255"/>
                <a:gd name="T23" fmla="*/ 129 h 250"/>
                <a:gd name="T24" fmla="*/ 135 w 255"/>
                <a:gd name="T25" fmla="*/ 85 h 250"/>
                <a:gd name="T26" fmla="*/ 254 w 255"/>
                <a:gd name="T27" fmla="*/ 84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5"/>
                <a:gd name="T43" fmla="*/ 0 h 250"/>
                <a:gd name="T44" fmla="*/ 255 w 25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5" h="250">
                  <a:moveTo>
                    <a:pt x="254" y="84"/>
                  </a:moveTo>
                  <a:lnTo>
                    <a:pt x="224" y="119"/>
                  </a:lnTo>
                  <a:lnTo>
                    <a:pt x="173" y="100"/>
                  </a:lnTo>
                  <a:lnTo>
                    <a:pt x="117" y="165"/>
                  </a:lnTo>
                  <a:lnTo>
                    <a:pt x="143" y="213"/>
                  </a:lnTo>
                  <a:lnTo>
                    <a:pt x="113" y="249"/>
                  </a:lnTo>
                  <a:lnTo>
                    <a:pt x="0" y="36"/>
                  </a:lnTo>
                  <a:lnTo>
                    <a:pt x="30" y="0"/>
                  </a:lnTo>
                  <a:lnTo>
                    <a:pt x="254" y="84"/>
                  </a:lnTo>
                  <a:lnTo>
                    <a:pt x="135" y="85"/>
                  </a:lnTo>
                  <a:lnTo>
                    <a:pt x="55" y="54"/>
                  </a:lnTo>
                  <a:lnTo>
                    <a:pt x="97" y="129"/>
                  </a:lnTo>
                  <a:lnTo>
                    <a:pt x="135" y="85"/>
                  </a:lnTo>
                  <a:lnTo>
                    <a:pt x="254" y="84"/>
                  </a:lnTo>
                </a:path>
              </a:pathLst>
            </a:custGeom>
            <a:solidFill>
              <a:schemeClr val="tx1"/>
            </a:solidFill>
            <a:ln w="9525" cap="rnd">
              <a:noFill/>
              <a:round/>
              <a:headEnd/>
              <a:tailEnd/>
            </a:ln>
          </p:spPr>
          <p:txBody>
            <a:bodyPr>
              <a:prstTxWarp prst="textNoShape">
                <a:avLst/>
              </a:prstTxWarp>
            </a:bodyPr>
            <a:lstStyle/>
            <a:p>
              <a:endParaRPr lang="en-US"/>
            </a:p>
          </p:txBody>
        </p:sp>
        <p:sp>
          <p:nvSpPr>
            <p:cNvPr id="174191" name="Freeform 454"/>
            <p:cNvSpPr>
              <a:spLocks noChangeAspect="1"/>
            </p:cNvSpPr>
            <p:nvPr/>
          </p:nvSpPr>
          <p:spPr bwMode="auto">
            <a:xfrm rot="12741604">
              <a:off x="4532592" y="4912506"/>
              <a:ext cx="241571" cy="213871"/>
            </a:xfrm>
            <a:custGeom>
              <a:avLst/>
              <a:gdLst>
                <a:gd name="T0" fmla="*/ 254 w 255"/>
                <a:gd name="T1" fmla="*/ 84 h 250"/>
                <a:gd name="T2" fmla="*/ 224 w 255"/>
                <a:gd name="T3" fmla="*/ 119 h 250"/>
                <a:gd name="T4" fmla="*/ 173 w 255"/>
                <a:gd name="T5" fmla="*/ 100 h 250"/>
                <a:gd name="T6" fmla="*/ 117 w 255"/>
                <a:gd name="T7" fmla="*/ 165 h 250"/>
                <a:gd name="T8" fmla="*/ 143 w 255"/>
                <a:gd name="T9" fmla="*/ 213 h 250"/>
                <a:gd name="T10" fmla="*/ 113 w 255"/>
                <a:gd name="T11" fmla="*/ 249 h 250"/>
                <a:gd name="T12" fmla="*/ 0 w 255"/>
                <a:gd name="T13" fmla="*/ 36 h 250"/>
                <a:gd name="T14" fmla="*/ 30 w 255"/>
                <a:gd name="T15" fmla="*/ 0 h 250"/>
                <a:gd name="T16" fmla="*/ 254 w 255"/>
                <a:gd name="T17" fmla="*/ 84 h 250"/>
                <a:gd name="T18" fmla="*/ 135 w 255"/>
                <a:gd name="T19" fmla="*/ 85 h 250"/>
                <a:gd name="T20" fmla="*/ 55 w 255"/>
                <a:gd name="T21" fmla="*/ 54 h 250"/>
                <a:gd name="T22" fmla="*/ 97 w 255"/>
                <a:gd name="T23" fmla="*/ 129 h 250"/>
                <a:gd name="T24" fmla="*/ 135 w 255"/>
                <a:gd name="T25" fmla="*/ 85 h 250"/>
                <a:gd name="T26" fmla="*/ 254 w 255"/>
                <a:gd name="T27" fmla="*/ 84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5"/>
                <a:gd name="T43" fmla="*/ 0 h 250"/>
                <a:gd name="T44" fmla="*/ 255 w 25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5" h="250">
                  <a:moveTo>
                    <a:pt x="254" y="84"/>
                  </a:moveTo>
                  <a:lnTo>
                    <a:pt x="224" y="119"/>
                  </a:lnTo>
                  <a:lnTo>
                    <a:pt x="173" y="100"/>
                  </a:lnTo>
                  <a:lnTo>
                    <a:pt x="117" y="165"/>
                  </a:lnTo>
                  <a:lnTo>
                    <a:pt x="143" y="213"/>
                  </a:lnTo>
                  <a:lnTo>
                    <a:pt x="113" y="249"/>
                  </a:lnTo>
                  <a:lnTo>
                    <a:pt x="0" y="36"/>
                  </a:lnTo>
                  <a:lnTo>
                    <a:pt x="30" y="0"/>
                  </a:lnTo>
                  <a:lnTo>
                    <a:pt x="254" y="84"/>
                  </a:lnTo>
                  <a:lnTo>
                    <a:pt x="135" y="85"/>
                  </a:lnTo>
                  <a:lnTo>
                    <a:pt x="55" y="54"/>
                  </a:lnTo>
                  <a:lnTo>
                    <a:pt x="97" y="129"/>
                  </a:lnTo>
                  <a:lnTo>
                    <a:pt x="135" y="85"/>
                  </a:lnTo>
                  <a:lnTo>
                    <a:pt x="254" y="84"/>
                  </a:lnTo>
                </a:path>
              </a:pathLst>
            </a:custGeom>
            <a:solidFill>
              <a:srgbClr val="FFFFFF"/>
            </a:solidFill>
            <a:ln w="9525" cap="rnd">
              <a:noFill/>
              <a:round/>
              <a:headEnd/>
              <a:tailEnd/>
            </a:ln>
          </p:spPr>
          <p:txBody>
            <a:bodyPr>
              <a:prstTxWarp prst="textNoShape">
                <a:avLst/>
              </a:prstTxWarp>
            </a:bodyPr>
            <a:lstStyle/>
            <a:p>
              <a:endParaRPr lang="en-US"/>
            </a:p>
          </p:txBody>
        </p:sp>
        <p:grpSp>
          <p:nvGrpSpPr>
            <p:cNvPr id="174192" name="Group 455"/>
            <p:cNvGrpSpPr>
              <a:grpSpLocks/>
            </p:cNvGrpSpPr>
            <p:nvPr/>
          </p:nvGrpSpPr>
          <p:grpSpPr bwMode="auto">
            <a:xfrm>
              <a:off x="4433991" y="5012615"/>
              <a:ext cx="172551" cy="186568"/>
              <a:chOff x="3066" y="3768"/>
              <a:chExt cx="174" cy="209"/>
            </a:xfrm>
          </p:grpSpPr>
          <p:sp>
            <p:nvSpPr>
              <p:cNvPr id="174197" name="Freeform 456"/>
              <p:cNvSpPr>
                <a:spLocks noChangeAspect="1"/>
              </p:cNvSpPr>
              <p:nvPr/>
            </p:nvSpPr>
            <p:spPr bwMode="auto">
              <a:xfrm rot="-4583595">
                <a:off x="3069" y="3806"/>
                <a:ext cx="209" cy="133"/>
              </a:xfrm>
              <a:custGeom>
                <a:avLst/>
                <a:gdLst>
                  <a:gd name="T0" fmla="*/ 220 w 221"/>
                  <a:gd name="T1" fmla="*/ 40 h 140"/>
                  <a:gd name="T2" fmla="*/ 19 w 221"/>
                  <a:gd name="T3" fmla="*/ 139 h 140"/>
                  <a:gd name="T4" fmla="*/ 0 w 221"/>
                  <a:gd name="T5" fmla="*/ 99 h 140"/>
                  <a:gd name="T6" fmla="*/ 201 w 221"/>
                  <a:gd name="T7" fmla="*/ 0 h 140"/>
                  <a:gd name="T8" fmla="*/ 220 w 221"/>
                  <a:gd name="T9" fmla="*/ 40 h 140"/>
                  <a:gd name="T10" fmla="*/ 0 60000 65536"/>
                  <a:gd name="T11" fmla="*/ 0 60000 65536"/>
                  <a:gd name="T12" fmla="*/ 0 60000 65536"/>
                  <a:gd name="T13" fmla="*/ 0 60000 65536"/>
                  <a:gd name="T14" fmla="*/ 0 60000 65536"/>
                  <a:gd name="T15" fmla="*/ 0 w 221"/>
                  <a:gd name="T16" fmla="*/ 0 h 140"/>
                  <a:gd name="T17" fmla="*/ 221 w 221"/>
                  <a:gd name="T18" fmla="*/ 140 h 140"/>
                </a:gdLst>
                <a:ahLst/>
                <a:cxnLst>
                  <a:cxn ang="T10">
                    <a:pos x="T0" y="T1"/>
                  </a:cxn>
                  <a:cxn ang="T11">
                    <a:pos x="T2" y="T3"/>
                  </a:cxn>
                  <a:cxn ang="T12">
                    <a:pos x="T4" y="T5"/>
                  </a:cxn>
                  <a:cxn ang="T13">
                    <a:pos x="T6" y="T7"/>
                  </a:cxn>
                  <a:cxn ang="T14">
                    <a:pos x="T8" y="T9"/>
                  </a:cxn>
                </a:cxnLst>
                <a:rect l="T15" t="T16" r="T17" b="T18"/>
                <a:pathLst>
                  <a:path w="221" h="140">
                    <a:moveTo>
                      <a:pt x="220" y="40"/>
                    </a:moveTo>
                    <a:lnTo>
                      <a:pt x="19" y="139"/>
                    </a:lnTo>
                    <a:lnTo>
                      <a:pt x="0" y="99"/>
                    </a:lnTo>
                    <a:lnTo>
                      <a:pt x="201" y="0"/>
                    </a:lnTo>
                    <a:lnTo>
                      <a:pt x="220" y="40"/>
                    </a:lnTo>
                  </a:path>
                </a:pathLst>
              </a:custGeom>
              <a:solidFill>
                <a:schemeClr val="tx1"/>
              </a:solidFill>
              <a:ln w="9525" cap="rnd">
                <a:noFill/>
                <a:round/>
                <a:headEnd/>
                <a:tailEnd/>
              </a:ln>
            </p:spPr>
            <p:txBody>
              <a:bodyPr>
                <a:prstTxWarp prst="textNoShape">
                  <a:avLst/>
                </a:prstTxWarp>
              </a:bodyPr>
              <a:lstStyle/>
              <a:p>
                <a:endParaRPr lang="en-US"/>
              </a:p>
            </p:txBody>
          </p:sp>
          <p:sp>
            <p:nvSpPr>
              <p:cNvPr id="174198" name="Rectangle 457"/>
              <p:cNvSpPr>
                <a:spLocks noChangeArrowheads="1"/>
              </p:cNvSpPr>
              <p:nvPr/>
            </p:nvSpPr>
            <p:spPr bwMode="auto">
              <a:xfrm rot="-672291">
                <a:off x="3066" y="3781"/>
                <a:ext cx="71" cy="38"/>
              </a:xfrm>
              <a:prstGeom prst="rect">
                <a:avLst/>
              </a:prstGeom>
              <a:solidFill>
                <a:schemeClr val="tx1"/>
              </a:solidFill>
              <a:ln w="9525">
                <a:noFill/>
                <a:miter lim="800000"/>
                <a:headEnd/>
                <a:tailEnd/>
              </a:ln>
            </p:spPr>
            <p:txBody>
              <a:bodyPr wrap="none" anchor="ctr">
                <a:prstTxWarp prst="textNoShape">
                  <a:avLst/>
                </a:prstTxWarp>
              </a:bodyPr>
              <a:lstStyle/>
              <a:p>
                <a:endParaRPr lang="en-US"/>
              </a:p>
            </p:txBody>
          </p:sp>
        </p:grpSp>
        <p:grpSp>
          <p:nvGrpSpPr>
            <p:cNvPr id="174193" name="Group 458"/>
            <p:cNvGrpSpPr>
              <a:grpSpLocks/>
            </p:cNvGrpSpPr>
            <p:nvPr/>
          </p:nvGrpSpPr>
          <p:grpSpPr bwMode="auto">
            <a:xfrm>
              <a:off x="4394551" y="4994414"/>
              <a:ext cx="172551" cy="195669"/>
              <a:chOff x="3066" y="3768"/>
              <a:chExt cx="174" cy="209"/>
            </a:xfrm>
          </p:grpSpPr>
          <p:sp>
            <p:nvSpPr>
              <p:cNvPr id="174195" name="Freeform 459"/>
              <p:cNvSpPr>
                <a:spLocks noChangeAspect="1"/>
              </p:cNvSpPr>
              <p:nvPr/>
            </p:nvSpPr>
            <p:spPr bwMode="auto">
              <a:xfrm rot="-4583595">
                <a:off x="3069" y="3806"/>
                <a:ext cx="209" cy="133"/>
              </a:xfrm>
              <a:custGeom>
                <a:avLst/>
                <a:gdLst>
                  <a:gd name="T0" fmla="*/ 220 w 221"/>
                  <a:gd name="T1" fmla="*/ 40 h 140"/>
                  <a:gd name="T2" fmla="*/ 19 w 221"/>
                  <a:gd name="T3" fmla="*/ 139 h 140"/>
                  <a:gd name="T4" fmla="*/ 0 w 221"/>
                  <a:gd name="T5" fmla="*/ 99 h 140"/>
                  <a:gd name="T6" fmla="*/ 201 w 221"/>
                  <a:gd name="T7" fmla="*/ 0 h 140"/>
                  <a:gd name="T8" fmla="*/ 220 w 221"/>
                  <a:gd name="T9" fmla="*/ 40 h 140"/>
                  <a:gd name="T10" fmla="*/ 0 60000 65536"/>
                  <a:gd name="T11" fmla="*/ 0 60000 65536"/>
                  <a:gd name="T12" fmla="*/ 0 60000 65536"/>
                  <a:gd name="T13" fmla="*/ 0 60000 65536"/>
                  <a:gd name="T14" fmla="*/ 0 60000 65536"/>
                  <a:gd name="T15" fmla="*/ 0 w 221"/>
                  <a:gd name="T16" fmla="*/ 0 h 140"/>
                  <a:gd name="T17" fmla="*/ 221 w 221"/>
                  <a:gd name="T18" fmla="*/ 140 h 140"/>
                </a:gdLst>
                <a:ahLst/>
                <a:cxnLst>
                  <a:cxn ang="T10">
                    <a:pos x="T0" y="T1"/>
                  </a:cxn>
                  <a:cxn ang="T11">
                    <a:pos x="T2" y="T3"/>
                  </a:cxn>
                  <a:cxn ang="T12">
                    <a:pos x="T4" y="T5"/>
                  </a:cxn>
                  <a:cxn ang="T13">
                    <a:pos x="T6" y="T7"/>
                  </a:cxn>
                  <a:cxn ang="T14">
                    <a:pos x="T8" y="T9"/>
                  </a:cxn>
                </a:cxnLst>
                <a:rect l="T15" t="T16" r="T17" b="T18"/>
                <a:pathLst>
                  <a:path w="221" h="140">
                    <a:moveTo>
                      <a:pt x="220" y="40"/>
                    </a:moveTo>
                    <a:lnTo>
                      <a:pt x="19" y="139"/>
                    </a:lnTo>
                    <a:lnTo>
                      <a:pt x="0" y="99"/>
                    </a:lnTo>
                    <a:lnTo>
                      <a:pt x="201" y="0"/>
                    </a:lnTo>
                    <a:lnTo>
                      <a:pt x="220" y="40"/>
                    </a:lnTo>
                  </a:path>
                </a:pathLst>
              </a:custGeom>
              <a:solidFill>
                <a:srgbClr val="FFFFFF"/>
              </a:solidFill>
              <a:ln w="9525" cap="rnd">
                <a:noFill/>
                <a:round/>
                <a:headEnd/>
                <a:tailEnd/>
              </a:ln>
            </p:spPr>
            <p:txBody>
              <a:bodyPr>
                <a:prstTxWarp prst="textNoShape">
                  <a:avLst/>
                </a:prstTxWarp>
              </a:bodyPr>
              <a:lstStyle/>
              <a:p>
                <a:endParaRPr lang="en-US"/>
              </a:p>
            </p:txBody>
          </p:sp>
          <p:sp>
            <p:nvSpPr>
              <p:cNvPr id="174196" name="Rectangle 460"/>
              <p:cNvSpPr>
                <a:spLocks noChangeArrowheads="1"/>
              </p:cNvSpPr>
              <p:nvPr/>
            </p:nvSpPr>
            <p:spPr bwMode="auto">
              <a:xfrm rot="-672291">
                <a:off x="3066" y="3781"/>
                <a:ext cx="71" cy="3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74194" name="Oval 461"/>
            <p:cNvSpPr>
              <a:spLocks noChangeArrowheads="1"/>
            </p:cNvSpPr>
            <p:nvPr/>
          </p:nvSpPr>
          <p:spPr bwMode="auto">
            <a:xfrm>
              <a:off x="2683572" y="2159492"/>
              <a:ext cx="2999722" cy="2739049"/>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pSp>
      <p:sp>
        <p:nvSpPr>
          <p:cNvPr id="131" name="Rectangle 10">
            <a:extLst>
              <a:ext uri="{FF2B5EF4-FFF2-40B4-BE49-F238E27FC236}">
                <a16:creationId xmlns:a16="http://schemas.microsoft.com/office/drawing/2014/main" id="{B024DCD3-C3E7-3143-917F-B8DCB8611DE1}"/>
              </a:ext>
            </a:extLst>
          </p:cNvPr>
          <p:cNvSpPr>
            <a:spLocks noChangeArrowheads="1"/>
          </p:cNvSpPr>
          <p:nvPr/>
        </p:nvSpPr>
        <p:spPr bwMode="auto">
          <a:xfrm>
            <a:off x="282575" y="85725"/>
            <a:ext cx="7772400" cy="11049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0000"/>
              </a:lnSpc>
              <a:defRPr/>
            </a:pPr>
            <a:r>
              <a:rPr lang="en-US" sz="4400" b="1" dirty="0">
                <a:solidFill>
                  <a:srgbClr val="0091F8"/>
                </a:solidFill>
                <a:effectLst>
                  <a:outerShdw blurRad="38100" dist="38100" dir="2700000" algn="tl">
                    <a:srgbClr val="DDDDDD"/>
                  </a:outerShdw>
                </a:effectLst>
                <a:latin typeface="Gill Sans" charset="0"/>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9"/>
          <p:cNvSpPr>
            <a:spLocks noChangeArrowheads="1"/>
          </p:cNvSpPr>
          <p:nvPr/>
        </p:nvSpPr>
        <p:spPr bwMode="auto">
          <a:xfrm>
            <a:off x="381000" y="3152362"/>
            <a:ext cx="8504032" cy="2347687"/>
          </a:xfrm>
          <a:prstGeom prst="rect">
            <a:avLst/>
          </a:prstGeom>
          <a:solidFill>
            <a:schemeClr val="bg2"/>
          </a:solidFill>
          <a:ln w="12700">
            <a:solidFill>
              <a:schemeClr val="bg2"/>
            </a:solidFill>
            <a:miter lim="800000"/>
            <a:headEnd type="none" w="sm" len="sm"/>
            <a:tailEnd type="none" w="sm" len="sm"/>
          </a:ln>
        </p:spPr>
        <p:txBody>
          <a:bodyPr wrap="none" anchor="ctr">
            <a:prstTxWarp prst="textNoShape">
              <a:avLst/>
            </a:prstTxWarp>
          </a:bodyPr>
          <a:lstStyle/>
          <a:p>
            <a:endParaRPr lang="en-US"/>
          </a:p>
        </p:txBody>
      </p:sp>
      <p:sp>
        <p:nvSpPr>
          <p:cNvPr id="81922" name="Text Box 2"/>
          <p:cNvSpPr txBox="1">
            <a:spLocks noChangeArrowheads="1"/>
          </p:cNvSpPr>
          <p:nvPr/>
        </p:nvSpPr>
        <p:spPr bwMode="auto">
          <a:xfrm>
            <a:off x="314741" y="3092037"/>
            <a:ext cx="8517282" cy="2355004"/>
          </a:xfrm>
          <a:prstGeom prst="rect">
            <a:avLst/>
          </a:prstGeom>
          <a:solidFill>
            <a:schemeClr val="bg1"/>
          </a:solidFill>
          <a:ln w="25400">
            <a:solidFill>
              <a:schemeClr val="tx1"/>
            </a:solidFill>
            <a:miter lim="800000"/>
            <a:headEnd type="none" w="sm" len="sm"/>
            <a:tailEnd type="none" w="sm" len="sm"/>
          </a:ln>
          <a:effectLst/>
        </p:spPr>
        <p:txBody>
          <a:bodyPr wrap="square">
            <a:prstTxWarp prst="textNoShape">
              <a:avLst/>
            </a:prstTxWarp>
            <a:spAutoFit/>
          </a:bodyPr>
          <a:lstStyle/>
          <a:p>
            <a:pPr algn="ctr">
              <a:lnSpc>
                <a:spcPct val="110000"/>
              </a:lnSpc>
              <a:defRPr/>
            </a:pPr>
            <a:r>
              <a:rPr lang="en-US" sz="3400" b="1" i="1" dirty="0">
                <a:effectLst>
                  <a:outerShdw blurRad="38100" dist="38100" dir="2700000" algn="tl">
                    <a:srgbClr val="DDDDDD"/>
                  </a:outerShdw>
                </a:effectLst>
                <a:latin typeface="Arial Narrow" charset="0"/>
              </a:rPr>
              <a:t>Mitigate the impact of ODS laws and regulations</a:t>
            </a:r>
          </a:p>
          <a:p>
            <a:pPr algn="ctr">
              <a:lnSpc>
                <a:spcPct val="110000"/>
              </a:lnSpc>
              <a:defRPr/>
            </a:pPr>
            <a:r>
              <a:rPr lang="en-US" sz="3400" b="1" i="1" dirty="0">
                <a:effectLst>
                  <a:outerShdw blurRad="38100" dist="38100" dir="2700000" algn="tl">
                    <a:srgbClr val="DDDDDD"/>
                  </a:outerShdw>
                </a:effectLst>
                <a:latin typeface="Arial Narrow" charset="0"/>
              </a:rPr>
              <a:t>on the Readiness of the Army warfighter </a:t>
            </a:r>
          </a:p>
          <a:p>
            <a:pPr algn="ctr">
              <a:lnSpc>
                <a:spcPct val="110000"/>
              </a:lnSpc>
              <a:defRPr/>
            </a:pPr>
            <a:r>
              <a:rPr lang="en-US" sz="3400" b="1" i="1" dirty="0">
                <a:effectLst>
                  <a:outerShdw blurRad="38100" dist="38100" dir="2700000" algn="tl">
                    <a:srgbClr val="DDDDDD"/>
                  </a:outerShdw>
                </a:effectLst>
                <a:latin typeface="Arial Narrow" charset="0"/>
              </a:rPr>
              <a:t>by eliminating all dependency </a:t>
            </a:r>
          </a:p>
          <a:p>
            <a:pPr algn="ctr">
              <a:lnSpc>
                <a:spcPct val="110000"/>
              </a:lnSpc>
              <a:defRPr/>
            </a:pPr>
            <a:r>
              <a:rPr lang="en-US" sz="3400" b="1" i="1" dirty="0">
                <a:effectLst>
                  <a:outerShdw blurRad="38100" dist="38100" dir="2700000" algn="tl">
                    <a:srgbClr val="DDDDDD"/>
                  </a:outerShdw>
                </a:effectLst>
                <a:latin typeface="Arial Narrow" charset="0"/>
              </a:rPr>
              <a:t>on the availability of ODS.</a:t>
            </a:r>
            <a:endParaRPr lang="en-US" sz="3400" b="1" i="1" dirty="0">
              <a:solidFill>
                <a:srgbClr val="009900"/>
              </a:solidFill>
              <a:effectLst>
                <a:outerShdw blurRad="38100" dist="38100" dir="2700000" algn="tl">
                  <a:srgbClr val="DDDDDD"/>
                </a:outerShdw>
              </a:effectLst>
              <a:latin typeface="Gill Sans" charset="0"/>
            </a:endParaRPr>
          </a:p>
        </p:txBody>
      </p:sp>
      <p:sp>
        <p:nvSpPr>
          <p:cNvPr id="97284" name="Text Box 5"/>
          <p:cNvSpPr txBox="1">
            <a:spLocks noChangeArrowheads="1"/>
          </p:cNvSpPr>
          <p:nvPr/>
        </p:nvSpPr>
        <p:spPr bwMode="auto">
          <a:xfrm>
            <a:off x="485362" y="1651072"/>
            <a:ext cx="3433763" cy="1016000"/>
          </a:xfrm>
          <a:prstGeom prst="rect">
            <a:avLst/>
          </a:prstGeom>
          <a:noFill/>
          <a:ln w="12700">
            <a:noFill/>
            <a:miter lim="800000"/>
            <a:headEnd type="none" w="sm" len="sm"/>
            <a:tailEnd type="none" w="sm" len="sm"/>
          </a:ln>
        </p:spPr>
        <p:txBody>
          <a:bodyPr wrap="none">
            <a:prstTxWarp prst="textNoShape">
              <a:avLst/>
            </a:prstTxWarp>
            <a:spAutoFit/>
          </a:bodyPr>
          <a:lstStyle/>
          <a:p>
            <a:r>
              <a:rPr lang="en-US" sz="6000" b="1" u="sng" dirty="0">
                <a:solidFill>
                  <a:srgbClr val="FF0000"/>
                </a:solidFill>
                <a:latin typeface="Arial" charset="0"/>
              </a:rPr>
              <a:t>MISSION</a:t>
            </a:r>
            <a:endParaRPr lang="en-US" sz="4400" b="1" u="sng" dirty="0">
              <a:solidFill>
                <a:srgbClr val="FF0000"/>
              </a:solidFill>
              <a:latin typeface="Arial" charset="0"/>
            </a:endParaRPr>
          </a:p>
        </p:txBody>
      </p:sp>
      <p:sp>
        <p:nvSpPr>
          <p:cNvPr id="97286" name="Line 7"/>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
        <p:nvSpPr>
          <p:cNvPr id="7" name="Rectangle 20">
            <a:extLst>
              <a:ext uri="{FF2B5EF4-FFF2-40B4-BE49-F238E27FC236}">
                <a16:creationId xmlns:a16="http://schemas.microsoft.com/office/drawing/2014/main" id="{C6EF6036-070E-5049-900F-F13F1123DEAB}"/>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Program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Management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8"/>
          <p:cNvSpPr>
            <a:spLocks noChangeArrowheads="1"/>
          </p:cNvSpPr>
          <p:nvPr/>
        </p:nvSpPr>
        <p:spPr bwMode="auto">
          <a:xfrm>
            <a:off x="261733" y="2575276"/>
            <a:ext cx="8709990" cy="3615081"/>
          </a:xfrm>
          <a:prstGeom prst="rect">
            <a:avLst/>
          </a:prstGeom>
          <a:solidFill>
            <a:schemeClr val="bg2"/>
          </a:solidFill>
          <a:ln w="12700">
            <a:solidFill>
              <a:schemeClr val="bg2"/>
            </a:solidFill>
            <a:miter lim="800000"/>
            <a:headEnd type="none" w="sm" len="sm"/>
            <a:tailEnd type="none" w="sm" len="sm"/>
          </a:ln>
        </p:spPr>
        <p:txBody>
          <a:bodyPr wrap="none" anchor="ctr">
            <a:prstTxWarp prst="textNoShape">
              <a:avLst/>
            </a:prstTxWarp>
          </a:bodyPr>
          <a:lstStyle/>
          <a:p>
            <a:endParaRPr lang="en-US"/>
          </a:p>
        </p:txBody>
      </p:sp>
      <p:sp>
        <p:nvSpPr>
          <p:cNvPr id="82946" name="Text Box 2"/>
          <p:cNvSpPr txBox="1">
            <a:spLocks noChangeArrowheads="1"/>
          </p:cNvSpPr>
          <p:nvPr/>
        </p:nvSpPr>
        <p:spPr bwMode="auto">
          <a:xfrm>
            <a:off x="225287" y="2514950"/>
            <a:ext cx="8693427" cy="3624069"/>
          </a:xfrm>
          <a:prstGeom prst="rect">
            <a:avLst/>
          </a:prstGeom>
          <a:solidFill>
            <a:schemeClr val="bg1"/>
          </a:solidFill>
          <a:ln w="25400">
            <a:solidFill>
              <a:schemeClr val="tx1"/>
            </a:solidFill>
            <a:miter lim="800000"/>
            <a:headEnd type="none" w="sm" len="sm"/>
            <a:tailEnd type="none" w="sm" len="sm"/>
          </a:ln>
          <a:effectLst/>
        </p:spPr>
        <p:txBody>
          <a:bodyPr wrap="square">
            <a:prstTxWarp prst="textNoShape">
              <a:avLst/>
            </a:prstTxWarp>
            <a:spAutoFit/>
          </a:bodyPr>
          <a:lstStyle/>
          <a:p>
            <a:pPr>
              <a:lnSpc>
                <a:spcPct val="85000"/>
              </a:lnSpc>
              <a:defRPr/>
            </a:pPr>
            <a:endParaRPr lang="en-US" b="1" dirty="0">
              <a:solidFill>
                <a:srgbClr val="CC3300"/>
              </a:solidFill>
              <a:effectLst>
                <a:outerShdw blurRad="38100" dist="38100" dir="2700000" algn="tl">
                  <a:srgbClr val="DDDDDD"/>
                </a:outerShdw>
              </a:effectLst>
              <a:latin typeface="Gill Sans" charset="0"/>
            </a:endParaRPr>
          </a:p>
          <a:p>
            <a:pPr>
              <a:lnSpc>
                <a:spcPct val="85000"/>
              </a:lnSpc>
              <a:defRPr/>
            </a:pPr>
            <a:r>
              <a:rPr lang="en-US" b="1" dirty="0">
                <a:solidFill>
                  <a:srgbClr val="FF0000"/>
                </a:solidFill>
                <a:effectLst>
                  <a:outerShdw blurRad="38100" dist="38100" dir="2700000" algn="tl">
                    <a:srgbClr val="DDDDDD"/>
                  </a:outerShdw>
                </a:effectLst>
                <a:latin typeface="Gill Sans" charset="0"/>
              </a:rPr>
              <a:t>1.</a:t>
            </a:r>
            <a:r>
              <a:rPr lang="en-US" b="1" dirty="0">
                <a:effectLst>
                  <a:outerShdw blurRad="38100" dist="38100" dir="2700000" algn="tl">
                    <a:srgbClr val="DDDDDD"/>
                  </a:outerShdw>
                </a:effectLst>
                <a:latin typeface="Gill Sans" charset="0"/>
              </a:rPr>
              <a:t> Support the development of affordable alternatives</a:t>
            </a:r>
            <a:br>
              <a:rPr lang="en-US" b="1" dirty="0">
                <a:effectLst>
                  <a:outerShdw blurRad="38100" dist="38100" dir="2700000" algn="tl">
                    <a:srgbClr val="DDDDDD"/>
                  </a:outerShdw>
                </a:effectLst>
                <a:latin typeface="Gill Sans" charset="0"/>
              </a:rPr>
            </a:br>
            <a:r>
              <a:rPr lang="en-US" b="1" dirty="0">
                <a:effectLst>
                  <a:outerShdw blurRad="38100" dist="38100" dir="2700000" algn="tl">
                    <a:srgbClr val="DDDDDD"/>
                  </a:outerShdw>
                </a:effectLst>
                <a:latin typeface="Gill Sans" charset="0"/>
              </a:rPr>
              <a:t>    to ODS that do not degrade system performance.</a:t>
            </a:r>
          </a:p>
          <a:p>
            <a:pPr>
              <a:lnSpc>
                <a:spcPct val="85000"/>
              </a:lnSpc>
              <a:defRPr/>
            </a:pPr>
            <a:r>
              <a:rPr lang="en-US" sz="1200" b="1" dirty="0">
                <a:effectLst>
                  <a:outerShdw blurRad="38100" dist="38100" dir="2700000" algn="tl">
                    <a:srgbClr val="DDDDDD"/>
                  </a:outerShdw>
                </a:effectLst>
                <a:latin typeface="Gill Sans" charset="0"/>
              </a:rPr>
              <a:t>     </a:t>
            </a:r>
          </a:p>
          <a:p>
            <a:pPr>
              <a:lnSpc>
                <a:spcPct val="85000"/>
              </a:lnSpc>
              <a:defRPr/>
            </a:pPr>
            <a:r>
              <a:rPr lang="en-US" b="1" dirty="0">
                <a:solidFill>
                  <a:srgbClr val="CC3300"/>
                </a:solidFill>
                <a:effectLst>
                  <a:outerShdw blurRad="38100" dist="38100" dir="2700000" algn="tl">
                    <a:srgbClr val="DDDDDD"/>
                  </a:outerShdw>
                </a:effectLst>
                <a:latin typeface="Gill Sans" charset="0"/>
              </a:rPr>
              <a:t>2.</a:t>
            </a:r>
            <a:r>
              <a:rPr lang="en-US" b="1" dirty="0">
                <a:effectLst>
                  <a:outerShdw blurRad="38100" dist="38100" dir="2700000" algn="tl">
                    <a:srgbClr val="DDDDDD"/>
                  </a:outerShdw>
                </a:effectLst>
                <a:latin typeface="Gill Sans" charset="0"/>
              </a:rPr>
              <a:t> Promote the retrofit of Army weapon systems still</a:t>
            </a:r>
          </a:p>
          <a:p>
            <a:pPr>
              <a:lnSpc>
                <a:spcPct val="85000"/>
              </a:lnSpc>
              <a:defRPr/>
            </a:pPr>
            <a:r>
              <a:rPr lang="en-US" b="1" dirty="0">
                <a:effectLst>
                  <a:outerShdw blurRad="38100" dist="38100" dir="2700000" algn="tl">
                    <a:srgbClr val="DDDDDD"/>
                  </a:outerShdw>
                </a:effectLst>
                <a:latin typeface="Gill Sans" charset="0"/>
              </a:rPr>
              <a:t>    dependent on ODS at the earliest opportunities.</a:t>
            </a:r>
          </a:p>
          <a:p>
            <a:pPr>
              <a:lnSpc>
                <a:spcPct val="85000"/>
              </a:lnSpc>
              <a:defRPr/>
            </a:pPr>
            <a:r>
              <a:rPr lang="en-US" sz="1200" b="1" dirty="0">
                <a:effectLst>
                  <a:outerShdw blurRad="38100" dist="38100" dir="2700000" algn="tl">
                    <a:srgbClr val="DDDDDD"/>
                  </a:outerShdw>
                </a:effectLst>
                <a:latin typeface="Gill Sans" charset="0"/>
              </a:rPr>
              <a:t>     </a:t>
            </a:r>
          </a:p>
          <a:p>
            <a:pPr>
              <a:lnSpc>
                <a:spcPct val="85000"/>
              </a:lnSpc>
              <a:defRPr/>
            </a:pPr>
            <a:r>
              <a:rPr lang="en-US" b="1" dirty="0">
                <a:solidFill>
                  <a:srgbClr val="CC3300"/>
                </a:solidFill>
                <a:effectLst>
                  <a:outerShdw blurRad="38100" dist="38100" dir="2700000" algn="tl">
                    <a:srgbClr val="DDDDDD"/>
                  </a:outerShdw>
                </a:effectLst>
                <a:latin typeface="Gill Sans" charset="0"/>
              </a:rPr>
              <a:t>3.</a:t>
            </a:r>
            <a:r>
              <a:rPr lang="en-US" b="1" dirty="0">
                <a:effectLst>
                  <a:outerShdw blurRad="38100" dist="38100" dir="2700000" algn="tl">
                    <a:srgbClr val="DDDDDD"/>
                  </a:outerShdw>
                </a:effectLst>
                <a:latin typeface="Gill Sans" charset="0"/>
              </a:rPr>
              <a:t> Ensure the continued availability of ODS for Army</a:t>
            </a:r>
          </a:p>
          <a:p>
            <a:pPr>
              <a:lnSpc>
                <a:spcPct val="85000"/>
              </a:lnSpc>
              <a:defRPr/>
            </a:pPr>
            <a:r>
              <a:rPr lang="en-US" b="1" dirty="0">
                <a:effectLst>
                  <a:outerShdw blurRad="38100" dist="38100" dir="2700000" algn="tl">
                    <a:srgbClr val="DDDDDD"/>
                  </a:outerShdw>
                </a:effectLst>
                <a:latin typeface="Gill Sans" charset="0"/>
              </a:rPr>
              <a:t>    systems whose readiness dependent upon it.</a:t>
            </a:r>
          </a:p>
          <a:p>
            <a:pPr>
              <a:lnSpc>
                <a:spcPct val="85000"/>
              </a:lnSpc>
              <a:defRPr/>
            </a:pPr>
            <a:r>
              <a:rPr lang="en-US" sz="1200" b="1" dirty="0">
                <a:effectLst>
                  <a:outerShdw blurRad="38100" dist="38100" dir="2700000" algn="tl">
                    <a:srgbClr val="DDDDDD"/>
                  </a:outerShdw>
                </a:effectLst>
                <a:latin typeface="Gill Sans" charset="0"/>
              </a:rPr>
              <a:t>     </a:t>
            </a:r>
          </a:p>
          <a:p>
            <a:pPr>
              <a:lnSpc>
                <a:spcPct val="85000"/>
              </a:lnSpc>
              <a:defRPr/>
            </a:pPr>
            <a:r>
              <a:rPr lang="en-US" b="1" dirty="0">
                <a:solidFill>
                  <a:srgbClr val="CC3300"/>
                </a:solidFill>
                <a:effectLst>
                  <a:outerShdw blurRad="38100" dist="38100" dir="2700000" algn="tl">
                    <a:srgbClr val="DDDDDD"/>
                  </a:outerShdw>
                </a:effectLst>
                <a:latin typeface="Gill Sans" charset="0"/>
              </a:rPr>
              <a:t>4.</a:t>
            </a:r>
            <a:r>
              <a:rPr lang="en-US" b="1" dirty="0">
                <a:effectLst>
                  <a:outerShdw blurRad="38100" dist="38100" dir="2700000" algn="tl">
                    <a:srgbClr val="DDDDDD"/>
                  </a:outerShdw>
                </a:effectLst>
                <a:latin typeface="Gill Sans" charset="0"/>
              </a:rPr>
              <a:t> Ensure the Readiness of future Army weapons by</a:t>
            </a:r>
            <a:br>
              <a:rPr lang="en-US" b="1" dirty="0">
                <a:effectLst>
                  <a:outerShdw blurRad="38100" dist="38100" dir="2700000" algn="tl">
                    <a:srgbClr val="DDDDDD"/>
                  </a:outerShdw>
                </a:effectLst>
                <a:latin typeface="Gill Sans" charset="0"/>
              </a:rPr>
            </a:br>
            <a:r>
              <a:rPr lang="en-US" b="1" dirty="0">
                <a:effectLst>
                  <a:outerShdw blurRad="38100" dist="38100" dir="2700000" algn="tl">
                    <a:srgbClr val="DDDDDD"/>
                  </a:outerShdw>
                </a:effectLst>
                <a:latin typeface="Gill Sans" charset="0"/>
              </a:rPr>
              <a:t>    prohibiting the use of ODS in systems engineering.</a:t>
            </a:r>
          </a:p>
          <a:p>
            <a:pPr>
              <a:lnSpc>
                <a:spcPct val="85000"/>
              </a:lnSpc>
              <a:defRPr/>
            </a:pPr>
            <a:r>
              <a:rPr lang="en-US" sz="1800" b="1" dirty="0">
                <a:effectLst>
                  <a:outerShdw blurRad="38100" dist="38100" dir="2700000" algn="tl">
                    <a:srgbClr val="DDDDDD"/>
                  </a:outerShdw>
                </a:effectLst>
                <a:latin typeface="Gill Sans" charset="0"/>
              </a:rPr>
              <a:t>     </a:t>
            </a:r>
          </a:p>
        </p:txBody>
      </p:sp>
      <p:sp>
        <p:nvSpPr>
          <p:cNvPr id="82947" name="Text Box 3"/>
          <p:cNvSpPr txBox="1">
            <a:spLocks noChangeArrowheads="1"/>
          </p:cNvSpPr>
          <p:nvPr/>
        </p:nvSpPr>
        <p:spPr bwMode="auto">
          <a:xfrm>
            <a:off x="885825" y="1650311"/>
            <a:ext cx="2098651" cy="601575"/>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75000"/>
              </a:lnSpc>
              <a:defRPr/>
            </a:pPr>
            <a:r>
              <a:rPr lang="en-US" sz="4400" b="1" u="sng" dirty="0">
                <a:solidFill>
                  <a:srgbClr val="FF0000"/>
                </a:solidFill>
                <a:effectLst>
                  <a:outerShdw blurRad="38100" dist="38100" dir="2700000" algn="tl">
                    <a:srgbClr val="DDDDDD"/>
                  </a:outerShdw>
                </a:effectLst>
                <a:latin typeface="Arial" panose="020B0604020202020204" pitchFamily="34" charset="0"/>
                <a:cs typeface="Arial" panose="020B0604020202020204" pitchFamily="34" charset="0"/>
              </a:rPr>
              <a:t>VISION</a:t>
            </a:r>
            <a:endParaRPr lang="en-US" sz="4400" u="sng" dirty="0">
              <a:solidFill>
                <a:srgbClr val="FF0000"/>
              </a:solidFill>
              <a:latin typeface="Arial" panose="020B0604020202020204" pitchFamily="34" charset="0"/>
              <a:cs typeface="Arial" panose="020B0604020202020204" pitchFamily="34" charset="0"/>
            </a:endParaRPr>
          </a:p>
        </p:txBody>
      </p:sp>
      <p:sp>
        <p:nvSpPr>
          <p:cNvPr id="98310" name="Line 7"/>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
        <p:nvSpPr>
          <p:cNvPr id="7" name="Rectangle 20">
            <a:extLst>
              <a:ext uri="{FF2B5EF4-FFF2-40B4-BE49-F238E27FC236}">
                <a16:creationId xmlns:a16="http://schemas.microsoft.com/office/drawing/2014/main" id="{87516729-3911-C844-A88D-B76F33AA5D52}"/>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Program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ChangeArrowheads="1"/>
          </p:cNvSpPr>
          <p:nvPr/>
        </p:nvSpPr>
        <p:spPr bwMode="auto">
          <a:xfrm>
            <a:off x="773113" y="5610225"/>
            <a:ext cx="7353300" cy="560388"/>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70000"/>
              </a:lnSpc>
              <a:spcBef>
                <a:spcPct val="50000"/>
              </a:spcBef>
              <a:defRPr/>
            </a:pPr>
            <a:r>
              <a:rPr lang="en-US" sz="3600" b="1" i="1">
                <a:solidFill>
                  <a:srgbClr val="0000CC"/>
                </a:solidFill>
                <a:effectLst>
                  <a:outerShdw blurRad="38100" dist="38100" dir="2700000" algn="tl">
                    <a:srgbClr val="DDDDDD"/>
                  </a:outerShdw>
                </a:effectLst>
                <a:latin typeface="Gill Sans" charset="0"/>
              </a:rPr>
              <a:t>Sustainment</a:t>
            </a:r>
            <a:r>
              <a:rPr lang="en-US" sz="4000" b="1" i="1">
                <a:solidFill>
                  <a:schemeClr val="accent1"/>
                </a:solidFill>
                <a:effectLst>
                  <a:outerShdw blurRad="38100" dist="38100" dir="2700000" algn="tl">
                    <a:srgbClr val="DDDDDD"/>
                  </a:outerShdw>
                </a:effectLst>
                <a:latin typeface="Gill Sans" charset="0"/>
              </a:rPr>
              <a:t> </a:t>
            </a:r>
            <a:r>
              <a:rPr lang="en-US" sz="3600" b="1" i="1">
                <a:effectLst>
                  <a:outerShdw blurRad="38100" dist="38100" dir="2700000" algn="tl">
                    <a:srgbClr val="DDDDDD"/>
                  </a:outerShdw>
                </a:effectLst>
                <a:latin typeface="Gill Sans" charset="0"/>
              </a:rPr>
              <a:t>=</a:t>
            </a:r>
            <a:r>
              <a:rPr lang="en-US" sz="4000" b="1" i="1">
                <a:solidFill>
                  <a:schemeClr val="accent1"/>
                </a:solidFill>
                <a:effectLst>
                  <a:outerShdw blurRad="38100" dist="38100" dir="2700000" algn="tl">
                    <a:srgbClr val="DDDDDD"/>
                  </a:outerShdw>
                </a:effectLst>
                <a:latin typeface="Gill Sans" charset="0"/>
              </a:rPr>
              <a:t> </a:t>
            </a:r>
            <a:r>
              <a:rPr lang="en-US" sz="4400" b="1" i="1" u="sng">
                <a:solidFill>
                  <a:srgbClr val="3D7F01"/>
                </a:solidFill>
                <a:effectLst>
                  <a:outerShdw blurRad="38100" dist="38100" dir="2700000" algn="tl">
                    <a:srgbClr val="DDDDDD"/>
                  </a:outerShdw>
                </a:effectLst>
                <a:latin typeface="Gill Sans" charset="0"/>
              </a:rPr>
              <a:t>READINESS</a:t>
            </a:r>
          </a:p>
        </p:txBody>
      </p:sp>
      <p:graphicFrame>
        <p:nvGraphicFramePr>
          <p:cNvPr id="99330" name="Object 2"/>
          <p:cNvGraphicFramePr>
            <a:graphicFrameLocks/>
          </p:cNvGraphicFramePr>
          <p:nvPr/>
        </p:nvGraphicFramePr>
        <p:xfrm>
          <a:off x="2967038" y="3389313"/>
          <a:ext cx="3073400" cy="2008187"/>
        </p:xfrm>
        <a:graphic>
          <a:graphicData uri="http://schemas.openxmlformats.org/presentationml/2006/ole">
            <mc:AlternateContent xmlns:mc="http://schemas.openxmlformats.org/markup-compatibility/2006">
              <mc:Choice xmlns:v="urn:schemas-microsoft-com:vml" Requires="v">
                <p:oleObj spid="_x0000_s99577" name="Clip" r:id="rId4" imgW="5736960" imgH="4028760" progId="">
                  <p:embed/>
                </p:oleObj>
              </mc:Choice>
              <mc:Fallback>
                <p:oleObj name="Clip" r:id="rId4" imgW="5736960" imgH="402876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3389313"/>
                        <a:ext cx="3073400"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p:cNvGraphicFramePr>
          <p:nvPr/>
        </p:nvGraphicFramePr>
        <p:xfrm>
          <a:off x="5905500" y="1727200"/>
          <a:ext cx="2006600" cy="1071563"/>
        </p:xfrm>
        <a:graphic>
          <a:graphicData uri="http://schemas.openxmlformats.org/presentationml/2006/ole">
            <mc:AlternateContent xmlns:mc="http://schemas.openxmlformats.org/markup-compatibility/2006">
              <mc:Choice xmlns:v="urn:schemas-microsoft-com:vml" Requires="v">
                <p:oleObj spid="_x0000_s99578" name="Clip" r:id="rId6" imgW="5279760" imgH="2428560" progId="">
                  <p:embed/>
                </p:oleObj>
              </mc:Choice>
              <mc:Fallback>
                <p:oleObj name="Clip" r:id="rId6" imgW="5279760" imgH="2428560" progId="">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1727200"/>
                        <a:ext cx="20066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34" name="Freeform 10"/>
          <p:cNvSpPr>
            <a:spLocks/>
          </p:cNvSpPr>
          <p:nvPr/>
        </p:nvSpPr>
        <p:spPr bwMode="auto">
          <a:xfrm>
            <a:off x="7508875" y="2670175"/>
            <a:ext cx="944563" cy="2790825"/>
          </a:xfrm>
          <a:custGeom>
            <a:avLst/>
            <a:gdLst>
              <a:gd name="T0" fmla="*/ 217 w 595"/>
              <a:gd name="T1" fmla="*/ 1 h 613"/>
              <a:gd name="T2" fmla="*/ 271 w 595"/>
              <a:gd name="T3" fmla="*/ 8 h 613"/>
              <a:gd name="T4" fmla="*/ 315 w 595"/>
              <a:gd name="T5" fmla="*/ 17 h 613"/>
              <a:gd name="T6" fmla="*/ 358 w 595"/>
              <a:gd name="T7" fmla="*/ 29 h 613"/>
              <a:gd name="T8" fmla="*/ 411 w 595"/>
              <a:gd name="T9" fmla="*/ 51 h 613"/>
              <a:gd name="T10" fmla="*/ 455 w 595"/>
              <a:gd name="T11" fmla="*/ 76 h 613"/>
              <a:gd name="T12" fmla="*/ 488 w 595"/>
              <a:gd name="T13" fmla="*/ 98 h 613"/>
              <a:gd name="T14" fmla="*/ 513 w 595"/>
              <a:gd name="T15" fmla="*/ 121 h 613"/>
              <a:gd name="T16" fmla="*/ 537 w 595"/>
              <a:gd name="T17" fmla="*/ 148 h 613"/>
              <a:gd name="T18" fmla="*/ 558 w 595"/>
              <a:gd name="T19" fmla="*/ 174 h 613"/>
              <a:gd name="T20" fmla="*/ 576 w 595"/>
              <a:gd name="T21" fmla="*/ 208 h 613"/>
              <a:gd name="T22" fmla="*/ 588 w 595"/>
              <a:gd name="T23" fmla="*/ 239 h 613"/>
              <a:gd name="T24" fmla="*/ 594 w 595"/>
              <a:gd name="T25" fmla="*/ 280 h 613"/>
              <a:gd name="T26" fmla="*/ 590 w 595"/>
              <a:gd name="T27" fmla="*/ 317 h 613"/>
              <a:gd name="T28" fmla="*/ 580 w 595"/>
              <a:gd name="T29" fmla="*/ 351 h 613"/>
              <a:gd name="T30" fmla="*/ 566 w 595"/>
              <a:gd name="T31" fmla="*/ 381 h 613"/>
              <a:gd name="T32" fmla="*/ 539 w 595"/>
              <a:gd name="T33" fmla="*/ 420 h 613"/>
              <a:gd name="T34" fmla="*/ 510 w 595"/>
              <a:gd name="T35" fmla="*/ 450 h 613"/>
              <a:gd name="T36" fmla="*/ 478 w 595"/>
              <a:gd name="T37" fmla="*/ 475 h 613"/>
              <a:gd name="T38" fmla="*/ 436 w 595"/>
              <a:gd name="T39" fmla="*/ 502 h 613"/>
              <a:gd name="T40" fmla="*/ 388 w 595"/>
              <a:gd name="T41" fmla="*/ 526 h 613"/>
              <a:gd name="T42" fmla="*/ 292 w 595"/>
              <a:gd name="T43" fmla="*/ 554 h 613"/>
              <a:gd name="T44" fmla="*/ 208 w 595"/>
              <a:gd name="T45" fmla="*/ 566 h 613"/>
              <a:gd name="T46" fmla="*/ 160 w 595"/>
              <a:gd name="T47" fmla="*/ 612 h 613"/>
              <a:gd name="T48" fmla="*/ 162 w 595"/>
              <a:gd name="T49" fmla="*/ 415 h 613"/>
              <a:gd name="T50" fmla="*/ 210 w 595"/>
              <a:gd name="T51" fmla="*/ 457 h 613"/>
              <a:gd name="T52" fmla="*/ 283 w 595"/>
              <a:gd name="T53" fmla="*/ 443 h 613"/>
              <a:gd name="T54" fmla="*/ 360 w 595"/>
              <a:gd name="T55" fmla="*/ 413 h 613"/>
              <a:gd name="T56" fmla="*/ 403 w 595"/>
              <a:gd name="T57" fmla="*/ 386 h 613"/>
              <a:gd name="T58" fmla="*/ 438 w 595"/>
              <a:gd name="T59" fmla="*/ 358 h 613"/>
              <a:gd name="T60" fmla="*/ 465 w 595"/>
              <a:gd name="T61" fmla="*/ 325 h 613"/>
              <a:gd name="T62" fmla="*/ 487 w 595"/>
              <a:gd name="T63" fmla="*/ 286 h 613"/>
              <a:gd name="T64" fmla="*/ 496 w 595"/>
              <a:gd name="T65" fmla="*/ 245 h 613"/>
              <a:gd name="T66" fmla="*/ 495 w 595"/>
              <a:gd name="T67" fmla="*/ 210 h 613"/>
              <a:gd name="T68" fmla="*/ 487 w 595"/>
              <a:gd name="T69" fmla="*/ 176 h 613"/>
              <a:gd name="T70" fmla="*/ 470 w 595"/>
              <a:gd name="T71" fmla="*/ 142 h 613"/>
              <a:gd name="T72" fmla="*/ 437 w 595"/>
              <a:gd name="T73" fmla="*/ 101 h 613"/>
              <a:gd name="T74" fmla="*/ 395 w 595"/>
              <a:gd name="T75" fmla="*/ 68 h 613"/>
              <a:gd name="T76" fmla="*/ 353 w 595"/>
              <a:gd name="T77" fmla="*/ 43 h 613"/>
              <a:gd name="T78" fmla="*/ 311 w 595"/>
              <a:gd name="T79" fmla="*/ 27 h 613"/>
              <a:gd name="T80" fmla="*/ 279 w 595"/>
              <a:gd name="T81" fmla="*/ 17 h 613"/>
              <a:gd name="T82" fmla="*/ 239 w 595"/>
              <a:gd name="T83" fmla="*/ 10 h 613"/>
              <a:gd name="T84" fmla="*/ 147 w 595"/>
              <a:gd name="T85" fmla="*/ 0 h 6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5"/>
              <a:gd name="T130" fmla="*/ 0 h 613"/>
              <a:gd name="T131" fmla="*/ 595 w 595"/>
              <a:gd name="T132" fmla="*/ 613 h 6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5" h="613">
                <a:moveTo>
                  <a:pt x="147" y="0"/>
                </a:moveTo>
                <a:lnTo>
                  <a:pt x="217" y="1"/>
                </a:lnTo>
                <a:lnTo>
                  <a:pt x="241" y="3"/>
                </a:lnTo>
                <a:lnTo>
                  <a:pt x="271" y="8"/>
                </a:lnTo>
                <a:lnTo>
                  <a:pt x="293" y="11"/>
                </a:lnTo>
                <a:lnTo>
                  <a:pt x="315" y="17"/>
                </a:lnTo>
                <a:lnTo>
                  <a:pt x="338" y="23"/>
                </a:lnTo>
                <a:lnTo>
                  <a:pt x="358" y="29"/>
                </a:lnTo>
                <a:lnTo>
                  <a:pt x="382" y="39"/>
                </a:lnTo>
                <a:lnTo>
                  <a:pt x="411" y="51"/>
                </a:lnTo>
                <a:lnTo>
                  <a:pt x="433" y="63"/>
                </a:lnTo>
                <a:lnTo>
                  <a:pt x="455" y="76"/>
                </a:lnTo>
                <a:lnTo>
                  <a:pt x="470" y="85"/>
                </a:lnTo>
                <a:lnTo>
                  <a:pt x="488" y="98"/>
                </a:lnTo>
                <a:lnTo>
                  <a:pt x="500" y="107"/>
                </a:lnTo>
                <a:lnTo>
                  <a:pt x="513" y="121"/>
                </a:lnTo>
                <a:lnTo>
                  <a:pt x="525" y="134"/>
                </a:lnTo>
                <a:lnTo>
                  <a:pt x="537" y="148"/>
                </a:lnTo>
                <a:lnTo>
                  <a:pt x="546" y="159"/>
                </a:lnTo>
                <a:lnTo>
                  <a:pt x="558" y="174"/>
                </a:lnTo>
                <a:lnTo>
                  <a:pt x="569" y="191"/>
                </a:lnTo>
                <a:lnTo>
                  <a:pt x="576" y="208"/>
                </a:lnTo>
                <a:lnTo>
                  <a:pt x="582" y="223"/>
                </a:lnTo>
                <a:lnTo>
                  <a:pt x="588" y="239"/>
                </a:lnTo>
                <a:lnTo>
                  <a:pt x="592" y="257"/>
                </a:lnTo>
                <a:lnTo>
                  <a:pt x="594" y="280"/>
                </a:lnTo>
                <a:lnTo>
                  <a:pt x="593" y="301"/>
                </a:lnTo>
                <a:lnTo>
                  <a:pt x="590" y="317"/>
                </a:lnTo>
                <a:lnTo>
                  <a:pt x="586" y="333"/>
                </a:lnTo>
                <a:lnTo>
                  <a:pt x="580" y="351"/>
                </a:lnTo>
                <a:lnTo>
                  <a:pt x="574" y="368"/>
                </a:lnTo>
                <a:lnTo>
                  <a:pt x="566" y="381"/>
                </a:lnTo>
                <a:lnTo>
                  <a:pt x="554" y="399"/>
                </a:lnTo>
                <a:lnTo>
                  <a:pt x="539" y="420"/>
                </a:lnTo>
                <a:lnTo>
                  <a:pt x="523" y="436"/>
                </a:lnTo>
                <a:lnTo>
                  <a:pt x="510" y="450"/>
                </a:lnTo>
                <a:lnTo>
                  <a:pt x="494" y="463"/>
                </a:lnTo>
                <a:lnTo>
                  <a:pt x="478" y="475"/>
                </a:lnTo>
                <a:lnTo>
                  <a:pt x="459" y="487"/>
                </a:lnTo>
                <a:lnTo>
                  <a:pt x="436" y="502"/>
                </a:lnTo>
                <a:lnTo>
                  <a:pt x="413" y="513"/>
                </a:lnTo>
                <a:lnTo>
                  <a:pt x="388" y="526"/>
                </a:lnTo>
                <a:lnTo>
                  <a:pt x="335" y="543"/>
                </a:lnTo>
                <a:lnTo>
                  <a:pt x="292" y="554"/>
                </a:lnTo>
                <a:lnTo>
                  <a:pt x="246" y="562"/>
                </a:lnTo>
                <a:lnTo>
                  <a:pt x="208" y="566"/>
                </a:lnTo>
                <a:lnTo>
                  <a:pt x="160" y="569"/>
                </a:lnTo>
                <a:lnTo>
                  <a:pt x="160" y="612"/>
                </a:lnTo>
                <a:lnTo>
                  <a:pt x="0" y="515"/>
                </a:lnTo>
                <a:lnTo>
                  <a:pt x="162" y="415"/>
                </a:lnTo>
                <a:lnTo>
                  <a:pt x="162" y="460"/>
                </a:lnTo>
                <a:lnTo>
                  <a:pt x="210" y="457"/>
                </a:lnTo>
                <a:lnTo>
                  <a:pt x="246" y="451"/>
                </a:lnTo>
                <a:lnTo>
                  <a:pt x="283" y="443"/>
                </a:lnTo>
                <a:lnTo>
                  <a:pt x="335" y="425"/>
                </a:lnTo>
                <a:lnTo>
                  <a:pt x="360" y="413"/>
                </a:lnTo>
                <a:lnTo>
                  <a:pt x="383" y="400"/>
                </a:lnTo>
                <a:lnTo>
                  <a:pt x="403" y="386"/>
                </a:lnTo>
                <a:lnTo>
                  <a:pt x="422" y="372"/>
                </a:lnTo>
                <a:lnTo>
                  <a:pt x="438" y="358"/>
                </a:lnTo>
                <a:lnTo>
                  <a:pt x="451" y="344"/>
                </a:lnTo>
                <a:lnTo>
                  <a:pt x="465" y="325"/>
                </a:lnTo>
                <a:lnTo>
                  <a:pt x="478" y="305"/>
                </a:lnTo>
                <a:lnTo>
                  <a:pt x="487" y="286"/>
                </a:lnTo>
                <a:lnTo>
                  <a:pt x="491" y="267"/>
                </a:lnTo>
                <a:lnTo>
                  <a:pt x="496" y="245"/>
                </a:lnTo>
                <a:lnTo>
                  <a:pt x="496" y="225"/>
                </a:lnTo>
                <a:lnTo>
                  <a:pt x="495" y="210"/>
                </a:lnTo>
                <a:lnTo>
                  <a:pt x="493" y="195"/>
                </a:lnTo>
                <a:lnTo>
                  <a:pt x="487" y="176"/>
                </a:lnTo>
                <a:lnTo>
                  <a:pt x="479" y="159"/>
                </a:lnTo>
                <a:lnTo>
                  <a:pt x="470" y="142"/>
                </a:lnTo>
                <a:lnTo>
                  <a:pt x="458" y="124"/>
                </a:lnTo>
                <a:lnTo>
                  <a:pt x="437" y="101"/>
                </a:lnTo>
                <a:lnTo>
                  <a:pt x="419" y="84"/>
                </a:lnTo>
                <a:lnTo>
                  <a:pt x="395" y="68"/>
                </a:lnTo>
                <a:lnTo>
                  <a:pt x="371" y="53"/>
                </a:lnTo>
                <a:lnTo>
                  <a:pt x="353" y="43"/>
                </a:lnTo>
                <a:lnTo>
                  <a:pt x="332" y="35"/>
                </a:lnTo>
                <a:lnTo>
                  <a:pt x="311" y="27"/>
                </a:lnTo>
                <a:lnTo>
                  <a:pt x="295" y="22"/>
                </a:lnTo>
                <a:lnTo>
                  <a:pt x="279" y="17"/>
                </a:lnTo>
                <a:lnTo>
                  <a:pt x="258" y="12"/>
                </a:lnTo>
                <a:lnTo>
                  <a:pt x="239" y="10"/>
                </a:lnTo>
                <a:lnTo>
                  <a:pt x="213" y="5"/>
                </a:lnTo>
                <a:lnTo>
                  <a:pt x="147" y="0"/>
                </a:lnTo>
              </a:path>
            </a:pathLst>
          </a:custGeom>
          <a:solidFill>
            <a:srgbClr val="FF3300"/>
          </a:solidFill>
          <a:ln w="12700" cap="rnd">
            <a:solidFill>
              <a:srgbClr val="000000"/>
            </a:solidFill>
            <a:round/>
            <a:headEnd/>
            <a:tailEnd/>
          </a:ln>
        </p:spPr>
        <p:txBody>
          <a:bodyPr>
            <a:prstTxWarp prst="textNoShape">
              <a:avLst/>
            </a:prstTxWarp>
          </a:bodyPr>
          <a:lstStyle/>
          <a:p>
            <a:endParaRPr lang="en-US"/>
          </a:p>
        </p:txBody>
      </p:sp>
      <p:sp>
        <p:nvSpPr>
          <p:cNvPr id="86028" name="Rectangle 12"/>
          <p:cNvSpPr>
            <a:spLocks noChangeArrowheads="1"/>
          </p:cNvSpPr>
          <p:nvPr/>
        </p:nvSpPr>
        <p:spPr bwMode="auto">
          <a:xfrm>
            <a:off x="7802563" y="4246563"/>
            <a:ext cx="1154112" cy="519112"/>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800" b="1" i="1" dirty="0">
                <a:effectLst>
                  <a:outerShdw blurRad="38100" dist="38100" dir="2700000" algn="tl">
                    <a:srgbClr val="DDDDDD"/>
                  </a:outerShdw>
                </a:effectLst>
                <a:latin typeface="Gill Sans" charset="0"/>
              </a:rPr>
              <a:t>CFCs</a:t>
            </a:r>
          </a:p>
        </p:txBody>
      </p:sp>
      <p:sp>
        <p:nvSpPr>
          <p:cNvPr id="99341" name="Line 24"/>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
        <p:nvSpPr>
          <p:cNvPr id="86043" name="Rectangle 27"/>
          <p:cNvSpPr>
            <a:spLocks noChangeArrowheads="1"/>
          </p:cNvSpPr>
          <p:nvPr/>
        </p:nvSpPr>
        <p:spPr bwMode="auto">
          <a:xfrm>
            <a:off x="3236913" y="3910013"/>
            <a:ext cx="2547937" cy="920750"/>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80000"/>
              </a:lnSpc>
              <a:defRPr/>
            </a:pPr>
            <a:r>
              <a:rPr lang="en-US" sz="3400" b="1" dirty="0">
                <a:solidFill>
                  <a:srgbClr val="0000CC"/>
                </a:solidFill>
                <a:effectLst>
                  <a:outerShdw blurRad="38100" dist="38100" dir="2700000" algn="tl">
                    <a:srgbClr val="DDDDDD"/>
                  </a:outerShdw>
                </a:effectLst>
                <a:latin typeface="Gill Sans" charset="0"/>
              </a:rPr>
              <a:t>ARMY ODS</a:t>
            </a:r>
          </a:p>
          <a:p>
            <a:pPr algn="ctr">
              <a:lnSpc>
                <a:spcPct val="80000"/>
              </a:lnSpc>
              <a:defRPr/>
            </a:pPr>
            <a:r>
              <a:rPr lang="en-US" sz="3400" b="1" dirty="0">
                <a:solidFill>
                  <a:srgbClr val="0000CC"/>
                </a:solidFill>
                <a:effectLst>
                  <a:outerShdw blurRad="38100" dist="38100" dir="2700000" algn="tl">
                    <a:srgbClr val="DDDDDD"/>
                  </a:outerShdw>
                </a:effectLst>
                <a:latin typeface="Gill Sans" charset="0"/>
              </a:rPr>
              <a:t>RESERVE</a:t>
            </a:r>
          </a:p>
        </p:txBody>
      </p:sp>
      <p:pic>
        <p:nvPicPr>
          <p:cNvPr id="99343" name="Picture 20"/>
          <p:cNvPicPr>
            <a:picLocks noChangeAspect="1"/>
          </p:cNvPicPr>
          <p:nvPr/>
        </p:nvPicPr>
        <p:blipFill>
          <a:blip r:embed="rId8"/>
          <a:srcRect/>
          <a:stretch>
            <a:fillRect/>
          </a:stretch>
        </p:blipFill>
        <p:spPr bwMode="auto">
          <a:xfrm>
            <a:off x="195263" y="1441450"/>
            <a:ext cx="1993900" cy="1325563"/>
          </a:xfrm>
          <a:prstGeom prst="rect">
            <a:avLst/>
          </a:prstGeom>
          <a:noFill/>
          <a:ln w="9525">
            <a:noFill/>
            <a:miter lim="800000"/>
            <a:headEnd/>
            <a:tailEnd/>
          </a:ln>
        </p:spPr>
      </p:pic>
      <p:pic>
        <p:nvPicPr>
          <p:cNvPr id="99350" name="Picture 4"/>
          <p:cNvPicPr>
            <a:picLocks noChangeArrowheads="1"/>
          </p:cNvPicPr>
          <p:nvPr/>
        </p:nvPicPr>
        <p:blipFill>
          <a:blip r:embed="rId9"/>
          <a:srcRect/>
          <a:stretch>
            <a:fillRect/>
          </a:stretch>
        </p:blipFill>
        <p:spPr bwMode="auto">
          <a:xfrm>
            <a:off x="1685348" y="2327275"/>
            <a:ext cx="1971662" cy="942975"/>
          </a:xfrm>
          <a:prstGeom prst="rect">
            <a:avLst/>
          </a:prstGeom>
          <a:noFill/>
          <a:ln w="9525">
            <a:noFill/>
            <a:miter lim="800000"/>
            <a:headEnd/>
            <a:tailEnd/>
          </a:ln>
        </p:spPr>
      </p:pic>
      <p:sp>
        <p:nvSpPr>
          <p:cNvPr id="99345" name="Rectangle 27"/>
          <p:cNvSpPr>
            <a:spLocks noChangeArrowheads="1"/>
          </p:cNvSpPr>
          <p:nvPr/>
        </p:nvSpPr>
        <p:spPr bwMode="auto">
          <a:xfrm>
            <a:off x="139700" y="2743200"/>
            <a:ext cx="1562100" cy="71438"/>
          </a:xfrm>
          <a:prstGeom prst="rect">
            <a:avLst/>
          </a:prstGeom>
          <a:solidFill>
            <a:schemeClr val="bg1"/>
          </a:solidFill>
          <a:ln w="12699">
            <a:solidFill>
              <a:schemeClr val="bg1"/>
            </a:solidFill>
            <a:round/>
            <a:headEnd type="none" w="sm" len="sm"/>
            <a:tailEnd type="none" w="sm" len="sm"/>
          </a:ln>
        </p:spPr>
        <p:txBody>
          <a:bodyPr>
            <a:prstTxWarp prst="textNoShape">
              <a:avLst/>
            </a:prstTxWarp>
          </a:bodyPr>
          <a:lstStyle/>
          <a:p>
            <a:endParaRPr lang="en-US"/>
          </a:p>
        </p:txBody>
      </p:sp>
      <p:sp>
        <p:nvSpPr>
          <p:cNvPr id="99346" name="Rectangle 28"/>
          <p:cNvSpPr>
            <a:spLocks noChangeArrowheads="1"/>
          </p:cNvSpPr>
          <p:nvPr/>
        </p:nvSpPr>
        <p:spPr bwMode="auto">
          <a:xfrm>
            <a:off x="173038" y="1409700"/>
            <a:ext cx="2062162" cy="68263"/>
          </a:xfrm>
          <a:prstGeom prst="rect">
            <a:avLst/>
          </a:prstGeom>
          <a:solidFill>
            <a:schemeClr val="bg1"/>
          </a:solidFill>
          <a:ln w="12699">
            <a:solidFill>
              <a:schemeClr val="bg1"/>
            </a:solidFill>
            <a:round/>
            <a:headEnd type="none" w="sm" len="sm"/>
            <a:tailEnd type="none" w="sm" len="sm"/>
          </a:ln>
        </p:spPr>
        <p:txBody>
          <a:bodyPr>
            <a:prstTxWarp prst="textNoShape">
              <a:avLst/>
            </a:prstTxWarp>
          </a:bodyPr>
          <a:lstStyle/>
          <a:p>
            <a:endParaRPr lang="en-US"/>
          </a:p>
        </p:txBody>
      </p:sp>
      <p:sp>
        <p:nvSpPr>
          <p:cNvPr id="99347" name="Rectangle 29"/>
          <p:cNvSpPr>
            <a:spLocks noChangeArrowheads="1"/>
          </p:cNvSpPr>
          <p:nvPr/>
        </p:nvSpPr>
        <p:spPr bwMode="auto">
          <a:xfrm rot="-5400000">
            <a:off x="-817562" y="2332038"/>
            <a:ext cx="2062162" cy="68262"/>
          </a:xfrm>
          <a:prstGeom prst="rect">
            <a:avLst/>
          </a:prstGeom>
          <a:solidFill>
            <a:schemeClr val="bg1"/>
          </a:solidFill>
          <a:ln w="12699">
            <a:solidFill>
              <a:schemeClr val="bg1"/>
            </a:solidFill>
            <a:round/>
            <a:headEnd type="none" w="sm" len="sm"/>
            <a:tailEnd type="none" w="sm" len="sm"/>
          </a:ln>
        </p:spPr>
        <p:txBody>
          <a:bodyPr>
            <a:prstTxWarp prst="textNoShape">
              <a:avLst/>
            </a:prstTxWarp>
          </a:bodyPr>
          <a:lstStyle/>
          <a:p>
            <a:endParaRPr lang="en-US"/>
          </a:p>
        </p:txBody>
      </p:sp>
      <p:sp>
        <p:nvSpPr>
          <p:cNvPr id="99348" name="Rectangle 30"/>
          <p:cNvSpPr>
            <a:spLocks noChangeArrowheads="1"/>
          </p:cNvSpPr>
          <p:nvPr/>
        </p:nvSpPr>
        <p:spPr bwMode="auto">
          <a:xfrm rot="-5400000">
            <a:off x="1737519" y="1902619"/>
            <a:ext cx="942975" cy="74613"/>
          </a:xfrm>
          <a:prstGeom prst="rect">
            <a:avLst/>
          </a:prstGeom>
          <a:solidFill>
            <a:schemeClr val="bg1"/>
          </a:solidFill>
          <a:ln w="12699">
            <a:solidFill>
              <a:schemeClr val="bg1"/>
            </a:solidFill>
            <a:round/>
            <a:headEnd type="none" w="sm" len="sm"/>
            <a:tailEnd type="none" w="sm" len="sm"/>
          </a:ln>
        </p:spPr>
        <p:txBody>
          <a:bodyPr>
            <a:prstTxWarp prst="textNoShape">
              <a:avLst/>
            </a:prstTxWarp>
          </a:bodyPr>
          <a:lstStyle/>
          <a:p>
            <a:endParaRPr lang="en-US"/>
          </a:p>
        </p:txBody>
      </p:sp>
      <p:sp>
        <p:nvSpPr>
          <p:cNvPr id="25" name="Freeform 10"/>
          <p:cNvSpPr>
            <a:spLocks/>
          </p:cNvSpPr>
          <p:nvPr/>
        </p:nvSpPr>
        <p:spPr bwMode="auto">
          <a:xfrm>
            <a:off x="358775" y="2873375"/>
            <a:ext cx="1533525" cy="2486025"/>
          </a:xfrm>
          <a:custGeom>
            <a:avLst/>
            <a:gdLst>
              <a:gd name="T0" fmla="*/ 217 w 595"/>
              <a:gd name="T1" fmla="*/ 1 h 613"/>
              <a:gd name="T2" fmla="*/ 271 w 595"/>
              <a:gd name="T3" fmla="*/ 8 h 613"/>
              <a:gd name="T4" fmla="*/ 315 w 595"/>
              <a:gd name="T5" fmla="*/ 17 h 613"/>
              <a:gd name="T6" fmla="*/ 358 w 595"/>
              <a:gd name="T7" fmla="*/ 29 h 613"/>
              <a:gd name="T8" fmla="*/ 411 w 595"/>
              <a:gd name="T9" fmla="*/ 51 h 613"/>
              <a:gd name="T10" fmla="*/ 455 w 595"/>
              <a:gd name="T11" fmla="*/ 76 h 613"/>
              <a:gd name="T12" fmla="*/ 488 w 595"/>
              <a:gd name="T13" fmla="*/ 98 h 613"/>
              <a:gd name="T14" fmla="*/ 513 w 595"/>
              <a:gd name="T15" fmla="*/ 121 h 613"/>
              <a:gd name="T16" fmla="*/ 537 w 595"/>
              <a:gd name="T17" fmla="*/ 148 h 613"/>
              <a:gd name="T18" fmla="*/ 558 w 595"/>
              <a:gd name="T19" fmla="*/ 174 h 613"/>
              <a:gd name="T20" fmla="*/ 576 w 595"/>
              <a:gd name="T21" fmla="*/ 208 h 613"/>
              <a:gd name="T22" fmla="*/ 588 w 595"/>
              <a:gd name="T23" fmla="*/ 239 h 613"/>
              <a:gd name="T24" fmla="*/ 594 w 595"/>
              <a:gd name="T25" fmla="*/ 280 h 613"/>
              <a:gd name="T26" fmla="*/ 590 w 595"/>
              <a:gd name="T27" fmla="*/ 317 h 613"/>
              <a:gd name="T28" fmla="*/ 580 w 595"/>
              <a:gd name="T29" fmla="*/ 351 h 613"/>
              <a:gd name="T30" fmla="*/ 566 w 595"/>
              <a:gd name="T31" fmla="*/ 381 h 613"/>
              <a:gd name="T32" fmla="*/ 539 w 595"/>
              <a:gd name="T33" fmla="*/ 420 h 613"/>
              <a:gd name="T34" fmla="*/ 510 w 595"/>
              <a:gd name="T35" fmla="*/ 450 h 613"/>
              <a:gd name="T36" fmla="*/ 478 w 595"/>
              <a:gd name="T37" fmla="*/ 475 h 613"/>
              <a:gd name="T38" fmla="*/ 436 w 595"/>
              <a:gd name="T39" fmla="*/ 502 h 613"/>
              <a:gd name="T40" fmla="*/ 388 w 595"/>
              <a:gd name="T41" fmla="*/ 526 h 613"/>
              <a:gd name="T42" fmla="*/ 292 w 595"/>
              <a:gd name="T43" fmla="*/ 554 h 613"/>
              <a:gd name="T44" fmla="*/ 208 w 595"/>
              <a:gd name="T45" fmla="*/ 566 h 613"/>
              <a:gd name="T46" fmla="*/ 160 w 595"/>
              <a:gd name="T47" fmla="*/ 612 h 613"/>
              <a:gd name="T48" fmla="*/ 162 w 595"/>
              <a:gd name="T49" fmla="*/ 415 h 613"/>
              <a:gd name="T50" fmla="*/ 210 w 595"/>
              <a:gd name="T51" fmla="*/ 457 h 613"/>
              <a:gd name="T52" fmla="*/ 283 w 595"/>
              <a:gd name="T53" fmla="*/ 443 h 613"/>
              <a:gd name="T54" fmla="*/ 360 w 595"/>
              <a:gd name="T55" fmla="*/ 413 h 613"/>
              <a:gd name="T56" fmla="*/ 403 w 595"/>
              <a:gd name="T57" fmla="*/ 386 h 613"/>
              <a:gd name="T58" fmla="*/ 438 w 595"/>
              <a:gd name="T59" fmla="*/ 358 h 613"/>
              <a:gd name="T60" fmla="*/ 465 w 595"/>
              <a:gd name="T61" fmla="*/ 325 h 613"/>
              <a:gd name="T62" fmla="*/ 487 w 595"/>
              <a:gd name="T63" fmla="*/ 286 h 613"/>
              <a:gd name="T64" fmla="*/ 496 w 595"/>
              <a:gd name="T65" fmla="*/ 245 h 613"/>
              <a:gd name="T66" fmla="*/ 495 w 595"/>
              <a:gd name="T67" fmla="*/ 210 h 613"/>
              <a:gd name="T68" fmla="*/ 487 w 595"/>
              <a:gd name="T69" fmla="*/ 176 h 613"/>
              <a:gd name="T70" fmla="*/ 470 w 595"/>
              <a:gd name="T71" fmla="*/ 142 h 613"/>
              <a:gd name="T72" fmla="*/ 437 w 595"/>
              <a:gd name="T73" fmla="*/ 101 h 613"/>
              <a:gd name="T74" fmla="*/ 395 w 595"/>
              <a:gd name="T75" fmla="*/ 68 h 613"/>
              <a:gd name="T76" fmla="*/ 353 w 595"/>
              <a:gd name="T77" fmla="*/ 43 h 613"/>
              <a:gd name="T78" fmla="*/ 311 w 595"/>
              <a:gd name="T79" fmla="*/ 27 h 613"/>
              <a:gd name="T80" fmla="*/ 279 w 595"/>
              <a:gd name="T81" fmla="*/ 17 h 613"/>
              <a:gd name="T82" fmla="*/ 239 w 595"/>
              <a:gd name="T83" fmla="*/ 10 h 613"/>
              <a:gd name="T84" fmla="*/ 147 w 595"/>
              <a:gd name="T85" fmla="*/ 0 h 6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5"/>
              <a:gd name="T130" fmla="*/ 0 h 613"/>
              <a:gd name="T131" fmla="*/ 595 w 595"/>
              <a:gd name="T132" fmla="*/ 613 h 6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5" h="613">
                <a:moveTo>
                  <a:pt x="147" y="0"/>
                </a:moveTo>
                <a:lnTo>
                  <a:pt x="217" y="1"/>
                </a:lnTo>
                <a:lnTo>
                  <a:pt x="241" y="3"/>
                </a:lnTo>
                <a:lnTo>
                  <a:pt x="271" y="8"/>
                </a:lnTo>
                <a:lnTo>
                  <a:pt x="293" y="11"/>
                </a:lnTo>
                <a:lnTo>
                  <a:pt x="315" y="17"/>
                </a:lnTo>
                <a:lnTo>
                  <a:pt x="338" y="23"/>
                </a:lnTo>
                <a:lnTo>
                  <a:pt x="358" y="29"/>
                </a:lnTo>
                <a:lnTo>
                  <a:pt x="382" y="39"/>
                </a:lnTo>
                <a:lnTo>
                  <a:pt x="411" y="51"/>
                </a:lnTo>
                <a:lnTo>
                  <a:pt x="433" y="63"/>
                </a:lnTo>
                <a:lnTo>
                  <a:pt x="455" y="76"/>
                </a:lnTo>
                <a:lnTo>
                  <a:pt x="470" y="85"/>
                </a:lnTo>
                <a:lnTo>
                  <a:pt x="488" y="98"/>
                </a:lnTo>
                <a:lnTo>
                  <a:pt x="500" y="107"/>
                </a:lnTo>
                <a:lnTo>
                  <a:pt x="513" y="121"/>
                </a:lnTo>
                <a:lnTo>
                  <a:pt x="525" y="134"/>
                </a:lnTo>
                <a:lnTo>
                  <a:pt x="537" y="148"/>
                </a:lnTo>
                <a:lnTo>
                  <a:pt x="546" y="159"/>
                </a:lnTo>
                <a:lnTo>
                  <a:pt x="558" y="174"/>
                </a:lnTo>
                <a:lnTo>
                  <a:pt x="569" y="191"/>
                </a:lnTo>
                <a:lnTo>
                  <a:pt x="576" y="208"/>
                </a:lnTo>
                <a:lnTo>
                  <a:pt x="582" y="223"/>
                </a:lnTo>
                <a:lnTo>
                  <a:pt x="588" y="239"/>
                </a:lnTo>
                <a:lnTo>
                  <a:pt x="592" y="257"/>
                </a:lnTo>
                <a:lnTo>
                  <a:pt x="594" y="280"/>
                </a:lnTo>
                <a:lnTo>
                  <a:pt x="593" y="301"/>
                </a:lnTo>
                <a:lnTo>
                  <a:pt x="590" y="317"/>
                </a:lnTo>
                <a:lnTo>
                  <a:pt x="586" y="333"/>
                </a:lnTo>
                <a:lnTo>
                  <a:pt x="580" y="351"/>
                </a:lnTo>
                <a:lnTo>
                  <a:pt x="574" y="368"/>
                </a:lnTo>
                <a:lnTo>
                  <a:pt x="566" y="381"/>
                </a:lnTo>
                <a:lnTo>
                  <a:pt x="554" y="399"/>
                </a:lnTo>
                <a:lnTo>
                  <a:pt x="539" y="420"/>
                </a:lnTo>
                <a:lnTo>
                  <a:pt x="523" y="436"/>
                </a:lnTo>
                <a:lnTo>
                  <a:pt x="510" y="450"/>
                </a:lnTo>
                <a:lnTo>
                  <a:pt x="494" y="463"/>
                </a:lnTo>
                <a:lnTo>
                  <a:pt x="478" y="475"/>
                </a:lnTo>
                <a:lnTo>
                  <a:pt x="459" y="487"/>
                </a:lnTo>
                <a:lnTo>
                  <a:pt x="436" y="502"/>
                </a:lnTo>
                <a:lnTo>
                  <a:pt x="413" y="513"/>
                </a:lnTo>
                <a:lnTo>
                  <a:pt x="388" y="526"/>
                </a:lnTo>
                <a:lnTo>
                  <a:pt x="335" y="543"/>
                </a:lnTo>
                <a:lnTo>
                  <a:pt x="292" y="554"/>
                </a:lnTo>
                <a:lnTo>
                  <a:pt x="246" y="562"/>
                </a:lnTo>
                <a:lnTo>
                  <a:pt x="208" y="566"/>
                </a:lnTo>
                <a:lnTo>
                  <a:pt x="160" y="569"/>
                </a:lnTo>
                <a:lnTo>
                  <a:pt x="160" y="612"/>
                </a:lnTo>
                <a:lnTo>
                  <a:pt x="0" y="515"/>
                </a:lnTo>
                <a:lnTo>
                  <a:pt x="162" y="415"/>
                </a:lnTo>
                <a:lnTo>
                  <a:pt x="162" y="460"/>
                </a:lnTo>
                <a:lnTo>
                  <a:pt x="210" y="457"/>
                </a:lnTo>
                <a:lnTo>
                  <a:pt x="246" y="451"/>
                </a:lnTo>
                <a:lnTo>
                  <a:pt x="283" y="443"/>
                </a:lnTo>
                <a:lnTo>
                  <a:pt x="335" y="425"/>
                </a:lnTo>
                <a:lnTo>
                  <a:pt x="360" y="413"/>
                </a:lnTo>
                <a:lnTo>
                  <a:pt x="383" y="400"/>
                </a:lnTo>
                <a:lnTo>
                  <a:pt x="403" y="386"/>
                </a:lnTo>
                <a:lnTo>
                  <a:pt x="422" y="372"/>
                </a:lnTo>
                <a:lnTo>
                  <a:pt x="438" y="358"/>
                </a:lnTo>
                <a:lnTo>
                  <a:pt x="451" y="344"/>
                </a:lnTo>
                <a:lnTo>
                  <a:pt x="465" y="325"/>
                </a:lnTo>
                <a:lnTo>
                  <a:pt x="478" y="305"/>
                </a:lnTo>
                <a:lnTo>
                  <a:pt x="487" y="286"/>
                </a:lnTo>
                <a:lnTo>
                  <a:pt x="491" y="267"/>
                </a:lnTo>
                <a:lnTo>
                  <a:pt x="496" y="245"/>
                </a:lnTo>
                <a:lnTo>
                  <a:pt x="496" y="225"/>
                </a:lnTo>
                <a:lnTo>
                  <a:pt x="495" y="210"/>
                </a:lnTo>
                <a:lnTo>
                  <a:pt x="493" y="195"/>
                </a:lnTo>
                <a:lnTo>
                  <a:pt x="487" y="176"/>
                </a:lnTo>
                <a:lnTo>
                  <a:pt x="479" y="159"/>
                </a:lnTo>
                <a:lnTo>
                  <a:pt x="470" y="142"/>
                </a:lnTo>
                <a:lnTo>
                  <a:pt x="458" y="124"/>
                </a:lnTo>
                <a:lnTo>
                  <a:pt x="437" y="101"/>
                </a:lnTo>
                <a:lnTo>
                  <a:pt x="419" y="84"/>
                </a:lnTo>
                <a:lnTo>
                  <a:pt x="395" y="68"/>
                </a:lnTo>
                <a:lnTo>
                  <a:pt x="371" y="53"/>
                </a:lnTo>
                <a:lnTo>
                  <a:pt x="353" y="43"/>
                </a:lnTo>
                <a:lnTo>
                  <a:pt x="332" y="35"/>
                </a:lnTo>
                <a:lnTo>
                  <a:pt x="311" y="27"/>
                </a:lnTo>
                <a:lnTo>
                  <a:pt x="295" y="22"/>
                </a:lnTo>
                <a:lnTo>
                  <a:pt x="279" y="17"/>
                </a:lnTo>
                <a:lnTo>
                  <a:pt x="258" y="12"/>
                </a:lnTo>
                <a:lnTo>
                  <a:pt x="239" y="10"/>
                </a:lnTo>
                <a:lnTo>
                  <a:pt x="213" y="5"/>
                </a:lnTo>
                <a:lnTo>
                  <a:pt x="147" y="0"/>
                </a:lnTo>
              </a:path>
            </a:pathLst>
          </a:custGeom>
          <a:solidFill>
            <a:srgbClr val="FF3300"/>
          </a:solidFill>
          <a:ln w="12700" cap="rnd">
            <a:solidFill>
              <a:srgbClr val="000000"/>
            </a:solidFill>
            <a:round/>
            <a:headEnd/>
            <a:tailEnd/>
          </a:ln>
          <a:scene3d>
            <a:camera prst="orthographicFront">
              <a:rot lat="0" lon="10800000" rev="0"/>
            </a:camera>
            <a:lightRig rig="threePt" dir="t"/>
          </a:scene3d>
        </p:spPr>
        <p:txBody>
          <a:bodyPr>
            <a:prstTxWarp prst="textNoShape">
              <a:avLst/>
            </a:prstTxWarp>
          </a:bodyPr>
          <a:lstStyle/>
          <a:p>
            <a:endParaRPr lang="en-US"/>
          </a:p>
        </p:txBody>
      </p:sp>
      <p:sp>
        <p:nvSpPr>
          <p:cNvPr id="27" name="Rectangle 16"/>
          <p:cNvSpPr>
            <a:spLocks noChangeArrowheads="1"/>
          </p:cNvSpPr>
          <p:nvPr/>
        </p:nvSpPr>
        <p:spPr bwMode="auto">
          <a:xfrm>
            <a:off x="0" y="3970338"/>
            <a:ext cx="1404937" cy="52387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800" b="1" i="1" dirty="0">
                <a:effectLst>
                  <a:outerShdw blurRad="38100" dist="38100" dir="2700000" algn="tl">
                    <a:srgbClr val="DDDDDD"/>
                  </a:outerShdw>
                </a:effectLst>
                <a:latin typeface="Gill Sans" charset="0"/>
              </a:rPr>
              <a:t>Halon</a:t>
            </a:r>
          </a:p>
        </p:txBody>
      </p:sp>
      <p:sp>
        <p:nvSpPr>
          <p:cNvPr id="28" name="Freeform 10"/>
          <p:cNvSpPr>
            <a:spLocks/>
          </p:cNvSpPr>
          <p:nvPr/>
        </p:nvSpPr>
        <p:spPr bwMode="auto">
          <a:xfrm>
            <a:off x="6604001" y="2730501"/>
            <a:ext cx="1384299" cy="2400300"/>
          </a:xfrm>
          <a:custGeom>
            <a:avLst/>
            <a:gdLst>
              <a:gd name="T0" fmla="*/ 217 w 595"/>
              <a:gd name="T1" fmla="*/ 1 h 613"/>
              <a:gd name="T2" fmla="*/ 271 w 595"/>
              <a:gd name="T3" fmla="*/ 8 h 613"/>
              <a:gd name="T4" fmla="*/ 315 w 595"/>
              <a:gd name="T5" fmla="*/ 17 h 613"/>
              <a:gd name="T6" fmla="*/ 358 w 595"/>
              <a:gd name="T7" fmla="*/ 29 h 613"/>
              <a:gd name="T8" fmla="*/ 411 w 595"/>
              <a:gd name="T9" fmla="*/ 51 h 613"/>
              <a:gd name="T10" fmla="*/ 455 w 595"/>
              <a:gd name="T11" fmla="*/ 76 h 613"/>
              <a:gd name="T12" fmla="*/ 488 w 595"/>
              <a:gd name="T13" fmla="*/ 98 h 613"/>
              <a:gd name="T14" fmla="*/ 513 w 595"/>
              <a:gd name="T15" fmla="*/ 121 h 613"/>
              <a:gd name="T16" fmla="*/ 537 w 595"/>
              <a:gd name="T17" fmla="*/ 148 h 613"/>
              <a:gd name="T18" fmla="*/ 558 w 595"/>
              <a:gd name="T19" fmla="*/ 174 h 613"/>
              <a:gd name="T20" fmla="*/ 576 w 595"/>
              <a:gd name="T21" fmla="*/ 208 h 613"/>
              <a:gd name="T22" fmla="*/ 588 w 595"/>
              <a:gd name="T23" fmla="*/ 239 h 613"/>
              <a:gd name="T24" fmla="*/ 594 w 595"/>
              <a:gd name="T25" fmla="*/ 280 h 613"/>
              <a:gd name="T26" fmla="*/ 590 w 595"/>
              <a:gd name="T27" fmla="*/ 317 h 613"/>
              <a:gd name="T28" fmla="*/ 580 w 595"/>
              <a:gd name="T29" fmla="*/ 351 h 613"/>
              <a:gd name="T30" fmla="*/ 566 w 595"/>
              <a:gd name="T31" fmla="*/ 381 h 613"/>
              <a:gd name="T32" fmla="*/ 539 w 595"/>
              <a:gd name="T33" fmla="*/ 420 h 613"/>
              <a:gd name="T34" fmla="*/ 510 w 595"/>
              <a:gd name="T35" fmla="*/ 450 h 613"/>
              <a:gd name="T36" fmla="*/ 478 w 595"/>
              <a:gd name="T37" fmla="*/ 475 h 613"/>
              <a:gd name="T38" fmla="*/ 436 w 595"/>
              <a:gd name="T39" fmla="*/ 502 h 613"/>
              <a:gd name="T40" fmla="*/ 388 w 595"/>
              <a:gd name="T41" fmla="*/ 526 h 613"/>
              <a:gd name="T42" fmla="*/ 292 w 595"/>
              <a:gd name="T43" fmla="*/ 554 h 613"/>
              <a:gd name="T44" fmla="*/ 208 w 595"/>
              <a:gd name="T45" fmla="*/ 566 h 613"/>
              <a:gd name="T46" fmla="*/ 160 w 595"/>
              <a:gd name="T47" fmla="*/ 612 h 613"/>
              <a:gd name="T48" fmla="*/ 162 w 595"/>
              <a:gd name="T49" fmla="*/ 415 h 613"/>
              <a:gd name="T50" fmla="*/ 210 w 595"/>
              <a:gd name="T51" fmla="*/ 457 h 613"/>
              <a:gd name="T52" fmla="*/ 283 w 595"/>
              <a:gd name="T53" fmla="*/ 443 h 613"/>
              <a:gd name="T54" fmla="*/ 360 w 595"/>
              <a:gd name="T55" fmla="*/ 413 h 613"/>
              <a:gd name="T56" fmla="*/ 403 w 595"/>
              <a:gd name="T57" fmla="*/ 386 h 613"/>
              <a:gd name="T58" fmla="*/ 438 w 595"/>
              <a:gd name="T59" fmla="*/ 358 h 613"/>
              <a:gd name="T60" fmla="*/ 465 w 595"/>
              <a:gd name="T61" fmla="*/ 325 h 613"/>
              <a:gd name="T62" fmla="*/ 487 w 595"/>
              <a:gd name="T63" fmla="*/ 286 h 613"/>
              <a:gd name="T64" fmla="*/ 496 w 595"/>
              <a:gd name="T65" fmla="*/ 245 h 613"/>
              <a:gd name="T66" fmla="*/ 495 w 595"/>
              <a:gd name="T67" fmla="*/ 210 h 613"/>
              <a:gd name="T68" fmla="*/ 487 w 595"/>
              <a:gd name="T69" fmla="*/ 176 h 613"/>
              <a:gd name="T70" fmla="*/ 470 w 595"/>
              <a:gd name="T71" fmla="*/ 142 h 613"/>
              <a:gd name="T72" fmla="*/ 437 w 595"/>
              <a:gd name="T73" fmla="*/ 101 h 613"/>
              <a:gd name="T74" fmla="*/ 395 w 595"/>
              <a:gd name="T75" fmla="*/ 68 h 613"/>
              <a:gd name="T76" fmla="*/ 353 w 595"/>
              <a:gd name="T77" fmla="*/ 43 h 613"/>
              <a:gd name="T78" fmla="*/ 311 w 595"/>
              <a:gd name="T79" fmla="*/ 27 h 613"/>
              <a:gd name="T80" fmla="*/ 279 w 595"/>
              <a:gd name="T81" fmla="*/ 17 h 613"/>
              <a:gd name="T82" fmla="*/ 239 w 595"/>
              <a:gd name="T83" fmla="*/ 10 h 613"/>
              <a:gd name="T84" fmla="*/ 147 w 595"/>
              <a:gd name="T85" fmla="*/ 0 h 6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5"/>
              <a:gd name="T130" fmla="*/ 0 h 613"/>
              <a:gd name="T131" fmla="*/ 595 w 595"/>
              <a:gd name="T132" fmla="*/ 613 h 6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5" h="613">
                <a:moveTo>
                  <a:pt x="147" y="0"/>
                </a:moveTo>
                <a:lnTo>
                  <a:pt x="217" y="1"/>
                </a:lnTo>
                <a:lnTo>
                  <a:pt x="241" y="3"/>
                </a:lnTo>
                <a:lnTo>
                  <a:pt x="271" y="8"/>
                </a:lnTo>
                <a:lnTo>
                  <a:pt x="293" y="11"/>
                </a:lnTo>
                <a:lnTo>
                  <a:pt x="315" y="17"/>
                </a:lnTo>
                <a:lnTo>
                  <a:pt x="338" y="23"/>
                </a:lnTo>
                <a:lnTo>
                  <a:pt x="358" y="29"/>
                </a:lnTo>
                <a:lnTo>
                  <a:pt x="382" y="39"/>
                </a:lnTo>
                <a:lnTo>
                  <a:pt x="411" y="51"/>
                </a:lnTo>
                <a:lnTo>
                  <a:pt x="433" y="63"/>
                </a:lnTo>
                <a:lnTo>
                  <a:pt x="455" y="76"/>
                </a:lnTo>
                <a:lnTo>
                  <a:pt x="470" y="85"/>
                </a:lnTo>
                <a:lnTo>
                  <a:pt x="488" y="98"/>
                </a:lnTo>
                <a:lnTo>
                  <a:pt x="500" y="107"/>
                </a:lnTo>
                <a:lnTo>
                  <a:pt x="513" y="121"/>
                </a:lnTo>
                <a:lnTo>
                  <a:pt x="525" y="134"/>
                </a:lnTo>
                <a:lnTo>
                  <a:pt x="537" y="148"/>
                </a:lnTo>
                <a:lnTo>
                  <a:pt x="546" y="159"/>
                </a:lnTo>
                <a:lnTo>
                  <a:pt x="558" y="174"/>
                </a:lnTo>
                <a:lnTo>
                  <a:pt x="569" y="191"/>
                </a:lnTo>
                <a:lnTo>
                  <a:pt x="576" y="208"/>
                </a:lnTo>
                <a:lnTo>
                  <a:pt x="582" y="223"/>
                </a:lnTo>
                <a:lnTo>
                  <a:pt x="588" y="239"/>
                </a:lnTo>
                <a:lnTo>
                  <a:pt x="592" y="257"/>
                </a:lnTo>
                <a:lnTo>
                  <a:pt x="594" y="280"/>
                </a:lnTo>
                <a:lnTo>
                  <a:pt x="593" y="301"/>
                </a:lnTo>
                <a:lnTo>
                  <a:pt x="590" y="317"/>
                </a:lnTo>
                <a:lnTo>
                  <a:pt x="586" y="333"/>
                </a:lnTo>
                <a:lnTo>
                  <a:pt x="580" y="351"/>
                </a:lnTo>
                <a:lnTo>
                  <a:pt x="574" y="368"/>
                </a:lnTo>
                <a:lnTo>
                  <a:pt x="566" y="381"/>
                </a:lnTo>
                <a:lnTo>
                  <a:pt x="554" y="399"/>
                </a:lnTo>
                <a:lnTo>
                  <a:pt x="539" y="420"/>
                </a:lnTo>
                <a:lnTo>
                  <a:pt x="523" y="436"/>
                </a:lnTo>
                <a:lnTo>
                  <a:pt x="510" y="450"/>
                </a:lnTo>
                <a:lnTo>
                  <a:pt x="494" y="463"/>
                </a:lnTo>
                <a:lnTo>
                  <a:pt x="478" y="475"/>
                </a:lnTo>
                <a:lnTo>
                  <a:pt x="459" y="487"/>
                </a:lnTo>
                <a:lnTo>
                  <a:pt x="436" y="502"/>
                </a:lnTo>
                <a:lnTo>
                  <a:pt x="413" y="513"/>
                </a:lnTo>
                <a:lnTo>
                  <a:pt x="388" y="526"/>
                </a:lnTo>
                <a:lnTo>
                  <a:pt x="335" y="543"/>
                </a:lnTo>
                <a:lnTo>
                  <a:pt x="292" y="554"/>
                </a:lnTo>
                <a:lnTo>
                  <a:pt x="246" y="562"/>
                </a:lnTo>
                <a:lnTo>
                  <a:pt x="208" y="566"/>
                </a:lnTo>
                <a:lnTo>
                  <a:pt x="160" y="569"/>
                </a:lnTo>
                <a:lnTo>
                  <a:pt x="160" y="612"/>
                </a:lnTo>
                <a:lnTo>
                  <a:pt x="0" y="515"/>
                </a:lnTo>
                <a:lnTo>
                  <a:pt x="162" y="415"/>
                </a:lnTo>
                <a:lnTo>
                  <a:pt x="162" y="460"/>
                </a:lnTo>
                <a:lnTo>
                  <a:pt x="210" y="457"/>
                </a:lnTo>
                <a:lnTo>
                  <a:pt x="246" y="451"/>
                </a:lnTo>
                <a:lnTo>
                  <a:pt x="283" y="443"/>
                </a:lnTo>
                <a:lnTo>
                  <a:pt x="335" y="425"/>
                </a:lnTo>
                <a:lnTo>
                  <a:pt x="360" y="413"/>
                </a:lnTo>
                <a:lnTo>
                  <a:pt x="383" y="400"/>
                </a:lnTo>
                <a:lnTo>
                  <a:pt x="403" y="386"/>
                </a:lnTo>
                <a:lnTo>
                  <a:pt x="422" y="372"/>
                </a:lnTo>
                <a:lnTo>
                  <a:pt x="438" y="358"/>
                </a:lnTo>
                <a:lnTo>
                  <a:pt x="451" y="344"/>
                </a:lnTo>
                <a:lnTo>
                  <a:pt x="465" y="325"/>
                </a:lnTo>
                <a:lnTo>
                  <a:pt x="478" y="305"/>
                </a:lnTo>
                <a:lnTo>
                  <a:pt x="487" y="286"/>
                </a:lnTo>
                <a:lnTo>
                  <a:pt x="491" y="267"/>
                </a:lnTo>
                <a:lnTo>
                  <a:pt x="496" y="245"/>
                </a:lnTo>
                <a:lnTo>
                  <a:pt x="496" y="225"/>
                </a:lnTo>
                <a:lnTo>
                  <a:pt x="495" y="210"/>
                </a:lnTo>
                <a:lnTo>
                  <a:pt x="493" y="195"/>
                </a:lnTo>
                <a:lnTo>
                  <a:pt x="487" y="176"/>
                </a:lnTo>
                <a:lnTo>
                  <a:pt x="479" y="159"/>
                </a:lnTo>
                <a:lnTo>
                  <a:pt x="470" y="142"/>
                </a:lnTo>
                <a:lnTo>
                  <a:pt x="458" y="124"/>
                </a:lnTo>
                <a:lnTo>
                  <a:pt x="437" y="101"/>
                </a:lnTo>
                <a:lnTo>
                  <a:pt x="419" y="84"/>
                </a:lnTo>
                <a:lnTo>
                  <a:pt x="395" y="68"/>
                </a:lnTo>
                <a:lnTo>
                  <a:pt x="371" y="53"/>
                </a:lnTo>
                <a:lnTo>
                  <a:pt x="353" y="43"/>
                </a:lnTo>
                <a:lnTo>
                  <a:pt x="332" y="35"/>
                </a:lnTo>
                <a:lnTo>
                  <a:pt x="311" y="27"/>
                </a:lnTo>
                <a:lnTo>
                  <a:pt x="295" y="22"/>
                </a:lnTo>
                <a:lnTo>
                  <a:pt x="279" y="17"/>
                </a:lnTo>
                <a:lnTo>
                  <a:pt x="258" y="12"/>
                </a:lnTo>
                <a:lnTo>
                  <a:pt x="239" y="10"/>
                </a:lnTo>
                <a:lnTo>
                  <a:pt x="213" y="5"/>
                </a:lnTo>
                <a:lnTo>
                  <a:pt x="147" y="0"/>
                </a:lnTo>
              </a:path>
            </a:pathLst>
          </a:custGeom>
          <a:solidFill>
            <a:srgbClr val="FF3300"/>
          </a:solidFill>
          <a:ln w="12700" cap="rnd">
            <a:solidFill>
              <a:srgbClr val="000000"/>
            </a:solidFill>
            <a:round/>
            <a:headEnd/>
            <a:tailEnd/>
          </a:ln>
        </p:spPr>
        <p:txBody>
          <a:bodyPr>
            <a:prstTxWarp prst="textNoShape">
              <a:avLst/>
            </a:prstTxWarp>
          </a:bodyPr>
          <a:lstStyle/>
          <a:p>
            <a:endParaRPr lang="en-US"/>
          </a:p>
        </p:txBody>
      </p:sp>
      <p:sp>
        <p:nvSpPr>
          <p:cNvPr id="29" name="Rectangle 12"/>
          <p:cNvSpPr>
            <a:spLocks noChangeArrowheads="1"/>
          </p:cNvSpPr>
          <p:nvPr/>
        </p:nvSpPr>
        <p:spPr bwMode="auto">
          <a:xfrm>
            <a:off x="7027862" y="3924301"/>
            <a:ext cx="1316037" cy="523862"/>
          </a:xfrm>
          <a:prstGeom prst="rect">
            <a:avLst/>
          </a:prstGeom>
          <a:noFill/>
          <a:ln w="9525">
            <a:noFill/>
            <a:miter lim="800000"/>
            <a:headEnd/>
            <a:tailEnd/>
          </a:ln>
          <a:effectLst/>
        </p:spPr>
        <p:txBody>
          <a:bodyPr wrap="square" lIns="92075" tIns="46038" rIns="92075" bIns="46038">
            <a:prstTxWarp prst="textNoShape">
              <a:avLst/>
            </a:prstTxWarp>
            <a:spAutoFit/>
          </a:bodyPr>
          <a:lstStyle/>
          <a:p>
            <a:pPr>
              <a:spcBef>
                <a:spcPct val="50000"/>
              </a:spcBef>
              <a:defRPr/>
            </a:pPr>
            <a:r>
              <a:rPr lang="en-US" sz="2800" b="1" i="1" dirty="0">
                <a:effectLst>
                  <a:outerShdw blurRad="38100" dist="38100" dir="2700000" algn="tl">
                    <a:srgbClr val="DDDDDD"/>
                  </a:outerShdw>
                </a:effectLst>
                <a:latin typeface="Gill Sans" charset="0"/>
              </a:rPr>
              <a:t>HCFCs</a:t>
            </a:r>
          </a:p>
        </p:txBody>
      </p:sp>
      <p:sp>
        <p:nvSpPr>
          <p:cNvPr id="30" name="Freeform 10"/>
          <p:cNvSpPr>
            <a:spLocks/>
          </p:cNvSpPr>
          <p:nvPr/>
        </p:nvSpPr>
        <p:spPr bwMode="auto">
          <a:xfrm>
            <a:off x="6138863" y="2730501"/>
            <a:ext cx="1189037" cy="1824037"/>
          </a:xfrm>
          <a:custGeom>
            <a:avLst/>
            <a:gdLst>
              <a:gd name="T0" fmla="*/ 217 w 595"/>
              <a:gd name="T1" fmla="*/ 1 h 613"/>
              <a:gd name="T2" fmla="*/ 271 w 595"/>
              <a:gd name="T3" fmla="*/ 8 h 613"/>
              <a:gd name="T4" fmla="*/ 315 w 595"/>
              <a:gd name="T5" fmla="*/ 17 h 613"/>
              <a:gd name="T6" fmla="*/ 358 w 595"/>
              <a:gd name="T7" fmla="*/ 29 h 613"/>
              <a:gd name="T8" fmla="*/ 411 w 595"/>
              <a:gd name="T9" fmla="*/ 51 h 613"/>
              <a:gd name="T10" fmla="*/ 455 w 595"/>
              <a:gd name="T11" fmla="*/ 76 h 613"/>
              <a:gd name="T12" fmla="*/ 488 w 595"/>
              <a:gd name="T13" fmla="*/ 98 h 613"/>
              <a:gd name="T14" fmla="*/ 513 w 595"/>
              <a:gd name="T15" fmla="*/ 121 h 613"/>
              <a:gd name="T16" fmla="*/ 537 w 595"/>
              <a:gd name="T17" fmla="*/ 148 h 613"/>
              <a:gd name="T18" fmla="*/ 558 w 595"/>
              <a:gd name="T19" fmla="*/ 174 h 613"/>
              <a:gd name="T20" fmla="*/ 576 w 595"/>
              <a:gd name="T21" fmla="*/ 208 h 613"/>
              <a:gd name="T22" fmla="*/ 588 w 595"/>
              <a:gd name="T23" fmla="*/ 239 h 613"/>
              <a:gd name="T24" fmla="*/ 594 w 595"/>
              <a:gd name="T25" fmla="*/ 280 h 613"/>
              <a:gd name="T26" fmla="*/ 590 w 595"/>
              <a:gd name="T27" fmla="*/ 317 h 613"/>
              <a:gd name="T28" fmla="*/ 580 w 595"/>
              <a:gd name="T29" fmla="*/ 351 h 613"/>
              <a:gd name="T30" fmla="*/ 566 w 595"/>
              <a:gd name="T31" fmla="*/ 381 h 613"/>
              <a:gd name="T32" fmla="*/ 539 w 595"/>
              <a:gd name="T33" fmla="*/ 420 h 613"/>
              <a:gd name="T34" fmla="*/ 510 w 595"/>
              <a:gd name="T35" fmla="*/ 450 h 613"/>
              <a:gd name="T36" fmla="*/ 478 w 595"/>
              <a:gd name="T37" fmla="*/ 475 h 613"/>
              <a:gd name="T38" fmla="*/ 436 w 595"/>
              <a:gd name="T39" fmla="*/ 502 h 613"/>
              <a:gd name="T40" fmla="*/ 388 w 595"/>
              <a:gd name="T41" fmla="*/ 526 h 613"/>
              <a:gd name="T42" fmla="*/ 292 w 595"/>
              <a:gd name="T43" fmla="*/ 554 h 613"/>
              <a:gd name="T44" fmla="*/ 208 w 595"/>
              <a:gd name="T45" fmla="*/ 566 h 613"/>
              <a:gd name="T46" fmla="*/ 160 w 595"/>
              <a:gd name="T47" fmla="*/ 612 h 613"/>
              <a:gd name="T48" fmla="*/ 162 w 595"/>
              <a:gd name="T49" fmla="*/ 415 h 613"/>
              <a:gd name="T50" fmla="*/ 210 w 595"/>
              <a:gd name="T51" fmla="*/ 457 h 613"/>
              <a:gd name="T52" fmla="*/ 283 w 595"/>
              <a:gd name="T53" fmla="*/ 443 h 613"/>
              <a:gd name="T54" fmla="*/ 360 w 595"/>
              <a:gd name="T55" fmla="*/ 413 h 613"/>
              <a:gd name="T56" fmla="*/ 403 w 595"/>
              <a:gd name="T57" fmla="*/ 386 h 613"/>
              <a:gd name="T58" fmla="*/ 438 w 595"/>
              <a:gd name="T59" fmla="*/ 358 h 613"/>
              <a:gd name="T60" fmla="*/ 465 w 595"/>
              <a:gd name="T61" fmla="*/ 325 h 613"/>
              <a:gd name="T62" fmla="*/ 487 w 595"/>
              <a:gd name="T63" fmla="*/ 286 h 613"/>
              <a:gd name="T64" fmla="*/ 496 w 595"/>
              <a:gd name="T65" fmla="*/ 245 h 613"/>
              <a:gd name="T66" fmla="*/ 495 w 595"/>
              <a:gd name="T67" fmla="*/ 210 h 613"/>
              <a:gd name="T68" fmla="*/ 487 w 595"/>
              <a:gd name="T69" fmla="*/ 176 h 613"/>
              <a:gd name="T70" fmla="*/ 470 w 595"/>
              <a:gd name="T71" fmla="*/ 142 h 613"/>
              <a:gd name="T72" fmla="*/ 437 w 595"/>
              <a:gd name="T73" fmla="*/ 101 h 613"/>
              <a:gd name="T74" fmla="*/ 395 w 595"/>
              <a:gd name="T75" fmla="*/ 68 h 613"/>
              <a:gd name="T76" fmla="*/ 353 w 595"/>
              <a:gd name="T77" fmla="*/ 43 h 613"/>
              <a:gd name="T78" fmla="*/ 311 w 595"/>
              <a:gd name="T79" fmla="*/ 27 h 613"/>
              <a:gd name="T80" fmla="*/ 279 w 595"/>
              <a:gd name="T81" fmla="*/ 17 h 613"/>
              <a:gd name="T82" fmla="*/ 239 w 595"/>
              <a:gd name="T83" fmla="*/ 10 h 613"/>
              <a:gd name="T84" fmla="*/ 147 w 595"/>
              <a:gd name="T85" fmla="*/ 0 h 6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5"/>
              <a:gd name="T130" fmla="*/ 0 h 613"/>
              <a:gd name="T131" fmla="*/ 595 w 595"/>
              <a:gd name="T132" fmla="*/ 613 h 6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5" h="613">
                <a:moveTo>
                  <a:pt x="147" y="0"/>
                </a:moveTo>
                <a:lnTo>
                  <a:pt x="217" y="1"/>
                </a:lnTo>
                <a:lnTo>
                  <a:pt x="241" y="3"/>
                </a:lnTo>
                <a:lnTo>
                  <a:pt x="271" y="8"/>
                </a:lnTo>
                <a:lnTo>
                  <a:pt x="293" y="11"/>
                </a:lnTo>
                <a:lnTo>
                  <a:pt x="315" y="17"/>
                </a:lnTo>
                <a:lnTo>
                  <a:pt x="338" y="23"/>
                </a:lnTo>
                <a:lnTo>
                  <a:pt x="358" y="29"/>
                </a:lnTo>
                <a:lnTo>
                  <a:pt x="382" y="39"/>
                </a:lnTo>
                <a:lnTo>
                  <a:pt x="411" y="51"/>
                </a:lnTo>
                <a:lnTo>
                  <a:pt x="433" y="63"/>
                </a:lnTo>
                <a:lnTo>
                  <a:pt x="455" y="76"/>
                </a:lnTo>
                <a:lnTo>
                  <a:pt x="470" y="85"/>
                </a:lnTo>
                <a:lnTo>
                  <a:pt x="488" y="98"/>
                </a:lnTo>
                <a:lnTo>
                  <a:pt x="500" y="107"/>
                </a:lnTo>
                <a:lnTo>
                  <a:pt x="513" y="121"/>
                </a:lnTo>
                <a:lnTo>
                  <a:pt x="525" y="134"/>
                </a:lnTo>
                <a:lnTo>
                  <a:pt x="537" y="148"/>
                </a:lnTo>
                <a:lnTo>
                  <a:pt x="546" y="159"/>
                </a:lnTo>
                <a:lnTo>
                  <a:pt x="558" y="174"/>
                </a:lnTo>
                <a:lnTo>
                  <a:pt x="569" y="191"/>
                </a:lnTo>
                <a:lnTo>
                  <a:pt x="576" y="208"/>
                </a:lnTo>
                <a:lnTo>
                  <a:pt x="582" y="223"/>
                </a:lnTo>
                <a:lnTo>
                  <a:pt x="588" y="239"/>
                </a:lnTo>
                <a:lnTo>
                  <a:pt x="592" y="257"/>
                </a:lnTo>
                <a:lnTo>
                  <a:pt x="594" y="280"/>
                </a:lnTo>
                <a:lnTo>
                  <a:pt x="593" y="301"/>
                </a:lnTo>
                <a:lnTo>
                  <a:pt x="590" y="317"/>
                </a:lnTo>
                <a:lnTo>
                  <a:pt x="586" y="333"/>
                </a:lnTo>
                <a:lnTo>
                  <a:pt x="580" y="351"/>
                </a:lnTo>
                <a:lnTo>
                  <a:pt x="574" y="368"/>
                </a:lnTo>
                <a:lnTo>
                  <a:pt x="566" y="381"/>
                </a:lnTo>
                <a:lnTo>
                  <a:pt x="554" y="399"/>
                </a:lnTo>
                <a:lnTo>
                  <a:pt x="539" y="420"/>
                </a:lnTo>
                <a:lnTo>
                  <a:pt x="523" y="436"/>
                </a:lnTo>
                <a:lnTo>
                  <a:pt x="510" y="450"/>
                </a:lnTo>
                <a:lnTo>
                  <a:pt x="494" y="463"/>
                </a:lnTo>
                <a:lnTo>
                  <a:pt x="478" y="475"/>
                </a:lnTo>
                <a:lnTo>
                  <a:pt x="459" y="487"/>
                </a:lnTo>
                <a:lnTo>
                  <a:pt x="436" y="502"/>
                </a:lnTo>
                <a:lnTo>
                  <a:pt x="413" y="513"/>
                </a:lnTo>
                <a:lnTo>
                  <a:pt x="388" y="526"/>
                </a:lnTo>
                <a:lnTo>
                  <a:pt x="335" y="543"/>
                </a:lnTo>
                <a:lnTo>
                  <a:pt x="292" y="554"/>
                </a:lnTo>
                <a:lnTo>
                  <a:pt x="246" y="562"/>
                </a:lnTo>
                <a:lnTo>
                  <a:pt x="208" y="566"/>
                </a:lnTo>
                <a:lnTo>
                  <a:pt x="160" y="569"/>
                </a:lnTo>
                <a:lnTo>
                  <a:pt x="160" y="612"/>
                </a:lnTo>
                <a:lnTo>
                  <a:pt x="0" y="515"/>
                </a:lnTo>
                <a:lnTo>
                  <a:pt x="162" y="415"/>
                </a:lnTo>
                <a:lnTo>
                  <a:pt x="162" y="460"/>
                </a:lnTo>
                <a:lnTo>
                  <a:pt x="210" y="457"/>
                </a:lnTo>
                <a:lnTo>
                  <a:pt x="246" y="451"/>
                </a:lnTo>
                <a:lnTo>
                  <a:pt x="283" y="443"/>
                </a:lnTo>
                <a:lnTo>
                  <a:pt x="335" y="425"/>
                </a:lnTo>
                <a:lnTo>
                  <a:pt x="360" y="413"/>
                </a:lnTo>
                <a:lnTo>
                  <a:pt x="383" y="400"/>
                </a:lnTo>
                <a:lnTo>
                  <a:pt x="403" y="386"/>
                </a:lnTo>
                <a:lnTo>
                  <a:pt x="422" y="372"/>
                </a:lnTo>
                <a:lnTo>
                  <a:pt x="438" y="358"/>
                </a:lnTo>
                <a:lnTo>
                  <a:pt x="451" y="344"/>
                </a:lnTo>
                <a:lnTo>
                  <a:pt x="465" y="325"/>
                </a:lnTo>
                <a:lnTo>
                  <a:pt x="478" y="305"/>
                </a:lnTo>
                <a:lnTo>
                  <a:pt x="487" y="286"/>
                </a:lnTo>
                <a:lnTo>
                  <a:pt x="491" y="267"/>
                </a:lnTo>
                <a:lnTo>
                  <a:pt x="496" y="245"/>
                </a:lnTo>
                <a:lnTo>
                  <a:pt x="496" y="225"/>
                </a:lnTo>
                <a:lnTo>
                  <a:pt x="495" y="210"/>
                </a:lnTo>
                <a:lnTo>
                  <a:pt x="493" y="195"/>
                </a:lnTo>
                <a:lnTo>
                  <a:pt x="487" y="176"/>
                </a:lnTo>
                <a:lnTo>
                  <a:pt x="479" y="159"/>
                </a:lnTo>
                <a:lnTo>
                  <a:pt x="470" y="142"/>
                </a:lnTo>
                <a:lnTo>
                  <a:pt x="458" y="124"/>
                </a:lnTo>
                <a:lnTo>
                  <a:pt x="437" y="101"/>
                </a:lnTo>
                <a:lnTo>
                  <a:pt x="419" y="84"/>
                </a:lnTo>
                <a:lnTo>
                  <a:pt x="395" y="68"/>
                </a:lnTo>
                <a:lnTo>
                  <a:pt x="371" y="53"/>
                </a:lnTo>
                <a:lnTo>
                  <a:pt x="353" y="43"/>
                </a:lnTo>
                <a:lnTo>
                  <a:pt x="332" y="35"/>
                </a:lnTo>
                <a:lnTo>
                  <a:pt x="311" y="27"/>
                </a:lnTo>
                <a:lnTo>
                  <a:pt x="295" y="22"/>
                </a:lnTo>
                <a:lnTo>
                  <a:pt x="279" y="17"/>
                </a:lnTo>
                <a:lnTo>
                  <a:pt x="258" y="12"/>
                </a:lnTo>
                <a:lnTo>
                  <a:pt x="239" y="10"/>
                </a:lnTo>
                <a:lnTo>
                  <a:pt x="213" y="5"/>
                </a:lnTo>
                <a:lnTo>
                  <a:pt x="147" y="0"/>
                </a:lnTo>
              </a:path>
            </a:pathLst>
          </a:custGeom>
          <a:solidFill>
            <a:srgbClr val="FF3300"/>
          </a:solidFill>
          <a:ln w="12700" cap="rnd">
            <a:solidFill>
              <a:srgbClr val="000000"/>
            </a:solidFill>
            <a:round/>
            <a:headEnd/>
            <a:tailEnd/>
          </a:ln>
        </p:spPr>
        <p:txBody>
          <a:bodyPr>
            <a:prstTxWarp prst="textNoShape">
              <a:avLst/>
            </a:prstTxWarp>
          </a:bodyPr>
          <a:lstStyle/>
          <a:p>
            <a:endParaRPr lang="en-US"/>
          </a:p>
        </p:txBody>
      </p:sp>
      <p:sp>
        <p:nvSpPr>
          <p:cNvPr id="31" name="Rectangle 20"/>
          <p:cNvSpPr>
            <a:spLocks noChangeArrowheads="1"/>
          </p:cNvSpPr>
          <p:nvPr/>
        </p:nvSpPr>
        <p:spPr bwMode="auto">
          <a:xfrm>
            <a:off x="6394450" y="3587750"/>
            <a:ext cx="1454150" cy="519113"/>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800" b="1" i="1" dirty="0">
                <a:effectLst>
                  <a:outerShdw blurRad="38100" dist="38100" dir="2700000" algn="tl">
                    <a:srgbClr val="DDDDDD"/>
                  </a:outerShdw>
                </a:effectLst>
                <a:latin typeface="Gill Sans" charset="0"/>
              </a:rPr>
              <a:t>Halon</a:t>
            </a:r>
          </a:p>
        </p:txBody>
      </p:sp>
      <p:sp>
        <p:nvSpPr>
          <p:cNvPr id="32" name="Rectangle 8"/>
          <p:cNvSpPr>
            <a:spLocks noChangeArrowheads="1"/>
          </p:cNvSpPr>
          <p:nvPr/>
        </p:nvSpPr>
        <p:spPr bwMode="auto">
          <a:xfrm>
            <a:off x="5791200" y="2806700"/>
            <a:ext cx="2400300" cy="8318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b="1" dirty="0">
                <a:effectLst>
                  <a:outerShdw blurRad="38100" dist="38100" dir="2700000" algn="tl">
                    <a:srgbClr val="DDDDDD"/>
                  </a:outerShdw>
                </a:effectLst>
                <a:latin typeface="Gill Sans" charset="0"/>
              </a:rPr>
              <a:t>Not Reserve Supported</a:t>
            </a:r>
          </a:p>
        </p:txBody>
      </p:sp>
      <p:sp>
        <p:nvSpPr>
          <p:cNvPr id="34" name="Freeform 10"/>
          <p:cNvSpPr>
            <a:spLocks/>
          </p:cNvSpPr>
          <p:nvPr/>
        </p:nvSpPr>
        <p:spPr bwMode="auto">
          <a:xfrm>
            <a:off x="1592262" y="3025775"/>
            <a:ext cx="909638" cy="1901825"/>
          </a:xfrm>
          <a:custGeom>
            <a:avLst/>
            <a:gdLst>
              <a:gd name="T0" fmla="*/ 217 w 595"/>
              <a:gd name="T1" fmla="*/ 1 h 613"/>
              <a:gd name="T2" fmla="*/ 271 w 595"/>
              <a:gd name="T3" fmla="*/ 8 h 613"/>
              <a:gd name="T4" fmla="*/ 315 w 595"/>
              <a:gd name="T5" fmla="*/ 17 h 613"/>
              <a:gd name="T6" fmla="*/ 358 w 595"/>
              <a:gd name="T7" fmla="*/ 29 h 613"/>
              <a:gd name="T8" fmla="*/ 411 w 595"/>
              <a:gd name="T9" fmla="*/ 51 h 613"/>
              <a:gd name="T10" fmla="*/ 455 w 595"/>
              <a:gd name="T11" fmla="*/ 76 h 613"/>
              <a:gd name="T12" fmla="*/ 488 w 595"/>
              <a:gd name="T13" fmla="*/ 98 h 613"/>
              <a:gd name="T14" fmla="*/ 513 w 595"/>
              <a:gd name="T15" fmla="*/ 121 h 613"/>
              <a:gd name="T16" fmla="*/ 537 w 595"/>
              <a:gd name="T17" fmla="*/ 148 h 613"/>
              <a:gd name="T18" fmla="*/ 558 w 595"/>
              <a:gd name="T19" fmla="*/ 174 h 613"/>
              <a:gd name="T20" fmla="*/ 576 w 595"/>
              <a:gd name="T21" fmla="*/ 208 h 613"/>
              <a:gd name="T22" fmla="*/ 588 w 595"/>
              <a:gd name="T23" fmla="*/ 239 h 613"/>
              <a:gd name="T24" fmla="*/ 594 w 595"/>
              <a:gd name="T25" fmla="*/ 280 h 613"/>
              <a:gd name="T26" fmla="*/ 590 w 595"/>
              <a:gd name="T27" fmla="*/ 317 h 613"/>
              <a:gd name="T28" fmla="*/ 580 w 595"/>
              <a:gd name="T29" fmla="*/ 351 h 613"/>
              <a:gd name="T30" fmla="*/ 566 w 595"/>
              <a:gd name="T31" fmla="*/ 381 h 613"/>
              <a:gd name="T32" fmla="*/ 539 w 595"/>
              <a:gd name="T33" fmla="*/ 420 h 613"/>
              <a:gd name="T34" fmla="*/ 510 w 595"/>
              <a:gd name="T35" fmla="*/ 450 h 613"/>
              <a:gd name="T36" fmla="*/ 478 w 595"/>
              <a:gd name="T37" fmla="*/ 475 h 613"/>
              <a:gd name="T38" fmla="*/ 436 w 595"/>
              <a:gd name="T39" fmla="*/ 502 h 613"/>
              <a:gd name="T40" fmla="*/ 388 w 595"/>
              <a:gd name="T41" fmla="*/ 526 h 613"/>
              <a:gd name="T42" fmla="*/ 292 w 595"/>
              <a:gd name="T43" fmla="*/ 554 h 613"/>
              <a:gd name="T44" fmla="*/ 208 w 595"/>
              <a:gd name="T45" fmla="*/ 566 h 613"/>
              <a:gd name="T46" fmla="*/ 160 w 595"/>
              <a:gd name="T47" fmla="*/ 612 h 613"/>
              <a:gd name="T48" fmla="*/ 162 w 595"/>
              <a:gd name="T49" fmla="*/ 415 h 613"/>
              <a:gd name="T50" fmla="*/ 210 w 595"/>
              <a:gd name="T51" fmla="*/ 457 h 613"/>
              <a:gd name="T52" fmla="*/ 283 w 595"/>
              <a:gd name="T53" fmla="*/ 443 h 613"/>
              <a:gd name="T54" fmla="*/ 360 w 595"/>
              <a:gd name="T55" fmla="*/ 413 h 613"/>
              <a:gd name="T56" fmla="*/ 403 w 595"/>
              <a:gd name="T57" fmla="*/ 386 h 613"/>
              <a:gd name="T58" fmla="*/ 438 w 595"/>
              <a:gd name="T59" fmla="*/ 358 h 613"/>
              <a:gd name="T60" fmla="*/ 465 w 595"/>
              <a:gd name="T61" fmla="*/ 325 h 613"/>
              <a:gd name="T62" fmla="*/ 487 w 595"/>
              <a:gd name="T63" fmla="*/ 286 h 613"/>
              <a:gd name="T64" fmla="*/ 496 w 595"/>
              <a:gd name="T65" fmla="*/ 245 h 613"/>
              <a:gd name="T66" fmla="*/ 495 w 595"/>
              <a:gd name="T67" fmla="*/ 210 h 613"/>
              <a:gd name="T68" fmla="*/ 487 w 595"/>
              <a:gd name="T69" fmla="*/ 176 h 613"/>
              <a:gd name="T70" fmla="*/ 470 w 595"/>
              <a:gd name="T71" fmla="*/ 142 h 613"/>
              <a:gd name="T72" fmla="*/ 437 w 595"/>
              <a:gd name="T73" fmla="*/ 101 h 613"/>
              <a:gd name="T74" fmla="*/ 395 w 595"/>
              <a:gd name="T75" fmla="*/ 68 h 613"/>
              <a:gd name="T76" fmla="*/ 353 w 595"/>
              <a:gd name="T77" fmla="*/ 43 h 613"/>
              <a:gd name="T78" fmla="*/ 311 w 595"/>
              <a:gd name="T79" fmla="*/ 27 h 613"/>
              <a:gd name="T80" fmla="*/ 279 w 595"/>
              <a:gd name="T81" fmla="*/ 17 h 613"/>
              <a:gd name="T82" fmla="*/ 239 w 595"/>
              <a:gd name="T83" fmla="*/ 10 h 613"/>
              <a:gd name="T84" fmla="*/ 147 w 595"/>
              <a:gd name="T85" fmla="*/ 0 h 6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5"/>
              <a:gd name="T130" fmla="*/ 0 h 613"/>
              <a:gd name="T131" fmla="*/ 595 w 595"/>
              <a:gd name="T132" fmla="*/ 613 h 6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5" h="613">
                <a:moveTo>
                  <a:pt x="147" y="0"/>
                </a:moveTo>
                <a:lnTo>
                  <a:pt x="217" y="1"/>
                </a:lnTo>
                <a:lnTo>
                  <a:pt x="241" y="3"/>
                </a:lnTo>
                <a:lnTo>
                  <a:pt x="271" y="8"/>
                </a:lnTo>
                <a:lnTo>
                  <a:pt x="293" y="11"/>
                </a:lnTo>
                <a:lnTo>
                  <a:pt x="315" y="17"/>
                </a:lnTo>
                <a:lnTo>
                  <a:pt x="338" y="23"/>
                </a:lnTo>
                <a:lnTo>
                  <a:pt x="358" y="29"/>
                </a:lnTo>
                <a:lnTo>
                  <a:pt x="382" y="39"/>
                </a:lnTo>
                <a:lnTo>
                  <a:pt x="411" y="51"/>
                </a:lnTo>
                <a:lnTo>
                  <a:pt x="433" y="63"/>
                </a:lnTo>
                <a:lnTo>
                  <a:pt x="455" y="76"/>
                </a:lnTo>
                <a:lnTo>
                  <a:pt x="470" y="85"/>
                </a:lnTo>
                <a:lnTo>
                  <a:pt x="488" y="98"/>
                </a:lnTo>
                <a:lnTo>
                  <a:pt x="500" y="107"/>
                </a:lnTo>
                <a:lnTo>
                  <a:pt x="513" y="121"/>
                </a:lnTo>
                <a:lnTo>
                  <a:pt x="525" y="134"/>
                </a:lnTo>
                <a:lnTo>
                  <a:pt x="537" y="148"/>
                </a:lnTo>
                <a:lnTo>
                  <a:pt x="546" y="159"/>
                </a:lnTo>
                <a:lnTo>
                  <a:pt x="558" y="174"/>
                </a:lnTo>
                <a:lnTo>
                  <a:pt x="569" y="191"/>
                </a:lnTo>
                <a:lnTo>
                  <a:pt x="576" y="208"/>
                </a:lnTo>
                <a:lnTo>
                  <a:pt x="582" y="223"/>
                </a:lnTo>
                <a:lnTo>
                  <a:pt x="588" y="239"/>
                </a:lnTo>
                <a:lnTo>
                  <a:pt x="592" y="257"/>
                </a:lnTo>
                <a:lnTo>
                  <a:pt x="594" y="280"/>
                </a:lnTo>
                <a:lnTo>
                  <a:pt x="593" y="301"/>
                </a:lnTo>
                <a:lnTo>
                  <a:pt x="590" y="317"/>
                </a:lnTo>
                <a:lnTo>
                  <a:pt x="586" y="333"/>
                </a:lnTo>
                <a:lnTo>
                  <a:pt x="580" y="351"/>
                </a:lnTo>
                <a:lnTo>
                  <a:pt x="574" y="368"/>
                </a:lnTo>
                <a:lnTo>
                  <a:pt x="566" y="381"/>
                </a:lnTo>
                <a:lnTo>
                  <a:pt x="554" y="399"/>
                </a:lnTo>
                <a:lnTo>
                  <a:pt x="539" y="420"/>
                </a:lnTo>
                <a:lnTo>
                  <a:pt x="523" y="436"/>
                </a:lnTo>
                <a:lnTo>
                  <a:pt x="510" y="450"/>
                </a:lnTo>
                <a:lnTo>
                  <a:pt x="494" y="463"/>
                </a:lnTo>
                <a:lnTo>
                  <a:pt x="478" y="475"/>
                </a:lnTo>
                <a:lnTo>
                  <a:pt x="459" y="487"/>
                </a:lnTo>
                <a:lnTo>
                  <a:pt x="436" y="502"/>
                </a:lnTo>
                <a:lnTo>
                  <a:pt x="413" y="513"/>
                </a:lnTo>
                <a:lnTo>
                  <a:pt x="388" y="526"/>
                </a:lnTo>
                <a:lnTo>
                  <a:pt x="335" y="543"/>
                </a:lnTo>
                <a:lnTo>
                  <a:pt x="292" y="554"/>
                </a:lnTo>
                <a:lnTo>
                  <a:pt x="246" y="562"/>
                </a:lnTo>
                <a:lnTo>
                  <a:pt x="208" y="566"/>
                </a:lnTo>
                <a:lnTo>
                  <a:pt x="160" y="569"/>
                </a:lnTo>
                <a:lnTo>
                  <a:pt x="160" y="612"/>
                </a:lnTo>
                <a:lnTo>
                  <a:pt x="0" y="515"/>
                </a:lnTo>
                <a:lnTo>
                  <a:pt x="162" y="415"/>
                </a:lnTo>
                <a:lnTo>
                  <a:pt x="162" y="460"/>
                </a:lnTo>
                <a:lnTo>
                  <a:pt x="210" y="457"/>
                </a:lnTo>
                <a:lnTo>
                  <a:pt x="246" y="451"/>
                </a:lnTo>
                <a:lnTo>
                  <a:pt x="283" y="443"/>
                </a:lnTo>
                <a:lnTo>
                  <a:pt x="335" y="425"/>
                </a:lnTo>
                <a:lnTo>
                  <a:pt x="360" y="413"/>
                </a:lnTo>
                <a:lnTo>
                  <a:pt x="383" y="400"/>
                </a:lnTo>
                <a:lnTo>
                  <a:pt x="403" y="386"/>
                </a:lnTo>
                <a:lnTo>
                  <a:pt x="422" y="372"/>
                </a:lnTo>
                <a:lnTo>
                  <a:pt x="438" y="358"/>
                </a:lnTo>
                <a:lnTo>
                  <a:pt x="451" y="344"/>
                </a:lnTo>
                <a:lnTo>
                  <a:pt x="465" y="325"/>
                </a:lnTo>
                <a:lnTo>
                  <a:pt x="478" y="305"/>
                </a:lnTo>
                <a:lnTo>
                  <a:pt x="487" y="286"/>
                </a:lnTo>
                <a:lnTo>
                  <a:pt x="491" y="267"/>
                </a:lnTo>
                <a:lnTo>
                  <a:pt x="496" y="245"/>
                </a:lnTo>
                <a:lnTo>
                  <a:pt x="496" y="225"/>
                </a:lnTo>
                <a:lnTo>
                  <a:pt x="495" y="210"/>
                </a:lnTo>
                <a:lnTo>
                  <a:pt x="493" y="195"/>
                </a:lnTo>
                <a:lnTo>
                  <a:pt x="487" y="176"/>
                </a:lnTo>
                <a:lnTo>
                  <a:pt x="479" y="159"/>
                </a:lnTo>
                <a:lnTo>
                  <a:pt x="470" y="142"/>
                </a:lnTo>
                <a:lnTo>
                  <a:pt x="458" y="124"/>
                </a:lnTo>
                <a:lnTo>
                  <a:pt x="437" y="101"/>
                </a:lnTo>
                <a:lnTo>
                  <a:pt x="419" y="84"/>
                </a:lnTo>
                <a:lnTo>
                  <a:pt x="395" y="68"/>
                </a:lnTo>
                <a:lnTo>
                  <a:pt x="371" y="53"/>
                </a:lnTo>
                <a:lnTo>
                  <a:pt x="353" y="43"/>
                </a:lnTo>
                <a:lnTo>
                  <a:pt x="332" y="35"/>
                </a:lnTo>
                <a:lnTo>
                  <a:pt x="311" y="27"/>
                </a:lnTo>
                <a:lnTo>
                  <a:pt x="295" y="22"/>
                </a:lnTo>
                <a:lnTo>
                  <a:pt x="279" y="17"/>
                </a:lnTo>
                <a:lnTo>
                  <a:pt x="258" y="12"/>
                </a:lnTo>
                <a:lnTo>
                  <a:pt x="239" y="10"/>
                </a:lnTo>
                <a:lnTo>
                  <a:pt x="213" y="5"/>
                </a:lnTo>
                <a:lnTo>
                  <a:pt x="147" y="0"/>
                </a:lnTo>
              </a:path>
            </a:pathLst>
          </a:custGeom>
          <a:solidFill>
            <a:srgbClr val="FF3300"/>
          </a:solidFill>
          <a:ln w="12700" cap="rnd">
            <a:solidFill>
              <a:srgbClr val="000000"/>
            </a:solidFill>
            <a:round/>
            <a:headEnd/>
            <a:tailEnd/>
          </a:ln>
          <a:scene3d>
            <a:camera prst="orthographicFront">
              <a:rot lat="0" lon="10800000" rev="0"/>
            </a:camera>
            <a:lightRig rig="threePt" dir="t"/>
          </a:scene3d>
        </p:spPr>
        <p:txBody>
          <a:bodyPr>
            <a:prstTxWarp prst="textNoShape">
              <a:avLst/>
            </a:prstTxWarp>
          </a:bodyPr>
          <a:lstStyle/>
          <a:p>
            <a:endParaRPr lang="en-US"/>
          </a:p>
        </p:txBody>
      </p:sp>
      <p:sp>
        <p:nvSpPr>
          <p:cNvPr id="36" name="Rectangle 16"/>
          <p:cNvSpPr>
            <a:spLocks noChangeArrowheads="1"/>
          </p:cNvSpPr>
          <p:nvPr/>
        </p:nvSpPr>
        <p:spPr bwMode="auto">
          <a:xfrm>
            <a:off x="1397000" y="4186238"/>
            <a:ext cx="1404937" cy="523875"/>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800" b="1" i="1" dirty="0">
                <a:effectLst>
                  <a:outerShdw blurRad="38100" dist="38100" dir="2700000" algn="tl">
                    <a:srgbClr val="DDDDDD"/>
                  </a:outerShdw>
                </a:effectLst>
                <a:latin typeface="Gill Sans" charset="0"/>
              </a:rPr>
              <a:t>HCFCs</a:t>
            </a:r>
          </a:p>
        </p:txBody>
      </p:sp>
      <p:sp>
        <p:nvSpPr>
          <p:cNvPr id="37" name="Rectangle 3"/>
          <p:cNvSpPr>
            <a:spLocks noChangeArrowheads="1"/>
          </p:cNvSpPr>
          <p:nvPr/>
        </p:nvSpPr>
        <p:spPr bwMode="auto">
          <a:xfrm>
            <a:off x="549600" y="3136900"/>
            <a:ext cx="3244850" cy="488950"/>
          </a:xfrm>
          <a:prstGeom prst="rect">
            <a:avLst/>
          </a:prstGeom>
          <a:noFill/>
          <a:ln w="9525">
            <a:noFill/>
            <a:miter lim="800000"/>
            <a:headEnd/>
            <a:tailEnd/>
          </a:ln>
          <a:effectLst/>
        </p:spPr>
        <p:txBody>
          <a:bodyPr lIns="92075" tIns="46038" rIns="92075" bIns="46038">
            <a:prstTxWarp prst="textNoShape">
              <a:avLst/>
            </a:prstTxWarp>
            <a:spAutoFit/>
          </a:bodyPr>
          <a:lstStyle/>
          <a:p>
            <a:pPr>
              <a:spcBef>
                <a:spcPct val="50000"/>
              </a:spcBef>
              <a:defRPr/>
            </a:pPr>
            <a:r>
              <a:rPr lang="en-US" sz="2600" b="1" dirty="0">
                <a:effectLst>
                  <a:outerShdw blurRad="38100" dist="38100" dir="2700000" algn="tl">
                    <a:srgbClr val="DDDDDD"/>
                  </a:outerShdw>
                </a:effectLst>
                <a:latin typeface="Gill Sans" charset="0"/>
              </a:rPr>
              <a:t>Reserve Supported</a:t>
            </a:r>
          </a:p>
        </p:txBody>
      </p:sp>
      <p:sp>
        <p:nvSpPr>
          <p:cNvPr id="26" name="Rectangle 20">
            <a:extLst>
              <a:ext uri="{FF2B5EF4-FFF2-40B4-BE49-F238E27FC236}">
                <a16:creationId xmlns:a16="http://schemas.microsoft.com/office/drawing/2014/main" id="{B6CD3B05-2D9D-5A44-802D-B71B8E1FB9BA}"/>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Readiness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Sustainment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3"/>
          <p:cNvSpPr>
            <a:spLocks noChangeShapeType="1"/>
          </p:cNvSpPr>
          <p:nvPr/>
        </p:nvSpPr>
        <p:spPr bwMode="auto">
          <a:xfrm>
            <a:off x="488950" y="1336675"/>
            <a:ext cx="3257550" cy="0"/>
          </a:xfrm>
          <a:prstGeom prst="line">
            <a:avLst/>
          </a:prstGeom>
          <a:noFill/>
          <a:ln w="76200">
            <a:solidFill>
              <a:srgbClr val="339966"/>
            </a:solidFill>
            <a:round/>
            <a:headEnd type="none" w="sm" len="sm"/>
            <a:tailEnd type="none" w="sm" len="sm"/>
          </a:ln>
        </p:spPr>
        <p:txBody>
          <a:bodyPr wrap="none" anchor="ctr">
            <a:prstTxWarp prst="textNoShape">
              <a:avLst/>
            </a:prstTxWarp>
          </a:bodyPr>
          <a:lstStyle/>
          <a:p>
            <a:endParaRPr lang="en-US"/>
          </a:p>
        </p:txBody>
      </p:sp>
      <p:sp>
        <p:nvSpPr>
          <p:cNvPr id="101381" name="Line 9"/>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2" y="1290638"/>
            <a:ext cx="9140888" cy="5171334"/>
          </a:xfrm>
          <a:prstGeom prst="rect">
            <a:avLst/>
          </a:prstGeom>
        </p:spPr>
      </p:pic>
      <p:sp>
        <p:nvSpPr>
          <p:cNvPr id="3" name="TextBox 2"/>
          <p:cNvSpPr txBox="1"/>
          <p:nvPr/>
        </p:nvSpPr>
        <p:spPr>
          <a:xfrm>
            <a:off x="1925143" y="2057400"/>
            <a:ext cx="2545890" cy="1231106"/>
          </a:xfrm>
          <a:prstGeom prst="rect">
            <a:avLst/>
          </a:prstGeom>
          <a:solidFill>
            <a:schemeClr val="bg1"/>
          </a:solidFill>
          <a:ln w="19050">
            <a:solidFill>
              <a:srgbClr val="0070C0"/>
            </a:solidFill>
          </a:ln>
        </p:spPr>
        <p:txBody>
          <a:bodyPr wrap="none" rtlCol="0">
            <a:spAutoFit/>
          </a:bodyPr>
          <a:lstStyle/>
          <a:p>
            <a:pPr algn="ctr"/>
            <a:r>
              <a:rPr lang="en-US" sz="3200" b="1" u="sng" dirty="0">
                <a:solidFill>
                  <a:srgbClr val="0070C0"/>
                </a:solidFill>
                <a:latin typeface="Calibri" charset="0"/>
                <a:ea typeface="Calibri" charset="0"/>
                <a:cs typeface="Calibri" charset="0"/>
              </a:rPr>
              <a:t>HALON 1301</a:t>
            </a:r>
          </a:p>
          <a:p>
            <a:pPr algn="ctr"/>
            <a:r>
              <a:rPr lang="en-US" sz="1000" b="1" dirty="0">
                <a:solidFill>
                  <a:srgbClr val="0070C0"/>
                </a:solidFill>
                <a:latin typeface="Calibri" charset="0"/>
                <a:ea typeface="Calibri" charset="0"/>
                <a:cs typeface="Calibri" charset="0"/>
              </a:rPr>
              <a:t>    </a:t>
            </a:r>
          </a:p>
          <a:p>
            <a:pPr algn="ctr"/>
            <a:r>
              <a:rPr lang="en-US" sz="3200" b="1" dirty="0">
                <a:solidFill>
                  <a:srgbClr val="0070C0"/>
                </a:solidFill>
                <a:latin typeface="Calibri" charset="0"/>
                <a:ea typeface="Calibri" charset="0"/>
                <a:cs typeface="Calibri" charset="0"/>
              </a:rPr>
              <a:t>1,307,138 LBS</a:t>
            </a:r>
          </a:p>
        </p:txBody>
      </p:sp>
      <p:sp>
        <p:nvSpPr>
          <p:cNvPr id="13" name="TextBox 12"/>
          <p:cNvSpPr txBox="1"/>
          <p:nvPr/>
        </p:nvSpPr>
        <p:spPr>
          <a:xfrm>
            <a:off x="4766562" y="2070099"/>
            <a:ext cx="2383538" cy="1231106"/>
          </a:xfrm>
          <a:prstGeom prst="rect">
            <a:avLst/>
          </a:prstGeom>
          <a:solidFill>
            <a:schemeClr val="bg1"/>
          </a:solidFill>
          <a:ln w="19050">
            <a:solidFill>
              <a:srgbClr val="009900"/>
            </a:solidFill>
          </a:ln>
        </p:spPr>
        <p:txBody>
          <a:bodyPr wrap="square" rtlCol="0">
            <a:spAutoFit/>
          </a:bodyPr>
          <a:lstStyle/>
          <a:p>
            <a:pPr algn="ctr"/>
            <a:r>
              <a:rPr lang="en-US" sz="3200" b="1" u="sng" dirty="0">
                <a:solidFill>
                  <a:srgbClr val="009900"/>
                </a:solidFill>
                <a:latin typeface="Calibri" charset="0"/>
                <a:ea typeface="Calibri" charset="0"/>
                <a:cs typeface="Calibri" charset="0"/>
              </a:rPr>
              <a:t>FREON R-22</a:t>
            </a:r>
          </a:p>
          <a:p>
            <a:pPr algn="ctr"/>
            <a:r>
              <a:rPr lang="en-US" sz="1000" b="1" dirty="0">
                <a:solidFill>
                  <a:srgbClr val="009900"/>
                </a:solidFill>
                <a:latin typeface="Calibri" charset="0"/>
                <a:ea typeface="Calibri" charset="0"/>
                <a:cs typeface="Calibri" charset="0"/>
              </a:rPr>
              <a:t>    </a:t>
            </a:r>
          </a:p>
          <a:p>
            <a:pPr algn="ctr"/>
            <a:r>
              <a:rPr lang="en-US" sz="3200" b="1" dirty="0">
                <a:solidFill>
                  <a:srgbClr val="009900"/>
                </a:solidFill>
                <a:latin typeface="Calibri" charset="0"/>
                <a:ea typeface="Calibri" charset="0"/>
                <a:cs typeface="Calibri" charset="0"/>
              </a:rPr>
              <a:t>123,356 LBS</a:t>
            </a:r>
          </a:p>
        </p:txBody>
      </p:sp>
      <p:sp>
        <p:nvSpPr>
          <p:cNvPr id="14" name="TextBox 13"/>
          <p:cNvSpPr txBox="1"/>
          <p:nvPr/>
        </p:nvSpPr>
        <p:spPr>
          <a:xfrm>
            <a:off x="693524" y="3631150"/>
            <a:ext cx="2066243" cy="984885"/>
          </a:xfrm>
          <a:prstGeom prst="rect">
            <a:avLst/>
          </a:prstGeom>
          <a:solidFill>
            <a:schemeClr val="bg1"/>
          </a:solidFill>
          <a:ln w="19050">
            <a:solidFill>
              <a:srgbClr val="00B0F0"/>
            </a:solidFill>
          </a:ln>
        </p:spPr>
        <p:txBody>
          <a:bodyPr wrap="square" rtlCol="0">
            <a:spAutoFit/>
          </a:bodyPr>
          <a:lstStyle/>
          <a:p>
            <a:pPr algn="ctr"/>
            <a:r>
              <a:rPr lang="en-US" b="1" u="sng" dirty="0">
                <a:solidFill>
                  <a:srgbClr val="00B0F0"/>
                </a:solidFill>
                <a:latin typeface="Calibri" charset="0"/>
                <a:ea typeface="Calibri" charset="0"/>
                <a:cs typeface="Calibri" charset="0"/>
              </a:rPr>
              <a:t>HALON 2402</a:t>
            </a:r>
          </a:p>
          <a:p>
            <a:pPr algn="ctr"/>
            <a:r>
              <a:rPr lang="en-US" sz="1000" b="1" dirty="0">
                <a:solidFill>
                  <a:srgbClr val="00B0F0"/>
                </a:solidFill>
                <a:latin typeface="Calibri" charset="0"/>
                <a:ea typeface="Calibri" charset="0"/>
                <a:cs typeface="Calibri" charset="0"/>
              </a:rPr>
              <a:t>    </a:t>
            </a:r>
          </a:p>
          <a:p>
            <a:pPr algn="ctr"/>
            <a:r>
              <a:rPr lang="en-US" b="1" dirty="0">
                <a:solidFill>
                  <a:srgbClr val="00B0F0"/>
                </a:solidFill>
                <a:latin typeface="Calibri" charset="0"/>
                <a:ea typeface="Calibri" charset="0"/>
                <a:cs typeface="Calibri" charset="0"/>
              </a:rPr>
              <a:t>29,800 LBS</a:t>
            </a:r>
          </a:p>
        </p:txBody>
      </p:sp>
      <p:sp>
        <p:nvSpPr>
          <p:cNvPr id="15" name="TextBox 14"/>
          <p:cNvSpPr txBox="1"/>
          <p:nvPr/>
        </p:nvSpPr>
        <p:spPr>
          <a:xfrm>
            <a:off x="6282249" y="3602052"/>
            <a:ext cx="2269083" cy="984885"/>
          </a:xfrm>
          <a:prstGeom prst="rect">
            <a:avLst/>
          </a:prstGeom>
          <a:solidFill>
            <a:schemeClr val="bg1"/>
          </a:solidFill>
          <a:ln w="19050">
            <a:solidFill>
              <a:srgbClr val="FF0000"/>
            </a:solidFill>
          </a:ln>
        </p:spPr>
        <p:txBody>
          <a:bodyPr wrap="none" rtlCol="0">
            <a:spAutoFit/>
          </a:bodyPr>
          <a:lstStyle/>
          <a:p>
            <a:pPr algn="ctr"/>
            <a:r>
              <a:rPr lang="en-US" b="1" u="sng" dirty="0">
                <a:solidFill>
                  <a:srgbClr val="FF0000"/>
                </a:solidFill>
                <a:latin typeface="Calibri" charset="0"/>
                <a:ea typeface="Calibri" charset="0"/>
                <a:cs typeface="Calibri" charset="0"/>
              </a:rPr>
              <a:t>CFC Refrigerants</a:t>
            </a:r>
          </a:p>
          <a:p>
            <a:pPr algn="ctr"/>
            <a:r>
              <a:rPr lang="en-US" sz="1000" b="1" dirty="0">
                <a:solidFill>
                  <a:srgbClr val="FF0000"/>
                </a:solidFill>
                <a:latin typeface="Calibri" charset="0"/>
                <a:ea typeface="Calibri" charset="0"/>
                <a:cs typeface="Calibri" charset="0"/>
              </a:rPr>
              <a:t>    </a:t>
            </a:r>
          </a:p>
          <a:p>
            <a:pPr algn="ctr"/>
            <a:r>
              <a:rPr lang="en-US" b="1" dirty="0">
                <a:solidFill>
                  <a:srgbClr val="FF0000"/>
                </a:solidFill>
                <a:latin typeface="Calibri" charset="0"/>
                <a:ea typeface="Calibri" charset="0"/>
                <a:cs typeface="Calibri" charset="0"/>
              </a:rPr>
              <a:t>110,643 LBS*</a:t>
            </a:r>
          </a:p>
        </p:txBody>
      </p:sp>
      <p:graphicFrame>
        <p:nvGraphicFramePr>
          <p:cNvPr id="16" name="Object 2"/>
          <p:cNvGraphicFramePr>
            <a:graphicFrameLocks/>
          </p:cNvGraphicFramePr>
          <p:nvPr>
            <p:extLst>
              <p:ext uri="{D42A27DB-BD31-4B8C-83A1-F6EECF244321}">
                <p14:modId xmlns:p14="http://schemas.microsoft.com/office/powerpoint/2010/main" val="1883513722"/>
              </p:ext>
            </p:extLst>
          </p:nvPr>
        </p:nvGraphicFramePr>
        <p:xfrm>
          <a:off x="3017838" y="3725587"/>
          <a:ext cx="3073400" cy="2008187"/>
        </p:xfrm>
        <a:graphic>
          <a:graphicData uri="http://schemas.openxmlformats.org/presentationml/2006/ole">
            <mc:AlternateContent xmlns:mc="http://schemas.openxmlformats.org/markup-compatibility/2006">
              <mc:Choice xmlns:v="urn:schemas-microsoft-com:vml" Requires="v">
                <p:oleObj spid="_x0000_s1142" name="Clip" r:id="rId5" imgW="5736960" imgH="4028760" progId="">
                  <p:embed/>
                </p:oleObj>
              </mc:Choice>
              <mc:Fallback>
                <p:oleObj name="Clip" r:id="rId5" imgW="5736960" imgH="402876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838" y="3725587"/>
                        <a:ext cx="3073400"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Rectangle 27"/>
          <p:cNvSpPr>
            <a:spLocks noChangeArrowheads="1"/>
          </p:cNvSpPr>
          <p:nvPr/>
        </p:nvSpPr>
        <p:spPr bwMode="auto">
          <a:xfrm>
            <a:off x="3300413" y="4271687"/>
            <a:ext cx="2547937" cy="1891224"/>
          </a:xfrm>
          <a:prstGeom prst="rect">
            <a:avLst/>
          </a:prstGeom>
          <a:noFill/>
          <a:ln w="9525">
            <a:noFill/>
            <a:miter lim="800000"/>
            <a:headEnd/>
            <a:tailEnd/>
          </a:ln>
          <a:effectLst/>
        </p:spPr>
        <p:txBody>
          <a:bodyPr lIns="92075" tIns="46038" rIns="92075" bIns="46038">
            <a:prstTxWarp prst="textNoShape">
              <a:avLst/>
            </a:prstTxWarp>
            <a:spAutoFit/>
          </a:bodyPr>
          <a:lstStyle/>
          <a:p>
            <a:pPr algn="ctr">
              <a:lnSpc>
                <a:spcPct val="80000"/>
              </a:lnSpc>
              <a:defRPr/>
            </a:pPr>
            <a:r>
              <a:rPr lang="en-US" sz="3400" b="1" dirty="0">
                <a:solidFill>
                  <a:srgbClr val="0000CC"/>
                </a:solidFill>
                <a:effectLst>
                  <a:outerShdw blurRad="38100" dist="38100" dir="2700000" algn="tl">
                    <a:srgbClr val="DDDDDD"/>
                  </a:outerShdw>
                </a:effectLst>
                <a:latin typeface="Gill Sans" charset="0"/>
              </a:rPr>
              <a:t>ARMY ODS</a:t>
            </a:r>
          </a:p>
          <a:p>
            <a:pPr algn="ctr">
              <a:lnSpc>
                <a:spcPct val="80000"/>
              </a:lnSpc>
              <a:defRPr/>
            </a:pPr>
            <a:r>
              <a:rPr lang="en-US" sz="3400" b="1" dirty="0">
                <a:solidFill>
                  <a:srgbClr val="0000CC"/>
                </a:solidFill>
                <a:effectLst>
                  <a:outerShdw blurRad="38100" dist="38100" dir="2700000" algn="tl">
                    <a:srgbClr val="DDDDDD"/>
                  </a:outerShdw>
                </a:effectLst>
                <a:latin typeface="Gill Sans" charset="0"/>
              </a:rPr>
              <a:t>RESERVE</a:t>
            </a:r>
          </a:p>
          <a:p>
            <a:pPr algn="ctr">
              <a:lnSpc>
                <a:spcPct val="80000"/>
              </a:lnSpc>
              <a:defRPr/>
            </a:pPr>
            <a:r>
              <a:rPr lang="en-US" b="1" dirty="0">
                <a:solidFill>
                  <a:srgbClr val="0000CC"/>
                </a:solidFill>
                <a:effectLst>
                  <a:outerShdw blurRad="38100" dist="38100" dir="2700000" algn="tl">
                    <a:srgbClr val="DDDDDD"/>
                  </a:outerShdw>
                </a:effectLst>
                <a:latin typeface="Gill Sans" charset="0"/>
              </a:rPr>
              <a:t>     </a:t>
            </a:r>
          </a:p>
          <a:p>
            <a:pPr algn="ctr">
              <a:lnSpc>
                <a:spcPct val="80000"/>
              </a:lnSpc>
              <a:defRPr/>
            </a:pPr>
            <a:r>
              <a:rPr lang="en-US" sz="2000" b="1" dirty="0">
                <a:solidFill>
                  <a:srgbClr val="0000CC"/>
                </a:solidFill>
                <a:effectLst>
                  <a:outerShdw blurRad="38100" dist="38100" dir="2700000" algn="tl">
                    <a:srgbClr val="DDDDDD"/>
                  </a:outerShdw>
                </a:effectLst>
                <a:latin typeface="Gill Sans" charset="0"/>
              </a:rPr>
              <a:t>(as of 12-31-2019)</a:t>
            </a:r>
          </a:p>
        </p:txBody>
      </p:sp>
      <p:sp>
        <p:nvSpPr>
          <p:cNvPr id="12" name="Rectangle 20">
            <a:extLst>
              <a:ext uri="{FF2B5EF4-FFF2-40B4-BE49-F238E27FC236}">
                <a16:creationId xmlns:a16="http://schemas.microsoft.com/office/drawing/2014/main" id="{A6359A93-5751-6849-BA3B-F6544F5F0668}"/>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Readiness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Sustainment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32185" y="2236788"/>
            <a:ext cx="7382534" cy="3133808"/>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130000"/>
              </a:lnSpc>
              <a:buClr>
                <a:srgbClr val="CC3300"/>
              </a:buClr>
              <a:defRPr/>
            </a:pPr>
            <a:r>
              <a:rPr lang="en-US" sz="4400" b="1" dirty="0">
                <a:solidFill>
                  <a:srgbClr val="FF0000"/>
                </a:solidFill>
                <a:effectLst>
                  <a:outerShdw blurRad="38100" dist="38100" dir="2700000" algn="tl">
                    <a:srgbClr val="DDDDDD"/>
                  </a:outerShdw>
                </a:effectLst>
                <a:latin typeface="Gill Sans" charset="0"/>
                <a:ea typeface="Gill Sans" charset="0"/>
                <a:cs typeface="Gill Sans" charset="0"/>
              </a:rPr>
              <a:t>ODS Conversion Projects</a:t>
            </a:r>
          </a:p>
          <a:p>
            <a:pPr lvl="1">
              <a:lnSpc>
                <a:spcPct val="130000"/>
              </a:lnSpc>
              <a:buClr>
                <a:srgbClr val="3D7F01"/>
              </a:buClr>
              <a:buFont typeface="Wingdings" charset="2"/>
              <a:buChar char="Ø"/>
              <a:defRPr/>
            </a:pPr>
            <a:r>
              <a:rPr lang="en-US" sz="3600" b="1" dirty="0">
                <a:effectLst>
                  <a:outerShdw blurRad="38100" dist="38100" dir="2700000" algn="tl">
                    <a:srgbClr val="DDDDDD"/>
                  </a:outerShdw>
                </a:effectLst>
                <a:latin typeface="Gill Sans" charset="0"/>
                <a:ea typeface="Gill Sans" charset="0"/>
                <a:cs typeface="Gill Sans" charset="0"/>
              </a:rPr>
              <a:t> Commercial Off-the-Shelf</a:t>
            </a:r>
          </a:p>
          <a:p>
            <a:pPr lvl="1">
              <a:lnSpc>
                <a:spcPct val="130000"/>
              </a:lnSpc>
              <a:buClr>
                <a:srgbClr val="3D7F01"/>
              </a:buClr>
              <a:buFont typeface="Wingdings" charset="2"/>
              <a:buChar char="Ø"/>
              <a:defRPr/>
            </a:pPr>
            <a:r>
              <a:rPr lang="en-US" sz="3600" b="1" dirty="0">
                <a:effectLst>
                  <a:outerShdw blurRad="38100" dist="38100" dir="2700000" algn="tl">
                    <a:srgbClr val="DDDDDD"/>
                  </a:outerShdw>
                </a:effectLst>
                <a:latin typeface="Gill Sans" charset="0"/>
                <a:ea typeface="Gill Sans" charset="0"/>
                <a:cs typeface="Gill Sans" charset="0"/>
              </a:rPr>
              <a:t> Test &amp; Evaluation</a:t>
            </a:r>
          </a:p>
          <a:p>
            <a:pPr lvl="1">
              <a:lnSpc>
                <a:spcPct val="130000"/>
              </a:lnSpc>
              <a:buClr>
                <a:srgbClr val="3D7F01"/>
              </a:buClr>
              <a:buFont typeface="Wingdings" charset="2"/>
              <a:buChar char="Ø"/>
              <a:defRPr/>
            </a:pPr>
            <a:r>
              <a:rPr lang="en-US" sz="3600" b="1" dirty="0">
                <a:effectLst>
                  <a:outerShdw blurRad="38100" dist="38100" dir="2700000" algn="tl">
                    <a:srgbClr val="DDDDDD"/>
                  </a:outerShdw>
                </a:effectLst>
                <a:latin typeface="Gill Sans" charset="0"/>
                <a:ea typeface="Gill Sans" charset="0"/>
                <a:cs typeface="Gill Sans" charset="0"/>
              </a:rPr>
              <a:t> Research &amp; Development</a:t>
            </a:r>
          </a:p>
        </p:txBody>
      </p:sp>
      <p:sp>
        <p:nvSpPr>
          <p:cNvPr id="103428" name="Line 6"/>
          <p:cNvSpPr>
            <a:spLocks noChangeShapeType="1"/>
          </p:cNvSpPr>
          <p:nvPr/>
        </p:nvSpPr>
        <p:spPr bwMode="auto">
          <a:xfrm>
            <a:off x="488950" y="1336675"/>
            <a:ext cx="3257550" cy="0"/>
          </a:xfrm>
          <a:prstGeom prst="line">
            <a:avLst/>
          </a:prstGeom>
          <a:noFill/>
          <a:ln w="76200">
            <a:solidFill>
              <a:srgbClr val="FF3300"/>
            </a:solidFill>
            <a:round/>
            <a:headEnd type="none" w="sm" len="sm"/>
            <a:tailEnd type="none" w="sm" len="sm"/>
          </a:ln>
        </p:spPr>
        <p:txBody>
          <a:bodyPr wrap="none" anchor="ctr">
            <a:prstTxWarp prst="textNoShape">
              <a:avLst/>
            </a:prstTxWarp>
          </a:bodyPr>
          <a:lstStyle/>
          <a:p>
            <a:endParaRPr lang="en-US"/>
          </a:p>
        </p:txBody>
      </p:sp>
      <p:sp>
        <p:nvSpPr>
          <p:cNvPr id="5" name="Rectangle 20">
            <a:extLst>
              <a:ext uri="{FF2B5EF4-FFF2-40B4-BE49-F238E27FC236}">
                <a16:creationId xmlns:a16="http://schemas.microsoft.com/office/drawing/2014/main" id="{4773D94F-2193-334D-907B-AE2145BBEBDA}"/>
              </a:ext>
            </a:extLst>
          </p:cNvPr>
          <p:cNvSpPr>
            <a:spLocks noChangeArrowheads="1"/>
          </p:cNvSpPr>
          <p:nvPr/>
        </p:nvSpPr>
        <p:spPr bwMode="auto">
          <a:xfrm>
            <a:off x="381000" y="514350"/>
            <a:ext cx="8153400" cy="762000"/>
          </a:xfrm>
          <a:prstGeom prst="rect">
            <a:avLst/>
          </a:prstGeom>
          <a:noFill/>
          <a:ln w="9525">
            <a:noFill/>
            <a:miter lim="800000"/>
            <a:headEnd/>
            <a:tailEnd/>
          </a:ln>
          <a:effectLst/>
        </p:spPr>
        <p:txBody>
          <a:bodyPr lIns="92075" tIns="46038" rIns="92075" bIns="46038" anchor="b">
            <a:prstTxWarp prst="textNoShape">
              <a:avLst/>
            </a:prstTxWarp>
          </a:bodyPr>
          <a:lstStyle/>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System </a:t>
            </a:r>
          </a:p>
          <a:p>
            <a:pPr>
              <a:lnSpc>
                <a:spcPct val="85000"/>
              </a:lnSpc>
              <a:defRPr/>
            </a:pPr>
            <a:r>
              <a:rPr lang="en-US" sz="4400" b="1" dirty="0">
                <a:solidFill>
                  <a:srgbClr val="0091F8"/>
                </a:solidFill>
                <a:effectLst>
                  <a:outerShdw blurRad="38100" dist="38100" dir="2700000" algn="tl">
                    <a:srgbClr val="DDDDDD"/>
                  </a:outerShdw>
                </a:effectLst>
                <a:latin typeface="Gill Sans MT" panose="020B0502020104020203" pitchFamily="34" charset="77"/>
              </a:rPr>
              <a:t>Retrofits</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6949</TotalTime>
  <Words>1474</Words>
  <Application>Microsoft Macintosh PowerPoint</Application>
  <PresentationFormat>On-screen Show (4:3)</PresentationFormat>
  <Paragraphs>434</Paragraphs>
  <Slides>45</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60" baseType="lpstr">
      <vt:lpstr>ＭＳ Ｐゴシック</vt:lpstr>
      <vt:lpstr>Arial</vt:lpstr>
      <vt:lpstr>Arial Black</vt:lpstr>
      <vt:lpstr>Arial Narrow</vt:lpstr>
      <vt:lpstr>Calibri</vt:lpstr>
      <vt:lpstr>Comic Sans MS</vt:lpstr>
      <vt:lpstr>Cooper Black</vt:lpstr>
      <vt:lpstr>Gill Sans</vt:lpstr>
      <vt:lpstr>Gill Sans MT</vt:lpstr>
      <vt:lpstr>Monotype Sorts</vt:lpstr>
      <vt:lpstr>Times New Roman</vt:lpstr>
      <vt:lpstr>Wingdings</vt:lpstr>
      <vt:lpstr>Default Design</vt:lpstr>
      <vt:lpstr>Clip</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COTS Applications</vt:lpstr>
      <vt:lpstr>Test &amp; Evaluation Projects</vt:lpstr>
      <vt:lpstr>R&amp;D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 Players</vt:lpstr>
      <vt:lpstr> Requirement Generating  Activity</vt:lpstr>
      <vt:lpstr> Approved Technical  Representative</vt:lpstr>
      <vt:lpstr> SAO</vt:lpstr>
      <vt:lpstr> Contracting Officer</vt:lpstr>
      <vt:lpstr> Contractor</vt:lpstr>
      <vt:lpstr> E S O</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Paris Agreement December 2015</vt:lpstr>
      <vt:lpstr>Kigali Amendment to the Montreal Protocol (2016)</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subject/>
  <dc:creator>Alexandria Office</dc:creator>
  <cp:keywords/>
  <dc:description/>
  <cp:lastModifiedBy>Microsoft Office User</cp:lastModifiedBy>
  <cp:revision>181</cp:revision>
  <cp:lastPrinted>2020-02-18T15:44:50Z</cp:lastPrinted>
  <dcterms:created xsi:type="dcterms:W3CDTF">2014-08-01T13:54:42Z</dcterms:created>
  <dcterms:modified xsi:type="dcterms:W3CDTF">2020-02-28T15:48:31Z</dcterms:modified>
  <cp:category/>
</cp:coreProperties>
</file>