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1"/>
  </p:notesMasterIdLst>
  <p:handoutMasterIdLst>
    <p:handoutMasterId r:id="rId22"/>
  </p:handoutMasterIdLst>
  <p:sldIdLst>
    <p:sldId id="256" r:id="rId2"/>
    <p:sldId id="283" r:id="rId3"/>
    <p:sldId id="266" r:id="rId4"/>
    <p:sldId id="273" r:id="rId5"/>
    <p:sldId id="267" r:id="rId6"/>
    <p:sldId id="272" r:id="rId7"/>
    <p:sldId id="268" r:id="rId8"/>
    <p:sldId id="274" r:id="rId9"/>
    <p:sldId id="281" r:id="rId10"/>
    <p:sldId id="275" r:id="rId11"/>
    <p:sldId id="276" r:id="rId12"/>
    <p:sldId id="260" r:id="rId13"/>
    <p:sldId id="285" r:id="rId14"/>
    <p:sldId id="286" r:id="rId15"/>
    <p:sldId id="287" r:id="rId16"/>
    <p:sldId id="289" r:id="rId17"/>
    <p:sldId id="290" r:id="rId18"/>
    <p:sldId id="284" r:id="rId19"/>
    <p:sldId id="291" r:id="rId20"/>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612"/>
    <a:srgbClr val="525113"/>
    <a:srgbClr val="131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50" autoAdjust="0"/>
  </p:normalViewPr>
  <p:slideViewPr>
    <p:cSldViewPr>
      <p:cViewPr>
        <p:scale>
          <a:sx n="59" d="100"/>
          <a:sy n="59" d="100"/>
        </p:scale>
        <p:origin x="-72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2"/>
    </p:cViewPr>
  </p:sorterViewPr>
  <p:notesViewPr>
    <p:cSldViewPr>
      <p:cViewPr varScale="1">
        <p:scale>
          <a:sx n="63" d="100"/>
          <a:sy n="63" d="100"/>
        </p:scale>
        <p:origin x="-2880" y="-12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1193"/>
          </a:xfrm>
          <a:prstGeom prst="rect">
            <a:avLst/>
          </a:prstGeom>
        </p:spPr>
        <p:txBody>
          <a:bodyPr vert="horz" lIns="87810" tIns="43905" rIns="87810" bIns="43905"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1193"/>
          </a:xfrm>
          <a:prstGeom prst="rect">
            <a:avLst/>
          </a:prstGeom>
        </p:spPr>
        <p:txBody>
          <a:bodyPr vert="horz" lIns="87810" tIns="43905" rIns="87810" bIns="43905" rtlCol="0"/>
          <a:lstStyle>
            <a:lvl1pPr algn="r">
              <a:defRPr sz="1200"/>
            </a:lvl1pPr>
          </a:lstStyle>
          <a:p>
            <a:fld id="{7756165E-E9E3-4D55-9FEB-0600DB9BB229}" type="datetimeFigureOut">
              <a:rPr lang="en-US" smtClean="0"/>
              <a:pPr/>
              <a:t>5/14/2013</a:t>
            </a:fld>
            <a:endParaRPr lang="en-US"/>
          </a:p>
        </p:txBody>
      </p:sp>
      <p:sp>
        <p:nvSpPr>
          <p:cNvPr id="4" name="Footer Placeholder 3"/>
          <p:cNvSpPr>
            <a:spLocks noGrp="1"/>
          </p:cNvSpPr>
          <p:nvPr>
            <p:ph type="ftr" sz="quarter" idx="2"/>
          </p:nvPr>
        </p:nvSpPr>
        <p:spPr>
          <a:xfrm>
            <a:off x="0" y="8773356"/>
            <a:ext cx="3038145" cy="461193"/>
          </a:xfrm>
          <a:prstGeom prst="rect">
            <a:avLst/>
          </a:prstGeom>
        </p:spPr>
        <p:txBody>
          <a:bodyPr vert="horz" lIns="87810" tIns="43905" rIns="87810" bIns="43905"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773356"/>
            <a:ext cx="3038145" cy="461193"/>
          </a:xfrm>
          <a:prstGeom prst="rect">
            <a:avLst/>
          </a:prstGeom>
        </p:spPr>
        <p:txBody>
          <a:bodyPr vert="horz" lIns="87810" tIns="43905" rIns="87810" bIns="43905" rtlCol="0" anchor="b"/>
          <a:lstStyle>
            <a:lvl1pPr algn="r">
              <a:defRPr sz="1200"/>
            </a:lvl1pPr>
          </a:lstStyle>
          <a:p>
            <a:fld id="{549702FD-B2FA-44CB-8818-CCEF104A7A8E}" type="slidenum">
              <a:rPr lang="en-US" smtClean="0"/>
              <a:pPr/>
              <a:t>‹#›</a:t>
            </a:fld>
            <a:endParaRPr lang="en-US"/>
          </a:p>
        </p:txBody>
      </p:sp>
    </p:spTree>
    <p:extLst>
      <p:ext uri="{BB962C8B-B14F-4D97-AF65-F5344CB8AC3E}">
        <p14:creationId xmlns:p14="http://schemas.microsoft.com/office/powerpoint/2010/main" val="1762074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1193"/>
          </a:xfrm>
          <a:prstGeom prst="rect">
            <a:avLst/>
          </a:prstGeom>
        </p:spPr>
        <p:txBody>
          <a:bodyPr vert="horz" lIns="87810" tIns="43905" rIns="87810" bIns="43905" rtlCol="0"/>
          <a:lstStyle>
            <a:lvl1pPr algn="l">
              <a:defRPr sz="1200"/>
            </a:lvl1pPr>
          </a:lstStyle>
          <a:p>
            <a:endParaRPr lang="en-US"/>
          </a:p>
        </p:txBody>
      </p:sp>
      <p:sp>
        <p:nvSpPr>
          <p:cNvPr id="3" name="Date Placeholder 2"/>
          <p:cNvSpPr>
            <a:spLocks noGrp="1"/>
          </p:cNvSpPr>
          <p:nvPr>
            <p:ph type="dt" idx="1"/>
          </p:nvPr>
        </p:nvSpPr>
        <p:spPr>
          <a:xfrm>
            <a:off x="3970734" y="0"/>
            <a:ext cx="3038145" cy="461193"/>
          </a:xfrm>
          <a:prstGeom prst="rect">
            <a:avLst/>
          </a:prstGeom>
        </p:spPr>
        <p:txBody>
          <a:bodyPr vert="horz" lIns="87810" tIns="43905" rIns="87810" bIns="43905" rtlCol="0"/>
          <a:lstStyle>
            <a:lvl1pPr algn="r">
              <a:defRPr sz="1200"/>
            </a:lvl1pPr>
          </a:lstStyle>
          <a:p>
            <a:fld id="{486D08A4-B740-4B83-88BD-8DD97F863AD3}" type="datetimeFigureOut">
              <a:rPr lang="en-US" smtClean="0"/>
              <a:pPr/>
              <a:t>5/14/2013</a:t>
            </a:fld>
            <a:endParaRPr lang="en-US"/>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87810" tIns="43905" rIns="87810" bIns="43905" rtlCol="0" anchor="ctr"/>
          <a:lstStyle/>
          <a:p>
            <a:endParaRPr lang="en-US"/>
          </a:p>
        </p:txBody>
      </p:sp>
      <p:sp>
        <p:nvSpPr>
          <p:cNvPr id="5" name="Notes Placeholder 4"/>
          <p:cNvSpPr>
            <a:spLocks noGrp="1"/>
          </p:cNvSpPr>
          <p:nvPr>
            <p:ph type="body" sz="quarter" idx="3"/>
          </p:nvPr>
        </p:nvSpPr>
        <p:spPr>
          <a:xfrm>
            <a:off x="701345" y="4387442"/>
            <a:ext cx="5607711" cy="4155317"/>
          </a:xfrm>
          <a:prstGeom prst="rect">
            <a:avLst/>
          </a:prstGeom>
        </p:spPr>
        <p:txBody>
          <a:bodyPr vert="horz" lIns="87810" tIns="43905" rIns="87810" bIns="439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3356"/>
            <a:ext cx="3038145" cy="461193"/>
          </a:xfrm>
          <a:prstGeom prst="rect">
            <a:avLst/>
          </a:prstGeom>
        </p:spPr>
        <p:txBody>
          <a:bodyPr vert="horz" lIns="87810" tIns="43905" rIns="87810" bIns="43905"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773356"/>
            <a:ext cx="3038145" cy="461193"/>
          </a:xfrm>
          <a:prstGeom prst="rect">
            <a:avLst/>
          </a:prstGeom>
        </p:spPr>
        <p:txBody>
          <a:bodyPr vert="horz" lIns="87810" tIns="43905" rIns="87810" bIns="43905" rtlCol="0" anchor="b"/>
          <a:lstStyle>
            <a:lvl1pPr algn="r">
              <a:defRPr sz="1200"/>
            </a:lvl1pPr>
          </a:lstStyle>
          <a:p>
            <a:fld id="{CD282287-2BF0-4123-874B-174D37C7F840}" type="slidenum">
              <a:rPr lang="en-US" smtClean="0"/>
              <a:pPr/>
              <a:t>‹#›</a:t>
            </a:fld>
            <a:endParaRPr lang="en-US"/>
          </a:p>
        </p:txBody>
      </p:sp>
    </p:spTree>
    <p:extLst>
      <p:ext uri="{BB962C8B-B14F-4D97-AF65-F5344CB8AC3E}">
        <p14:creationId xmlns:p14="http://schemas.microsoft.com/office/powerpoint/2010/main" val="61873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2287-2BF0-4123-874B-174D37C7F840}" type="slidenum">
              <a:rPr lang="en-US" smtClean="0"/>
              <a:pPr/>
              <a:t>1</a:t>
            </a:fld>
            <a:endParaRPr lang="en-US"/>
          </a:p>
        </p:txBody>
      </p:sp>
    </p:spTree>
    <p:extLst>
      <p:ext uri="{BB962C8B-B14F-4D97-AF65-F5344CB8AC3E}">
        <p14:creationId xmlns:p14="http://schemas.microsoft.com/office/powerpoint/2010/main" val="3749042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as there are a number of ways in which to protect</a:t>
            </a:r>
            <a:r>
              <a:rPr lang="en-US" baseline="0" dirty="0" smtClean="0"/>
              <a:t> </a:t>
            </a:r>
            <a:r>
              <a:rPr lang="en-US" dirty="0" smtClean="0"/>
              <a:t>natural resources</a:t>
            </a:r>
            <a:r>
              <a:rPr lang="en-US" baseline="0" dirty="0" smtClean="0"/>
              <a:t>, there are a number of actions that can have a negative impact. The next several slides offer examples of what should NOT be done, unless it is militarily necessary to do so.</a:t>
            </a:r>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a:t>
            </a:r>
            <a:r>
              <a:rPr lang="en-US" baseline="0" dirty="0" smtClean="0"/>
              <a:t> is the snow leopard card, available in PDF format through www.wcs.org/afghanistan. </a:t>
            </a:r>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11</a:t>
            </a:fld>
            <a:endParaRPr lang="en-US"/>
          </a:p>
        </p:txBody>
      </p:sp>
    </p:spTree>
    <p:extLst>
      <p:ext uri="{BB962C8B-B14F-4D97-AF65-F5344CB8AC3E}">
        <p14:creationId xmlns:p14="http://schemas.microsoft.com/office/powerpoint/2010/main" val="1077208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picture was taken during a military exercise conducted in 2012; used</a:t>
            </a:r>
            <a:r>
              <a:rPr lang="en-US" sz="1200" kern="1200" baseline="0" dirty="0" smtClean="0">
                <a:solidFill>
                  <a:schemeClr val="tx1"/>
                </a:solidFill>
                <a:effectLst/>
                <a:latin typeface="+mn-lt"/>
                <a:ea typeface="+mn-ea"/>
                <a:cs typeface="+mn-cs"/>
              </a:rPr>
              <a:t> with permission</a:t>
            </a:r>
            <a:r>
              <a:rPr lang="en-US" sz="1200" kern="1200" dirty="0" smtClean="0">
                <a:solidFill>
                  <a:schemeClr val="tx1"/>
                </a:solidFill>
                <a:effectLst/>
                <a:latin typeface="+mn-lt"/>
                <a:ea typeface="+mn-ea"/>
                <a:cs typeface="+mn-cs"/>
              </a:rPr>
              <a:t>. It displays a site where contractors supporting the exercise used an open waste dump, which</a:t>
            </a:r>
            <a:r>
              <a:rPr lang="en-US" sz="1200" kern="1200" baseline="0" dirty="0" smtClean="0">
                <a:solidFill>
                  <a:schemeClr val="tx1"/>
                </a:solidFill>
                <a:effectLst/>
                <a:latin typeface="+mn-lt"/>
                <a:ea typeface="+mn-ea"/>
                <a:cs typeface="+mn-cs"/>
              </a:rPr>
              <a:t> is also used by the local population as part of normal disposal practices in that region. While an accepted practice, and the military use did not cause specific problems, the concern is that such open dumps can attract wild animals, presenting a range of threats to humans and animals alike.</a:t>
            </a:r>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Wildlife Conservation Society’s website</a:t>
            </a:r>
            <a:r>
              <a:rPr lang="en-US" baseline="0" dirty="0" smtClean="0"/>
              <a:t> is: www.wcs.org. Information about these training materials for use by the military (specifically focused on those deployed in Afghanistan and Iraq) captured in the following slides can be found at: </a:t>
            </a:r>
            <a:r>
              <a:rPr lang="en-US" dirty="0" smtClean="0"/>
              <a:t>http://programs.wcs.org/wildlifetrade/Initiatives/MilitaryWCSProjects/TrainingPrograms2/tabid/5451/Default.aspx.</a:t>
            </a:r>
          </a:p>
          <a:p>
            <a:r>
              <a:rPr lang="en-US" dirty="0" smtClean="0"/>
              <a:t>On this page, under “publications,” PDFs of the following documents can be downloaded:</a:t>
            </a:r>
          </a:p>
          <a:p>
            <a:r>
              <a:rPr lang="en-US" dirty="0" smtClean="0"/>
              <a:t>-snow leopard business card</a:t>
            </a:r>
          </a:p>
          <a:p>
            <a:r>
              <a:rPr lang="en-US" dirty="0" smtClean="0"/>
              <a:t>-wildlife trade smart card</a:t>
            </a:r>
          </a:p>
          <a:p>
            <a:r>
              <a:rPr lang="en-US" dirty="0" smtClean="0"/>
              <a:t>-cat fur identification guide</a:t>
            </a:r>
          </a:p>
          <a:p>
            <a:r>
              <a:rPr lang="en-US" dirty="0" smtClean="0"/>
              <a:t>Under the website’s section “Related Content” (just above “publications”), clicking on “pre-deployment training” accesses other resources</a:t>
            </a:r>
            <a:r>
              <a:rPr lang="en-US" baseline="0" dirty="0" smtClean="0"/>
              <a:t>, guides and information the WCS has created.</a:t>
            </a:r>
          </a:p>
          <a:p>
            <a:endParaRPr lang="en-US" baseline="0" dirty="0" smtClean="0"/>
          </a:p>
          <a:p>
            <a:r>
              <a:rPr lang="en-US" baseline="0" dirty="0" smtClean="0"/>
              <a:t>The following slides provide “snapshots” from WCS</a:t>
            </a:r>
            <a:r>
              <a:rPr lang="en-US" baseline="0" smtClean="0"/>
              <a:t>’ website.</a:t>
            </a: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3455" indent="-274406" eaLnBrk="0" hangingPunct="0">
              <a:defRPr>
                <a:solidFill>
                  <a:schemeClr val="tx1"/>
                </a:solidFill>
                <a:latin typeface="Arial" charset="0"/>
                <a:cs typeface="Arial" charset="0"/>
              </a:defRPr>
            </a:lvl2pPr>
            <a:lvl3pPr marL="1097623" indent="-219525" eaLnBrk="0" hangingPunct="0">
              <a:defRPr>
                <a:solidFill>
                  <a:schemeClr val="tx1"/>
                </a:solidFill>
                <a:latin typeface="Arial" charset="0"/>
                <a:cs typeface="Arial" charset="0"/>
              </a:defRPr>
            </a:lvl3pPr>
            <a:lvl4pPr marL="1536672" indent="-219525" eaLnBrk="0" hangingPunct="0">
              <a:defRPr>
                <a:solidFill>
                  <a:schemeClr val="tx1"/>
                </a:solidFill>
                <a:latin typeface="Arial" charset="0"/>
                <a:cs typeface="Arial" charset="0"/>
              </a:defRPr>
            </a:lvl4pPr>
            <a:lvl5pPr marL="1975721" indent="-219525" eaLnBrk="0" hangingPunct="0">
              <a:defRPr>
                <a:solidFill>
                  <a:schemeClr val="tx1"/>
                </a:solidFill>
                <a:latin typeface="Arial" charset="0"/>
                <a:cs typeface="Arial" charset="0"/>
              </a:defRPr>
            </a:lvl5pPr>
            <a:lvl6pPr marL="2414770" indent="-219525" eaLnBrk="0" fontAlgn="base" hangingPunct="0">
              <a:spcBef>
                <a:spcPct val="0"/>
              </a:spcBef>
              <a:spcAft>
                <a:spcPct val="0"/>
              </a:spcAft>
              <a:defRPr>
                <a:solidFill>
                  <a:schemeClr val="tx1"/>
                </a:solidFill>
                <a:latin typeface="Arial" charset="0"/>
                <a:cs typeface="Arial" charset="0"/>
              </a:defRPr>
            </a:lvl6pPr>
            <a:lvl7pPr marL="2853820" indent="-219525" eaLnBrk="0" fontAlgn="base" hangingPunct="0">
              <a:spcBef>
                <a:spcPct val="0"/>
              </a:spcBef>
              <a:spcAft>
                <a:spcPct val="0"/>
              </a:spcAft>
              <a:defRPr>
                <a:solidFill>
                  <a:schemeClr val="tx1"/>
                </a:solidFill>
                <a:latin typeface="Arial" charset="0"/>
                <a:cs typeface="Arial" charset="0"/>
              </a:defRPr>
            </a:lvl7pPr>
            <a:lvl8pPr marL="3292869" indent="-219525" eaLnBrk="0" fontAlgn="base" hangingPunct="0">
              <a:spcBef>
                <a:spcPct val="0"/>
              </a:spcBef>
              <a:spcAft>
                <a:spcPct val="0"/>
              </a:spcAft>
              <a:defRPr>
                <a:solidFill>
                  <a:schemeClr val="tx1"/>
                </a:solidFill>
                <a:latin typeface="Arial" charset="0"/>
                <a:cs typeface="Arial" charset="0"/>
              </a:defRPr>
            </a:lvl8pPr>
            <a:lvl9pPr marL="3731918" indent="-219525" eaLnBrk="0" fontAlgn="base" hangingPunct="0">
              <a:spcBef>
                <a:spcPct val="0"/>
              </a:spcBef>
              <a:spcAft>
                <a:spcPct val="0"/>
              </a:spcAft>
              <a:defRPr>
                <a:solidFill>
                  <a:schemeClr val="tx1"/>
                </a:solidFill>
                <a:latin typeface="Arial" charset="0"/>
                <a:cs typeface="Arial" charset="0"/>
              </a:defRPr>
            </a:lvl9pPr>
          </a:lstStyle>
          <a:p>
            <a:pPr eaLnBrk="1" hangingPunct="1"/>
            <a:fld id="{EC3726A0-B348-4916-BB7B-ADEB1D4B445E}" type="slidenum">
              <a:rPr lang="en-US" smtClean="0"/>
              <a:pPr eaLnBrk="1" hangingPunct="1"/>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2287-2BF0-4123-874B-174D37C7F840}" type="slidenum">
              <a:rPr lang="en-US" smtClean="0"/>
              <a:pPr/>
              <a:t>14</a:t>
            </a:fld>
            <a:endParaRPr lang="en-US"/>
          </a:p>
        </p:txBody>
      </p:sp>
    </p:spTree>
    <p:extLst>
      <p:ext uri="{BB962C8B-B14F-4D97-AF65-F5344CB8AC3E}">
        <p14:creationId xmlns:p14="http://schemas.microsoft.com/office/powerpoint/2010/main" val="17124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2287-2BF0-4123-874B-174D37C7F840}" type="slidenum">
              <a:rPr lang="en-US" smtClean="0"/>
              <a:pPr/>
              <a:t>15</a:t>
            </a:fld>
            <a:endParaRPr lang="en-US"/>
          </a:p>
        </p:txBody>
      </p:sp>
    </p:spTree>
    <p:extLst>
      <p:ext uri="{BB962C8B-B14F-4D97-AF65-F5344CB8AC3E}">
        <p14:creationId xmlns:p14="http://schemas.microsoft.com/office/powerpoint/2010/main" val="2878864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2287-2BF0-4123-874B-174D37C7F840}" type="slidenum">
              <a:rPr lang="en-US" smtClean="0"/>
              <a:pPr/>
              <a:t>16</a:t>
            </a:fld>
            <a:endParaRPr lang="en-US"/>
          </a:p>
        </p:txBody>
      </p:sp>
    </p:spTree>
    <p:extLst>
      <p:ext uri="{BB962C8B-B14F-4D97-AF65-F5344CB8AC3E}">
        <p14:creationId xmlns:p14="http://schemas.microsoft.com/office/powerpoint/2010/main" val="1438190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282287-2BF0-4123-874B-174D37C7F840}" type="slidenum">
              <a:rPr lang="en-US" smtClean="0"/>
              <a:pPr/>
              <a:t>17</a:t>
            </a:fld>
            <a:endParaRPr lang="en-US"/>
          </a:p>
        </p:txBody>
      </p:sp>
    </p:spTree>
    <p:extLst>
      <p:ext uri="{BB962C8B-B14F-4D97-AF65-F5344CB8AC3E}">
        <p14:creationId xmlns:p14="http://schemas.microsoft.com/office/powerpoint/2010/main" val="307893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mtClean="0"/>
              <a:t>This</a:t>
            </a:r>
            <a:r>
              <a:rPr lang="en-US" baseline="0" smtClean="0"/>
              <a:t> poster is </a:t>
            </a:r>
            <a:r>
              <a:rPr lang="en-US" baseline="0" dirty="0" smtClean="0"/>
              <a:t>available </a:t>
            </a:r>
            <a:r>
              <a:rPr lang="en-US" baseline="0" smtClean="0"/>
              <a:t>on www.wcs.org/afghanistan. </a:t>
            </a:r>
            <a:endParaRPr lang="en-US" dirty="0"/>
          </a:p>
        </p:txBody>
      </p:sp>
      <p:sp>
        <p:nvSpPr>
          <p:cNvPr id="4" name="Slide Number Placeholder 3"/>
          <p:cNvSpPr>
            <a:spLocks noGrp="1"/>
          </p:cNvSpPr>
          <p:nvPr>
            <p:ph type="sldNum" sz="quarter" idx="10"/>
          </p:nvPr>
        </p:nvSpPr>
        <p:spPr/>
        <p:txBody>
          <a:bodyPr/>
          <a:lstStyle/>
          <a:p>
            <a:fld id="{E1D2BC00-846F-44FE-94F6-97A8A0993D1F}" type="slidenum">
              <a:rPr lang="en-US" smtClean="0"/>
              <a:pPr/>
              <a:t>18</a:t>
            </a:fld>
            <a:endParaRPr lang="en-US"/>
          </a:p>
        </p:txBody>
      </p:sp>
    </p:spTree>
    <p:extLst>
      <p:ext uri="{BB962C8B-B14F-4D97-AF65-F5344CB8AC3E}">
        <p14:creationId xmlns:p14="http://schemas.microsoft.com/office/powerpoint/2010/main" val="38362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D2BC00-846F-44FE-94F6-97A8A0993D1F}" type="slidenum">
              <a:rPr lang="en-US" smtClean="0"/>
              <a:pPr/>
              <a:t>19</a:t>
            </a:fld>
            <a:endParaRPr lang="en-US" dirty="0"/>
          </a:p>
        </p:txBody>
      </p:sp>
    </p:spTree>
    <p:extLst>
      <p:ext uri="{BB962C8B-B14F-4D97-AF65-F5344CB8AC3E}">
        <p14:creationId xmlns:p14="http://schemas.microsoft.com/office/powerpoint/2010/main" val="167886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13455" indent="-274406" eaLnBrk="0" hangingPunct="0">
              <a:defRPr>
                <a:solidFill>
                  <a:schemeClr val="tx1"/>
                </a:solidFill>
                <a:latin typeface="Arial" charset="0"/>
                <a:cs typeface="Arial" charset="0"/>
              </a:defRPr>
            </a:lvl2pPr>
            <a:lvl3pPr marL="1097623" indent="-219525" eaLnBrk="0" hangingPunct="0">
              <a:defRPr>
                <a:solidFill>
                  <a:schemeClr val="tx1"/>
                </a:solidFill>
                <a:latin typeface="Arial" charset="0"/>
                <a:cs typeface="Arial" charset="0"/>
              </a:defRPr>
            </a:lvl3pPr>
            <a:lvl4pPr marL="1536672" indent="-219525" eaLnBrk="0" hangingPunct="0">
              <a:defRPr>
                <a:solidFill>
                  <a:schemeClr val="tx1"/>
                </a:solidFill>
                <a:latin typeface="Arial" charset="0"/>
                <a:cs typeface="Arial" charset="0"/>
              </a:defRPr>
            </a:lvl4pPr>
            <a:lvl5pPr marL="1975721" indent="-219525" eaLnBrk="0" hangingPunct="0">
              <a:defRPr>
                <a:solidFill>
                  <a:schemeClr val="tx1"/>
                </a:solidFill>
                <a:latin typeface="Arial" charset="0"/>
                <a:cs typeface="Arial" charset="0"/>
              </a:defRPr>
            </a:lvl5pPr>
            <a:lvl6pPr marL="2414770" indent="-219525" eaLnBrk="0" fontAlgn="base" hangingPunct="0">
              <a:spcBef>
                <a:spcPct val="0"/>
              </a:spcBef>
              <a:spcAft>
                <a:spcPct val="0"/>
              </a:spcAft>
              <a:defRPr>
                <a:solidFill>
                  <a:schemeClr val="tx1"/>
                </a:solidFill>
                <a:latin typeface="Arial" charset="0"/>
                <a:cs typeface="Arial" charset="0"/>
              </a:defRPr>
            </a:lvl6pPr>
            <a:lvl7pPr marL="2853820" indent="-219525" eaLnBrk="0" fontAlgn="base" hangingPunct="0">
              <a:spcBef>
                <a:spcPct val="0"/>
              </a:spcBef>
              <a:spcAft>
                <a:spcPct val="0"/>
              </a:spcAft>
              <a:defRPr>
                <a:solidFill>
                  <a:schemeClr val="tx1"/>
                </a:solidFill>
                <a:latin typeface="Arial" charset="0"/>
                <a:cs typeface="Arial" charset="0"/>
              </a:defRPr>
            </a:lvl7pPr>
            <a:lvl8pPr marL="3292869" indent="-219525" eaLnBrk="0" fontAlgn="base" hangingPunct="0">
              <a:spcBef>
                <a:spcPct val="0"/>
              </a:spcBef>
              <a:spcAft>
                <a:spcPct val="0"/>
              </a:spcAft>
              <a:defRPr>
                <a:solidFill>
                  <a:schemeClr val="tx1"/>
                </a:solidFill>
                <a:latin typeface="Arial" charset="0"/>
                <a:cs typeface="Arial" charset="0"/>
              </a:defRPr>
            </a:lvl8pPr>
            <a:lvl9pPr marL="3731918" indent="-219525" eaLnBrk="0" fontAlgn="base" hangingPunct="0">
              <a:spcBef>
                <a:spcPct val="0"/>
              </a:spcBef>
              <a:spcAft>
                <a:spcPct val="0"/>
              </a:spcAft>
              <a:defRPr>
                <a:solidFill>
                  <a:schemeClr val="tx1"/>
                </a:solidFill>
                <a:latin typeface="Arial" charset="0"/>
                <a:cs typeface="Arial" charset="0"/>
              </a:defRPr>
            </a:lvl9pPr>
          </a:lstStyle>
          <a:p>
            <a:pPr eaLnBrk="1" hangingPunct="1"/>
            <a:fld id="{EC3726A0-B348-4916-BB7B-ADEB1D4B445E}" type="slidenum">
              <a:rPr lang="en-US" smtClean="0"/>
              <a:pPr eaLnBrk="1" hangingPunct="1"/>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smtClean="0"/>
              <a:t>There are a number of reasons why it is important to protect natural resources when setting up and operating at a base camp. Showing respect and concern for local natural resources can help ensure the health and safety</a:t>
            </a:r>
            <a:r>
              <a:rPr lang="en-US" baseline="0" dirty="0" smtClean="0"/>
              <a:t> of the deploying forces, as well as</a:t>
            </a:r>
            <a:r>
              <a:rPr lang="en-US" dirty="0" smtClean="0"/>
              <a:t> enhance the reputation of the deploying forces in the eyes of the host nation and the international community. Demonstrating this awareness and appreciation can contribute to good relations with the host nation; importantly, failing to show such an appreciation can result in serious strains in the relationship. Finally, it is important to consider the value these resources will have to future generations.</a:t>
            </a:r>
          </a:p>
          <a:p>
            <a:pPr eaLnBrk="1" hangingPunct="1">
              <a:spcBef>
                <a:spcPct val="0"/>
              </a:spcBef>
            </a:pPr>
            <a:endParaRPr lang="en-US" dirty="0" smtClean="0"/>
          </a:p>
          <a:p>
            <a:pPr eaLnBrk="1" hangingPunct="1">
              <a:spcBef>
                <a:spcPct val="0"/>
              </a:spcBef>
            </a:pPr>
            <a:r>
              <a:rPr lang="en-US" dirty="0" smtClean="0"/>
              <a:t>This briefing discusses some of the practices that can be observed to ensure that the protection of natural resources are taken into account. It offers examples of the positive impact that such practices can have, and of the negative impact when these resources are not protected. As many of these examples illustrate, often it is the lack of information</a:t>
            </a:r>
            <a:r>
              <a:rPr lang="en-US" baseline="0" dirty="0" smtClean="0"/>
              <a:t> </a:t>
            </a:r>
            <a:r>
              <a:rPr lang="en-US" dirty="0" smtClean="0"/>
              <a:t>that can lead to unintended consequences. Having the necessary information available is an important first step. </a:t>
            </a:r>
          </a:p>
          <a:p>
            <a:pPr eaLnBrk="1" hangingPunct="1">
              <a:spcBef>
                <a:spcPct val="0"/>
              </a:spcBef>
            </a:pPr>
            <a:endParaRPr lang="en-US" dirty="0" smtClean="0"/>
          </a:p>
          <a:p>
            <a:pPr eaLnBrk="1" hangingPunct="1">
              <a:spcBef>
                <a:spcPct val="0"/>
              </a:spcBef>
            </a:pPr>
            <a:r>
              <a:rPr lang="en-US" dirty="0" smtClean="0"/>
              <a:t>This briefing emphasizes the importance of having a management process in place to take these considerations into account.</a:t>
            </a:r>
          </a:p>
          <a:p>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of the most precious resources, which is often overused during operations, is water. Water is used not only for drinking, but food preparation, sanitation, cleaning of equipment, dust suppression, etc. It is vital that deploying forces adopt practices that support the </a:t>
            </a:r>
            <a:r>
              <a:rPr lang="en-US" i="1" baseline="0" dirty="0" smtClean="0"/>
              <a:t>sustainable</a:t>
            </a:r>
            <a:r>
              <a:rPr lang="en-US" baseline="0" dirty="0" smtClean="0"/>
              <a:t> use of water. Similarly, the depletion of minerals and other non-renewable resources can directly impact operations.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“Natural resources” also encompass wildlife;</a:t>
            </a:r>
            <a:r>
              <a:rPr lang="en-US" baseline="0" dirty="0" smtClean="0"/>
              <a:t> flora and fauna; and the habitats in which they live. In terms of these types of natural resources, of particular concern are those that have been designated as “protected” or “endangered.”</a:t>
            </a:r>
          </a:p>
          <a:p>
            <a:endParaRPr lang="en-US" baseline="0" dirty="0" smtClean="0"/>
          </a:p>
        </p:txBody>
      </p:sp>
      <p:sp>
        <p:nvSpPr>
          <p:cNvPr id="4" name="Slide Number Placeholder 3"/>
          <p:cNvSpPr>
            <a:spLocks noGrp="1"/>
          </p:cNvSpPr>
          <p:nvPr>
            <p:ph type="sldNum" sz="quarter" idx="10"/>
          </p:nvPr>
        </p:nvSpPr>
        <p:spPr/>
        <p:txBody>
          <a:bodyPr/>
          <a:lstStyle/>
          <a:p>
            <a:fld id="{CD282287-2BF0-4123-874B-174D37C7F84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recognize up front that meeting mission requirements is the paramount priority of the military operation, and the threat level will affect the extent to which natural resources protection can be taken into account. At the same time, it is required by international law to make every effort to protect these resources to the extent possible. What should not be tolerated is the intentional damage and destruction of such resources</a:t>
            </a:r>
            <a:r>
              <a:rPr lang="en-US" baseline="0" dirty="0" smtClean="0"/>
              <a:t> </a:t>
            </a:r>
            <a:r>
              <a:rPr lang="en-US" dirty="0" smtClean="0"/>
              <a:t>without any military justification (e.g., soldiers intentionally killing an</a:t>
            </a:r>
            <a:r>
              <a:rPr lang="en-US" baseline="0" dirty="0" smtClean="0"/>
              <a:t> animal that has been designated as an endangered species as a trophy).</a:t>
            </a:r>
          </a:p>
          <a:p>
            <a:endParaRPr lang="en-US" baseline="0" dirty="0" smtClean="0"/>
          </a:p>
          <a:p>
            <a:pPr defTabSz="878098">
              <a:defRPr/>
            </a:pPr>
            <a:r>
              <a:rPr lang="en-US" dirty="0" smtClean="0"/>
              <a:t>This slide lists a number of the reasons why it is important to care about the protection of these resources. This information is important to convey to all deploying forces. Inadvertent damage to significant (especially protected) natural resources can complicate the attainment of the desired strategic end state through the loss of political goodwill, negative public image, and increased overall cost.</a:t>
            </a:r>
          </a:p>
          <a:p>
            <a:endParaRPr lang="en-US" dirty="0"/>
          </a:p>
        </p:txBody>
      </p:sp>
      <p:sp>
        <p:nvSpPr>
          <p:cNvPr id="4" name="Slide Number Placeholder 3"/>
          <p:cNvSpPr>
            <a:spLocks noGrp="1"/>
          </p:cNvSpPr>
          <p:nvPr>
            <p:ph type="sldNum" sz="quarter" idx="10"/>
          </p:nvPr>
        </p:nvSpPr>
        <p:spPr/>
        <p:txBody>
          <a:bodyPr/>
          <a:lstStyle/>
          <a:p>
            <a:fld id="{E1D2BC00-846F-44FE-94F6-97A8A0993D1F}" type="slidenum">
              <a:rPr lang="en-US" smtClean="0"/>
              <a:pPr/>
              <a:t>5</a:t>
            </a:fld>
            <a:endParaRPr lang="en-US" dirty="0"/>
          </a:p>
        </p:txBody>
      </p:sp>
    </p:spTree>
    <p:extLst>
      <p:ext uri="{BB962C8B-B14F-4D97-AF65-F5344CB8AC3E}">
        <p14:creationId xmlns:p14="http://schemas.microsoft.com/office/powerpoint/2010/main" val="167886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UN Convention</a:t>
            </a:r>
            <a:r>
              <a:rPr lang="en-US" baseline="0" dirty="0" smtClean="0"/>
              <a:t> on Biological Diversity, which came into effect in December 1993, is the main international instrument for addressing biodiversity issues. Its website (www.cbd.int) offers a range of information.</a:t>
            </a:r>
          </a:p>
          <a:p>
            <a:endParaRPr lang="en-US" baseline="0" dirty="0" smtClean="0"/>
          </a:p>
          <a:p>
            <a:r>
              <a:rPr lang="en-US" baseline="0" dirty="0" smtClean="0"/>
              <a:t>The importance of protecting natural resources is also encompassed in a number of other international documents, several of which are cited here. </a:t>
            </a:r>
          </a:p>
          <a:p>
            <a:endParaRPr lang="en-US" baseline="0" dirty="0" smtClean="0"/>
          </a:p>
          <a:p>
            <a:r>
              <a:rPr lang="en-US" baseline="0" dirty="0" smtClean="0"/>
              <a:t>It is equally important to know the laws of your own country. For example, the Lacey Act requires that all U.S. citizens must abide by all the wildlife laws of the country they are in as well as by U.S. laws even when they are out of the country. Military personnel are further subject to the Uniform Code of Military Justice for potential violations of General Order I-B, DTR 4500.9-R and CCR 600-10. (These requirements are noted in by the Wildlife Conservation Society in its document, “Wildlife Trade Training Fact Sheet for Military Stationed in Afghanistan or Iraq.”)</a:t>
            </a:r>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spcBef>
                <a:spcPct val="0"/>
              </a:spcBef>
            </a:pPr>
            <a:r>
              <a:rPr lang="en-US" dirty="0" smtClean="0"/>
              <a:t>The responsibility for natural resources protection will likely fall to the environmental officer (EO). It will be important to do whatever research is possible ideally before deployment, to be aware of water availability,</a:t>
            </a:r>
            <a:r>
              <a:rPr lang="en-US" baseline="0" dirty="0" smtClean="0"/>
              <a:t> wood, sand and gravel for construction, etc. It is also important to know </a:t>
            </a:r>
            <a:r>
              <a:rPr lang="en-US" dirty="0" smtClean="0"/>
              <a:t>what wildlife,</a:t>
            </a:r>
            <a:r>
              <a:rPr lang="en-US" baseline="0" dirty="0" smtClean="0"/>
              <a:t> flora and fauna </a:t>
            </a:r>
            <a:r>
              <a:rPr lang="en-US" dirty="0" smtClean="0"/>
              <a:t>might be in the deployment area, especially those that may be on the protected or endangered list. This slide lists a number of the preparatory steps that should be taken to develop this baseline knowledge. For</a:t>
            </a:r>
            <a:r>
              <a:rPr lang="en-US" baseline="0" dirty="0" smtClean="0"/>
              <a:t> example, t</a:t>
            </a:r>
            <a:r>
              <a:rPr lang="en-US" dirty="0" smtClean="0"/>
              <a:t>he EO should obtain intelligence</a:t>
            </a:r>
            <a:r>
              <a:rPr lang="en-US" baseline="0" dirty="0" smtClean="0"/>
              <a:t> and other information from his military organization and/or other government agencies; this can be supplemented by publically accessible documents and websites.</a:t>
            </a:r>
            <a:r>
              <a:rPr lang="en-US" dirty="0" smtClean="0"/>
              <a:t> </a:t>
            </a:r>
          </a:p>
          <a:p>
            <a:pPr eaLnBrk="1" hangingPunct="1">
              <a:spcBef>
                <a:spcPct val="0"/>
              </a:spcBef>
            </a:pPr>
            <a:endParaRPr lang="en-US" dirty="0" smtClean="0"/>
          </a:p>
          <a:p>
            <a:pPr eaLnBrk="1" hangingPunct="1">
              <a:spcBef>
                <a:spcPct val="0"/>
              </a:spcBef>
            </a:pPr>
            <a:r>
              <a:rPr lang="en-US" dirty="0" smtClean="0"/>
              <a:t>Subject matter expertise about the region where the base is being set up (and in the area of military operations) may be found at the local and national level in the host country (e.g., Ministry</a:t>
            </a:r>
            <a:r>
              <a:rPr lang="en-US" baseline="0" dirty="0" smtClean="0"/>
              <a:t> of Environment, zoos</a:t>
            </a:r>
            <a:r>
              <a:rPr lang="en-US" dirty="0" smtClean="0"/>
              <a:t>). There may also be subject matter experts (SMEs) in your own country or in international organizations </a:t>
            </a:r>
            <a:r>
              <a:rPr lang="en-US" baseline="0" dirty="0" smtClean="0"/>
              <a:t>(e.g., </a:t>
            </a:r>
            <a:r>
              <a:rPr lang="en-US" dirty="0" smtClean="0"/>
              <a:t>non-governmental</a:t>
            </a:r>
            <a:r>
              <a:rPr lang="en-US" baseline="0" dirty="0" smtClean="0"/>
              <a:t> organizations that focus on wildlife and natural resources like World Wildlife Foundation (www.worldwildlife.org), Wildlife Conservation Society, National Geographic Societies (at www.nationalgeographic.com, there is also a link to its international offices, www.nationalgeographic.com/siteindex/international). The UN Convention on Biological Diversity website (www.cbd.int) offers a range of reference materials as well.</a:t>
            </a:r>
            <a:endParaRPr lang="en-US" dirty="0" smtClean="0"/>
          </a:p>
          <a:p>
            <a:pPr eaLnBrk="1" hangingPunct="1">
              <a:spcBef>
                <a:spcPct val="0"/>
              </a:spcBef>
            </a:pPr>
            <a:endParaRPr lang="en-US" dirty="0" smtClean="0"/>
          </a:p>
          <a:p>
            <a:pPr eaLnBrk="1" hangingPunct="1">
              <a:spcBef>
                <a:spcPct val="0"/>
              </a:spcBef>
            </a:pPr>
            <a:r>
              <a:rPr lang="en-US" dirty="0" smtClean="0"/>
              <a:t>Once the initial baseline of information is available—both for the base and the area of operations—it is important to keep the base commander apprised of any updates to this information to ensure proper guidance is given to all the troops. The main principles for the troops should be to: avoid adverse impacts if possible; minimize damage if complete avoidance is not possible; when natural</a:t>
            </a:r>
            <a:r>
              <a:rPr lang="en-US" baseline="0" dirty="0" smtClean="0"/>
              <a:t> resources are</a:t>
            </a:r>
            <a:r>
              <a:rPr lang="en-US" dirty="0" smtClean="0"/>
              <a:t> damaged, take appropriate action; and maximize respect for these resources. (These points are taken from </a:t>
            </a:r>
            <a:r>
              <a:rPr lang="en-US" sz="1200" dirty="0" smtClean="0"/>
              <a:t>Laurie Rush, “The Cultural Minefield: A Manual on Cultural Property Protection for the Operator Forward”; as of mid-2013, it is still in draft form. It will likely be available through www.cchag.org</a:t>
            </a:r>
            <a:r>
              <a:rPr lang="en-US" dirty="0" smtClean="0"/>
              <a:t>)</a:t>
            </a:r>
          </a:p>
          <a:p>
            <a:pPr eaLnBrk="1" hangingPunct="1">
              <a:spcBef>
                <a:spcPct val="0"/>
              </a:spcBef>
            </a:pPr>
            <a:endParaRPr lang="en-US" dirty="0" smtClean="0"/>
          </a:p>
          <a:p>
            <a:pPr eaLnBrk="1" hangingPunct="1">
              <a:spcBef>
                <a:spcPct val="0"/>
              </a:spcBef>
            </a:pPr>
            <a:r>
              <a:rPr lang="en-US" dirty="0" smtClean="0"/>
              <a:t>Finally, when either transferring the base to another command or when closing the base, it is important to document all the relevant</a:t>
            </a:r>
            <a:r>
              <a:rPr lang="en-US" baseline="0" dirty="0" smtClean="0"/>
              <a:t> </a:t>
            </a:r>
            <a:r>
              <a:rPr lang="en-US" dirty="0" smtClean="0"/>
              <a:t>information: what natural resources are there (at the base and in the area), their condition, any actions taken to repair any damage, etc.</a:t>
            </a:r>
            <a:endParaRPr lang="en-US" dirty="0"/>
          </a:p>
        </p:txBody>
      </p:sp>
      <p:sp>
        <p:nvSpPr>
          <p:cNvPr id="4" name="Slide Number Placeholder 3"/>
          <p:cNvSpPr>
            <a:spLocks noGrp="1"/>
          </p:cNvSpPr>
          <p:nvPr>
            <p:ph type="sldNum" sz="quarter" idx="10"/>
          </p:nvPr>
        </p:nvSpPr>
        <p:spPr/>
        <p:txBody>
          <a:bodyPr/>
          <a:lstStyle/>
          <a:p>
            <a:fld id="{E1D2BC00-846F-44FE-94F6-97A8A0993D1F}" type="slidenum">
              <a:rPr lang="en-US" smtClean="0"/>
              <a:pPr/>
              <a:t>7</a:t>
            </a:fld>
            <a:endParaRPr lang="en-US"/>
          </a:p>
        </p:txBody>
      </p:sp>
    </p:spTree>
    <p:extLst>
      <p:ext uri="{BB962C8B-B14F-4D97-AF65-F5344CB8AC3E}">
        <p14:creationId xmlns:p14="http://schemas.microsoft.com/office/powerpoint/2010/main" val="3836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number of ways</a:t>
            </a:r>
            <a:r>
              <a:rPr lang="en-US" baseline="0" dirty="0" smtClean="0"/>
              <a:t> to protect natural resources during deployments. While military operations will sometimes prevent being able to fully take these considerations into account, the more the natural environment can be protected, the better this will be for everyone. This and the following slide suggest ways to conduct your activities to minimize negative environmental impacts.</a:t>
            </a:r>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282287-2BF0-4123-874B-174D37C7F840}" type="slidenum">
              <a:rPr lang="en-US" smtClean="0"/>
              <a:pPr/>
              <a:t>9</a:t>
            </a:fld>
            <a:endParaRPr lang="en-US"/>
          </a:p>
        </p:txBody>
      </p:sp>
    </p:spTree>
    <p:extLst>
      <p:ext uri="{BB962C8B-B14F-4D97-AF65-F5344CB8AC3E}">
        <p14:creationId xmlns:p14="http://schemas.microsoft.com/office/powerpoint/2010/main" val="576708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
        <p:nvSpPr>
          <p:cNvPr id="6" name="Text Box 4"/>
          <p:cNvSpPr txBox="1">
            <a:spLocks noChangeArrowheads="1"/>
          </p:cNvSpPr>
          <p:nvPr/>
        </p:nvSpPr>
        <p:spPr bwMode="auto">
          <a:xfrm>
            <a:off x="1271136" y="304800"/>
            <a:ext cx="6436249" cy="769441"/>
          </a:xfrm>
          <a:prstGeom prst="rect">
            <a:avLst/>
          </a:prstGeom>
          <a:noFill/>
          <a:ln w="9525">
            <a:noFill/>
            <a:miter lim="800000"/>
            <a:headEnd/>
            <a:tailEnd/>
          </a:ln>
          <a:effectLst/>
        </p:spPr>
        <p:txBody>
          <a:bodyPr wrap="none">
            <a:spAutoFit/>
          </a:bodyPr>
          <a:lstStyle/>
          <a:p>
            <a:pPr algn="ctr" eaLnBrk="0" hangingPunct="0">
              <a:defRPr/>
            </a:pPr>
            <a:r>
              <a:rPr lang="en-US" sz="4400" b="1" i="1" baseline="0" dirty="0" smtClean="0">
                <a:cs typeface="+mn-cs"/>
              </a:rPr>
              <a:t>Environmental Toolbox</a:t>
            </a:r>
            <a:endParaRPr lang="en-US" sz="4400" b="1" i="1" baseline="0" dirty="0">
              <a:cs typeface="+mn-cs"/>
            </a:endParaRPr>
          </a:p>
        </p:txBody>
      </p:sp>
      <p:sp>
        <p:nvSpPr>
          <p:cNvPr id="7" name="Line 5"/>
          <p:cNvSpPr>
            <a:spLocks noChangeShapeType="1"/>
          </p:cNvSpPr>
          <p:nvPr/>
        </p:nvSpPr>
        <p:spPr bwMode="auto">
          <a:xfrm>
            <a:off x="381000" y="1231900"/>
            <a:ext cx="8382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
        <p:nvSpPr>
          <p:cNvPr id="8" name="Text Box 12"/>
          <p:cNvSpPr txBox="1">
            <a:spLocks noChangeArrowheads="1"/>
          </p:cNvSpPr>
          <p:nvPr userDrawn="1"/>
        </p:nvSpPr>
        <p:spPr bwMode="auto">
          <a:xfrm>
            <a:off x="5029200" y="5029200"/>
            <a:ext cx="184150" cy="396875"/>
          </a:xfrm>
          <a:prstGeom prst="rect">
            <a:avLst/>
          </a:prstGeom>
          <a:noFill/>
          <a:ln w="12700">
            <a:noFill/>
            <a:miter lim="800000"/>
            <a:headEnd type="none" w="sm" len="sm"/>
            <a:tailEnd type="none" w="sm" len="sm"/>
          </a:ln>
          <a:effectLst/>
        </p:spPr>
        <p:txBody>
          <a:bodyPr wrap="none">
            <a:spAutoFit/>
          </a:bodyPr>
          <a:lstStyle/>
          <a:p>
            <a:pPr eaLnBrk="0" hangingPunct="0">
              <a:defRPr/>
            </a:pPr>
            <a:endParaRPr lang="en-US" sz="2000" b="1">
              <a:cs typeface="+mn-cs"/>
            </a:endParaRPr>
          </a:p>
        </p:txBody>
      </p:sp>
      <p:pic>
        <p:nvPicPr>
          <p:cNvPr id="12" name="Picture 3" descr="SNURRA_COLOR.jpg"/>
          <p:cNvPicPr>
            <a:picLocks noChangeAspect="1"/>
          </p:cNvPicPr>
          <p:nvPr userDrawn="1"/>
        </p:nvPicPr>
        <p:blipFill>
          <a:blip r:embed="rId2" cstate="print"/>
          <a:srcRect l="5970" r="10448"/>
          <a:stretch>
            <a:fillRect/>
          </a:stretch>
        </p:blipFill>
        <p:spPr bwMode="auto">
          <a:xfrm>
            <a:off x="1752600" y="1447800"/>
            <a:ext cx="5585663" cy="47244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533400" y="1066800"/>
            <a:ext cx="8077200" cy="5105400"/>
          </a:xfrm>
          <a:prstGeom prst="rect">
            <a:avLst/>
          </a:prstGeom>
        </p:spPr>
        <p:txBody>
          <a:bodyPr/>
          <a:lstStyle>
            <a:lvl1pPr>
              <a:buSzPct val="125000"/>
              <a:defRPr/>
            </a:lvl1pPr>
            <a:lvl2pPr>
              <a:buSzPct val="125000"/>
              <a:buFont typeface="Wingdings" pitchFamily="2" charset="2"/>
              <a:buChar char="§"/>
              <a:defRPr/>
            </a:lvl2pPr>
            <a:lvl3pPr>
              <a:buSzPct val="125000"/>
              <a:defRPr/>
            </a:lvl3pPr>
            <a:lvl4pPr>
              <a:buSzPct val="125000"/>
              <a:buFont typeface="Wingdings" pitchFamily="2" charset="2"/>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noChangeArrowheads="1"/>
          </p:cNvSpPr>
          <p:nvPr>
            <p:ph type="title"/>
          </p:nvPr>
        </p:nvSpPr>
        <p:spPr bwMode="auto">
          <a:xfrm>
            <a:off x="1066800" y="152400"/>
            <a:ext cx="7010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 name="Line 5"/>
          <p:cNvSpPr>
            <a:spLocks noChangeShapeType="1"/>
          </p:cNvSpPr>
          <p:nvPr userDrawn="1"/>
        </p:nvSpPr>
        <p:spPr bwMode="auto">
          <a:xfrm>
            <a:off x="0" y="1066800"/>
            <a:ext cx="9144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
        <p:nvSpPr>
          <p:cNvPr id="2" name="Rectangle 1"/>
          <p:cNvSpPr/>
          <p:nvPr userDrawn="1"/>
        </p:nvSpPr>
        <p:spPr>
          <a:xfrm>
            <a:off x="8153400" y="6172200"/>
            <a:ext cx="466794" cy="369332"/>
          </a:xfrm>
          <a:prstGeom prst="rect">
            <a:avLst/>
          </a:prstGeom>
        </p:spPr>
        <p:txBody>
          <a:bodyPr wrap="none">
            <a:spAutoFit/>
          </a:bodyPr>
          <a:lstStyle/>
          <a:p>
            <a:fld id="{4F453C22-F918-4071-994B-1D7AE3C574E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dirty="0" smtClean="0"/>
              <a:t>Click to edit Master title style</a:t>
            </a:r>
            <a:endParaRPr kumimoji="0" lang="en-US" dirty="0"/>
          </a:p>
        </p:txBody>
      </p:sp>
      <p:sp>
        <p:nvSpPr>
          <p:cNvPr id="6" name="Text Placeholder 2"/>
          <p:cNvSpPr>
            <a:spLocks noGrp="1"/>
          </p:cNvSpPr>
          <p:nvPr>
            <p:ph type="body" idx="1"/>
          </p:nvPr>
        </p:nvSpPr>
        <p:spPr>
          <a:xfrm>
            <a:off x="722313" y="2547938"/>
            <a:ext cx="7772400" cy="1338262"/>
          </a:xfrm>
          <a:prstGeom prst="rect">
            <a:avLst/>
          </a:prstGeo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Line 5"/>
          <p:cNvSpPr>
            <a:spLocks noChangeShapeType="1"/>
          </p:cNvSpPr>
          <p:nvPr userDrawn="1"/>
        </p:nvSpPr>
        <p:spPr bwMode="auto">
          <a:xfrm>
            <a:off x="381000" y="2438400"/>
            <a:ext cx="8382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
        <p:nvSpPr>
          <p:cNvPr id="2" name="Rectangle 1"/>
          <p:cNvSpPr/>
          <p:nvPr userDrawn="1"/>
        </p:nvSpPr>
        <p:spPr>
          <a:xfrm>
            <a:off x="8077200" y="5943600"/>
            <a:ext cx="466794" cy="369332"/>
          </a:xfrm>
          <a:prstGeom prst="rect">
            <a:avLst/>
          </a:prstGeom>
        </p:spPr>
        <p:txBody>
          <a:bodyPr wrap="none">
            <a:spAutoFit/>
          </a:bodyPr>
          <a:lstStyle/>
          <a:p>
            <a:fld id="{4F453C22-F918-4071-994B-1D7AE3C574E9}" type="slidenum">
              <a:rPr lang="en-US" smtClean="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Line 5"/>
          <p:cNvSpPr>
            <a:spLocks noChangeShapeType="1"/>
          </p:cNvSpPr>
          <p:nvPr userDrawn="1"/>
        </p:nvSpPr>
        <p:spPr bwMode="auto">
          <a:xfrm>
            <a:off x="0" y="990600"/>
            <a:ext cx="9144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
        <p:nvSpPr>
          <p:cNvPr id="6" name="Rectangle 5"/>
          <p:cNvSpPr/>
          <p:nvPr userDrawn="1"/>
        </p:nvSpPr>
        <p:spPr>
          <a:xfrm>
            <a:off x="8229600" y="6172200"/>
            <a:ext cx="466794" cy="369332"/>
          </a:xfrm>
          <a:prstGeom prst="rect">
            <a:avLst/>
          </a:prstGeom>
        </p:spPr>
        <p:txBody>
          <a:bodyPr wrap="none">
            <a:spAutoFit/>
          </a:bodyPr>
          <a:lstStyle/>
          <a:p>
            <a:fld id="{4F453C22-F918-4071-994B-1D7AE3C574E9}"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Line 5"/>
          <p:cNvSpPr>
            <a:spLocks noChangeShapeType="1"/>
          </p:cNvSpPr>
          <p:nvPr userDrawn="1"/>
        </p:nvSpPr>
        <p:spPr bwMode="auto">
          <a:xfrm>
            <a:off x="0" y="990600"/>
            <a:ext cx="9144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
        <p:nvSpPr>
          <p:cNvPr id="8" name="Rectangle 7"/>
          <p:cNvSpPr/>
          <p:nvPr userDrawn="1"/>
        </p:nvSpPr>
        <p:spPr>
          <a:xfrm>
            <a:off x="8229600" y="6248400"/>
            <a:ext cx="466794" cy="369332"/>
          </a:xfrm>
          <a:prstGeom prst="rect">
            <a:avLst/>
          </a:prstGeom>
        </p:spPr>
        <p:txBody>
          <a:bodyPr wrap="none">
            <a:spAutoFit/>
          </a:bodyPr>
          <a:lstStyle/>
          <a:p>
            <a:fld id="{4F453C22-F918-4071-994B-1D7AE3C574E9}" type="slidenum">
              <a:rPr lang="en-US" smtClean="0"/>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4F453C22-F918-4071-994B-1D7AE3C574E9}" type="slidenum">
              <a:rPr lang="en-US" smtClean="0"/>
              <a:pPr/>
              <a:t>‹#›</a:t>
            </a:fld>
            <a:endParaRPr lang="en-US" dirty="0"/>
          </a:p>
        </p:txBody>
      </p:sp>
    </p:spTree>
    <p:extLst>
      <p:ext uri="{BB962C8B-B14F-4D97-AF65-F5344CB8AC3E}">
        <p14:creationId xmlns:p14="http://schemas.microsoft.com/office/powerpoint/2010/main" val="121677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4F453C22-F918-4071-994B-1D7AE3C574E9}" type="slidenum">
              <a:rPr lang="en-US" smtClean="0"/>
              <a:pPr/>
              <a:t>‹#›</a:t>
            </a:fld>
            <a:endParaRPr lang="en-US" dirty="0"/>
          </a:p>
        </p:txBody>
      </p:sp>
      <p:sp>
        <p:nvSpPr>
          <p:cNvPr id="7" name="Line 5"/>
          <p:cNvSpPr>
            <a:spLocks noChangeShapeType="1"/>
          </p:cNvSpPr>
          <p:nvPr userDrawn="1"/>
        </p:nvSpPr>
        <p:spPr bwMode="auto">
          <a:xfrm>
            <a:off x="0" y="990600"/>
            <a:ext cx="9144000" cy="0"/>
          </a:xfrm>
          <a:prstGeom prst="line">
            <a:avLst/>
          </a:prstGeom>
          <a:noFill/>
          <a:ln w="57150">
            <a:solidFill>
              <a:srgbClr val="545612"/>
            </a:solidFill>
            <a:round/>
            <a:headEnd/>
            <a:tailEnd/>
          </a:ln>
          <a:effectLst/>
        </p:spPr>
        <p:txBody>
          <a:bodyPr wrap="none" anchor="ctr"/>
          <a:lstStyle/>
          <a:p>
            <a:pPr eaLnBrk="0" hangingPunct="0">
              <a:defRPr/>
            </a:pPr>
            <a:endParaRPr lang="en-US">
              <a:cs typeface="+mn-cs"/>
            </a:endParaRPr>
          </a:p>
        </p:txBody>
      </p:sp>
    </p:spTree>
    <p:extLst>
      <p:ext uri="{BB962C8B-B14F-4D97-AF65-F5344CB8AC3E}">
        <p14:creationId xmlns:p14="http://schemas.microsoft.com/office/powerpoint/2010/main" val="47158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5"/>
          <p:cNvSpPr>
            <a:spLocks noGrp="1" noChangeArrowheads="1"/>
          </p:cNvSpPr>
          <p:nvPr>
            <p:ph type="title"/>
          </p:nvPr>
        </p:nvSpPr>
        <p:spPr bwMode="auto">
          <a:xfrm>
            <a:off x="1066800" y="152400"/>
            <a:ext cx="7010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pic>
        <p:nvPicPr>
          <p:cNvPr id="8" name="Picture 3" descr="SNURRA_COLOR.jpg"/>
          <p:cNvPicPr>
            <a:picLocks noChangeAspect="1"/>
          </p:cNvPicPr>
          <p:nvPr userDrawn="1"/>
        </p:nvPicPr>
        <p:blipFill>
          <a:blip r:embed="rId9" cstate="print"/>
          <a:srcRect r="6250"/>
          <a:stretch>
            <a:fillRect/>
          </a:stretch>
        </p:blipFill>
        <p:spPr bwMode="auto">
          <a:xfrm>
            <a:off x="0" y="76200"/>
            <a:ext cx="1143000" cy="86190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7" r:id="rId1"/>
    <p:sldLayoutId id="2147483710" r:id="rId2"/>
    <p:sldLayoutId id="2147483711" r:id="rId3"/>
    <p:sldLayoutId id="2147483712" r:id="rId4"/>
    <p:sldLayoutId id="2147483713" r:id="rId5"/>
    <p:sldLayoutId id="2147483714" r:id="rId6"/>
    <p:sldLayoutId id="2147483715" r:id="rId7"/>
  </p:sldLayoutIdLst>
  <p:transition/>
  <p:timing>
    <p:tnLst>
      <p:par>
        <p:cTn id="1" dur="indefinite" restart="never" nodeType="tmRoot"/>
      </p:par>
    </p:tnLst>
  </p:timing>
  <p:hf hdr="0" ftr="0" dt="0"/>
  <p:txStyles>
    <p:titleStyle>
      <a:lvl1pPr algn="ctr" rtl="0" eaLnBrk="1" fontAlgn="base" hangingPunct="1">
        <a:spcBef>
          <a:spcPct val="0"/>
        </a:spcBef>
        <a:spcAft>
          <a:spcPct val="0"/>
        </a:spcAft>
        <a:defRPr sz="3600" b="1">
          <a:solidFill>
            <a:schemeClr val="tx1"/>
          </a:solidFill>
          <a:latin typeface="+mj-lt"/>
          <a:ea typeface="+mj-ea"/>
          <a:cs typeface="+mj-cs"/>
        </a:defRPr>
      </a:lvl1pPr>
      <a:lvl2pPr algn="ctr" rtl="0" eaLnBrk="1" fontAlgn="base" hangingPunct="1">
        <a:spcBef>
          <a:spcPct val="0"/>
        </a:spcBef>
        <a:spcAft>
          <a:spcPct val="0"/>
        </a:spcAft>
        <a:defRPr sz="3600" b="1">
          <a:solidFill>
            <a:schemeClr val="folHlink"/>
          </a:solidFill>
          <a:latin typeface="Arial" charset="0"/>
        </a:defRPr>
      </a:lvl2pPr>
      <a:lvl3pPr algn="ctr" rtl="0" eaLnBrk="1" fontAlgn="base" hangingPunct="1">
        <a:spcBef>
          <a:spcPct val="0"/>
        </a:spcBef>
        <a:spcAft>
          <a:spcPct val="0"/>
        </a:spcAft>
        <a:defRPr sz="3600" b="1">
          <a:solidFill>
            <a:schemeClr val="folHlink"/>
          </a:solidFill>
          <a:latin typeface="Arial" charset="0"/>
        </a:defRPr>
      </a:lvl3pPr>
      <a:lvl4pPr algn="ctr" rtl="0" eaLnBrk="1" fontAlgn="base" hangingPunct="1">
        <a:spcBef>
          <a:spcPct val="0"/>
        </a:spcBef>
        <a:spcAft>
          <a:spcPct val="0"/>
        </a:spcAft>
        <a:defRPr sz="3600" b="1">
          <a:solidFill>
            <a:schemeClr val="folHlink"/>
          </a:solidFill>
          <a:latin typeface="Arial" charset="0"/>
        </a:defRPr>
      </a:lvl4pPr>
      <a:lvl5pPr algn="ctr" rtl="0" eaLnBrk="1" fontAlgn="base" hangingPunct="1">
        <a:spcBef>
          <a:spcPct val="0"/>
        </a:spcBef>
        <a:spcAft>
          <a:spcPct val="0"/>
        </a:spcAft>
        <a:defRPr sz="3600" b="1">
          <a:solidFill>
            <a:schemeClr val="folHlink"/>
          </a:solidFill>
          <a:latin typeface="Arial" charset="0"/>
        </a:defRPr>
      </a:lvl5pPr>
      <a:lvl6pPr marL="455272" algn="ctr" rtl="0" eaLnBrk="1" fontAlgn="base" hangingPunct="1">
        <a:spcBef>
          <a:spcPct val="0"/>
        </a:spcBef>
        <a:spcAft>
          <a:spcPct val="0"/>
        </a:spcAft>
        <a:defRPr sz="3600" b="1">
          <a:solidFill>
            <a:schemeClr val="folHlink"/>
          </a:solidFill>
          <a:latin typeface="Arial" charset="0"/>
        </a:defRPr>
      </a:lvl6pPr>
      <a:lvl7pPr marL="910544" algn="ctr" rtl="0" eaLnBrk="1" fontAlgn="base" hangingPunct="1">
        <a:spcBef>
          <a:spcPct val="0"/>
        </a:spcBef>
        <a:spcAft>
          <a:spcPct val="0"/>
        </a:spcAft>
        <a:defRPr sz="3600" b="1">
          <a:solidFill>
            <a:schemeClr val="folHlink"/>
          </a:solidFill>
          <a:latin typeface="Arial" charset="0"/>
        </a:defRPr>
      </a:lvl7pPr>
      <a:lvl8pPr marL="1365819" algn="ctr" rtl="0" eaLnBrk="1" fontAlgn="base" hangingPunct="1">
        <a:spcBef>
          <a:spcPct val="0"/>
        </a:spcBef>
        <a:spcAft>
          <a:spcPct val="0"/>
        </a:spcAft>
        <a:defRPr sz="3600" b="1">
          <a:solidFill>
            <a:schemeClr val="folHlink"/>
          </a:solidFill>
          <a:latin typeface="Arial" charset="0"/>
        </a:defRPr>
      </a:lvl8pPr>
      <a:lvl9pPr marL="1821090" algn="ctr" rtl="0" eaLnBrk="1" fontAlgn="base" hangingPunct="1">
        <a:spcBef>
          <a:spcPct val="0"/>
        </a:spcBef>
        <a:spcAft>
          <a:spcPct val="0"/>
        </a:spcAft>
        <a:defRPr sz="3600" b="1">
          <a:solidFill>
            <a:schemeClr val="folHlink"/>
          </a:solidFill>
          <a:latin typeface="Arial" charset="0"/>
        </a:defRPr>
      </a:lvl9pPr>
    </p:titleStyle>
    <p:bodyStyle>
      <a:lvl1pPr marL="331788" indent="-331788" algn="l" rtl="0" eaLnBrk="1" fontAlgn="base" hangingPunct="1">
        <a:spcBef>
          <a:spcPct val="20000"/>
        </a:spcBef>
        <a:spcAft>
          <a:spcPct val="0"/>
        </a:spcAft>
        <a:buChar char="•"/>
        <a:defRPr sz="2400">
          <a:solidFill>
            <a:schemeClr val="tx1"/>
          </a:solidFill>
          <a:latin typeface="+mn-lt"/>
          <a:ea typeface="+mn-ea"/>
          <a:cs typeface="+mn-cs"/>
        </a:defRPr>
      </a:lvl1pPr>
      <a:lvl2pPr marL="730250" indent="-274638" algn="l" rtl="0" eaLnBrk="1" fontAlgn="base" hangingPunct="1">
        <a:spcBef>
          <a:spcPct val="20000"/>
        </a:spcBef>
        <a:spcAft>
          <a:spcPct val="0"/>
        </a:spcAft>
        <a:buChar char="•"/>
        <a:defRPr sz="2200">
          <a:solidFill>
            <a:schemeClr val="tx1"/>
          </a:solidFill>
          <a:latin typeface="+mn-lt"/>
        </a:defRPr>
      </a:lvl2pPr>
      <a:lvl3pPr marL="1130300" indent="-217488" algn="l" rtl="0" eaLnBrk="1" fontAlgn="base" hangingPunct="1">
        <a:spcBef>
          <a:spcPct val="20000"/>
        </a:spcBef>
        <a:spcAft>
          <a:spcPct val="0"/>
        </a:spcAft>
        <a:buChar char="•"/>
        <a:defRPr>
          <a:solidFill>
            <a:schemeClr val="tx1"/>
          </a:solidFill>
          <a:latin typeface="+mn-lt"/>
        </a:defRPr>
      </a:lvl3pPr>
      <a:lvl4pPr marL="1585913" indent="-217488" algn="l" rtl="0" eaLnBrk="1" fontAlgn="base" hangingPunct="1">
        <a:spcBef>
          <a:spcPct val="20000"/>
        </a:spcBef>
        <a:spcAft>
          <a:spcPct val="0"/>
        </a:spcAft>
        <a:defRPr>
          <a:solidFill>
            <a:schemeClr val="tx1"/>
          </a:solidFill>
          <a:latin typeface="+mn-lt"/>
        </a:defRPr>
      </a:lvl4pPr>
      <a:lvl5pPr marL="2041525" indent="-217488" algn="l" rtl="0" eaLnBrk="1" fontAlgn="base" hangingPunct="1">
        <a:spcBef>
          <a:spcPct val="20000"/>
        </a:spcBef>
        <a:spcAft>
          <a:spcPct val="0"/>
        </a:spcAft>
        <a:buChar char="»"/>
        <a:defRPr>
          <a:solidFill>
            <a:schemeClr val="tx1"/>
          </a:solidFill>
          <a:latin typeface="+mn-lt"/>
        </a:defRPr>
      </a:lvl5pPr>
      <a:lvl6pPr marL="2503999" indent="-227637" algn="l" rtl="0" eaLnBrk="1" fontAlgn="base" hangingPunct="1">
        <a:spcBef>
          <a:spcPct val="20000"/>
        </a:spcBef>
        <a:spcAft>
          <a:spcPct val="0"/>
        </a:spcAft>
        <a:buChar char="»"/>
        <a:defRPr>
          <a:solidFill>
            <a:schemeClr val="tx1"/>
          </a:solidFill>
          <a:latin typeface="+mn-lt"/>
        </a:defRPr>
      </a:lvl6pPr>
      <a:lvl7pPr marL="2959268" indent="-227637" algn="l" rtl="0" eaLnBrk="1" fontAlgn="base" hangingPunct="1">
        <a:spcBef>
          <a:spcPct val="20000"/>
        </a:spcBef>
        <a:spcAft>
          <a:spcPct val="0"/>
        </a:spcAft>
        <a:buChar char="»"/>
        <a:defRPr>
          <a:solidFill>
            <a:schemeClr val="tx1"/>
          </a:solidFill>
          <a:latin typeface="+mn-lt"/>
        </a:defRPr>
      </a:lvl7pPr>
      <a:lvl8pPr marL="3414540" indent="-227637" algn="l" rtl="0" eaLnBrk="1" fontAlgn="base" hangingPunct="1">
        <a:spcBef>
          <a:spcPct val="20000"/>
        </a:spcBef>
        <a:spcAft>
          <a:spcPct val="0"/>
        </a:spcAft>
        <a:buChar char="»"/>
        <a:defRPr>
          <a:solidFill>
            <a:schemeClr val="tx1"/>
          </a:solidFill>
          <a:latin typeface="+mn-lt"/>
        </a:defRPr>
      </a:lvl8pPr>
      <a:lvl9pPr marL="3869808" indent="-227637"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0544" rtl="0" eaLnBrk="1" latinLnBrk="0" hangingPunct="1">
        <a:defRPr sz="1800" kern="1200">
          <a:solidFill>
            <a:schemeClr val="tx1"/>
          </a:solidFill>
          <a:latin typeface="+mn-lt"/>
          <a:ea typeface="+mn-ea"/>
          <a:cs typeface="+mn-cs"/>
        </a:defRPr>
      </a:lvl1pPr>
      <a:lvl2pPr marL="455272" algn="l" defTabSz="910544" rtl="0" eaLnBrk="1" latinLnBrk="0" hangingPunct="1">
        <a:defRPr sz="1800" kern="1200">
          <a:solidFill>
            <a:schemeClr val="tx1"/>
          </a:solidFill>
          <a:latin typeface="+mn-lt"/>
          <a:ea typeface="+mn-ea"/>
          <a:cs typeface="+mn-cs"/>
        </a:defRPr>
      </a:lvl2pPr>
      <a:lvl3pPr marL="910544" algn="l" defTabSz="910544" rtl="0" eaLnBrk="1" latinLnBrk="0" hangingPunct="1">
        <a:defRPr sz="1800" kern="1200">
          <a:solidFill>
            <a:schemeClr val="tx1"/>
          </a:solidFill>
          <a:latin typeface="+mn-lt"/>
          <a:ea typeface="+mn-ea"/>
          <a:cs typeface="+mn-cs"/>
        </a:defRPr>
      </a:lvl3pPr>
      <a:lvl4pPr marL="1365819" algn="l" defTabSz="910544" rtl="0" eaLnBrk="1" latinLnBrk="0" hangingPunct="1">
        <a:defRPr sz="1800" kern="1200">
          <a:solidFill>
            <a:schemeClr val="tx1"/>
          </a:solidFill>
          <a:latin typeface="+mn-lt"/>
          <a:ea typeface="+mn-ea"/>
          <a:cs typeface="+mn-cs"/>
        </a:defRPr>
      </a:lvl4pPr>
      <a:lvl5pPr marL="1821090" algn="l" defTabSz="910544" rtl="0" eaLnBrk="1" latinLnBrk="0" hangingPunct="1">
        <a:defRPr sz="1800" kern="1200">
          <a:solidFill>
            <a:schemeClr val="tx1"/>
          </a:solidFill>
          <a:latin typeface="+mn-lt"/>
          <a:ea typeface="+mn-ea"/>
          <a:cs typeface="+mn-cs"/>
        </a:defRPr>
      </a:lvl5pPr>
      <a:lvl6pPr marL="2276357" algn="l" defTabSz="910544" rtl="0" eaLnBrk="1" latinLnBrk="0" hangingPunct="1">
        <a:defRPr sz="1800" kern="1200">
          <a:solidFill>
            <a:schemeClr val="tx1"/>
          </a:solidFill>
          <a:latin typeface="+mn-lt"/>
          <a:ea typeface="+mn-ea"/>
          <a:cs typeface="+mn-cs"/>
        </a:defRPr>
      </a:lvl6pPr>
      <a:lvl7pPr marL="2731633" algn="l" defTabSz="910544" rtl="0" eaLnBrk="1" latinLnBrk="0" hangingPunct="1">
        <a:defRPr sz="1800" kern="1200">
          <a:solidFill>
            <a:schemeClr val="tx1"/>
          </a:solidFill>
          <a:latin typeface="+mn-lt"/>
          <a:ea typeface="+mn-ea"/>
          <a:cs typeface="+mn-cs"/>
        </a:defRPr>
      </a:lvl7pPr>
      <a:lvl8pPr marL="3186905" algn="l" defTabSz="910544" rtl="0" eaLnBrk="1" latinLnBrk="0" hangingPunct="1">
        <a:defRPr sz="1800" kern="1200">
          <a:solidFill>
            <a:schemeClr val="tx1"/>
          </a:solidFill>
          <a:latin typeface="+mn-lt"/>
          <a:ea typeface="+mn-ea"/>
          <a:cs typeface="+mn-cs"/>
        </a:defRPr>
      </a:lvl8pPr>
      <a:lvl9pPr marL="3642180" algn="l" defTabSz="9105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programs.wcs.org/wildlifetrade/Initiatives/MilitaryWCSProjects.aspx" TargetMode="External"/><Relationship Id="rId4" Type="http://schemas.openxmlformats.org/officeDocument/2006/relationships/hyperlink" Target="http://programs.wcs.org/wildlifetrade/Home.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programs.wcs.org/wildlifetrade/Home.aspx"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programs.wcs.org/wildlifetrade/Initiatives/MilitaryWCSProjects.aspx"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371600"/>
            <a:ext cx="8077200" cy="2057400"/>
          </a:xfrm>
        </p:spPr>
        <p:txBody>
          <a:bodyPr/>
          <a:lstStyle/>
          <a:p>
            <a:r>
              <a:rPr lang="en-US" dirty="0" smtClean="0"/>
              <a:t>Do not drive directly up steep hills or through wetlands </a:t>
            </a:r>
          </a:p>
          <a:p>
            <a:r>
              <a:rPr lang="en-US" dirty="0" smtClean="0"/>
              <a:t>Do not alter the courses of waterways</a:t>
            </a:r>
          </a:p>
          <a:p>
            <a:r>
              <a:rPr lang="en-US" dirty="0" smtClean="0"/>
              <a:t>Do not take flora or fauna samples</a:t>
            </a:r>
          </a:p>
          <a:p>
            <a:r>
              <a:rPr lang="en-US" dirty="0" smtClean="0"/>
              <a:t>Do not damage trees or habitats unnecessarily</a:t>
            </a:r>
          </a:p>
          <a:p>
            <a:r>
              <a:rPr lang="en-US" dirty="0" smtClean="0"/>
              <a:t>Do not waste </a:t>
            </a:r>
            <a:r>
              <a:rPr lang="en-US" dirty="0" smtClean="0"/>
              <a:t>resources</a:t>
            </a:r>
            <a:r>
              <a:rPr lang="en-US" dirty="0" smtClean="0"/>
              <a:t>,</a:t>
            </a:r>
            <a:br>
              <a:rPr lang="en-US" dirty="0" smtClean="0"/>
            </a:br>
            <a:r>
              <a:rPr lang="en-US" dirty="0" smtClean="0"/>
              <a:t>such</a:t>
            </a:r>
            <a:r>
              <a:rPr lang="en-US" dirty="0" smtClean="0"/>
              <a:t> </a:t>
            </a:r>
            <a:r>
              <a:rPr lang="en-US" dirty="0" smtClean="0"/>
              <a:t>as </a:t>
            </a:r>
            <a:r>
              <a:rPr lang="en-US" dirty="0" smtClean="0"/>
              <a:t>overuse of </a:t>
            </a:r>
            <a:r>
              <a:rPr lang="en-US" dirty="0" smtClean="0"/>
              <a:t/>
            </a:r>
            <a:br>
              <a:rPr lang="en-US" dirty="0" smtClean="0"/>
            </a:br>
            <a:r>
              <a:rPr lang="en-US" dirty="0" smtClean="0"/>
              <a:t>water or excessive </a:t>
            </a:r>
            <a:br>
              <a:rPr lang="en-US" dirty="0" smtClean="0"/>
            </a:br>
            <a:r>
              <a:rPr lang="en-US" dirty="0" smtClean="0"/>
              <a:t>destruction of </a:t>
            </a:r>
            <a:r>
              <a:rPr lang="en-US" dirty="0" smtClean="0"/>
              <a:t>vegetation</a:t>
            </a:r>
          </a:p>
        </p:txBody>
      </p:sp>
      <p:sp>
        <p:nvSpPr>
          <p:cNvPr id="3" name="Title 2"/>
          <p:cNvSpPr>
            <a:spLocks noGrp="1"/>
          </p:cNvSpPr>
          <p:nvPr>
            <p:ph type="title"/>
          </p:nvPr>
        </p:nvSpPr>
        <p:spPr/>
        <p:txBody>
          <a:bodyPr/>
          <a:lstStyle/>
          <a:p>
            <a:r>
              <a:rPr lang="en-US" dirty="0" smtClean="0"/>
              <a:t>What You Should NOT Do (unless militarily required)</a:t>
            </a:r>
            <a:endParaRPr lang="en-US" dirty="0"/>
          </a:p>
        </p:txBody>
      </p:sp>
      <p:pic>
        <p:nvPicPr>
          <p:cNvPr id="10246" name="Picture 6" descr="C:\Users\sclark\AppData\Local\Microsoft\Windows\Temporary Internet Files\Content.IE5\2I4E1W64\MP900422504[1].jpg"/>
          <p:cNvPicPr>
            <a:picLocks noChangeAspect="1" noChangeArrowheads="1"/>
          </p:cNvPicPr>
          <p:nvPr/>
        </p:nvPicPr>
        <p:blipFill>
          <a:blip r:embed="rId3" cstate="print"/>
          <a:srcRect/>
          <a:stretch>
            <a:fillRect/>
          </a:stretch>
        </p:blipFill>
        <p:spPr bwMode="auto">
          <a:xfrm>
            <a:off x="4343400" y="3276341"/>
            <a:ext cx="3886200" cy="311175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468436"/>
            <a:ext cx="3810000" cy="4703763"/>
          </a:xfrm>
        </p:spPr>
        <p:txBody>
          <a:bodyPr/>
          <a:lstStyle/>
          <a:p>
            <a:pPr>
              <a:lnSpc>
                <a:spcPts val="2880"/>
              </a:lnSpc>
            </a:pPr>
            <a:r>
              <a:rPr lang="en-US" dirty="0" smtClean="0"/>
              <a:t>Unnecessarily disturb, capture, hunt or collect as pets any wild animals</a:t>
            </a:r>
          </a:p>
          <a:p>
            <a:pPr>
              <a:buNone/>
            </a:pPr>
            <a:endParaRPr lang="en-US" dirty="0" smtClean="0"/>
          </a:p>
          <a:p>
            <a:r>
              <a:rPr lang="en-US" dirty="0" smtClean="0"/>
              <a:t>Take or b</a:t>
            </a:r>
            <a:r>
              <a:rPr lang="en-US" dirty="0" smtClean="0"/>
              <a:t>uy </a:t>
            </a:r>
            <a:r>
              <a:rPr lang="en-US" dirty="0" smtClean="0"/>
              <a:t>wildlife products while deployed</a:t>
            </a:r>
          </a:p>
          <a:p>
            <a:pPr>
              <a:buNone/>
            </a:pPr>
            <a:endParaRPr lang="en-US" dirty="0"/>
          </a:p>
        </p:txBody>
      </p:sp>
      <p:sp>
        <p:nvSpPr>
          <p:cNvPr id="3" name="Title 2"/>
          <p:cNvSpPr>
            <a:spLocks noGrp="1"/>
          </p:cNvSpPr>
          <p:nvPr>
            <p:ph type="title"/>
          </p:nvPr>
        </p:nvSpPr>
        <p:spPr/>
        <p:txBody>
          <a:bodyPr/>
          <a:lstStyle/>
          <a:p>
            <a:r>
              <a:rPr lang="en-US" dirty="0" smtClean="0"/>
              <a:t>What You Should NOT Do</a:t>
            </a:r>
            <a:endParaRPr lang="en-US" dirty="0"/>
          </a:p>
        </p:txBody>
      </p:sp>
      <p:grpSp>
        <p:nvGrpSpPr>
          <p:cNvPr id="4" name="Group 32"/>
          <p:cNvGrpSpPr>
            <a:grpSpLocks/>
          </p:cNvGrpSpPr>
          <p:nvPr/>
        </p:nvGrpSpPr>
        <p:grpSpPr bwMode="auto">
          <a:xfrm>
            <a:off x="4419600" y="1143000"/>
            <a:ext cx="3770963" cy="5357813"/>
            <a:chOff x="3107" y="436"/>
            <a:chExt cx="2208" cy="3375"/>
          </a:xfrm>
        </p:grpSpPr>
        <p:sp>
          <p:nvSpPr>
            <p:cNvPr id="5" name="Rectangle 7"/>
            <p:cNvSpPr>
              <a:spLocks noChangeArrowheads="1"/>
            </p:cNvSpPr>
            <p:nvPr/>
          </p:nvSpPr>
          <p:spPr bwMode="auto">
            <a:xfrm>
              <a:off x="3394" y="1442"/>
              <a:ext cx="122" cy="237"/>
            </a:xfrm>
            <a:prstGeom prst="rect">
              <a:avLst/>
            </a:prstGeom>
            <a:noFill/>
            <a:ln w="9525">
              <a:solidFill>
                <a:srgbClr val="99CCFF"/>
              </a:solidFill>
              <a:miter lim="800000"/>
              <a:headEnd/>
              <a:tailEnd/>
            </a:ln>
          </p:spPr>
          <p:txBody>
            <a:bodyPr wrap="none" anchor="ctr">
              <a:spAutoFit/>
            </a:bodyPr>
            <a:lstStyle/>
            <a:p>
              <a:endParaRPr lang="sv-SE">
                <a:ea typeface="ＭＳ Ｐゴシック" pitchFamily="-107" charset="-128"/>
              </a:endParaRPr>
            </a:p>
          </p:txBody>
        </p:sp>
        <p:sp>
          <p:nvSpPr>
            <p:cNvPr id="6" name="Rectangle 10"/>
            <p:cNvSpPr>
              <a:spLocks noChangeArrowheads="1"/>
            </p:cNvSpPr>
            <p:nvPr/>
          </p:nvSpPr>
          <p:spPr bwMode="auto">
            <a:xfrm>
              <a:off x="4093" y="2748"/>
              <a:ext cx="1149" cy="954"/>
            </a:xfrm>
            <a:prstGeom prst="rect">
              <a:avLst/>
            </a:prstGeom>
            <a:solidFill>
              <a:schemeClr val="bg1"/>
            </a:solidFill>
            <a:ln w="9525">
              <a:solidFill>
                <a:srgbClr val="99CCFF"/>
              </a:solidFill>
              <a:miter lim="800000"/>
              <a:headEnd/>
              <a:tailEnd/>
            </a:ln>
          </p:spPr>
          <p:txBody>
            <a:bodyPr lIns="276842" tIns="138422" rIns="276842" bIns="138422" anchor="ctr">
              <a:spAutoFit/>
            </a:bodyPr>
            <a:lstStyle/>
            <a:p>
              <a:pPr defTabSz="2767013">
                <a:tabLst>
                  <a:tab pos="693738" algn="l"/>
                </a:tabLst>
              </a:pPr>
              <a:r>
                <a:rPr lang="en-US" sz="900" b="1">
                  <a:ea typeface="ＭＳ Ｐゴシック" pitchFamily="-107" charset="-128"/>
                </a:rPr>
                <a:t>There may be fewer than 100 snow leopards left in Afghanistan. If you buy snow leopard pelts, you are violating the law, and driving snow leopards to extinction.  </a:t>
              </a:r>
            </a:p>
          </p:txBody>
        </p:sp>
        <p:sp>
          <p:nvSpPr>
            <p:cNvPr id="7" name="Rectangle 11"/>
            <p:cNvSpPr>
              <a:spLocks noChangeArrowheads="1"/>
            </p:cNvSpPr>
            <p:nvPr/>
          </p:nvSpPr>
          <p:spPr bwMode="auto">
            <a:xfrm>
              <a:off x="3107" y="436"/>
              <a:ext cx="2208" cy="410"/>
            </a:xfrm>
            <a:prstGeom prst="rect">
              <a:avLst/>
            </a:prstGeom>
            <a:solidFill>
              <a:schemeClr val="bg1">
                <a:alpha val="50195"/>
              </a:schemeClr>
            </a:solidFill>
            <a:ln w="9525">
              <a:solidFill>
                <a:srgbClr val="99CCFF"/>
              </a:solidFill>
              <a:miter lim="800000"/>
              <a:headEnd/>
              <a:tailEnd/>
            </a:ln>
          </p:spPr>
          <p:txBody>
            <a:bodyPr lIns="276842" tIns="138422" rIns="276842" bIns="138422" anchor="ctr">
              <a:spAutoFit/>
            </a:bodyPr>
            <a:lstStyle/>
            <a:p>
              <a:pPr algn="ctr" defTabSz="2767013"/>
              <a:r>
                <a:rPr lang="en-US" sz="1200" b="1">
                  <a:ea typeface="ＭＳ Ｐゴシック" pitchFamily="-107" charset="-128"/>
                </a:rPr>
                <a:t>STOP BUYING WILDLIFE PRODUCTS FROM AFGHANISTAN!</a:t>
              </a:r>
            </a:p>
          </p:txBody>
        </p:sp>
        <p:pic>
          <p:nvPicPr>
            <p:cNvPr id="8" name="Picture 13" descr="Snow Leopard Cub"/>
            <p:cNvPicPr>
              <a:picLocks noChangeAspect="1" noChangeArrowheads="1"/>
            </p:cNvPicPr>
            <p:nvPr/>
          </p:nvPicPr>
          <p:blipFill>
            <a:blip r:embed="rId3" cstate="print"/>
            <a:srcRect/>
            <a:stretch>
              <a:fillRect/>
            </a:stretch>
          </p:blipFill>
          <p:spPr bwMode="auto">
            <a:xfrm>
              <a:off x="3210" y="847"/>
              <a:ext cx="2032" cy="1961"/>
            </a:xfrm>
            <a:prstGeom prst="rect">
              <a:avLst/>
            </a:prstGeom>
            <a:noFill/>
            <a:ln w="9525">
              <a:solidFill>
                <a:srgbClr val="99CCFF"/>
              </a:solidFill>
              <a:miter lim="800000"/>
              <a:headEnd/>
              <a:tailEnd/>
            </a:ln>
          </p:spPr>
        </p:pic>
        <p:grpSp>
          <p:nvGrpSpPr>
            <p:cNvPr id="9" name="Group 44"/>
            <p:cNvGrpSpPr>
              <a:grpSpLocks/>
            </p:cNvGrpSpPr>
            <p:nvPr/>
          </p:nvGrpSpPr>
          <p:grpSpPr bwMode="auto">
            <a:xfrm>
              <a:off x="3328" y="814"/>
              <a:ext cx="1825" cy="1947"/>
              <a:chOff x="1268" y="2552"/>
              <a:chExt cx="10473" cy="10451"/>
            </a:xfrm>
          </p:grpSpPr>
          <p:sp>
            <p:nvSpPr>
              <p:cNvPr id="17" name="Oval 16"/>
              <p:cNvSpPr>
                <a:spLocks noChangeArrowheads="1"/>
              </p:cNvSpPr>
              <p:nvPr/>
            </p:nvSpPr>
            <p:spPr bwMode="auto">
              <a:xfrm>
                <a:off x="3971" y="5029"/>
                <a:ext cx="5238" cy="5494"/>
              </a:xfrm>
              <a:prstGeom prst="ellipse">
                <a:avLst/>
              </a:prstGeom>
              <a:noFill/>
              <a:ln w="63500">
                <a:solidFill>
                  <a:srgbClr val="99CCFF"/>
                </a:solidFill>
                <a:round/>
                <a:headEnd/>
                <a:tailEnd/>
              </a:ln>
            </p:spPr>
            <p:txBody>
              <a:bodyPr wrap="none" anchor="ctr"/>
              <a:lstStyle/>
              <a:p>
                <a:endParaRPr lang="sv-SE">
                  <a:ea typeface="ＭＳ Ｐゴシック" pitchFamily="-107" charset="-128"/>
                </a:endParaRPr>
              </a:p>
            </p:txBody>
          </p:sp>
          <p:sp>
            <p:nvSpPr>
              <p:cNvPr id="18" name="Line 23"/>
              <p:cNvSpPr>
                <a:spLocks noChangeShapeType="1"/>
              </p:cNvSpPr>
              <p:nvPr/>
            </p:nvSpPr>
            <p:spPr bwMode="auto">
              <a:xfrm>
                <a:off x="6673" y="2552"/>
                <a:ext cx="0" cy="3188"/>
              </a:xfrm>
              <a:prstGeom prst="line">
                <a:avLst/>
              </a:prstGeom>
              <a:noFill/>
              <a:ln w="63500">
                <a:solidFill>
                  <a:srgbClr val="99CCFF"/>
                </a:solidFill>
                <a:round/>
                <a:headEnd/>
                <a:tailEnd/>
              </a:ln>
            </p:spPr>
            <p:txBody>
              <a:bodyPr/>
              <a:lstStyle/>
              <a:p>
                <a:endParaRPr lang="en-US"/>
              </a:p>
            </p:txBody>
          </p:sp>
          <p:sp>
            <p:nvSpPr>
              <p:cNvPr id="19" name="Line 24"/>
              <p:cNvSpPr>
                <a:spLocks noChangeShapeType="1"/>
              </p:cNvSpPr>
              <p:nvPr/>
            </p:nvSpPr>
            <p:spPr bwMode="auto">
              <a:xfrm flipH="1">
                <a:off x="8531" y="7687"/>
                <a:ext cx="3210" cy="0"/>
              </a:xfrm>
              <a:prstGeom prst="line">
                <a:avLst/>
              </a:prstGeom>
              <a:noFill/>
              <a:ln w="63500">
                <a:solidFill>
                  <a:srgbClr val="99CCFF"/>
                </a:solidFill>
                <a:round/>
                <a:headEnd/>
                <a:tailEnd/>
              </a:ln>
            </p:spPr>
            <p:txBody>
              <a:bodyPr/>
              <a:lstStyle/>
              <a:p>
                <a:endParaRPr lang="en-US"/>
              </a:p>
            </p:txBody>
          </p:sp>
          <p:sp>
            <p:nvSpPr>
              <p:cNvPr id="20" name="Oval 25"/>
              <p:cNvSpPr>
                <a:spLocks noChangeArrowheads="1"/>
              </p:cNvSpPr>
              <p:nvPr/>
            </p:nvSpPr>
            <p:spPr bwMode="auto">
              <a:xfrm>
                <a:off x="2112" y="3260"/>
                <a:ext cx="8785" cy="9035"/>
              </a:xfrm>
              <a:prstGeom prst="ellipse">
                <a:avLst/>
              </a:prstGeom>
              <a:noFill/>
              <a:ln w="63500">
                <a:solidFill>
                  <a:srgbClr val="99CCFF"/>
                </a:solidFill>
                <a:round/>
                <a:headEnd/>
                <a:tailEnd/>
              </a:ln>
            </p:spPr>
            <p:txBody>
              <a:bodyPr wrap="none" anchor="ctr"/>
              <a:lstStyle/>
              <a:p>
                <a:endParaRPr lang="sv-SE">
                  <a:ea typeface="ＭＳ Ｐゴシック" pitchFamily="-107" charset="-128"/>
                </a:endParaRPr>
              </a:p>
            </p:txBody>
          </p:sp>
          <p:sp>
            <p:nvSpPr>
              <p:cNvPr id="21" name="Line 26"/>
              <p:cNvSpPr>
                <a:spLocks noChangeShapeType="1"/>
              </p:cNvSpPr>
              <p:nvPr/>
            </p:nvSpPr>
            <p:spPr bwMode="auto">
              <a:xfrm>
                <a:off x="6505" y="9815"/>
                <a:ext cx="0" cy="3188"/>
              </a:xfrm>
              <a:prstGeom prst="line">
                <a:avLst/>
              </a:prstGeom>
              <a:noFill/>
              <a:ln w="63500">
                <a:solidFill>
                  <a:srgbClr val="99CCFF"/>
                </a:solidFill>
                <a:round/>
                <a:headEnd/>
                <a:tailEnd/>
              </a:ln>
            </p:spPr>
            <p:txBody>
              <a:bodyPr/>
              <a:lstStyle/>
              <a:p>
                <a:endParaRPr lang="en-US"/>
              </a:p>
            </p:txBody>
          </p:sp>
          <p:sp>
            <p:nvSpPr>
              <p:cNvPr id="22" name="Line 27"/>
              <p:cNvSpPr>
                <a:spLocks noChangeShapeType="1"/>
              </p:cNvSpPr>
              <p:nvPr/>
            </p:nvSpPr>
            <p:spPr bwMode="auto">
              <a:xfrm flipH="1">
                <a:off x="1268" y="7687"/>
                <a:ext cx="3209" cy="0"/>
              </a:xfrm>
              <a:prstGeom prst="line">
                <a:avLst/>
              </a:prstGeom>
              <a:noFill/>
              <a:ln w="63500">
                <a:solidFill>
                  <a:srgbClr val="99CCFF"/>
                </a:solidFill>
                <a:round/>
                <a:headEnd/>
                <a:tailEnd/>
              </a:ln>
            </p:spPr>
            <p:txBody>
              <a:bodyPr/>
              <a:lstStyle/>
              <a:p>
                <a:endParaRPr lang="en-US"/>
              </a:p>
            </p:txBody>
          </p:sp>
        </p:grpSp>
        <p:sp>
          <p:nvSpPr>
            <p:cNvPr id="10" name="Rectangle 29"/>
            <p:cNvSpPr>
              <a:spLocks noChangeArrowheads="1"/>
            </p:cNvSpPr>
            <p:nvPr/>
          </p:nvSpPr>
          <p:spPr bwMode="auto">
            <a:xfrm>
              <a:off x="3107" y="3405"/>
              <a:ext cx="2208" cy="406"/>
            </a:xfrm>
            <a:prstGeom prst="rect">
              <a:avLst/>
            </a:prstGeom>
            <a:solidFill>
              <a:schemeClr val="bg1"/>
            </a:solidFill>
            <a:ln w="9525">
              <a:solidFill>
                <a:srgbClr val="99CCFF"/>
              </a:solidFill>
              <a:miter lim="800000"/>
              <a:headEnd/>
              <a:tailEnd/>
            </a:ln>
          </p:spPr>
          <p:txBody>
            <a:bodyPr lIns="330716" tIns="165359" rIns="330716" bIns="165359">
              <a:spAutoFit/>
            </a:bodyPr>
            <a:lstStyle/>
            <a:p>
              <a:pPr algn="ctr" defTabSz="2767013"/>
              <a:r>
                <a:rPr lang="en-US" sz="1000" b="1" i="1">
                  <a:latin typeface="Bradley Hand ITC" pitchFamily="66" charset="0"/>
                  <a:ea typeface="ＭＳ Ｐゴシック" pitchFamily="-107" charset="-128"/>
                </a:rPr>
                <a:t>Find out more about the conservation of Afghan wildlife at www.wcs.org/afghanistan.</a:t>
              </a:r>
            </a:p>
          </p:txBody>
        </p:sp>
        <p:pic>
          <p:nvPicPr>
            <p:cNvPr id="11" name="Picture 31" descr="MoC_color 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475" y="2904"/>
              <a:ext cx="206" cy="231"/>
            </a:xfrm>
            <a:prstGeom prst="rect">
              <a:avLst/>
            </a:prstGeom>
            <a:noFill/>
            <a:ln w="9525">
              <a:solidFill>
                <a:srgbClr val="99CCFF"/>
              </a:solidFill>
              <a:miter lim="800000"/>
              <a:headEnd/>
              <a:tailEnd/>
            </a:ln>
          </p:spPr>
        </p:pic>
        <p:pic>
          <p:nvPicPr>
            <p:cNvPr id="12" name="Picture 34" descr="USAID Logo_Vertical_RGB_600"/>
            <p:cNvPicPr>
              <a:picLocks noChangeAspect="1" noChangeArrowheads="1"/>
            </p:cNvPicPr>
            <p:nvPr/>
          </p:nvPicPr>
          <p:blipFill>
            <a:blip r:embed="rId5" cstate="print"/>
            <a:srcRect/>
            <a:stretch>
              <a:fillRect/>
            </a:stretch>
          </p:blipFill>
          <p:spPr bwMode="auto">
            <a:xfrm>
              <a:off x="3740" y="2904"/>
              <a:ext cx="236" cy="228"/>
            </a:xfrm>
            <a:prstGeom prst="rect">
              <a:avLst/>
            </a:prstGeom>
            <a:noFill/>
            <a:ln w="9525">
              <a:solidFill>
                <a:srgbClr val="99CCFF"/>
              </a:solidFill>
              <a:miter lim="800000"/>
              <a:headEnd/>
              <a:tailEnd/>
            </a:ln>
          </p:spPr>
        </p:pic>
        <p:pic>
          <p:nvPicPr>
            <p:cNvPr id="13" name="Picture 37" descr="NEPA Logo"/>
            <p:cNvPicPr>
              <a:picLocks noChangeAspect="1" noChangeArrowheads="1"/>
            </p:cNvPicPr>
            <p:nvPr/>
          </p:nvPicPr>
          <p:blipFill>
            <a:blip r:embed="rId6" cstate="print"/>
            <a:srcRect/>
            <a:stretch>
              <a:fillRect/>
            </a:stretch>
          </p:blipFill>
          <p:spPr bwMode="auto">
            <a:xfrm>
              <a:off x="3740" y="3168"/>
              <a:ext cx="236" cy="235"/>
            </a:xfrm>
            <a:prstGeom prst="rect">
              <a:avLst/>
            </a:prstGeom>
            <a:noFill/>
            <a:ln w="9525">
              <a:solidFill>
                <a:srgbClr val="99CCFF"/>
              </a:solidFill>
              <a:miter lim="800000"/>
              <a:headEnd/>
              <a:tailEnd/>
            </a:ln>
          </p:spPr>
        </p:pic>
        <p:pic>
          <p:nvPicPr>
            <p:cNvPr id="14" name="Picture 38" descr="Ministry of Agriculture Logo"/>
            <p:cNvPicPr>
              <a:picLocks noChangeAspect="1" noChangeArrowheads="1"/>
            </p:cNvPicPr>
            <p:nvPr/>
          </p:nvPicPr>
          <p:blipFill>
            <a:blip r:embed="rId7" cstate="print"/>
            <a:srcRect/>
            <a:stretch>
              <a:fillRect/>
            </a:stretch>
          </p:blipFill>
          <p:spPr bwMode="auto">
            <a:xfrm>
              <a:off x="3210" y="3168"/>
              <a:ext cx="206" cy="228"/>
            </a:xfrm>
            <a:prstGeom prst="rect">
              <a:avLst/>
            </a:prstGeom>
            <a:noFill/>
            <a:ln w="9525">
              <a:solidFill>
                <a:srgbClr val="99CCFF"/>
              </a:solidFill>
              <a:miter lim="800000"/>
              <a:headEnd/>
              <a:tailEnd/>
            </a:ln>
          </p:spPr>
        </p:pic>
        <p:pic>
          <p:nvPicPr>
            <p:cNvPr id="15" name="Picture 41" descr="Afghan Tourism Logo Combined copy"/>
            <p:cNvPicPr>
              <a:picLocks noChangeAspect="1" noChangeArrowheads="1"/>
            </p:cNvPicPr>
            <p:nvPr/>
          </p:nvPicPr>
          <p:blipFill>
            <a:blip r:embed="rId8" cstate="print"/>
            <a:srcRect/>
            <a:stretch>
              <a:fillRect/>
            </a:stretch>
          </p:blipFill>
          <p:spPr bwMode="auto">
            <a:xfrm>
              <a:off x="3475" y="3168"/>
              <a:ext cx="206" cy="231"/>
            </a:xfrm>
            <a:prstGeom prst="rect">
              <a:avLst/>
            </a:prstGeom>
            <a:noFill/>
            <a:ln w="9525">
              <a:solidFill>
                <a:srgbClr val="99CCFF"/>
              </a:solidFill>
              <a:miter lim="800000"/>
              <a:headEnd/>
              <a:tailEnd/>
            </a:ln>
          </p:spPr>
        </p:pic>
        <p:pic>
          <p:nvPicPr>
            <p:cNvPr id="16" name="Picture 42"/>
            <p:cNvPicPr>
              <a:picLocks noChangeAspect="1" noChangeArrowheads="1"/>
            </p:cNvPicPr>
            <p:nvPr/>
          </p:nvPicPr>
          <p:blipFill>
            <a:blip r:embed="rId9" cstate="print"/>
            <a:srcRect/>
            <a:stretch>
              <a:fillRect/>
            </a:stretch>
          </p:blipFill>
          <p:spPr bwMode="auto">
            <a:xfrm>
              <a:off x="3210" y="2904"/>
              <a:ext cx="205" cy="231"/>
            </a:xfrm>
            <a:prstGeom prst="rect">
              <a:avLst/>
            </a:prstGeom>
            <a:noFill/>
            <a:ln w="9525">
              <a:solidFill>
                <a:srgbClr val="99CCFF"/>
              </a:solid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You Should NOT Do</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794480" y="1524000"/>
            <a:ext cx="5180195" cy="3886200"/>
          </a:xfrm>
          <a:prstGeom prst="rect">
            <a:avLst/>
          </a:prstGeom>
          <a:noFill/>
          <a:ln w="9525">
            <a:noFill/>
            <a:miter lim="800000"/>
            <a:headEnd/>
            <a:tailEnd/>
          </a:ln>
        </p:spPr>
      </p:pic>
      <p:sp>
        <p:nvSpPr>
          <p:cNvPr id="5" name="TextBox 4"/>
          <p:cNvSpPr txBox="1"/>
          <p:nvPr/>
        </p:nvSpPr>
        <p:spPr>
          <a:xfrm>
            <a:off x="533400" y="1905000"/>
            <a:ext cx="2057400" cy="2862322"/>
          </a:xfrm>
          <a:prstGeom prst="rect">
            <a:avLst/>
          </a:prstGeom>
          <a:noFill/>
        </p:spPr>
        <p:txBody>
          <a:bodyPr wrap="square" rtlCol="0">
            <a:spAutoFit/>
          </a:bodyPr>
          <a:lstStyle/>
          <a:p>
            <a:r>
              <a:rPr lang="en-US" sz="2000" dirty="0" smtClean="0"/>
              <a:t>Do not improperly dump trash—it can attract wild animals, which can present threats to humans (as well as animals)! </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z="3600" dirty="0" smtClean="0"/>
              <a:t>Examples of Wildlife-Related Training Materials</a:t>
            </a:r>
          </a:p>
        </p:txBody>
      </p:sp>
      <p:sp>
        <p:nvSpPr>
          <p:cNvPr id="5" name="Text Placeholder 4"/>
          <p:cNvSpPr>
            <a:spLocks noGrp="1"/>
          </p:cNvSpPr>
          <p:nvPr>
            <p:ph type="body" idx="1"/>
          </p:nvPr>
        </p:nvSpPr>
        <p:spPr>
          <a:xfrm>
            <a:off x="685800" y="2590800"/>
            <a:ext cx="7772400" cy="1338262"/>
          </a:xfrm>
        </p:spPr>
        <p:txBody>
          <a:bodyPr/>
          <a:lstStyle/>
          <a:p>
            <a:r>
              <a:rPr lang="en-US" dirty="0"/>
              <a:t>Source: Wildlife Conservation Society (WCS), Military-WCS Projects: Training </a:t>
            </a:r>
            <a:r>
              <a:rPr lang="en-US" dirty="0" smtClean="0"/>
              <a:t>Materials </a:t>
            </a:r>
          </a:p>
          <a:p>
            <a:r>
              <a:rPr lang="en-US" dirty="0" smtClean="0"/>
              <a:t>www.wcs.org</a:t>
            </a:r>
            <a:endParaRPr lang="en-US" dirty="0"/>
          </a:p>
        </p:txBody>
      </p:sp>
    </p:spTree>
    <p:extLst>
      <p:ext uri="{BB962C8B-B14F-4D97-AF65-F5344CB8AC3E}">
        <p14:creationId xmlns:p14="http://schemas.microsoft.com/office/powerpoint/2010/main" val="1778232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453C22-F918-4071-994B-1D7AE3C574E9}" type="slidenum">
              <a:rPr lang="en-US" smtClean="0"/>
              <a:pPr/>
              <a:t>14</a:t>
            </a:fld>
            <a:endParaRPr lang="en-US" dirty="0"/>
          </a:p>
        </p:txBody>
      </p:sp>
      <p:pic>
        <p:nvPicPr>
          <p:cNvPr id="1026" name="Picture 2" descr="http://programs.wcs.org/Portals/80/HeaderImages/TrainingMateria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5725" y="169393"/>
            <a:ext cx="5181600" cy="1030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90625" y="76200"/>
            <a:ext cx="4572000" cy="646331"/>
          </a:xfrm>
          <a:prstGeom prst="rect">
            <a:avLst/>
          </a:prstGeom>
        </p:spPr>
        <p:txBody>
          <a:bodyPr>
            <a:spAutoFit/>
          </a:bodyPr>
          <a:lstStyle/>
          <a:p>
            <a:r>
              <a:rPr lang="en-US" dirty="0">
                <a:hlinkClick r:id="rId4"/>
              </a:rPr>
              <a:t>WCS Wildlife Trade </a:t>
            </a:r>
            <a:r>
              <a:rPr lang="en-US" dirty="0"/>
              <a:t/>
            </a:r>
            <a:br>
              <a:rPr lang="en-US" dirty="0"/>
            </a:br>
            <a:r>
              <a:rPr lang="en-US" dirty="0"/>
              <a:t>A Programmatic Website </a:t>
            </a:r>
          </a:p>
        </p:txBody>
      </p:sp>
      <p:sp>
        <p:nvSpPr>
          <p:cNvPr id="9" name="Rectangle 4"/>
          <p:cNvSpPr>
            <a:spLocks noChangeArrowheads="1"/>
          </p:cNvSpPr>
          <p:nvPr/>
        </p:nvSpPr>
        <p:spPr bwMode="auto">
          <a:xfrm>
            <a:off x="990600" y="748212"/>
            <a:ext cx="2819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2000" b="1" dirty="0">
                <a:latin typeface="Times New Roman" pitchFamily="18" charset="0"/>
                <a:cs typeface="Times New Roman" pitchFamily="18" charset="0"/>
              </a:rPr>
              <a:t>Training Materials</a:t>
            </a:r>
          </a:p>
        </p:txBody>
      </p:sp>
      <p:sp>
        <p:nvSpPr>
          <p:cNvPr id="10" name="Rectangle 9"/>
          <p:cNvSpPr/>
          <p:nvPr/>
        </p:nvSpPr>
        <p:spPr>
          <a:xfrm>
            <a:off x="76200" y="1691074"/>
            <a:ext cx="8805862" cy="4293483"/>
          </a:xfrm>
          <a:prstGeom prst="rect">
            <a:avLst/>
          </a:prstGeom>
        </p:spPr>
        <p:txBody>
          <a:bodyPr wrap="square">
            <a:spAutoFit/>
          </a:bodyPr>
          <a:lstStyle/>
          <a:p>
            <a:r>
              <a:rPr lang="en-US" sz="1600" b="1" u="sng" dirty="0" smtClean="0">
                <a:latin typeface="Times New Roman" pitchFamily="18" charset="0"/>
                <a:cs typeface="Times New Roman" pitchFamily="18" charset="0"/>
              </a:rPr>
              <a:t>Snow </a:t>
            </a:r>
            <a:r>
              <a:rPr lang="en-US" sz="1600" b="1" u="sng" dirty="0">
                <a:latin typeface="Times New Roman" pitchFamily="18" charset="0"/>
                <a:cs typeface="Times New Roman" pitchFamily="18" charset="0"/>
              </a:rPr>
              <a:t>Leopard Business Card</a:t>
            </a:r>
          </a:p>
          <a:p>
            <a:r>
              <a:rPr lang="en-US" sz="1400" dirty="0">
                <a:latin typeface="Times New Roman" pitchFamily="18" charset="0"/>
                <a:cs typeface="Times New Roman" pitchFamily="18" charset="0"/>
              </a:rPr>
              <a:t>Business card-sized outreach card that shows a snow leopard, with various reasons listed on the back of why not to buy snow leopard products, as well as a listing of the website. </a:t>
            </a:r>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r>
              <a:rPr lang="en-US" sz="1600" b="1" u="sng" dirty="0">
                <a:latin typeface="Times New Roman" pitchFamily="18" charset="0"/>
                <a:cs typeface="Times New Roman" pitchFamily="18" charset="0"/>
              </a:rPr>
              <a:t>Wildlife Trade Smart Card</a:t>
            </a:r>
          </a:p>
          <a:p>
            <a:r>
              <a:rPr lang="en-US" sz="1400" dirty="0">
                <a:latin typeface="Times New Roman" pitchFamily="18" charset="0"/>
                <a:cs typeface="Times New Roman" pitchFamily="18" charset="0"/>
              </a:rPr>
              <a:t>Smart Cards are quick references for soldiers and service members to study and have readily available when needed; pocket cards depict images of wildlife and products focusing on Iraq and Afghanistan. Click here to download a copy.</a:t>
            </a:r>
          </a:p>
          <a:p>
            <a:endParaRPr lang="en-US" sz="1400" dirty="0">
              <a:latin typeface="Times New Roman" pitchFamily="18" charset="0"/>
              <a:cs typeface="Times New Roman" pitchFamily="18" charset="0"/>
            </a:endParaRPr>
          </a:p>
          <a:p>
            <a:r>
              <a:rPr lang="en-US" sz="1600" b="1" u="sng" dirty="0">
                <a:latin typeface="Times New Roman" pitchFamily="18" charset="0"/>
                <a:cs typeface="Times New Roman" pitchFamily="18" charset="0"/>
              </a:rPr>
              <a:t>Wildlife Trade Slide Show</a:t>
            </a:r>
          </a:p>
          <a:p>
            <a:r>
              <a:rPr lang="en-US" sz="1400" dirty="0">
                <a:latin typeface="Times New Roman" pitchFamily="18" charset="0"/>
                <a:cs typeface="Times New Roman" pitchFamily="18" charset="0"/>
              </a:rPr>
              <a:t>Forthcoming in February 2011. A PDF of Power point slides on wildlife trade products and CITES to be incorporated in pre-departure and in-theater briefings. </a:t>
            </a:r>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r>
              <a:rPr lang="en-US" sz="1600" b="1" u="sng" dirty="0">
                <a:latin typeface="Times New Roman" pitchFamily="18" charset="0"/>
                <a:cs typeface="Times New Roman" pitchFamily="18" charset="0"/>
              </a:rPr>
              <a:t>Training Fact Sheet</a:t>
            </a:r>
          </a:p>
          <a:p>
            <a:r>
              <a:rPr lang="en-US" sz="1400" dirty="0">
                <a:latin typeface="Times New Roman" pitchFamily="18" charset="0"/>
                <a:cs typeface="Times New Roman" pitchFamily="18" charset="0"/>
              </a:rPr>
              <a:t>Synopsis of CITES and wildlife trade issues to be distributed to officers prior to departure and in-theater. </a:t>
            </a:r>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r>
              <a:rPr lang="en-US" sz="1600" b="1" u="sng" dirty="0">
                <a:latin typeface="Times New Roman" pitchFamily="18" charset="0"/>
                <a:cs typeface="Times New Roman" pitchFamily="18" charset="0"/>
              </a:rPr>
              <a:t>Cat Fur Identification Guide Version 1 &amp; Version 2</a:t>
            </a:r>
          </a:p>
          <a:p>
            <a:r>
              <a:rPr lang="en-US" sz="1400" dirty="0">
                <a:latin typeface="Times New Roman" pitchFamily="18" charset="0"/>
                <a:cs typeface="Times New Roman" pitchFamily="18" charset="0"/>
              </a:rPr>
              <a:t>Two .PDFs of posters used for training military police about how to identify fur from cats. All products containing any amount of cat fur not allowed to be transported across international borders</a:t>
            </a:r>
            <a:r>
              <a:rPr lang="en-US" sz="1400" dirty="0" smtClean="0">
                <a:latin typeface="Times New Roman" pitchFamily="18" charset="0"/>
                <a:cs typeface="Times New Roman" pitchFamily="18" charset="0"/>
              </a:rPr>
              <a:t>.</a:t>
            </a:r>
            <a:endParaRPr lang="en-US" sz="1400" dirty="0">
              <a:solidFill>
                <a:srgbClr val="FF0000"/>
              </a:solidFill>
              <a:latin typeface="Times New Roman" pitchFamily="18" charset="0"/>
              <a:cs typeface="Times New Roman" pitchFamily="18" charset="0"/>
            </a:endParaRPr>
          </a:p>
          <a:p>
            <a:endParaRPr lang="en-US" sz="1100" dirty="0">
              <a:latin typeface="Times New Roman" pitchFamily="18" charset="0"/>
              <a:cs typeface="Times New Roman" pitchFamily="18" charset="0"/>
            </a:endParaRPr>
          </a:p>
        </p:txBody>
      </p:sp>
      <p:sp>
        <p:nvSpPr>
          <p:cNvPr id="12" name="Rectangle 11"/>
          <p:cNvSpPr/>
          <p:nvPr/>
        </p:nvSpPr>
        <p:spPr>
          <a:xfrm>
            <a:off x="0" y="6477000"/>
            <a:ext cx="8763000" cy="307777"/>
          </a:xfrm>
          <a:prstGeom prst="rect">
            <a:avLst/>
          </a:prstGeom>
        </p:spPr>
        <p:txBody>
          <a:bodyPr wrap="square">
            <a:spAutoFit/>
          </a:bodyPr>
          <a:lstStyle/>
          <a:p>
            <a:pPr algn="ctr"/>
            <a:r>
              <a:rPr lang="en-US" sz="1400" dirty="0">
                <a:latin typeface="Times New Roman" pitchFamily="18" charset="0"/>
                <a:cs typeface="Times New Roman" pitchFamily="18" charset="0"/>
              </a:rPr>
              <a:t>http://programs.wcs.org/wildlifetrade/Initiatives/MilitaryWCSProjects/TrainingMaterials.aspx</a:t>
            </a:r>
          </a:p>
        </p:txBody>
      </p:sp>
      <p:sp>
        <p:nvSpPr>
          <p:cNvPr id="13" name="Rectangle 12"/>
          <p:cNvSpPr/>
          <p:nvPr/>
        </p:nvSpPr>
        <p:spPr>
          <a:xfrm>
            <a:off x="114300" y="1321742"/>
            <a:ext cx="7086600" cy="307777"/>
          </a:xfrm>
          <a:prstGeom prst="rect">
            <a:avLst/>
          </a:prstGeom>
        </p:spPr>
        <p:txBody>
          <a:bodyPr wrap="square">
            <a:spAutoFit/>
          </a:bodyPr>
          <a:lstStyle/>
          <a:p>
            <a:r>
              <a:rPr lang="en-US" sz="1400" dirty="0">
                <a:latin typeface="Times New Roman" pitchFamily="18" charset="0"/>
                <a:cs typeface="Times New Roman" pitchFamily="18" charset="0"/>
              </a:rPr>
              <a:t>Initiatives  &gt;  </a:t>
            </a:r>
            <a:r>
              <a:rPr lang="en-US" sz="1400" dirty="0">
                <a:solidFill>
                  <a:srgbClr val="FF0000"/>
                </a:solidFill>
                <a:latin typeface="Times New Roman" pitchFamily="18" charset="0"/>
                <a:cs typeface="Times New Roman" pitchFamily="18" charset="0"/>
                <a:hlinkClick r:id="rId5"/>
              </a:rPr>
              <a:t>Military-WCS Projects</a:t>
            </a:r>
            <a:r>
              <a:rPr lang="en-US" sz="1400" dirty="0">
                <a:latin typeface="Times New Roman" pitchFamily="18" charset="0"/>
                <a:cs typeface="Times New Roman" pitchFamily="18" charset="0"/>
              </a:rPr>
              <a:t>  &gt;  </a:t>
            </a:r>
            <a:r>
              <a:rPr lang="en-US" sz="1400" b="1" dirty="0" smtClean="0">
                <a:solidFill>
                  <a:srgbClr val="FF0000"/>
                </a:solidFill>
                <a:latin typeface="Times New Roman" pitchFamily="18" charset="0"/>
                <a:cs typeface="Times New Roman" pitchFamily="18" charset="0"/>
              </a:rPr>
              <a:t>Training Materials</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92801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453C22-F918-4071-994B-1D7AE3C574E9}" type="slidenum">
              <a:rPr lang="en-US" smtClean="0"/>
              <a:pPr/>
              <a:t>15</a:t>
            </a:fld>
            <a:endParaRPr lang="en-US" dirty="0"/>
          </a:p>
        </p:txBody>
      </p:sp>
      <p:sp>
        <p:nvSpPr>
          <p:cNvPr id="5" name="Rectangle 4"/>
          <p:cNvSpPr/>
          <p:nvPr/>
        </p:nvSpPr>
        <p:spPr>
          <a:xfrm>
            <a:off x="114300" y="2133600"/>
            <a:ext cx="8877300" cy="3262432"/>
          </a:xfrm>
          <a:prstGeom prst="rect">
            <a:avLst/>
          </a:prstGeom>
        </p:spPr>
        <p:txBody>
          <a:bodyPr wrap="square">
            <a:spAutoFit/>
          </a:bodyPr>
          <a:lstStyle/>
          <a:p>
            <a:pPr lvl="0"/>
            <a:r>
              <a:rPr lang="en-US" sz="1600" b="1" u="sng" dirty="0">
                <a:solidFill>
                  <a:srgbClr val="000000"/>
                </a:solidFill>
                <a:latin typeface="Times New Roman" pitchFamily="18" charset="0"/>
                <a:cs typeface="Times New Roman" pitchFamily="18" charset="0"/>
              </a:rPr>
              <a:t>WCS Guide to Restricted Species of Afghanistan</a:t>
            </a:r>
          </a:p>
          <a:p>
            <a:pPr lvl="0"/>
            <a:r>
              <a:rPr lang="en-US" sz="1400" dirty="0">
                <a:solidFill>
                  <a:srgbClr val="000000"/>
                </a:solidFill>
                <a:latin typeface="Times New Roman" pitchFamily="18" charset="0"/>
                <a:cs typeface="Times New Roman" pitchFamily="18" charset="0"/>
              </a:rPr>
              <a:t>A list and photos of internationally recognized protected mammal species in Afghanistan. These are species which cannot be traded. </a:t>
            </a:r>
            <a:endParaRPr lang="en-US" sz="1400" dirty="0">
              <a:solidFill>
                <a:srgbClr val="FF0000"/>
              </a:solidFill>
              <a:latin typeface="Times New Roman" pitchFamily="18" charset="0"/>
              <a:cs typeface="Times New Roman" pitchFamily="18" charset="0"/>
            </a:endParaRPr>
          </a:p>
          <a:p>
            <a:pPr lvl="0"/>
            <a:endParaRPr lang="en-US" sz="1400" dirty="0">
              <a:solidFill>
                <a:srgbClr val="000000"/>
              </a:solidFill>
              <a:latin typeface="Times New Roman" pitchFamily="18" charset="0"/>
              <a:cs typeface="Times New Roman" pitchFamily="18" charset="0"/>
            </a:endParaRPr>
          </a:p>
          <a:p>
            <a:pPr lvl="0"/>
            <a:r>
              <a:rPr lang="en-US" sz="1600" b="1" u="sng" dirty="0">
                <a:solidFill>
                  <a:srgbClr val="000000"/>
                </a:solidFill>
                <a:latin typeface="Times New Roman" pitchFamily="18" charset="0"/>
                <a:cs typeface="Times New Roman" pitchFamily="18" charset="0"/>
              </a:rPr>
              <a:t>Program Fact Sheet</a:t>
            </a:r>
          </a:p>
          <a:p>
            <a:pPr lvl="0"/>
            <a:r>
              <a:rPr lang="en-US" sz="1400" dirty="0">
                <a:solidFill>
                  <a:srgbClr val="000000"/>
                </a:solidFill>
                <a:latin typeface="Times New Roman" pitchFamily="18" charset="0"/>
                <a:cs typeface="Times New Roman" pitchFamily="18" charset="0"/>
              </a:rPr>
              <a:t>Synopsis of the project to be used by the Legacy office for outreach; The Fact Sheet is a required product for all Legacy projects. </a:t>
            </a:r>
            <a:endParaRPr lang="en-US" sz="1400" dirty="0">
              <a:solidFill>
                <a:srgbClr val="FF0000"/>
              </a:solidFill>
              <a:latin typeface="Times New Roman" pitchFamily="18" charset="0"/>
              <a:cs typeface="Times New Roman" pitchFamily="18" charset="0"/>
            </a:endParaRPr>
          </a:p>
          <a:p>
            <a:pPr lvl="0"/>
            <a:endParaRPr lang="en-US" sz="1600" dirty="0">
              <a:solidFill>
                <a:srgbClr val="000000"/>
              </a:solidFill>
              <a:latin typeface="Times New Roman" pitchFamily="18" charset="0"/>
              <a:cs typeface="Times New Roman" pitchFamily="18" charset="0"/>
            </a:endParaRPr>
          </a:p>
          <a:p>
            <a:pPr lvl="0"/>
            <a:r>
              <a:rPr lang="en-US" sz="1600" b="1" u="sng" dirty="0">
                <a:solidFill>
                  <a:srgbClr val="000000"/>
                </a:solidFill>
                <a:latin typeface="Times New Roman" pitchFamily="18" charset="0"/>
                <a:cs typeface="Times New Roman" pitchFamily="18" charset="0"/>
              </a:rPr>
              <a:t>Standard Military Form 4856</a:t>
            </a:r>
          </a:p>
          <a:p>
            <a:pPr lvl="0"/>
            <a:r>
              <a:rPr lang="en-US" sz="1400" dirty="0">
                <a:solidFill>
                  <a:srgbClr val="000000"/>
                </a:solidFill>
                <a:latin typeface="Times New Roman" pitchFamily="18" charset="0"/>
                <a:cs typeface="Times New Roman" pitchFamily="18" charset="0"/>
              </a:rPr>
              <a:t>A military form used by Officers when </a:t>
            </a:r>
            <a:r>
              <a:rPr lang="en-US" sz="1400" b="1" u="sng" dirty="0">
                <a:solidFill>
                  <a:srgbClr val="000000"/>
                </a:solidFill>
                <a:latin typeface="Times New Roman" pitchFamily="18" charset="0"/>
                <a:cs typeface="Times New Roman" pitchFamily="18" charset="0"/>
              </a:rPr>
              <a:t>educating</a:t>
            </a:r>
            <a:r>
              <a:rPr lang="en-US" sz="1400" dirty="0">
                <a:solidFill>
                  <a:srgbClr val="000000"/>
                </a:solidFill>
                <a:latin typeface="Times New Roman" pitchFamily="18" charset="0"/>
                <a:cs typeface="Times New Roman" pitchFamily="18" charset="0"/>
              </a:rPr>
              <a:t> or training subordinates about particular issues. This form is completed with information pertaining to the wildlife trade issue</a:t>
            </a:r>
            <a:r>
              <a:rPr lang="en-US" sz="1400" dirty="0" smtClean="0">
                <a:solidFill>
                  <a:srgbClr val="000000"/>
                </a:solidFill>
                <a:latin typeface="Times New Roman" pitchFamily="18" charset="0"/>
                <a:cs typeface="Times New Roman" pitchFamily="18" charset="0"/>
              </a:rPr>
              <a:t>.</a:t>
            </a:r>
            <a:endParaRPr lang="en-US" sz="1400" dirty="0">
              <a:solidFill>
                <a:srgbClr val="FF0000"/>
              </a:solidFill>
              <a:latin typeface="Times New Roman" pitchFamily="18" charset="0"/>
              <a:cs typeface="Times New Roman" pitchFamily="18" charset="0"/>
            </a:endParaRPr>
          </a:p>
          <a:p>
            <a:pPr lvl="0"/>
            <a:endParaRPr lang="en-US" sz="1400" dirty="0">
              <a:solidFill>
                <a:srgbClr val="000000"/>
              </a:solidFill>
              <a:latin typeface="Times New Roman" pitchFamily="18" charset="0"/>
              <a:cs typeface="Times New Roman" pitchFamily="18" charset="0"/>
            </a:endParaRPr>
          </a:p>
          <a:p>
            <a:pPr lvl="0"/>
            <a:r>
              <a:rPr lang="en-US" sz="1600" b="1" u="sng" dirty="0">
                <a:solidFill>
                  <a:srgbClr val="000000"/>
                </a:solidFill>
                <a:latin typeface="Times New Roman" pitchFamily="18" charset="0"/>
                <a:cs typeface="Times New Roman" pitchFamily="18" charset="0"/>
              </a:rPr>
              <a:t>Training Videos</a:t>
            </a:r>
          </a:p>
          <a:p>
            <a:pPr lvl="0"/>
            <a:r>
              <a:rPr lang="en-US" sz="1400" dirty="0" smtClean="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A five-minute and 20 minute training video summarizing the key points regarding wildlife trade and the military.</a:t>
            </a:r>
          </a:p>
        </p:txBody>
      </p:sp>
      <p:sp>
        <p:nvSpPr>
          <p:cNvPr id="6" name="Rectangle 5"/>
          <p:cNvSpPr/>
          <p:nvPr/>
        </p:nvSpPr>
        <p:spPr>
          <a:xfrm>
            <a:off x="1190625" y="76200"/>
            <a:ext cx="4572000" cy="646331"/>
          </a:xfrm>
          <a:prstGeom prst="rect">
            <a:avLst/>
          </a:prstGeom>
        </p:spPr>
        <p:txBody>
          <a:bodyPr>
            <a:spAutoFit/>
          </a:bodyPr>
          <a:lstStyle/>
          <a:p>
            <a:r>
              <a:rPr lang="en-US" dirty="0">
                <a:hlinkClick r:id="rId3"/>
              </a:rPr>
              <a:t>WCS Wildlife Trade </a:t>
            </a:r>
            <a:r>
              <a:rPr lang="en-US" dirty="0"/>
              <a:t/>
            </a:r>
            <a:br>
              <a:rPr lang="en-US" dirty="0"/>
            </a:br>
            <a:r>
              <a:rPr lang="en-US" dirty="0"/>
              <a:t>A Programmatic Website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207387"/>
            <a:ext cx="5181600"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auto">
          <a:xfrm>
            <a:off x="990600" y="748212"/>
            <a:ext cx="2819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2000" b="1" dirty="0">
                <a:latin typeface="Times New Roman" pitchFamily="18" charset="0"/>
                <a:cs typeface="Times New Roman" pitchFamily="18" charset="0"/>
              </a:rPr>
              <a:t>Training Materials</a:t>
            </a:r>
          </a:p>
        </p:txBody>
      </p:sp>
      <p:sp>
        <p:nvSpPr>
          <p:cNvPr id="9" name="Rectangle 8"/>
          <p:cNvSpPr/>
          <p:nvPr/>
        </p:nvSpPr>
        <p:spPr>
          <a:xfrm>
            <a:off x="114300" y="1321742"/>
            <a:ext cx="7086600" cy="307777"/>
          </a:xfrm>
          <a:prstGeom prst="rect">
            <a:avLst/>
          </a:prstGeom>
        </p:spPr>
        <p:txBody>
          <a:bodyPr wrap="square">
            <a:spAutoFit/>
          </a:bodyPr>
          <a:lstStyle/>
          <a:p>
            <a:r>
              <a:rPr lang="en-US" sz="1400" dirty="0">
                <a:latin typeface="Times New Roman" pitchFamily="18" charset="0"/>
                <a:cs typeface="Times New Roman" pitchFamily="18" charset="0"/>
              </a:rPr>
              <a:t>Initiatives  &gt;  </a:t>
            </a:r>
            <a:r>
              <a:rPr lang="en-US" sz="1400" dirty="0">
                <a:solidFill>
                  <a:srgbClr val="FF0000"/>
                </a:solidFill>
                <a:latin typeface="Times New Roman" pitchFamily="18" charset="0"/>
                <a:cs typeface="Times New Roman" pitchFamily="18" charset="0"/>
                <a:hlinkClick r:id="rId5"/>
              </a:rPr>
              <a:t>Military-WCS Projects</a:t>
            </a:r>
            <a:r>
              <a:rPr lang="en-US" sz="1400" dirty="0">
                <a:latin typeface="Times New Roman" pitchFamily="18" charset="0"/>
                <a:cs typeface="Times New Roman" pitchFamily="18" charset="0"/>
              </a:rPr>
              <a:t>  &gt;  </a:t>
            </a:r>
            <a:r>
              <a:rPr lang="en-US" sz="1400" b="1" dirty="0" smtClean="0">
                <a:solidFill>
                  <a:srgbClr val="FF0000"/>
                </a:solidFill>
                <a:latin typeface="Times New Roman" pitchFamily="18" charset="0"/>
                <a:cs typeface="Times New Roman" pitchFamily="18" charset="0"/>
              </a:rPr>
              <a:t>Training Materials</a:t>
            </a:r>
            <a:endParaRPr lang="en-US" sz="1400" b="1" dirty="0">
              <a:solidFill>
                <a:srgbClr val="FF0000"/>
              </a:solidFill>
              <a:latin typeface="Times New Roman" pitchFamily="18" charset="0"/>
              <a:cs typeface="Times New Roman" pitchFamily="18" charset="0"/>
            </a:endParaRPr>
          </a:p>
        </p:txBody>
      </p:sp>
      <p:sp>
        <p:nvSpPr>
          <p:cNvPr id="10" name="Rectangle 9"/>
          <p:cNvSpPr/>
          <p:nvPr/>
        </p:nvSpPr>
        <p:spPr>
          <a:xfrm>
            <a:off x="0" y="6477000"/>
            <a:ext cx="8763000" cy="307777"/>
          </a:xfrm>
          <a:prstGeom prst="rect">
            <a:avLst/>
          </a:prstGeom>
        </p:spPr>
        <p:txBody>
          <a:bodyPr wrap="square">
            <a:spAutoFit/>
          </a:bodyPr>
          <a:lstStyle/>
          <a:p>
            <a:pPr algn="ctr"/>
            <a:r>
              <a:rPr lang="en-US" sz="1400" dirty="0">
                <a:latin typeface="Times New Roman" pitchFamily="18" charset="0"/>
                <a:cs typeface="Times New Roman" pitchFamily="18" charset="0"/>
              </a:rPr>
              <a:t>http://programs.wcs.org/wildlifetrade/Initiatives/MilitaryWCSProjects/TrainingMaterials.aspx</a:t>
            </a:r>
          </a:p>
        </p:txBody>
      </p:sp>
    </p:spTree>
    <p:extLst>
      <p:ext uri="{BB962C8B-B14F-4D97-AF65-F5344CB8AC3E}">
        <p14:creationId xmlns:p14="http://schemas.microsoft.com/office/powerpoint/2010/main" val="4167433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453C22-F918-4071-994B-1D7AE3C574E9}" type="slidenum">
              <a:rPr lang="en-US" smtClean="0"/>
              <a:pPr/>
              <a:t>16</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76200"/>
            <a:ext cx="8124824"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898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453C22-F918-4071-994B-1D7AE3C574E9}" type="slidenum">
              <a:rPr lang="en-US" smtClean="0"/>
              <a:pPr/>
              <a:t>17</a:t>
            </a:fld>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188" y="152400"/>
            <a:ext cx="8024812"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722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Posters to Raise Awareness</a:t>
            </a:r>
            <a:endParaRPr lang="en-US" sz="3600" dirty="0"/>
          </a:p>
        </p:txBody>
      </p:sp>
      <p:sp>
        <p:nvSpPr>
          <p:cNvPr id="4" name="TextBox 3"/>
          <p:cNvSpPr txBox="1"/>
          <p:nvPr/>
        </p:nvSpPr>
        <p:spPr>
          <a:xfrm flipH="1">
            <a:off x="685798" y="5889181"/>
            <a:ext cx="7543801" cy="369332"/>
          </a:xfrm>
          <a:prstGeom prst="rect">
            <a:avLst/>
          </a:prstGeom>
          <a:noFill/>
        </p:spPr>
        <p:txBody>
          <a:bodyPr wrap="square" rtlCol="0">
            <a:spAutoFit/>
          </a:bodyPr>
          <a:lstStyle/>
          <a:p>
            <a:endParaRPr lang="en-US" dirty="0"/>
          </a:p>
        </p:txBody>
      </p:sp>
      <p:sp>
        <p:nvSpPr>
          <p:cNvPr id="5" name="Slide Number Placeholder 4"/>
          <p:cNvSpPr>
            <a:spLocks noGrp="1"/>
          </p:cNvSpPr>
          <p:nvPr>
            <p:ph type="sldNum" sz="quarter" idx="12"/>
          </p:nvPr>
        </p:nvSpPr>
        <p:spPr/>
        <p:txBody>
          <a:bodyPr/>
          <a:lstStyle/>
          <a:p>
            <a:fld id="{4F453C22-F918-4071-994B-1D7AE3C574E9}" type="slidenum">
              <a:rPr lang="en-US" smtClean="0"/>
              <a:pPr/>
              <a:t>18</a:t>
            </a:fld>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774" t="11019" r="5245" b="6415"/>
          <a:stretch/>
        </p:blipFill>
        <p:spPr bwMode="auto">
          <a:xfrm>
            <a:off x="849209" y="1143000"/>
            <a:ext cx="744558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6389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95400"/>
            <a:ext cx="8077200" cy="5105400"/>
          </a:xfrm>
        </p:spPr>
        <p:txBody>
          <a:bodyPr>
            <a:normAutofit/>
          </a:bodyPr>
          <a:lstStyle/>
          <a:p>
            <a:r>
              <a:rPr lang="en-US" dirty="0"/>
              <a:t>P</a:t>
            </a:r>
            <a:r>
              <a:rPr lang="en-US" dirty="0" smtClean="0"/>
              <a:t>rotection of natural resources in a base camp can:</a:t>
            </a:r>
          </a:p>
          <a:p>
            <a:pPr lvl="1"/>
            <a:r>
              <a:rPr lang="en-US" dirty="0" smtClean="0"/>
              <a:t>Support sustainability of these resources, such as </a:t>
            </a:r>
            <a:r>
              <a:rPr lang="en-US" dirty="0" smtClean="0"/>
              <a:t>water, forests, </a:t>
            </a:r>
            <a:r>
              <a:rPr lang="en-US" smtClean="0"/>
              <a:t>endangered habitats</a:t>
            </a:r>
            <a:endParaRPr lang="en-US" dirty="0" smtClean="0"/>
          </a:p>
          <a:p>
            <a:pPr lvl="1"/>
            <a:r>
              <a:rPr lang="en-US" dirty="0"/>
              <a:t>P</a:t>
            </a:r>
            <a:r>
              <a:rPr lang="en-US" dirty="0" smtClean="0"/>
              <a:t>reserve unique and endangered resources that can be of worldwide significance</a:t>
            </a:r>
          </a:p>
          <a:p>
            <a:pPr lvl="1"/>
            <a:r>
              <a:rPr lang="en-US" dirty="0"/>
              <a:t>F</a:t>
            </a:r>
            <a:r>
              <a:rPr lang="en-US" dirty="0" smtClean="0"/>
              <a:t>oster good will from local government and community</a:t>
            </a:r>
          </a:p>
          <a:p>
            <a:pPr lvl="1"/>
            <a:r>
              <a:rPr lang="en-US" dirty="0" smtClean="0"/>
              <a:t>Maintain local community and potential future tourism assets</a:t>
            </a:r>
          </a:p>
          <a:p>
            <a:pPr marL="0" indent="0">
              <a:buNone/>
            </a:pPr>
            <a:endParaRPr lang="en-US" dirty="0"/>
          </a:p>
        </p:txBody>
      </p:sp>
      <p:sp>
        <p:nvSpPr>
          <p:cNvPr id="2" name="Title 1"/>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1103092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z="3600" smtClean="0"/>
              <a:t>Technical Module</a:t>
            </a:r>
          </a:p>
        </p:txBody>
      </p:sp>
      <p:sp>
        <p:nvSpPr>
          <p:cNvPr id="5" name="Text Placeholder 4"/>
          <p:cNvSpPr>
            <a:spLocks noGrp="1"/>
          </p:cNvSpPr>
          <p:nvPr>
            <p:ph type="body" idx="1"/>
          </p:nvPr>
        </p:nvSpPr>
        <p:spPr/>
        <p:txBody>
          <a:bodyPr/>
          <a:lstStyle/>
          <a:p>
            <a:pPr eaLnBrk="1" hangingPunct="1">
              <a:defRPr/>
            </a:pPr>
            <a:r>
              <a:rPr lang="en-US" dirty="0" smtClean="0"/>
              <a:t>Natural Resource Protection</a:t>
            </a:r>
            <a:endParaRPr lang="en-US" dirty="0"/>
          </a:p>
        </p:txBody>
      </p:sp>
    </p:spTree>
    <p:extLst>
      <p:ext uri="{BB962C8B-B14F-4D97-AF65-F5344CB8AC3E}">
        <p14:creationId xmlns:p14="http://schemas.microsoft.com/office/powerpoint/2010/main" val="20356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Objectives</a:t>
            </a:r>
            <a:endParaRPr lang="en-US" dirty="0"/>
          </a:p>
        </p:txBody>
      </p:sp>
      <p:sp>
        <p:nvSpPr>
          <p:cNvPr id="3" name="Content Placeholder 2"/>
          <p:cNvSpPr>
            <a:spLocks noGrp="1"/>
          </p:cNvSpPr>
          <p:nvPr>
            <p:ph idx="1"/>
          </p:nvPr>
        </p:nvSpPr>
        <p:spPr>
          <a:xfrm>
            <a:off x="457200" y="1066801"/>
            <a:ext cx="8229600" cy="3962399"/>
          </a:xfrm>
        </p:spPr>
        <p:txBody>
          <a:bodyPr>
            <a:normAutofit/>
          </a:bodyPr>
          <a:lstStyle/>
          <a:p>
            <a:r>
              <a:rPr lang="en-US" dirty="0" smtClean="0"/>
              <a:t>Understand the importance of protecting natural resources in a base camp and the surrounding area:</a:t>
            </a:r>
          </a:p>
          <a:p>
            <a:pPr lvl="1"/>
            <a:r>
              <a:rPr lang="en-US" dirty="0" smtClean="0"/>
              <a:t>For deploying troops’ safety, health, and reputation</a:t>
            </a:r>
          </a:p>
          <a:p>
            <a:pPr lvl="1"/>
            <a:r>
              <a:rPr lang="en-US" dirty="0" smtClean="0"/>
              <a:t>For local and broader security considerations</a:t>
            </a:r>
          </a:p>
          <a:p>
            <a:pPr lvl="1"/>
            <a:r>
              <a:rPr lang="en-US" dirty="0" smtClean="0"/>
              <a:t>For future generations</a:t>
            </a:r>
          </a:p>
          <a:p>
            <a:r>
              <a:rPr lang="en-US" dirty="0" smtClean="0"/>
              <a:t>Employ practices to minimize negative impact and enhance positive impact</a:t>
            </a:r>
          </a:p>
          <a:p>
            <a:r>
              <a:rPr lang="en-US" dirty="0" smtClean="0"/>
              <a:t>Establish a management process for these considerations</a:t>
            </a:r>
          </a:p>
        </p:txBody>
      </p:sp>
      <p:sp>
        <p:nvSpPr>
          <p:cNvPr id="4" name="TextBox 3"/>
          <p:cNvSpPr txBox="1"/>
          <p:nvPr/>
        </p:nvSpPr>
        <p:spPr>
          <a:xfrm>
            <a:off x="1295400" y="5257800"/>
            <a:ext cx="6248400" cy="646331"/>
          </a:xfrm>
          <a:prstGeom prst="rect">
            <a:avLst/>
          </a:prstGeom>
          <a:solidFill>
            <a:srgbClr val="FFFF00"/>
          </a:solidFill>
        </p:spPr>
        <p:txBody>
          <a:bodyPr wrap="square" rtlCol="0">
            <a:spAutoFit/>
          </a:bodyPr>
          <a:lstStyle/>
          <a:p>
            <a:pPr algn="ctr"/>
            <a:r>
              <a:rPr lang="en-US" dirty="0" smtClean="0"/>
              <a:t>Lack of information and awareness is the primary reason natural resources are damaged</a:t>
            </a:r>
            <a:endParaRPr lang="en-US" dirty="0"/>
          </a:p>
        </p:txBody>
      </p:sp>
      <p:sp>
        <p:nvSpPr>
          <p:cNvPr id="5" name="Slide Number Placeholder 4"/>
          <p:cNvSpPr>
            <a:spLocks noGrp="1"/>
          </p:cNvSpPr>
          <p:nvPr>
            <p:ph type="sldNum" sz="quarter" idx="12"/>
          </p:nvPr>
        </p:nvSpPr>
        <p:spPr/>
        <p:txBody>
          <a:bodyPr/>
          <a:lstStyle/>
          <a:p>
            <a:fld id="{4F453C22-F918-4071-994B-1D7AE3C574E9}" type="slidenum">
              <a:rPr lang="en-US" smtClean="0"/>
              <a:pPr/>
              <a:t>3</a:t>
            </a:fld>
            <a:endParaRPr lang="en-US" dirty="0"/>
          </a:p>
        </p:txBody>
      </p:sp>
    </p:spTree>
    <p:extLst>
      <p:ext uri="{BB962C8B-B14F-4D97-AF65-F5344CB8AC3E}">
        <p14:creationId xmlns:p14="http://schemas.microsoft.com/office/powerpoint/2010/main" val="12066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543800" cy="762000"/>
          </a:xfrm>
        </p:spPr>
        <p:txBody>
          <a:bodyPr/>
          <a:lstStyle/>
          <a:p>
            <a:pPr>
              <a:lnSpc>
                <a:spcPts val="3200"/>
              </a:lnSpc>
            </a:pPr>
            <a:r>
              <a:rPr lang="en-US" dirty="0" smtClean="0"/>
              <a:t>What Natural Resources Need </a:t>
            </a:r>
            <a:br>
              <a:rPr lang="en-US" dirty="0" smtClean="0"/>
            </a:br>
            <a:r>
              <a:rPr lang="en-US" dirty="0" smtClean="0"/>
              <a:t>to be Protected?</a:t>
            </a:r>
            <a:endParaRPr lang="en-US" dirty="0"/>
          </a:p>
        </p:txBody>
      </p:sp>
      <p:sp>
        <p:nvSpPr>
          <p:cNvPr id="3" name="Content Placeholder 2"/>
          <p:cNvSpPr>
            <a:spLocks noGrp="1"/>
          </p:cNvSpPr>
          <p:nvPr>
            <p:ph idx="1"/>
          </p:nvPr>
        </p:nvSpPr>
        <p:spPr>
          <a:xfrm>
            <a:off x="457200" y="1295400"/>
            <a:ext cx="8229600" cy="4830763"/>
          </a:xfrm>
        </p:spPr>
        <p:txBody>
          <a:bodyPr/>
          <a:lstStyle/>
          <a:p>
            <a:r>
              <a:rPr lang="en-US" dirty="0"/>
              <a:t>Water resources</a:t>
            </a:r>
          </a:p>
          <a:p>
            <a:r>
              <a:rPr lang="en-US" dirty="0" smtClean="0"/>
              <a:t>Wildlife, especially protected and endangered species</a:t>
            </a:r>
          </a:p>
          <a:p>
            <a:r>
              <a:rPr lang="en-US" dirty="0" smtClean="0"/>
              <a:t>Flora and fauna </a:t>
            </a:r>
          </a:p>
          <a:p>
            <a:r>
              <a:rPr lang="en-US" dirty="0" smtClean="0"/>
              <a:t>Minerals and other non-renewable resources </a:t>
            </a:r>
          </a:p>
          <a:p>
            <a:r>
              <a:rPr lang="en-US" dirty="0" smtClean="0"/>
              <a:t>Habitat (soil, water, airspace)</a:t>
            </a:r>
          </a:p>
          <a:p>
            <a:pPr lvl="1"/>
            <a:r>
              <a:rPr lang="en-US" dirty="0" smtClean="0"/>
              <a:t>eco-systems </a:t>
            </a:r>
          </a:p>
          <a:p>
            <a:pPr lvl="1"/>
            <a:r>
              <a:rPr lang="en-US" dirty="0" smtClean="0"/>
              <a:t>critical habitats </a:t>
            </a:r>
          </a:p>
          <a:p>
            <a:pPr lvl="1"/>
            <a:r>
              <a:rPr lang="en-US" dirty="0" smtClean="0"/>
              <a:t>conservation areas </a:t>
            </a:r>
          </a:p>
          <a:p>
            <a:pPr lvl="1"/>
            <a:r>
              <a:rPr lang="en-US" dirty="0" smtClean="0"/>
              <a:t>bird areas </a:t>
            </a:r>
          </a:p>
          <a:p>
            <a:pPr lvl="1"/>
            <a:r>
              <a:rPr lang="en-US" dirty="0" smtClean="0"/>
              <a:t>migration routes</a:t>
            </a:r>
            <a:endParaRPr lang="en-US" dirty="0"/>
          </a:p>
        </p:txBody>
      </p:sp>
      <p:sp>
        <p:nvSpPr>
          <p:cNvPr id="4" name="Slide Number Placeholder 3"/>
          <p:cNvSpPr>
            <a:spLocks noGrp="1"/>
          </p:cNvSpPr>
          <p:nvPr>
            <p:ph type="sldNum" sz="quarter" idx="12"/>
          </p:nvPr>
        </p:nvSpPr>
        <p:spPr/>
        <p:txBody>
          <a:bodyPr/>
          <a:lstStyle/>
          <a:p>
            <a:fld id="{4F453C22-F918-4071-994B-1D7AE3C574E9}" type="slidenum">
              <a:rPr lang="en-US" smtClean="0"/>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You Care?</a:t>
            </a:r>
            <a:endParaRPr lang="en-US" dirty="0"/>
          </a:p>
        </p:txBody>
      </p:sp>
      <p:sp>
        <p:nvSpPr>
          <p:cNvPr id="3" name="Content Placeholder 2"/>
          <p:cNvSpPr>
            <a:spLocks noGrp="1"/>
          </p:cNvSpPr>
          <p:nvPr>
            <p:ph idx="1"/>
          </p:nvPr>
        </p:nvSpPr>
        <p:spPr>
          <a:xfrm>
            <a:off x="381000" y="1066800"/>
            <a:ext cx="8229600" cy="4648200"/>
          </a:xfrm>
        </p:spPr>
        <p:txBody>
          <a:bodyPr>
            <a:normAutofit fontScale="92500" lnSpcReduction="20000"/>
          </a:bodyPr>
          <a:lstStyle/>
          <a:p>
            <a:r>
              <a:rPr lang="en-US" dirty="0"/>
              <a:t>P</a:t>
            </a:r>
            <a:r>
              <a:rPr lang="en-US" dirty="0" smtClean="0"/>
              <a:t>rotection of natural resources in a base camp can:</a:t>
            </a:r>
          </a:p>
          <a:p>
            <a:pPr lvl="1"/>
            <a:r>
              <a:rPr lang="en-US" dirty="0" smtClean="0"/>
              <a:t>Support sustainability of these resources, such as water</a:t>
            </a:r>
          </a:p>
          <a:p>
            <a:pPr lvl="1"/>
            <a:r>
              <a:rPr lang="en-US" dirty="0"/>
              <a:t>P</a:t>
            </a:r>
            <a:r>
              <a:rPr lang="en-US" dirty="0" smtClean="0"/>
              <a:t>reserve unique and endangered resources that can be of worldwide significance</a:t>
            </a:r>
          </a:p>
          <a:p>
            <a:pPr lvl="1"/>
            <a:r>
              <a:rPr lang="en-US" dirty="0"/>
              <a:t>F</a:t>
            </a:r>
            <a:r>
              <a:rPr lang="en-US" dirty="0" smtClean="0"/>
              <a:t>oster good will from local government and community</a:t>
            </a:r>
          </a:p>
          <a:p>
            <a:pPr lvl="1"/>
            <a:r>
              <a:rPr lang="en-US" dirty="0" smtClean="0"/>
              <a:t>Maintain local community and potential future tourism assets</a:t>
            </a:r>
          </a:p>
          <a:p>
            <a:r>
              <a:rPr lang="en-US" dirty="0" smtClean="0"/>
              <a:t>Failure to do so can </a:t>
            </a:r>
          </a:p>
          <a:p>
            <a:pPr lvl="1"/>
            <a:r>
              <a:rPr lang="en-US" dirty="0"/>
              <a:t>A</a:t>
            </a:r>
            <a:r>
              <a:rPr lang="en-US" dirty="0" smtClean="0"/>
              <a:t>ffect base operations. For example, destroying vegetation can eliminate roots, which stabilize the soil. Soil erosion can mean more funding is needed for construction projects or for stopping erosion in order to protect existing facilities</a:t>
            </a:r>
          </a:p>
          <a:p>
            <a:pPr lvl="1"/>
            <a:r>
              <a:rPr lang="en-US" dirty="0"/>
              <a:t>S</a:t>
            </a:r>
            <a:r>
              <a:rPr lang="en-US" dirty="0" smtClean="0"/>
              <a:t>train relations with the local community or host nation, such as affecting local food </a:t>
            </a:r>
            <a:r>
              <a:rPr lang="en-US" dirty="0" smtClean="0"/>
              <a:t>and water supplies</a:t>
            </a:r>
            <a:endParaRPr lang="en-US" dirty="0" smtClean="0"/>
          </a:p>
          <a:p>
            <a:pPr lvl="1"/>
            <a:r>
              <a:rPr lang="en-US" dirty="0"/>
              <a:t>A</a:t>
            </a:r>
            <a:r>
              <a:rPr lang="en-US" dirty="0" smtClean="0"/>
              <a:t>dversely impact overall sustainability </a:t>
            </a:r>
          </a:p>
          <a:p>
            <a:pPr lvl="1"/>
            <a:r>
              <a:rPr lang="en-US" dirty="0"/>
              <a:t>I</a:t>
            </a:r>
            <a:r>
              <a:rPr lang="en-US" dirty="0" smtClean="0"/>
              <a:t>mpact climate change</a:t>
            </a:r>
          </a:p>
          <a:p>
            <a:pPr marL="0" indent="0">
              <a:buNone/>
            </a:pPr>
            <a:endParaRPr lang="en-US" dirty="0"/>
          </a:p>
        </p:txBody>
      </p:sp>
      <p:sp>
        <p:nvSpPr>
          <p:cNvPr id="4" name="TextBox 3"/>
          <p:cNvSpPr txBox="1"/>
          <p:nvPr/>
        </p:nvSpPr>
        <p:spPr>
          <a:xfrm>
            <a:off x="609600" y="5715000"/>
            <a:ext cx="7772400" cy="646331"/>
          </a:xfrm>
          <a:prstGeom prst="rect">
            <a:avLst/>
          </a:prstGeom>
          <a:solidFill>
            <a:srgbClr val="FFFF00"/>
          </a:solidFill>
        </p:spPr>
        <p:txBody>
          <a:bodyPr wrap="square" rtlCol="0">
            <a:spAutoFit/>
          </a:bodyPr>
          <a:lstStyle/>
          <a:p>
            <a:pPr algn="ctr"/>
            <a:r>
              <a:rPr lang="en-US" dirty="0" smtClean="0"/>
              <a:t>Meeting mission requirements is paramount, but every effort should be made to protect these resources to the extent possible</a:t>
            </a:r>
            <a:endParaRPr lang="en-US" dirty="0"/>
          </a:p>
        </p:txBody>
      </p:sp>
      <p:sp>
        <p:nvSpPr>
          <p:cNvPr id="5" name="Slide Number Placeholder 4"/>
          <p:cNvSpPr>
            <a:spLocks noGrp="1"/>
          </p:cNvSpPr>
          <p:nvPr>
            <p:ph type="sldNum" sz="quarter" idx="12"/>
          </p:nvPr>
        </p:nvSpPr>
        <p:spPr/>
        <p:txBody>
          <a:bodyPr/>
          <a:lstStyle/>
          <a:p>
            <a:fld id="{4F453C22-F918-4071-994B-1D7AE3C574E9}" type="slidenum">
              <a:rPr lang="en-US" smtClean="0"/>
              <a:pPr/>
              <a:t>5</a:t>
            </a:fld>
            <a:endParaRPr lang="en-US" dirty="0"/>
          </a:p>
        </p:txBody>
      </p:sp>
    </p:spTree>
    <p:extLst>
      <p:ext uri="{BB962C8B-B14F-4D97-AF65-F5344CB8AC3E}">
        <p14:creationId xmlns:p14="http://schemas.microsoft.com/office/powerpoint/2010/main" val="1880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200"/>
              </a:lnSpc>
            </a:pPr>
            <a:r>
              <a:rPr lang="en-US" dirty="0" smtClean="0"/>
              <a:t>Examples of Laws and Regulations</a:t>
            </a:r>
            <a:endParaRPr lang="en-US" dirty="0"/>
          </a:p>
        </p:txBody>
      </p:sp>
      <p:sp>
        <p:nvSpPr>
          <p:cNvPr id="3" name="Content Placeholder 2"/>
          <p:cNvSpPr>
            <a:spLocks noGrp="1"/>
          </p:cNvSpPr>
          <p:nvPr>
            <p:ph idx="1"/>
          </p:nvPr>
        </p:nvSpPr>
        <p:spPr>
          <a:xfrm>
            <a:off x="457200" y="1219200"/>
            <a:ext cx="8229600" cy="4754563"/>
          </a:xfrm>
        </p:spPr>
        <p:txBody>
          <a:bodyPr/>
          <a:lstStyle/>
          <a:p>
            <a:r>
              <a:rPr lang="en-US" dirty="0" smtClean="0"/>
              <a:t>International examples</a:t>
            </a:r>
          </a:p>
          <a:p>
            <a:pPr lvl="1"/>
            <a:r>
              <a:rPr lang="en-US" dirty="0" smtClean="0"/>
              <a:t>United Nations (UN) Convention on Biological Diversity (1992)</a:t>
            </a:r>
          </a:p>
          <a:p>
            <a:pPr lvl="1"/>
            <a:r>
              <a:rPr lang="en-US" dirty="0" smtClean="0"/>
              <a:t>Convention on International Trade in Endangered Species of Wild Fauna and Flora (CITES)</a:t>
            </a:r>
          </a:p>
          <a:p>
            <a:pPr lvl="1"/>
            <a:r>
              <a:rPr lang="en-US" dirty="0"/>
              <a:t>United Nations Educational Scientific and Cultural </a:t>
            </a:r>
            <a:r>
              <a:rPr lang="en-US" dirty="0" smtClean="0"/>
              <a:t>Organization (UNESCO), </a:t>
            </a:r>
            <a:r>
              <a:rPr lang="en-US" dirty="0"/>
              <a:t>Convention Concerning the Protection of the World Cultural and Natural Heritage</a:t>
            </a:r>
          </a:p>
          <a:p>
            <a:pPr lvl="1"/>
            <a:r>
              <a:rPr lang="en-US" dirty="0" smtClean="0"/>
              <a:t>European Union’s </a:t>
            </a:r>
            <a:r>
              <a:rPr lang="en-US" dirty="0" err="1" smtClean="0"/>
              <a:t>Natura</a:t>
            </a:r>
            <a:r>
              <a:rPr lang="en-US" dirty="0" smtClean="0"/>
              <a:t> 2000</a:t>
            </a:r>
          </a:p>
          <a:p>
            <a:r>
              <a:rPr lang="en-US" dirty="0" smtClean="0"/>
              <a:t>Also consider</a:t>
            </a:r>
          </a:p>
          <a:p>
            <a:pPr lvl="1"/>
            <a:r>
              <a:rPr lang="en-US" dirty="0" smtClean="0"/>
              <a:t>Own nation’s laws and regulations</a:t>
            </a:r>
          </a:p>
          <a:p>
            <a:pPr lvl="1"/>
            <a:r>
              <a:rPr lang="en-US" dirty="0" smtClean="0"/>
              <a:t>Those of the host nation</a:t>
            </a:r>
          </a:p>
          <a:p>
            <a:pPr lvl="1"/>
            <a:r>
              <a:rPr lang="en-US" dirty="0" smtClean="0"/>
              <a:t>Mission regulations</a:t>
            </a:r>
            <a:endParaRPr lang="en-US" dirty="0"/>
          </a:p>
        </p:txBody>
      </p:sp>
      <p:sp>
        <p:nvSpPr>
          <p:cNvPr id="4" name="Slide Number Placeholder 3"/>
          <p:cNvSpPr>
            <a:spLocks noGrp="1"/>
          </p:cNvSpPr>
          <p:nvPr>
            <p:ph type="sldNum" sz="quarter" idx="12"/>
          </p:nvPr>
        </p:nvSpPr>
        <p:spPr/>
        <p:txBody>
          <a:bodyPr/>
          <a:lstStyle/>
          <a:p>
            <a:fld id="{4F453C22-F918-4071-994B-1D7AE3C574E9}"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7010400" cy="762000"/>
          </a:xfrm>
        </p:spPr>
        <p:txBody>
          <a:bodyPr>
            <a:normAutofit fontScale="90000"/>
          </a:bodyPr>
          <a:lstStyle/>
          <a:p>
            <a:r>
              <a:rPr lang="en-US" smtClean="0"/>
              <a:t>Environmental Officer(EO</a:t>
            </a:r>
            <a:r>
              <a:rPr lang="en-US" dirty="0" smtClean="0"/>
              <a:t>) Responsibilities</a:t>
            </a:r>
            <a:endParaRPr lang="en-US" sz="3600" dirty="0"/>
          </a:p>
        </p:txBody>
      </p:sp>
      <p:sp>
        <p:nvSpPr>
          <p:cNvPr id="3" name="Content Placeholder 2"/>
          <p:cNvSpPr>
            <a:spLocks noGrp="1"/>
          </p:cNvSpPr>
          <p:nvPr>
            <p:ph idx="1"/>
          </p:nvPr>
        </p:nvSpPr>
        <p:spPr>
          <a:xfrm>
            <a:off x="457200" y="1143000"/>
            <a:ext cx="8229600" cy="5181599"/>
          </a:xfrm>
        </p:spPr>
        <p:txBody>
          <a:bodyPr>
            <a:normAutofit fontScale="77500" lnSpcReduction="20000"/>
          </a:bodyPr>
          <a:lstStyle/>
          <a:p>
            <a:r>
              <a:rPr lang="en-US" dirty="0" smtClean="0"/>
              <a:t>Access </a:t>
            </a:r>
            <a:r>
              <a:rPr lang="en-US" dirty="0"/>
              <a:t>government </a:t>
            </a:r>
            <a:r>
              <a:rPr lang="en-US" dirty="0" smtClean="0"/>
              <a:t>intelligence and other information,</a:t>
            </a:r>
            <a:r>
              <a:rPr lang="en-US" dirty="0"/>
              <a:t> public </a:t>
            </a:r>
            <a:r>
              <a:rPr lang="en-US" dirty="0" smtClean="0"/>
              <a:t>documents and websites prior to deployment (e.g., UN’s Convention on Biological Diversity website)</a:t>
            </a:r>
          </a:p>
          <a:p>
            <a:r>
              <a:rPr lang="en-US" dirty="0" smtClean="0"/>
              <a:t>Be familiar with and understand applicable </a:t>
            </a:r>
            <a:r>
              <a:rPr lang="en-US" dirty="0"/>
              <a:t>laws and </a:t>
            </a:r>
            <a:r>
              <a:rPr lang="en-US" dirty="0" smtClean="0"/>
              <a:t>policies (e.g., international, your own nation’s, mission regulations, host nation law)</a:t>
            </a:r>
          </a:p>
          <a:p>
            <a:r>
              <a:rPr lang="en-US" dirty="0" smtClean="0"/>
              <a:t>Work with local, international subject matter experts (SMEs</a:t>
            </a:r>
            <a:r>
              <a:rPr lang="en-US" dirty="0"/>
              <a:t>), e.g., </a:t>
            </a:r>
            <a:r>
              <a:rPr lang="en-US" dirty="0" smtClean="0"/>
              <a:t>Non-governmental organizations (NGOs) (e.g., World Wildlife Foundation, National Geographic Societies)</a:t>
            </a:r>
            <a:endParaRPr lang="en-US" dirty="0"/>
          </a:p>
          <a:p>
            <a:r>
              <a:rPr lang="en-US" dirty="0" smtClean="0"/>
              <a:t>Identify protected indigenous plants and wildlife and their habitats during base selection and set-up</a:t>
            </a:r>
          </a:p>
          <a:p>
            <a:r>
              <a:rPr lang="en-US" dirty="0"/>
              <a:t>Create a list of protected </a:t>
            </a:r>
            <a:r>
              <a:rPr lang="en-US" dirty="0" smtClean="0"/>
              <a:t>natural resources within </a:t>
            </a:r>
            <a:r>
              <a:rPr lang="en-US" dirty="0"/>
              <a:t>the base (and area of operations</a:t>
            </a:r>
            <a:r>
              <a:rPr lang="en-US" dirty="0" smtClean="0"/>
              <a:t>), and </a:t>
            </a:r>
            <a:r>
              <a:rPr lang="en-US" dirty="0"/>
              <a:t>keep it </a:t>
            </a:r>
            <a:r>
              <a:rPr lang="en-US" dirty="0" smtClean="0"/>
              <a:t>updated. Provide this information to the base commander so that troops can be given guidance to try to:</a:t>
            </a:r>
          </a:p>
          <a:p>
            <a:pPr lvl="1"/>
            <a:r>
              <a:rPr lang="en-US" u="sng" dirty="0" smtClean="0"/>
              <a:t>Avoid</a:t>
            </a:r>
            <a:r>
              <a:rPr lang="en-US" dirty="0" smtClean="0"/>
              <a:t> adverse effects if possible</a:t>
            </a:r>
          </a:p>
          <a:p>
            <a:pPr lvl="1"/>
            <a:r>
              <a:rPr lang="en-US" u="sng" dirty="0" smtClean="0"/>
              <a:t>Minimize</a:t>
            </a:r>
            <a:r>
              <a:rPr lang="en-US" dirty="0"/>
              <a:t> direct impacts and collateral </a:t>
            </a:r>
            <a:r>
              <a:rPr lang="en-US" dirty="0" smtClean="0"/>
              <a:t>damage if avoidance is not an option</a:t>
            </a:r>
            <a:endParaRPr lang="en-US" dirty="0"/>
          </a:p>
          <a:p>
            <a:pPr lvl="1"/>
            <a:r>
              <a:rPr lang="en-US" u="sng" dirty="0" smtClean="0"/>
              <a:t>Recovery</a:t>
            </a:r>
            <a:r>
              <a:rPr lang="en-US" dirty="0" smtClean="0"/>
              <a:t>: when natural resources have been damaged, take appropriate responses and reactions</a:t>
            </a:r>
          </a:p>
          <a:p>
            <a:pPr lvl="1"/>
            <a:r>
              <a:rPr lang="en-US" u="sng" dirty="0" smtClean="0"/>
              <a:t>Maximize</a:t>
            </a:r>
            <a:r>
              <a:rPr lang="en-US" dirty="0" smtClean="0"/>
              <a:t> respect for and protection of natural resources; this can result in greater mission success</a:t>
            </a:r>
          </a:p>
          <a:p>
            <a:r>
              <a:rPr lang="en-US" dirty="0" smtClean="0"/>
              <a:t>Document information prior to transfer and/or closure of the base camp</a:t>
            </a:r>
            <a:endParaRPr lang="en-US" dirty="0"/>
          </a:p>
        </p:txBody>
      </p:sp>
      <p:sp>
        <p:nvSpPr>
          <p:cNvPr id="4" name="TextBox 3"/>
          <p:cNvSpPr txBox="1"/>
          <p:nvPr/>
        </p:nvSpPr>
        <p:spPr>
          <a:xfrm flipH="1">
            <a:off x="685798" y="5889181"/>
            <a:ext cx="7543801" cy="369332"/>
          </a:xfrm>
          <a:prstGeom prst="rect">
            <a:avLst/>
          </a:prstGeom>
          <a:noFill/>
        </p:spPr>
        <p:txBody>
          <a:bodyPr wrap="square" rtlCol="0">
            <a:spAutoFit/>
          </a:bodyPr>
          <a:lstStyle/>
          <a:p>
            <a:endParaRPr lang="en-US" dirty="0"/>
          </a:p>
        </p:txBody>
      </p:sp>
      <p:sp>
        <p:nvSpPr>
          <p:cNvPr id="5" name="Slide Number Placeholder 4"/>
          <p:cNvSpPr>
            <a:spLocks noGrp="1"/>
          </p:cNvSpPr>
          <p:nvPr>
            <p:ph type="sldNum" sz="quarter" idx="12"/>
          </p:nvPr>
        </p:nvSpPr>
        <p:spPr/>
        <p:txBody>
          <a:bodyPr/>
          <a:lstStyle/>
          <a:p>
            <a:fld id="{4F453C22-F918-4071-994B-1D7AE3C574E9}" type="slidenum">
              <a:rPr lang="en-US" smtClean="0"/>
              <a:pPr/>
              <a:t>7</a:t>
            </a:fld>
            <a:endParaRPr lang="en-US" dirty="0"/>
          </a:p>
        </p:txBody>
      </p:sp>
    </p:spTree>
    <p:extLst>
      <p:ext uri="{BB962C8B-B14F-4D97-AF65-F5344CB8AC3E}">
        <p14:creationId xmlns:p14="http://schemas.microsoft.com/office/powerpoint/2010/main" val="3344748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SHOULD Do</a:t>
            </a:r>
            <a:endParaRPr lang="en-US" dirty="0"/>
          </a:p>
        </p:txBody>
      </p:sp>
      <p:sp>
        <p:nvSpPr>
          <p:cNvPr id="3" name="Content Placeholder 2"/>
          <p:cNvSpPr>
            <a:spLocks noGrp="1"/>
          </p:cNvSpPr>
          <p:nvPr>
            <p:ph idx="1"/>
          </p:nvPr>
        </p:nvSpPr>
        <p:spPr>
          <a:xfrm>
            <a:off x="381000" y="1066800"/>
            <a:ext cx="8229600" cy="2362200"/>
          </a:xfrm>
        </p:spPr>
        <p:txBody>
          <a:bodyPr/>
          <a:lstStyle/>
          <a:p>
            <a:r>
              <a:rPr lang="en-US" dirty="0"/>
              <a:t>Adopt sustainable water use practices</a:t>
            </a:r>
          </a:p>
          <a:p>
            <a:r>
              <a:rPr lang="en-US" dirty="0"/>
              <a:t>Avoid unnecessary destruction of vegetation</a:t>
            </a:r>
          </a:p>
          <a:p>
            <a:r>
              <a:rPr lang="en-US" dirty="0" smtClean="0"/>
              <a:t>Avoid movement in and around sensitive habitats as much as possible</a:t>
            </a:r>
          </a:p>
          <a:p>
            <a:r>
              <a:rPr lang="en-US" dirty="0" smtClean="0"/>
              <a:t>Minimize off-road damage as much as possible</a:t>
            </a:r>
          </a:p>
          <a:p>
            <a:r>
              <a:rPr lang="en-US" dirty="0" smtClean="0"/>
              <a:t>Cross streams only at authorized points</a:t>
            </a:r>
          </a:p>
        </p:txBody>
      </p:sp>
      <p:pic>
        <p:nvPicPr>
          <p:cNvPr id="11266" name="Picture 2"/>
          <p:cNvPicPr>
            <a:picLocks noChangeAspect="1" noChangeArrowheads="1"/>
          </p:cNvPicPr>
          <p:nvPr/>
        </p:nvPicPr>
        <p:blipFill>
          <a:blip r:embed="rId3" cstate="print"/>
          <a:srcRect/>
          <a:stretch>
            <a:fillRect/>
          </a:stretch>
        </p:blipFill>
        <p:spPr bwMode="auto">
          <a:xfrm>
            <a:off x="4343400" y="3638826"/>
            <a:ext cx="3276601" cy="2991679"/>
          </a:xfrm>
          <a:prstGeom prst="rect">
            <a:avLst/>
          </a:prstGeom>
          <a:noFill/>
          <a:ln w="9525">
            <a:noFill/>
            <a:miter lim="800000"/>
            <a:headEnd/>
            <a:tailEnd/>
          </a:ln>
        </p:spPr>
      </p:pic>
      <p:pic>
        <p:nvPicPr>
          <p:cNvPr id="6" name="Picture 8" descr="C:\Users\sclark\AppData\Local\Microsoft\Windows\Temporary Internet Files\Content.IE5\PWH1MJWX\MP900448653[1].jpg"/>
          <p:cNvPicPr>
            <a:picLocks noChangeAspect="1" noChangeArrowheads="1"/>
          </p:cNvPicPr>
          <p:nvPr/>
        </p:nvPicPr>
        <p:blipFill>
          <a:blip r:embed="rId4" cstate="print"/>
          <a:srcRect/>
          <a:stretch>
            <a:fillRect/>
          </a:stretch>
        </p:blipFill>
        <p:spPr bwMode="auto">
          <a:xfrm>
            <a:off x="685800" y="3657600"/>
            <a:ext cx="2743200" cy="2912165"/>
          </a:xfrm>
          <a:prstGeom prst="rect">
            <a:avLst/>
          </a:prstGeom>
          <a:noFill/>
        </p:spPr>
      </p:pic>
      <p:sp>
        <p:nvSpPr>
          <p:cNvPr id="4" name="Slide Number Placeholder 3"/>
          <p:cNvSpPr>
            <a:spLocks noGrp="1"/>
          </p:cNvSpPr>
          <p:nvPr>
            <p:ph type="sldNum" sz="quarter" idx="12"/>
          </p:nvPr>
        </p:nvSpPr>
        <p:spPr/>
        <p:txBody>
          <a:bodyPr/>
          <a:lstStyle/>
          <a:p>
            <a:fld id="{4F453C22-F918-4071-994B-1D7AE3C574E9}"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SHOULD Do</a:t>
            </a:r>
            <a:endParaRPr lang="en-US" dirty="0"/>
          </a:p>
        </p:txBody>
      </p:sp>
      <p:sp>
        <p:nvSpPr>
          <p:cNvPr id="3" name="Content Placeholder 2"/>
          <p:cNvSpPr>
            <a:spLocks noGrp="1"/>
          </p:cNvSpPr>
          <p:nvPr>
            <p:ph idx="1"/>
          </p:nvPr>
        </p:nvSpPr>
        <p:spPr>
          <a:xfrm>
            <a:off x="457200" y="1066801"/>
            <a:ext cx="8229600" cy="2743200"/>
          </a:xfrm>
        </p:spPr>
        <p:txBody>
          <a:bodyPr/>
          <a:lstStyle/>
          <a:p>
            <a:r>
              <a:rPr lang="en-US" dirty="0" smtClean="0"/>
              <a:t>Refrain from clearing vegetation on steep slopes or along streambeds (this can cause soil erosion)</a:t>
            </a:r>
          </a:p>
          <a:p>
            <a:r>
              <a:rPr lang="en-US" dirty="0" smtClean="0"/>
              <a:t>Prevent base camp from being stripped of vegetation</a:t>
            </a:r>
          </a:p>
          <a:p>
            <a:pPr lvl="1"/>
            <a:r>
              <a:rPr lang="en-US" dirty="0" smtClean="0"/>
              <a:t>Remove only what is necessary for the mission and safety</a:t>
            </a:r>
          </a:p>
          <a:p>
            <a:pPr lvl="1"/>
            <a:r>
              <a:rPr lang="en-US" dirty="0"/>
              <a:t>Use camouflage nets (instead of branches from live trees</a:t>
            </a:r>
            <a:r>
              <a:rPr lang="en-US" dirty="0" smtClean="0"/>
              <a:t>)</a:t>
            </a:r>
          </a:p>
          <a:p>
            <a:r>
              <a:rPr lang="en-US" dirty="0" smtClean="0"/>
              <a:t>Encourage water conservation and reuse; use non-renewable resources wisely</a:t>
            </a:r>
          </a:p>
          <a:p>
            <a:r>
              <a:rPr lang="en-US" dirty="0" smtClean="0"/>
              <a:t>Instruct troops to report </a:t>
            </a:r>
          </a:p>
          <a:p>
            <a:pPr>
              <a:buNone/>
            </a:pPr>
            <a:r>
              <a:rPr lang="en-US" dirty="0" smtClean="0"/>
              <a:t>	injured animals. Provide</a:t>
            </a:r>
            <a:r>
              <a:rPr lang="en-US" dirty="0"/>
              <a:t> </a:t>
            </a:r>
            <a:endParaRPr lang="en-US" dirty="0" smtClean="0"/>
          </a:p>
          <a:p>
            <a:pPr>
              <a:buNone/>
            </a:pPr>
            <a:r>
              <a:rPr lang="en-US" dirty="0"/>
              <a:t>	</a:t>
            </a:r>
            <a:r>
              <a:rPr lang="en-US" dirty="0" smtClean="0"/>
              <a:t>guidance on when to </a:t>
            </a:r>
          </a:p>
          <a:p>
            <a:pPr lvl="1"/>
            <a:r>
              <a:rPr lang="en-US" dirty="0"/>
              <a:t>S</a:t>
            </a:r>
            <a:r>
              <a:rPr lang="en-US" dirty="0" smtClean="0"/>
              <a:t>eek veterinary help </a:t>
            </a:r>
            <a:endParaRPr lang="en-US" dirty="0"/>
          </a:p>
          <a:p>
            <a:pPr lvl="1"/>
            <a:r>
              <a:rPr lang="en-US" dirty="0"/>
              <a:t>L</a:t>
            </a:r>
            <a:r>
              <a:rPr lang="en-US" dirty="0" smtClean="0"/>
              <a:t>eave in place</a:t>
            </a:r>
          </a:p>
          <a:p>
            <a:pPr lvl="1"/>
            <a:r>
              <a:rPr lang="en-US" dirty="0" smtClean="0"/>
              <a:t>Euthanize</a:t>
            </a:r>
          </a:p>
        </p:txBody>
      </p:sp>
      <p:pic>
        <p:nvPicPr>
          <p:cNvPr id="13" name="Picture 9"/>
          <p:cNvPicPr>
            <a:picLocks noChangeAspect="1" noChangeArrowheads="1"/>
          </p:cNvPicPr>
          <p:nvPr/>
        </p:nvPicPr>
        <p:blipFill>
          <a:blip r:embed="rId3" cstate="print"/>
          <a:srcRect b="14253"/>
          <a:stretch>
            <a:fillRect/>
          </a:stretch>
        </p:blipFill>
        <p:spPr bwMode="auto">
          <a:xfrm>
            <a:off x="4800600" y="3644900"/>
            <a:ext cx="3581400" cy="288771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4F453C22-F918-4071-994B-1D7AE3C574E9}"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1]">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66"/>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Theme1[1]</Template>
  <TotalTime>1149</TotalTime>
  <Words>2621</Words>
  <Application>Microsoft Office PowerPoint</Application>
  <PresentationFormat>On-screen Show (4:3)</PresentationFormat>
  <Paragraphs>197</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Theme1[1]</vt:lpstr>
      <vt:lpstr>PowerPoint Presentation</vt:lpstr>
      <vt:lpstr>Technical Module</vt:lpstr>
      <vt:lpstr>Objectives</vt:lpstr>
      <vt:lpstr>What Natural Resources Need  to be Protected?</vt:lpstr>
      <vt:lpstr>Why Should You Care?</vt:lpstr>
      <vt:lpstr>Examples of Laws and Regulations</vt:lpstr>
      <vt:lpstr>Environmental Officer(EO) Responsibilities</vt:lpstr>
      <vt:lpstr>What You SHOULD Do</vt:lpstr>
      <vt:lpstr>What You SHOULD Do</vt:lpstr>
      <vt:lpstr>What You Should NOT Do (unless militarily required)</vt:lpstr>
      <vt:lpstr>What You Should NOT Do</vt:lpstr>
      <vt:lpstr>What You Should NOT Do</vt:lpstr>
      <vt:lpstr>Examples of Wildlife-Related Training Materials</vt:lpstr>
      <vt:lpstr>PowerPoint Presentation</vt:lpstr>
      <vt:lpstr>PowerPoint Presentation</vt:lpstr>
      <vt:lpstr>PowerPoint Presentation</vt:lpstr>
      <vt:lpstr>PowerPoint Presentation</vt:lpstr>
      <vt:lpstr>Posters to Raise Awareness</vt:lpstr>
      <vt:lpstr>Conclusions</vt:lpstr>
    </vt:vector>
  </TitlesOfParts>
  <Company>AFIT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sschuldt</dc:creator>
  <cp:lastModifiedBy>sclark</cp:lastModifiedBy>
  <cp:revision>146</cp:revision>
  <cp:lastPrinted>2013-01-10T14:29:17Z</cp:lastPrinted>
  <dcterms:created xsi:type="dcterms:W3CDTF">2012-09-10T13:10:28Z</dcterms:created>
  <dcterms:modified xsi:type="dcterms:W3CDTF">2013-05-14T16:05:28Z</dcterms:modified>
</cp:coreProperties>
</file>