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85714" autoAdjust="0"/>
  </p:normalViewPr>
  <p:slideViewPr>
    <p:cSldViewPr>
      <p:cViewPr>
        <p:scale>
          <a:sx n="75" d="100"/>
          <a:sy n="75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2"/>
    </p:cViewPr>
  </p:sorterViewPr>
  <p:gridSpacing cx="78028800" cy="78028800"/>
</p:viewPr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m-main\data$\Orgs\EnvironmentalManagement\NaturalResources\Prj\Wildlife\EIAP\Marine%20Mitigation%20Projects\GULF%20STURGEON\LEGACY\2010-2011%20Study\2010%20Gulf%20Sturgeon%20Summary_Draft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9.0623570012932267E-2"/>
          <c:y val="2.8725721784776916E-2"/>
          <c:w val="0.86369229356534871"/>
          <c:h val="0.76998725159355175"/>
        </c:manualLayout>
      </c:layout>
      <c:bar3DChart>
        <c:barDir val="col"/>
        <c:grouping val="clustered"/>
        <c:ser>
          <c:idx val="0"/>
          <c:order val="0"/>
          <c:tx>
            <c:strRef>
              <c:f>'Detection Chart'!$B$28</c:f>
              <c:strCache>
                <c:ptCount val="1"/>
                <c:pt idx="0">
                  <c:v>Pensacola Bay River Systems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'Detection Chart'!$A$29:$A$46</c:f>
              <c:strCache>
                <c:ptCount val="18"/>
                <c:pt idx="0">
                  <c:v>21 (W GOM)</c:v>
                </c:pt>
                <c:pt idx="1">
                  <c:v>20 (W GOM)</c:v>
                </c:pt>
                <c:pt idx="2">
                  <c:v>19 (W GOM)</c:v>
                </c:pt>
                <c:pt idx="3">
                  <c:v>17 (P-COLA)</c:v>
                </c:pt>
                <c:pt idx="4">
                  <c:v>15 (SRS)</c:v>
                </c:pt>
                <c:pt idx="5">
                  <c:v>14 (E. RIVER)</c:v>
                </c:pt>
                <c:pt idx="6">
                  <c:v>13 (B. RIVER)</c:v>
                </c:pt>
                <c:pt idx="7">
                  <c:v> 12 (Y. RIVER)</c:v>
                </c:pt>
                <c:pt idx="8">
                  <c:v>11 (SRS)</c:v>
                </c:pt>
                <c:pt idx="9">
                  <c:v>10 (SRS)</c:v>
                </c:pt>
                <c:pt idx="10">
                  <c:v>9 (SRS)</c:v>
                </c:pt>
                <c:pt idx="11">
                  <c:v>8  (EGLIN)</c:v>
                </c:pt>
                <c:pt idx="12">
                  <c:v>6 (EGLIN)</c:v>
                </c:pt>
                <c:pt idx="13">
                  <c:v>5 (EGLIN)</c:v>
                </c:pt>
                <c:pt idx="14">
                  <c:v>4 (EGLIN)</c:v>
                </c:pt>
                <c:pt idx="15">
                  <c:v>3 (EGLIN)</c:v>
                </c:pt>
                <c:pt idx="16">
                  <c:v>2 (E GOM)</c:v>
                </c:pt>
                <c:pt idx="17">
                  <c:v>1 (E GOM) </c:v>
                </c:pt>
              </c:strCache>
            </c:strRef>
          </c:cat>
          <c:val>
            <c:numRef>
              <c:f>'Detection Chart'!$B$29:$B$46</c:f>
              <c:numCache>
                <c:formatCode>General</c:formatCode>
                <c:ptCount val="18"/>
                <c:pt idx="0">
                  <c:v>2940</c:v>
                </c:pt>
                <c:pt idx="1">
                  <c:v>5924</c:v>
                </c:pt>
                <c:pt idx="2">
                  <c:v>14068</c:v>
                </c:pt>
                <c:pt idx="3">
                  <c:v>5780</c:v>
                </c:pt>
                <c:pt idx="4">
                  <c:v>484</c:v>
                </c:pt>
                <c:pt idx="5">
                  <c:v>13718</c:v>
                </c:pt>
                <c:pt idx="6">
                  <c:v>3528</c:v>
                </c:pt>
                <c:pt idx="7">
                  <c:v>7827</c:v>
                </c:pt>
                <c:pt idx="8">
                  <c:v>49</c:v>
                </c:pt>
                <c:pt idx="9">
                  <c:v>5</c:v>
                </c:pt>
                <c:pt idx="10">
                  <c:v>100</c:v>
                </c:pt>
                <c:pt idx="11">
                  <c:v>213</c:v>
                </c:pt>
                <c:pt idx="12">
                  <c:v>162</c:v>
                </c:pt>
                <c:pt idx="13">
                  <c:v>1207</c:v>
                </c:pt>
                <c:pt idx="14">
                  <c:v>1448</c:v>
                </c:pt>
                <c:pt idx="15">
                  <c:v>5843</c:v>
                </c:pt>
                <c:pt idx="16">
                  <c:v>125</c:v>
                </c:pt>
                <c:pt idx="17">
                  <c:v>1262</c:v>
                </c:pt>
              </c:numCache>
            </c:numRef>
          </c:val>
        </c:ser>
        <c:ser>
          <c:idx val="1"/>
          <c:order val="1"/>
          <c:tx>
            <c:strRef>
              <c:f>'Detection Chart'!$C$28</c:f>
              <c:strCache>
                <c:ptCount val="1"/>
                <c:pt idx="0">
                  <c:v>Choctawhatchee River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'Detection Chart'!$A$29:$A$46</c:f>
              <c:strCache>
                <c:ptCount val="18"/>
                <c:pt idx="0">
                  <c:v>21 (W GOM)</c:v>
                </c:pt>
                <c:pt idx="1">
                  <c:v>20 (W GOM)</c:v>
                </c:pt>
                <c:pt idx="2">
                  <c:v>19 (W GOM)</c:v>
                </c:pt>
                <c:pt idx="3">
                  <c:v>17 (P-COLA)</c:v>
                </c:pt>
                <c:pt idx="4">
                  <c:v>15 (SRS)</c:v>
                </c:pt>
                <c:pt idx="5">
                  <c:v>14 (E. RIVER)</c:v>
                </c:pt>
                <c:pt idx="6">
                  <c:v>13 (B. RIVER)</c:v>
                </c:pt>
                <c:pt idx="7">
                  <c:v> 12 (Y. RIVER)</c:v>
                </c:pt>
                <c:pt idx="8">
                  <c:v>11 (SRS)</c:v>
                </c:pt>
                <c:pt idx="9">
                  <c:v>10 (SRS)</c:v>
                </c:pt>
                <c:pt idx="10">
                  <c:v>9 (SRS)</c:v>
                </c:pt>
                <c:pt idx="11">
                  <c:v>8  (EGLIN)</c:v>
                </c:pt>
                <c:pt idx="12">
                  <c:v>6 (EGLIN)</c:v>
                </c:pt>
                <c:pt idx="13">
                  <c:v>5 (EGLIN)</c:v>
                </c:pt>
                <c:pt idx="14">
                  <c:v>4 (EGLIN)</c:v>
                </c:pt>
                <c:pt idx="15">
                  <c:v>3 (EGLIN)</c:v>
                </c:pt>
                <c:pt idx="16">
                  <c:v>2 (E GOM)</c:v>
                </c:pt>
                <c:pt idx="17">
                  <c:v>1 (E GOM) </c:v>
                </c:pt>
              </c:strCache>
            </c:strRef>
          </c:cat>
          <c:val>
            <c:numRef>
              <c:f>'Detection Chart'!$C$29:$C$46</c:f>
              <c:numCache>
                <c:formatCode>General</c:formatCode>
                <c:ptCount val="18"/>
                <c:pt idx="0">
                  <c:v>509</c:v>
                </c:pt>
                <c:pt idx="1">
                  <c:v>1196</c:v>
                </c:pt>
                <c:pt idx="2">
                  <c:v>3359</c:v>
                </c:pt>
                <c:pt idx="3">
                  <c:v>183</c:v>
                </c:pt>
                <c:pt idx="4">
                  <c:v>456</c:v>
                </c:pt>
                <c:pt idx="5">
                  <c:v>78</c:v>
                </c:pt>
                <c:pt idx="6">
                  <c:v>273</c:v>
                </c:pt>
                <c:pt idx="7">
                  <c:v>256</c:v>
                </c:pt>
                <c:pt idx="8">
                  <c:v>1594</c:v>
                </c:pt>
                <c:pt idx="9">
                  <c:v>535</c:v>
                </c:pt>
                <c:pt idx="10">
                  <c:v>8059</c:v>
                </c:pt>
                <c:pt idx="11">
                  <c:v>213</c:v>
                </c:pt>
                <c:pt idx="12">
                  <c:v>156</c:v>
                </c:pt>
                <c:pt idx="13">
                  <c:v>1884</c:v>
                </c:pt>
                <c:pt idx="14">
                  <c:v>21287</c:v>
                </c:pt>
                <c:pt idx="15">
                  <c:v>48897</c:v>
                </c:pt>
                <c:pt idx="16">
                  <c:v>757</c:v>
                </c:pt>
                <c:pt idx="17">
                  <c:v>7194</c:v>
                </c:pt>
              </c:numCache>
            </c:numRef>
          </c:val>
        </c:ser>
        <c:shape val="box"/>
        <c:axId val="58527104"/>
        <c:axId val="58963072"/>
        <c:axId val="0"/>
      </c:bar3DChart>
      <c:catAx>
        <c:axId val="5852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8963072"/>
        <c:crosses val="autoZero"/>
        <c:auto val="1"/>
        <c:lblAlgn val="ctr"/>
        <c:lblOffset val="100"/>
      </c:catAx>
      <c:valAx>
        <c:axId val="58963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8527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6269386474094751"/>
          <c:y val="4.8304502228134275E-2"/>
          <c:w val="0.23446264619221538"/>
          <c:h val="0.15760098528984404"/>
        </c:manualLayout>
      </c:layout>
      <c:spPr>
        <a:solidFill>
          <a:prstClr val="white">
            <a:alpha val="50000"/>
          </a:prstClr>
        </a:solidFill>
        <a:ln>
          <a:solidFill>
            <a:schemeClr val="tx1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2487584369667774E-2"/>
          <c:y val="3.4346541949077714E-2"/>
          <c:w val="0.9165519198204255"/>
          <c:h val="0.77588514901589922"/>
        </c:manualLayout>
      </c:layout>
      <c:bar3DChart>
        <c:barDir val="col"/>
        <c:grouping val="clustered"/>
        <c:ser>
          <c:idx val="0"/>
          <c:order val="0"/>
          <c:tx>
            <c:strRef>
              <c:f>'Sturgeon Chart'!$B$23</c:f>
              <c:strCache>
                <c:ptCount val="1"/>
                <c:pt idx="0">
                  <c:v>Pensacola Bay River Systems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800" b="1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'Sturgeon Chart'!$A$24:$A$41</c:f>
              <c:strCache>
                <c:ptCount val="18"/>
                <c:pt idx="0">
                  <c:v>21 (W GOM)</c:v>
                </c:pt>
                <c:pt idx="1">
                  <c:v>20 (W GOM)</c:v>
                </c:pt>
                <c:pt idx="2">
                  <c:v>19 (W GOM)</c:v>
                </c:pt>
                <c:pt idx="3">
                  <c:v>17 (P-COLA)</c:v>
                </c:pt>
                <c:pt idx="4">
                  <c:v>15 (SRS)</c:v>
                </c:pt>
                <c:pt idx="5">
                  <c:v>14 (E. RIVER)</c:v>
                </c:pt>
                <c:pt idx="6">
                  <c:v>13 (B. RIVER)</c:v>
                </c:pt>
                <c:pt idx="7">
                  <c:v> 12 (Y. RIVER)</c:v>
                </c:pt>
                <c:pt idx="8">
                  <c:v>11 (SRS)</c:v>
                </c:pt>
                <c:pt idx="9">
                  <c:v>10 (SRS)</c:v>
                </c:pt>
                <c:pt idx="10">
                  <c:v>9 (SRS)</c:v>
                </c:pt>
                <c:pt idx="11">
                  <c:v>8  (EGLIN)</c:v>
                </c:pt>
                <c:pt idx="12">
                  <c:v>6 (EGLIN)</c:v>
                </c:pt>
                <c:pt idx="13">
                  <c:v>5 (EGLIN)</c:v>
                </c:pt>
                <c:pt idx="14">
                  <c:v>4 (EGLIN)</c:v>
                </c:pt>
                <c:pt idx="15">
                  <c:v>3 (EGLIN)</c:v>
                </c:pt>
                <c:pt idx="16">
                  <c:v>2 (E GOM)</c:v>
                </c:pt>
                <c:pt idx="17">
                  <c:v>1 (E GOM) </c:v>
                </c:pt>
              </c:strCache>
            </c:strRef>
          </c:cat>
          <c:val>
            <c:numRef>
              <c:f>'Sturgeon Chart'!$B$24:$B$41</c:f>
              <c:numCache>
                <c:formatCode>General</c:formatCode>
                <c:ptCount val="18"/>
                <c:pt idx="0">
                  <c:v>20</c:v>
                </c:pt>
                <c:pt idx="1">
                  <c:v>31</c:v>
                </c:pt>
                <c:pt idx="2">
                  <c:v>28</c:v>
                </c:pt>
                <c:pt idx="3">
                  <c:v>34</c:v>
                </c:pt>
                <c:pt idx="4">
                  <c:v>11</c:v>
                </c:pt>
                <c:pt idx="5">
                  <c:v>6</c:v>
                </c:pt>
                <c:pt idx="6">
                  <c:v>26</c:v>
                </c:pt>
                <c:pt idx="7">
                  <c:v>29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7</c:v>
                </c:pt>
                <c:pt idx="12">
                  <c:v>6</c:v>
                </c:pt>
                <c:pt idx="13">
                  <c:v>8</c:v>
                </c:pt>
                <c:pt idx="14">
                  <c:v>3</c:v>
                </c:pt>
                <c:pt idx="15">
                  <c:v>5</c:v>
                </c:pt>
                <c:pt idx="16">
                  <c:v>4</c:v>
                </c:pt>
                <c:pt idx="17">
                  <c:v>5</c:v>
                </c:pt>
              </c:numCache>
            </c:numRef>
          </c:val>
        </c:ser>
        <c:ser>
          <c:idx val="1"/>
          <c:order val="1"/>
          <c:tx>
            <c:strRef>
              <c:f>'Sturgeon Chart'!$C$23</c:f>
              <c:strCache>
                <c:ptCount val="1"/>
                <c:pt idx="0">
                  <c:v>Choctawhatchee River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800" b="1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'Sturgeon Chart'!$A$24:$A$41</c:f>
              <c:strCache>
                <c:ptCount val="18"/>
                <c:pt idx="0">
                  <c:v>21 (W GOM)</c:v>
                </c:pt>
                <c:pt idx="1">
                  <c:v>20 (W GOM)</c:v>
                </c:pt>
                <c:pt idx="2">
                  <c:v>19 (W GOM)</c:v>
                </c:pt>
                <c:pt idx="3">
                  <c:v>17 (P-COLA)</c:v>
                </c:pt>
                <c:pt idx="4">
                  <c:v>15 (SRS)</c:v>
                </c:pt>
                <c:pt idx="5">
                  <c:v>14 (E. RIVER)</c:v>
                </c:pt>
                <c:pt idx="6">
                  <c:v>13 (B. RIVER)</c:v>
                </c:pt>
                <c:pt idx="7">
                  <c:v> 12 (Y. RIVER)</c:v>
                </c:pt>
                <c:pt idx="8">
                  <c:v>11 (SRS)</c:v>
                </c:pt>
                <c:pt idx="9">
                  <c:v>10 (SRS)</c:v>
                </c:pt>
                <c:pt idx="10">
                  <c:v>9 (SRS)</c:v>
                </c:pt>
                <c:pt idx="11">
                  <c:v>8  (EGLIN)</c:v>
                </c:pt>
                <c:pt idx="12">
                  <c:v>6 (EGLIN)</c:v>
                </c:pt>
                <c:pt idx="13">
                  <c:v>5 (EGLIN)</c:v>
                </c:pt>
                <c:pt idx="14">
                  <c:v>4 (EGLIN)</c:v>
                </c:pt>
                <c:pt idx="15">
                  <c:v>3 (EGLIN)</c:v>
                </c:pt>
                <c:pt idx="16">
                  <c:v>2 (E GOM)</c:v>
                </c:pt>
                <c:pt idx="17">
                  <c:v>1 (E GOM) </c:v>
                </c:pt>
              </c:strCache>
            </c:strRef>
          </c:cat>
          <c:val>
            <c:numRef>
              <c:f>'Sturgeon Chart'!$C$24:$C$41</c:f>
              <c:numCache>
                <c:formatCode>General</c:formatCode>
                <c:ptCount val="18"/>
                <c:pt idx="0">
                  <c:v>8</c:v>
                </c:pt>
                <c:pt idx="1">
                  <c:v>14</c:v>
                </c:pt>
                <c:pt idx="2">
                  <c:v>17</c:v>
                </c:pt>
                <c:pt idx="3">
                  <c:v>6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26</c:v>
                </c:pt>
                <c:pt idx="11">
                  <c:v>13</c:v>
                </c:pt>
                <c:pt idx="12">
                  <c:v>9</c:v>
                </c:pt>
                <c:pt idx="13">
                  <c:v>22</c:v>
                </c:pt>
                <c:pt idx="14">
                  <c:v>21</c:v>
                </c:pt>
                <c:pt idx="15">
                  <c:v>32</c:v>
                </c:pt>
                <c:pt idx="16">
                  <c:v>16</c:v>
                </c:pt>
                <c:pt idx="17">
                  <c:v>24</c:v>
                </c:pt>
              </c:numCache>
            </c:numRef>
          </c:val>
        </c:ser>
        <c:shape val="box"/>
        <c:axId val="59395072"/>
        <c:axId val="59405056"/>
        <c:axId val="0"/>
      </c:bar3DChart>
      <c:catAx>
        <c:axId val="59395072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405056"/>
        <c:crosses val="autoZero"/>
        <c:auto val="1"/>
        <c:lblAlgn val="ctr"/>
        <c:lblOffset val="100"/>
      </c:catAx>
      <c:valAx>
        <c:axId val="59405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395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143348498530449"/>
          <c:y val="2.8116079981203582E-2"/>
          <c:w val="0.19705699314977881"/>
          <c:h val="0.16491960310623019"/>
        </c:manualLayout>
      </c:layout>
      <c:overlay val="1"/>
      <c:spPr>
        <a:solidFill>
          <a:prstClr val="white">
            <a:alpha val="50000"/>
          </a:prstClr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4759604381738222E-2"/>
          <c:y val="2.7676045683548159E-2"/>
          <c:w val="0.88860141893103894"/>
          <c:h val="0.75184153577831614"/>
        </c:manualLayout>
      </c:layout>
      <c:barChart>
        <c:barDir val="col"/>
        <c:grouping val="clustered"/>
        <c:ser>
          <c:idx val="0"/>
          <c:order val="0"/>
          <c:tx>
            <c:strRef>
              <c:f>'Total Detxns v Total Fish'!$B$28</c:f>
              <c:strCache>
                <c:ptCount val="1"/>
                <c:pt idx="0">
                  <c:v>Yellow, Blackwater, &amp; Escambia Rivers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'Total Detxns v Total Fish'!$A$29:$A$44</c:f>
              <c:strCache>
                <c:ptCount val="16"/>
                <c:pt idx="0">
                  <c:v>17 (P Pass)</c:v>
                </c:pt>
                <c:pt idx="1">
                  <c:v>16 (P Pass) </c:v>
                </c:pt>
                <c:pt idx="2">
                  <c:v>11 (SRS)</c:v>
                </c:pt>
                <c:pt idx="3">
                  <c:v>15 (P-Cola Bay) </c:v>
                </c:pt>
                <c:pt idx="4">
                  <c:v>14 (E. River)</c:v>
                </c:pt>
                <c:pt idx="5">
                  <c:v>13 (B. River)</c:v>
                </c:pt>
                <c:pt idx="6">
                  <c:v>12 (Y. River)</c:v>
                </c:pt>
                <c:pt idx="7">
                  <c:v>10 (SRS)</c:v>
                </c:pt>
                <c:pt idx="8">
                  <c:v>8 (Eglin)</c:v>
                </c:pt>
                <c:pt idx="9">
                  <c:v>7 (Eglin)</c:v>
                </c:pt>
                <c:pt idx="10">
                  <c:v>6 (Eglin)</c:v>
                </c:pt>
                <c:pt idx="11">
                  <c:v>5 (Eglin)</c:v>
                </c:pt>
                <c:pt idx="12">
                  <c:v>4 (Eglin)</c:v>
                </c:pt>
                <c:pt idx="13">
                  <c:v>3 (Eglin)</c:v>
                </c:pt>
                <c:pt idx="14">
                  <c:v>2 (E Pass)</c:v>
                </c:pt>
                <c:pt idx="15">
                  <c:v>1 (E Pass)</c:v>
                </c:pt>
              </c:strCache>
            </c:strRef>
          </c:cat>
          <c:val>
            <c:numRef>
              <c:f>'Total Detxns v Total Fish'!$B$29:$B$44</c:f>
              <c:numCache>
                <c:formatCode>General</c:formatCode>
                <c:ptCount val="16"/>
                <c:pt idx="0">
                  <c:v>60</c:v>
                </c:pt>
                <c:pt idx="1">
                  <c:v>16</c:v>
                </c:pt>
                <c:pt idx="2">
                  <c:v>33</c:v>
                </c:pt>
                <c:pt idx="3">
                  <c:v>47</c:v>
                </c:pt>
                <c:pt idx="4">
                  <c:v>20</c:v>
                </c:pt>
                <c:pt idx="5">
                  <c:v>40</c:v>
                </c:pt>
                <c:pt idx="6">
                  <c:v>50</c:v>
                </c:pt>
                <c:pt idx="7">
                  <c:v>0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7</c:v>
                </c:pt>
                <c:pt idx="15">
                  <c:v>5</c:v>
                </c:pt>
              </c:numCache>
            </c:numRef>
          </c:val>
        </c:ser>
        <c:ser>
          <c:idx val="1"/>
          <c:order val="1"/>
          <c:tx>
            <c:strRef>
              <c:f>'Total Detxns v Total Fish'!$C$28</c:f>
              <c:strCache>
                <c:ptCount val="1"/>
                <c:pt idx="0">
                  <c:v>Choctawhatchee River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'Total Detxns v Total Fish'!$A$29:$A$44</c:f>
              <c:strCache>
                <c:ptCount val="16"/>
                <c:pt idx="0">
                  <c:v>17 (P Pass)</c:v>
                </c:pt>
                <c:pt idx="1">
                  <c:v>16 (P Pass) </c:v>
                </c:pt>
                <c:pt idx="2">
                  <c:v>11 (SRS)</c:v>
                </c:pt>
                <c:pt idx="3">
                  <c:v>15 (P-Cola Bay) </c:v>
                </c:pt>
                <c:pt idx="4">
                  <c:v>14 (E. River)</c:v>
                </c:pt>
                <c:pt idx="5">
                  <c:v>13 (B. River)</c:v>
                </c:pt>
                <c:pt idx="6">
                  <c:v>12 (Y. River)</c:v>
                </c:pt>
                <c:pt idx="7">
                  <c:v>10 (SRS)</c:v>
                </c:pt>
                <c:pt idx="8">
                  <c:v>8 (Eglin)</c:v>
                </c:pt>
                <c:pt idx="9">
                  <c:v>7 (Eglin)</c:v>
                </c:pt>
                <c:pt idx="10">
                  <c:v>6 (Eglin)</c:v>
                </c:pt>
                <c:pt idx="11">
                  <c:v>5 (Eglin)</c:v>
                </c:pt>
                <c:pt idx="12">
                  <c:v>4 (Eglin)</c:v>
                </c:pt>
                <c:pt idx="13">
                  <c:v>3 (Eglin)</c:v>
                </c:pt>
                <c:pt idx="14">
                  <c:v>2 (E Pass)</c:v>
                </c:pt>
                <c:pt idx="15">
                  <c:v>1 (E Pass)</c:v>
                </c:pt>
              </c:strCache>
            </c:strRef>
          </c:cat>
          <c:val>
            <c:numRef>
              <c:f>'Total Detxns v Total Fish'!$C$29:$C$44</c:f>
              <c:numCache>
                <c:formatCode>General</c:formatCode>
                <c:ptCount val="16"/>
                <c:pt idx="0">
                  <c:v>17</c:v>
                </c:pt>
                <c:pt idx="1">
                  <c:v>20</c:v>
                </c:pt>
                <c:pt idx="2">
                  <c:v>11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15</c:v>
                </c:pt>
                <c:pt idx="8">
                  <c:v>15</c:v>
                </c:pt>
                <c:pt idx="9">
                  <c:v>21</c:v>
                </c:pt>
                <c:pt idx="10">
                  <c:v>22</c:v>
                </c:pt>
                <c:pt idx="11">
                  <c:v>24</c:v>
                </c:pt>
                <c:pt idx="12">
                  <c:v>20</c:v>
                </c:pt>
                <c:pt idx="13">
                  <c:v>28</c:v>
                </c:pt>
                <c:pt idx="14">
                  <c:v>22</c:v>
                </c:pt>
                <c:pt idx="15">
                  <c:v>24</c:v>
                </c:pt>
              </c:numCache>
            </c:numRef>
          </c:val>
        </c:ser>
        <c:axId val="59438976"/>
        <c:axId val="59440512"/>
      </c:barChart>
      <c:catAx>
        <c:axId val="5943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9440512"/>
        <c:crosses val="autoZero"/>
        <c:auto val="1"/>
        <c:lblAlgn val="ctr"/>
        <c:lblOffset val="100"/>
      </c:catAx>
      <c:valAx>
        <c:axId val="59440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438976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00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3782362204724463"/>
          <c:y val="7.368708507024857E-2"/>
          <c:w val="0.29161464555815492"/>
          <c:h val="0.15396459579388749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90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260548232575918"/>
          <c:y val="4.0055092123385566E-2"/>
          <c:w val="0.72404015796368082"/>
          <c:h val="0.7871985308767097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cat>
            <c:strRef>
              <c:f>'Eglin tag distrbn'!$A$18:$A$22</c:f>
              <c:strCache>
                <c:ptCount val="5"/>
                <c:pt idx="0">
                  <c:v>USFWS West (25 VR2Ws)</c:v>
                </c:pt>
                <c:pt idx="1">
                  <c:v>P-cola Pass   (2 VR2Ws)</c:v>
                </c:pt>
                <c:pt idx="2">
                  <c:v>Eglin/SRI       (8 VR2Ws)</c:v>
                </c:pt>
                <c:pt idx="3">
                  <c:v>East Pass        (2 VR2Ws) </c:v>
                </c:pt>
                <c:pt idx="4">
                  <c:v>USFWS East (20 VR2Ws)</c:v>
                </c:pt>
              </c:strCache>
            </c:strRef>
          </c:cat>
          <c:val>
            <c:numRef>
              <c:f>'Eglin tag distrbn'!$B$18:$B$22</c:f>
              <c:numCache>
                <c:formatCode>General</c:formatCode>
                <c:ptCount val="5"/>
                <c:pt idx="0">
                  <c:v>59484</c:v>
                </c:pt>
                <c:pt idx="1">
                  <c:v>28967</c:v>
                </c:pt>
                <c:pt idx="2">
                  <c:v>9284</c:v>
                </c:pt>
                <c:pt idx="3">
                  <c:v>4692</c:v>
                </c:pt>
                <c:pt idx="4">
                  <c:v>14167</c:v>
                </c:pt>
              </c:numCache>
            </c:numRef>
          </c:val>
        </c:ser>
        <c:axId val="59457920"/>
        <c:axId val="59459840"/>
      </c:barChart>
      <c:lineChart>
        <c:grouping val="standard"/>
        <c:ser>
          <c:idx val="1"/>
          <c:order val="1"/>
          <c:spPr>
            <a:ln w="38100">
              <a:solidFill>
                <a:srgbClr val="FFFF00"/>
              </a:solidFill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'Eglin tag distrbn'!$A$18:$A$22</c:f>
              <c:strCache>
                <c:ptCount val="5"/>
                <c:pt idx="0">
                  <c:v>USFWS West (25 VR2Ws)</c:v>
                </c:pt>
                <c:pt idx="1">
                  <c:v>P-cola Pass   (2 VR2Ws)</c:v>
                </c:pt>
                <c:pt idx="2">
                  <c:v>Eglin/SRI       (8 VR2Ws)</c:v>
                </c:pt>
                <c:pt idx="3">
                  <c:v>East Pass        (2 VR2Ws) </c:v>
                </c:pt>
                <c:pt idx="4">
                  <c:v>USFWS East (20 VR2Ws)</c:v>
                </c:pt>
              </c:strCache>
            </c:strRef>
          </c:cat>
          <c:val>
            <c:numRef>
              <c:f>'Eglin tag distrbn'!$C$18:$C$22</c:f>
              <c:numCache>
                <c:formatCode>General</c:formatCode>
                <c:ptCount val="5"/>
                <c:pt idx="0">
                  <c:v>53</c:v>
                </c:pt>
                <c:pt idx="1">
                  <c:v>72</c:v>
                </c:pt>
                <c:pt idx="2">
                  <c:v>15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</c:ser>
        <c:marker val="1"/>
        <c:axId val="59467264"/>
        <c:axId val="59465728"/>
      </c:lineChart>
      <c:catAx>
        <c:axId val="59457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9459840"/>
        <c:crosses val="autoZero"/>
        <c:auto val="1"/>
        <c:lblAlgn val="ctr"/>
        <c:lblOffset val="100"/>
      </c:catAx>
      <c:valAx>
        <c:axId val="59459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9457920"/>
        <c:crosses val="autoZero"/>
        <c:crossBetween val="between"/>
      </c:valAx>
      <c:valAx>
        <c:axId val="5946572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9467264"/>
        <c:crosses val="max"/>
        <c:crossBetween val="between"/>
      </c:valAx>
      <c:catAx>
        <c:axId val="59467264"/>
        <c:scaling>
          <c:orientation val="minMax"/>
        </c:scaling>
        <c:delete val="1"/>
        <c:axPos val="b"/>
        <c:tickLblPos val="none"/>
        <c:crossAx val="59465728"/>
        <c:crosses val="autoZero"/>
        <c:auto val="1"/>
        <c:lblAlgn val="ctr"/>
        <c:lblOffset val="100"/>
      </c:catAx>
    </c:plotArea>
    <c:plotVisOnly val="1"/>
    <c:dispBlanksAs val="gap"/>
  </c:chart>
  <c:externalData r:id="rId1"/>
  <c:userShapes r:id="rId2"/>
</c:chartSpace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9892</TotalTime>
  <Words>3346</Words>
  <Application>Microsoft Office PowerPoint</Application>
  <PresentationFormat>On-screen Show (4:3)</PresentationFormat>
  <Paragraphs>762</Paragraphs>
  <Slides>54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Determining Marine Migration Patterns and Behavior of the Gulf Sturgeon in the Gulf Sturgeon Critical Habitat of the Gulf Testing and Training Range and Santa Rosa Island Complex </vt:lpstr>
      <vt:lpstr>Overview of Presentation</vt:lpstr>
      <vt:lpstr>Background information on Eglin AFB</vt:lpstr>
      <vt:lpstr>Eglin Air Force Base, FL</vt:lpstr>
      <vt:lpstr>Slide 5</vt:lpstr>
      <vt:lpstr>Slide 6</vt:lpstr>
      <vt:lpstr>Eglin’s objectives for this study</vt:lpstr>
      <vt:lpstr>Slide 8</vt:lpstr>
      <vt:lpstr>MISSION IMPACTS TO PROTECTED SPECIES???</vt:lpstr>
      <vt:lpstr>HISTORY OF THIS RESEARCH EFFORT</vt:lpstr>
      <vt:lpstr>TIMELINE OF EVENTS</vt:lpstr>
      <vt:lpstr>SUMMARY OF APPROACH</vt:lpstr>
      <vt:lpstr>Summary of Approach </vt:lpstr>
      <vt:lpstr>Summary of Approach</vt:lpstr>
      <vt:lpstr>AREA OF INTEREST</vt:lpstr>
      <vt:lpstr>SUMMARY OF RESULTS</vt:lpstr>
      <vt:lpstr>2008-2009 PILOT STUDY RECEIVER ARRAY</vt:lpstr>
      <vt:lpstr>2008-2009 PILOT STUDY SUMMARY OF RESULTS</vt:lpstr>
      <vt:lpstr>2009-2010 Legacy Study Receiver Array</vt:lpstr>
      <vt:lpstr>2009-2010 Legacy Study Summary of Results</vt:lpstr>
      <vt:lpstr>2009-2010 Legacy Study Summary of Results</vt:lpstr>
      <vt:lpstr>2009-2010 Legacy Study Summary of Results</vt:lpstr>
      <vt:lpstr>2009-2010 Legacy Study Summary of Results</vt:lpstr>
      <vt:lpstr>2009-2010 Legacy Study Summary of Results</vt:lpstr>
      <vt:lpstr>Slide 25</vt:lpstr>
      <vt:lpstr>Additional Array deployed in 2010</vt:lpstr>
      <vt:lpstr>2010-2011 LEGACY STUDY SUMMARY OF RESULTS</vt:lpstr>
      <vt:lpstr>2010-2011 LEGACY STUDY SUMMARY OF RESULTS</vt:lpstr>
      <vt:lpstr>2010-2011 LEGACY STUDY SUMMARY OF RESULTS</vt:lpstr>
      <vt:lpstr>2010-2011 LEGACY STUDY SUMMARY OF RESULTS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2010-2011 LEGACY STUDY SUMMARY OF RESULTS</vt:lpstr>
      <vt:lpstr>COMBINED LEGACY STUDY SUMMARY OF RESULTS</vt:lpstr>
      <vt:lpstr>Slide 44</vt:lpstr>
      <vt:lpstr>Test Pinger/Range Testing Investigation</vt:lpstr>
      <vt:lpstr>Slide 46</vt:lpstr>
      <vt:lpstr>Slide 47</vt:lpstr>
      <vt:lpstr>Slide 48</vt:lpstr>
      <vt:lpstr>% detection vs. wind speed</vt:lpstr>
      <vt:lpstr>Slide 50</vt:lpstr>
      <vt:lpstr>Slide 51</vt:lpstr>
      <vt:lpstr>CONCLUSIONS</vt:lpstr>
      <vt:lpstr>Acknowledgements</vt:lpstr>
      <vt:lpstr>Slide 54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Boes</dc:creator>
  <cp:lastModifiedBy>mallorjm</cp:lastModifiedBy>
  <cp:revision>716</cp:revision>
  <dcterms:created xsi:type="dcterms:W3CDTF">2010-06-17T15:06:48Z</dcterms:created>
  <dcterms:modified xsi:type="dcterms:W3CDTF">2012-01-23T15:06:03Z</dcterms:modified>
</cp:coreProperties>
</file>