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93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0561" y="88138"/>
            <a:ext cx="11850877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24371"/>
            <a:ext cx="12191365" cy="1060450"/>
            <a:chOff x="0" y="24371"/>
            <a:chExt cx="12191365" cy="106045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790956"/>
              <a:ext cx="12191238" cy="18821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33855" y="24371"/>
              <a:ext cx="1943862" cy="105995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535430" y="177800"/>
            <a:ext cx="1295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FY2</a:t>
            </a:r>
            <a:r>
              <a:rPr lang="en-US" b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Funding</a:t>
            </a:r>
            <a:endParaRPr sz="1800" dirty="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Proposal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558" y="1047115"/>
            <a:ext cx="2910205" cy="346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85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Problem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Statement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145"/>
              </a:lnSpc>
            </a:pPr>
            <a:r>
              <a:rPr sz="1000" dirty="0">
                <a:latin typeface="Calibri"/>
                <a:cs typeface="Calibri"/>
              </a:rPr>
              <a:t>Concise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problem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that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this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technology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proposes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to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solve.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558" y="1842896"/>
            <a:ext cx="1944370" cy="346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85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Project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Description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145"/>
              </a:lnSpc>
            </a:pPr>
            <a:r>
              <a:rPr sz="1000" dirty="0">
                <a:latin typeface="Calibri"/>
                <a:cs typeface="Calibri"/>
              </a:rPr>
              <a:t>Describe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technology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and</a:t>
            </a:r>
            <a:r>
              <a:rPr sz="1000" spc="-4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-20" dirty="0">
                <a:latin typeface="Calibri"/>
                <a:cs typeface="Calibri"/>
              </a:rPr>
              <a:t> goal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0" y="3909047"/>
            <a:ext cx="12197080" cy="184150"/>
            <a:chOff x="0" y="3909047"/>
            <a:chExt cx="12197080" cy="184150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3909047"/>
              <a:ext cx="12191999" cy="183654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9811" y="3979164"/>
              <a:ext cx="12172315" cy="45720"/>
            </a:xfrm>
            <a:custGeom>
              <a:avLst/>
              <a:gdLst/>
              <a:ahLst/>
              <a:cxnLst/>
              <a:rect l="l" t="t" r="r" b="b"/>
              <a:pathLst>
                <a:path w="12172315" h="45720">
                  <a:moveTo>
                    <a:pt x="12172188" y="0"/>
                  </a:moveTo>
                  <a:lnTo>
                    <a:pt x="0" y="0"/>
                  </a:lnTo>
                  <a:lnTo>
                    <a:pt x="0" y="45719"/>
                  </a:lnTo>
                  <a:lnTo>
                    <a:pt x="12172188" y="45719"/>
                  </a:lnTo>
                  <a:lnTo>
                    <a:pt x="121721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9811" y="3979164"/>
              <a:ext cx="12172315" cy="45720"/>
            </a:xfrm>
            <a:custGeom>
              <a:avLst/>
              <a:gdLst/>
              <a:ahLst/>
              <a:cxnLst/>
              <a:rect l="l" t="t" r="r" b="b"/>
              <a:pathLst>
                <a:path w="12172315" h="45720">
                  <a:moveTo>
                    <a:pt x="0" y="45719"/>
                  </a:moveTo>
                  <a:lnTo>
                    <a:pt x="12172188" y="45719"/>
                  </a:lnTo>
                  <a:lnTo>
                    <a:pt x="12172188" y="0"/>
                  </a:lnTo>
                  <a:lnTo>
                    <a:pt x="0" y="0"/>
                  </a:lnTo>
                  <a:lnTo>
                    <a:pt x="0" y="45719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0854690" y="88138"/>
            <a:ext cx="1167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Project</a:t>
            </a:r>
            <a:r>
              <a:rPr spc="-45" dirty="0"/>
              <a:t> </a:t>
            </a:r>
            <a:r>
              <a:rPr spc="-10" dirty="0"/>
              <a:t>Title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185408" y="2521077"/>
            <a:ext cx="15887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Valid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Multi-Service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20" dirty="0">
                <a:latin typeface="Calibri"/>
                <a:cs typeface="Calibri"/>
              </a:rPr>
              <a:t>Need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462" y="4036821"/>
            <a:ext cx="2184400" cy="369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Technology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Readiness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Levels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20" dirty="0">
                <a:latin typeface="Calibri"/>
                <a:cs typeface="Calibri"/>
              </a:rPr>
              <a:t>(TRL)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50" b="1" i="1" dirty="0">
                <a:latin typeface="Calibri"/>
                <a:cs typeface="Calibri"/>
              </a:rPr>
              <a:t>Based</a:t>
            </a:r>
            <a:r>
              <a:rPr sz="1050" b="1" i="1" spc="-40" dirty="0">
                <a:latin typeface="Calibri"/>
                <a:cs typeface="Calibri"/>
              </a:rPr>
              <a:t> </a:t>
            </a:r>
            <a:r>
              <a:rPr sz="1050" b="1" i="1" dirty="0">
                <a:latin typeface="Calibri"/>
                <a:cs typeface="Calibri"/>
              </a:rPr>
              <a:t>on</a:t>
            </a:r>
            <a:r>
              <a:rPr sz="1050" b="1" i="1" spc="-15" dirty="0">
                <a:latin typeface="Calibri"/>
                <a:cs typeface="Calibri"/>
              </a:rPr>
              <a:t> </a:t>
            </a:r>
            <a:r>
              <a:rPr sz="1050" b="1" i="1" dirty="0">
                <a:latin typeface="Calibri"/>
                <a:cs typeface="Calibri"/>
              </a:rPr>
              <a:t>OCT</a:t>
            </a:r>
            <a:r>
              <a:rPr lang="en-US" sz="1050" b="1" i="1" dirty="0">
                <a:latin typeface="Calibri"/>
                <a:cs typeface="Calibri"/>
              </a:rPr>
              <a:t>23</a:t>
            </a:r>
            <a:r>
              <a:rPr sz="1050" b="1" i="1" spc="-25" dirty="0">
                <a:latin typeface="Calibri"/>
                <a:cs typeface="Calibri"/>
              </a:rPr>
              <a:t> </a:t>
            </a:r>
            <a:r>
              <a:rPr sz="1050" b="1" i="1" spc="-10" dirty="0">
                <a:latin typeface="Calibri"/>
                <a:cs typeface="Calibri"/>
              </a:rPr>
              <a:t>start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462" y="4442205"/>
            <a:ext cx="591502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Color</a:t>
            </a:r>
            <a:r>
              <a:rPr sz="10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sz="10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arrows</a:t>
            </a:r>
            <a:r>
              <a:rPr sz="10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GREEN to</a:t>
            </a:r>
            <a:r>
              <a:rPr sz="10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denote</a:t>
            </a:r>
            <a:r>
              <a:rPr sz="10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sz="1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entry</a:t>
            </a:r>
            <a:r>
              <a:rPr sz="10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sz="10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exit points</a:t>
            </a:r>
            <a:r>
              <a:rPr sz="1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sz="10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sz="10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project</a:t>
            </a:r>
            <a:r>
              <a:rPr sz="10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on</a:t>
            </a:r>
            <a:r>
              <a:rPr sz="10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sz="10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TRL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scale.</a:t>
            </a:r>
            <a:r>
              <a:rPr sz="1000" b="1" spc="18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Entry</a:t>
            </a:r>
            <a:r>
              <a:rPr sz="1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point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must</a:t>
            </a:r>
            <a:r>
              <a:rPr sz="1000" b="1" spc="-25" dirty="0">
                <a:solidFill>
                  <a:srgbClr val="C00000"/>
                </a:solidFill>
                <a:latin typeface="Calibri"/>
                <a:cs typeface="Calibri"/>
              </a:rPr>
              <a:t> be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at</a:t>
            </a:r>
            <a:r>
              <a:rPr sz="1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TRL</a:t>
            </a:r>
            <a:r>
              <a:rPr sz="1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5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or</a:t>
            </a:r>
            <a:r>
              <a:rPr sz="10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6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sz="1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exit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at</a:t>
            </a:r>
            <a:r>
              <a:rPr sz="10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an</a:t>
            </a:r>
            <a:r>
              <a:rPr sz="10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8</a:t>
            </a:r>
            <a:r>
              <a:rPr sz="10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or</a:t>
            </a:r>
            <a:r>
              <a:rPr sz="1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9.</a:t>
            </a:r>
            <a:r>
              <a:rPr sz="10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Delete</a:t>
            </a:r>
            <a:r>
              <a:rPr sz="10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C00000"/>
                </a:solidFill>
                <a:latin typeface="Calibri"/>
                <a:cs typeface="Calibri"/>
              </a:rPr>
              <a:t>this</a:t>
            </a:r>
            <a:r>
              <a:rPr sz="1000" b="1" spc="-10" dirty="0">
                <a:solidFill>
                  <a:srgbClr val="C00000"/>
                </a:solidFill>
                <a:latin typeface="Calibri"/>
                <a:cs typeface="Calibri"/>
              </a:rPr>
              <a:t> text.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505456" y="833627"/>
            <a:ext cx="3693400" cy="6025134"/>
            <a:chOff x="2505456" y="833627"/>
            <a:chExt cx="3693400" cy="6025134"/>
          </a:xfrm>
        </p:grpSpPr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012179" y="833627"/>
              <a:ext cx="186677" cy="6024368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6096762" y="899921"/>
              <a:ext cx="20320" cy="5958840"/>
            </a:xfrm>
            <a:custGeom>
              <a:avLst/>
              <a:gdLst/>
              <a:ahLst/>
              <a:cxnLst/>
              <a:rect l="l" t="t" r="r" b="b"/>
              <a:pathLst>
                <a:path w="20320" h="5958840">
                  <a:moveTo>
                    <a:pt x="0" y="0"/>
                  </a:moveTo>
                  <a:lnTo>
                    <a:pt x="19812" y="5958839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505456" y="4102607"/>
              <a:ext cx="428625" cy="170815"/>
            </a:xfrm>
            <a:custGeom>
              <a:avLst/>
              <a:gdLst/>
              <a:ahLst/>
              <a:cxnLst/>
              <a:rect l="l" t="t" r="r" b="b"/>
              <a:pathLst>
                <a:path w="428625" h="170814">
                  <a:moveTo>
                    <a:pt x="342900" y="0"/>
                  </a:moveTo>
                  <a:lnTo>
                    <a:pt x="0" y="0"/>
                  </a:lnTo>
                  <a:lnTo>
                    <a:pt x="85343" y="85344"/>
                  </a:lnTo>
                  <a:lnTo>
                    <a:pt x="0" y="170688"/>
                  </a:lnTo>
                  <a:lnTo>
                    <a:pt x="342900" y="170688"/>
                  </a:lnTo>
                  <a:lnTo>
                    <a:pt x="428244" y="85344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767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505456" y="4102607"/>
              <a:ext cx="428625" cy="170815"/>
            </a:xfrm>
            <a:custGeom>
              <a:avLst/>
              <a:gdLst/>
              <a:ahLst/>
              <a:cxnLst/>
              <a:rect l="l" t="t" r="r" b="b"/>
              <a:pathLst>
                <a:path w="428625" h="170814">
                  <a:moveTo>
                    <a:pt x="0" y="0"/>
                  </a:moveTo>
                  <a:lnTo>
                    <a:pt x="342900" y="0"/>
                  </a:lnTo>
                  <a:lnTo>
                    <a:pt x="428244" y="85344"/>
                  </a:lnTo>
                  <a:lnTo>
                    <a:pt x="342900" y="170688"/>
                  </a:lnTo>
                  <a:lnTo>
                    <a:pt x="0" y="170688"/>
                  </a:lnTo>
                  <a:lnTo>
                    <a:pt x="85343" y="85344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891028" y="4102607"/>
              <a:ext cx="428625" cy="170815"/>
            </a:xfrm>
            <a:custGeom>
              <a:avLst/>
              <a:gdLst/>
              <a:ahLst/>
              <a:cxnLst/>
              <a:rect l="l" t="t" r="r" b="b"/>
              <a:pathLst>
                <a:path w="428625" h="170814">
                  <a:moveTo>
                    <a:pt x="342900" y="0"/>
                  </a:moveTo>
                  <a:lnTo>
                    <a:pt x="0" y="0"/>
                  </a:lnTo>
                  <a:lnTo>
                    <a:pt x="85344" y="85344"/>
                  </a:lnTo>
                  <a:lnTo>
                    <a:pt x="0" y="170688"/>
                  </a:lnTo>
                  <a:lnTo>
                    <a:pt x="342900" y="170688"/>
                  </a:lnTo>
                  <a:lnTo>
                    <a:pt x="428244" y="85344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767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891028" y="4102607"/>
              <a:ext cx="428625" cy="170815"/>
            </a:xfrm>
            <a:custGeom>
              <a:avLst/>
              <a:gdLst/>
              <a:ahLst/>
              <a:cxnLst/>
              <a:rect l="l" t="t" r="r" b="b"/>
              <a:pathLst>
                <a:path w="428625" h="170814">
                  <a:moveTo>
                    <a:pt x="0" y="0"/>
                  </a:moveTo>
                  <a:lnTo>
                    <a:pt x="342900" y="0"/>
                  </a:lnTo>
                  <a:lnTo>
                    <a:pt x="428244" y="85344"/>
                  </a:lnTo>
                  <a:lnTo>
                    <a:pt x="342900" y="170688"/>
                  </a:lnTo>
                  <a:lnTo>
                    <a:pt x="0" y="170688"/>
                  </a:lnTo>
                  <a:lnTo>
                    <a:pt x="85344" y="85344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276600" y="4102607"/>
              <a:ext cx="428625" cy="170815"/>
            </a:xfrm>
            <a:custGeom>
              <a:avLst/>
              <a:gdLst/>
              <a:ahLst/>
              <a:cxnLst/>
              <a:rect l="l" t="t" r="r" b="b"/>
              <a:pathLst>
                <a:path w="428625" h="170814">
                  <a:moveTo>
                    <a:pt x="342900" y="0"/>
                  </a:moveTo>
                  <a:lnTo>
                    <a:pt x="0" y="0"/>
                  </a:lnTo>
                  <a:lnTo>
                    <a:pt x="85344" y="85344"/>
                  </a:lnTo>
                  <a:lnTo>
                    <a:pt x="0" y="170688"/>
                  </a:lnTo>
                  <a:lnTo>
                    <a:pt x="342900" y="170688"/>
                  </a:lnTo>
                  <a:lnTo>
                    <a:pt x="428244" y="85344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767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276600" y="4102607"/>
              <a:ext cx="428625" cy="170815"/>
            </a:xfrm>
            <a:custGeom>
              <a:avLst/>
              <a:gdLst/>
              <a:ahLst/>
              <a:cxnLst/>
              <a:rect l="l" t="t" r="r" b="b"/>
              <a:pathLst>
                <a:path w="428625" h="170814">
                  <a:moveTo>
                    <a:pt x="0" y="0"/>
                  </a:moveTo>
                  <a:lnTo>
                    <a:pt x="342900" y="0"/>
                  </a:lnTo>
                  <a:lnTo>
                    <a:pt x="428244" y="85344"/>
                  </a:lnTo>
                  <a:lnTo>
                    <a:pt x="342900" y="170688"/>
                  </a:lnTo>
                  <a:lnTo>
                    <a:pt x="0" y="170688"/>
                  </a:lnTo>
                  <a:lnTo>
                    <a:pt x="85344" y="85344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662171" y="4102607"/>
              <a:ext cx="428625" cy="170815"/>
            </a:xfrm>
            <a:custGeom>
              <a:avLst/>
              <a:gdLst/>
              <a:ahLst/>
              <a:cxnLst/>
              <a:rect l="l" t="t" r="r" b="b"/>
              <a:pathLst>
                <a:path w="428625" h="170814">
                  <a:moveTo>
                    <a:pt x="342900" y="0"/>
                  </a:moveTo>
                  <a:lnTo>
                    <a:pt x="0" y="0"/>
                  </a:lnTo>
                  <a:lnTo>
                    <a:pt x="85343" y="85344"/>
                  </a:lnTo>
                  <a:lnTo>
                    <a:pt x="0" y="170688"/>
                  </a:lnTo>
                  <a:lnTo>
                    <a:pt x="342900" y="170688"/>
                  </a:lnTo>
                  <a:lnTo>
                    <a:pt x="428243" y="85344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767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662171" y="4102607"/>
              <a:ext cx="428625" cy="170815"/>
            </a:xfrm>
            <a:custGeom>
              <a:avLst/>
              <a:gdLst/>
              <a:ahLst/>
              <a:cxnLst/>
              <a:rect l="l" t="t" r="r" b="b"/>
              <a:pathLst>
                <a:path w="428625" h="170814">
                  <a:moveTo>
                    <a:pt x="0" y="0"/>
                  </a:moveTo>
                  <a:lnTo>
                    <a:pt x="342900" y="0"/>
                  </a:lnTo>
                  <a:lnTo>
                    <a:pt x="428243" y="85344"/>
                  </a:lnTo>
                  <a:lnTo>
                    <a:pt x="342900" y="170688"/>
                  </a:lnTo>
                  <a:lnTo>
                    <a:pt x="0" y="170688"/>
                  </a:lnTo>
                  <a:lnTo>
                    <a:pt x="85343" y="85344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047744" y="4102607"/>
              <a:ext cx="428625" cy="170815"/>
            </a:xfrm>
            <a:custGeom>
              <a:avLst/>
              <a:gdLst/>
              <a:ahLst/>
              <a:cxnLst/>
              <a:rect l="l" t="t" r="r" b="b"/>
              <a:pathLst>
                <a:path w="428625" h="170814">
                  <a:moveTo>
                    <a:pt x="342900" y="0"/>
                  </a:moveTo>
                  <a:lnTo>
                    <a:pt x="0" y="0"/>
                  </a:lnTo>
                  <a:lnTo>
                    <a:pt x="85343" y="85344"/>
                  </a:lnTo>
                  <a:lnTo>
                    <a:pt x="0" y="170688"/>
                  </a:lnTo>
                  <a:lnTo>
                    <a:pt x="342900" y="170688"/>
                  </a:lnTo>
                  <a:lnTo>
                    <a:pt x="428243" y="85344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767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047744" y="4102607"/>
              <a:ext cx="428625" cy="170815"/>
            </a:xfrm>
            <a:custGeom>
              <a:avLst/>
              <a:gdLst/>
              <a:ahLst/>
              <a:cxnLst/>
              <a:rect l="l" t="t" r="r" b="b"/>
              <a:pathLst>
                <a:path w="428625" h="170814">
                  <a:moveTo>
                    <a:pt x="0" y="0"/>
                  </a:moveTo>
                  <a:lnTo>
                    <a:pt x="342900" y="0"/>
                  </a:lnTo>
                  <a:lnTo>
                    <a:pt x="428243" y="85344"/>
                  </a:lnTo>
                  <a:lnTo>
                    <a:pt x="342900" y="170688"/>
                  </a:lnTo>
                  <a:lnTo>
                    <a:pt x="0" y="170688"/>
                  </a:lnTo>
                  <a:lnTo>
                    <a:pt x="85343" y="85344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433315" y="4102607"/>
              <a:ext cx="428625" cy="170815"/>
            </a:xfrm>
            <a:custGeom>
              <a:avLst/>
              <a:gdLst/>
              <a:ahLst/>
              <a:cxnLst/>
              <a:rect l="l" t="t" r="r" b="b"/>
              <a:pathLst>
                <a:path w="428625" h="170814">
                  <a:moveTo>
                    <a:pt x="342900" y="0"/>
                  </a:moveTo>
                  <a:lnTo>
                    <a:pt x="0" y="0"/>
                  </a:lnTo>
                  <a:lnTo>
                    <a:pt x="85344" y="85344"/>
                  </a:lnTo>
                  <a:lnTo>
                    <a:pt x="0" y="170688"/>
                  </a:lnTo>
                  <a:lnTo>
                    <a:pt x="342900" y="170688"/>
                  </a:lnTo>
                  <a:lnTo>
                    <a:pt x="428244" y="85344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767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433315" y="4102607"/>
              <a:ext cx="428625" cy="170815"/>
            </a:xfrm>
            <a:custGeom>
              <a:avLst/>
              <a:gdLst/>
              <a:ahLst/>
              <a:cxnLst/>
              <a:rect l="l" t="t" r="r" b="b"/>
              <a:pathLst>
                <a:path w="428625" h="170814">
                  <a:moveTo>
                    <a:pt x="0" y="0"/>
                  </a:moveTo>
                  <a:lnTo>
                    <a:pt x="342900" y="0"/>
                  </a:lnTo>
                  <a:lnTo>
                    <a:pt x="428244" y="85344"/>
                  </a:lnTo>
                  <a:lnTo>
                    <a:pt x="342900" y="170688"/>
                  </a:lnTo>
                  <a:lnTo>
                    <a:pt x="0" y="170688"/>
                  </a:lnTo>
                  <a:lnTo>
                    <a:pt x="85344" y="85344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818888" y="4102607"/>
              <a:ext cx="428625" cy="170815"/>
            </a:xfrm>
            <a:custGeom>
              <a:avLst/>
              <a:gdLst/>
              <a:ahLst/>
              <a:cxnLst/>
              <a:rect l="l" t="t" r="r" b="b"/>
              <a:pathLst>
                <a:path w="428625" h="170814">
                  <a:moveTo>
                    <a:pt x="342900" y="0"/>
                  </a:moveTo>
                  <a:lnTo>
                    <a:pt x="0" y="0"/>
                  </a:lnTo>
                  <a:lnTo>
                    <a:pt x="85344" y="85344"/>
                  </a:lnTo>
                  <a:lnTo>
                    <a:pt x="0" y="170688"/>
                  </a:lnTo>
                  <a:lnTo>
                    <a:pt x="342900" y="170688"/>
                  </a:lnTo>
                  <a:lnTo>
                    <a:pt x="428244" y="85344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767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818888" y="4102607"/>
              <a:ext cx="428625" cy="170815"/>
            </a:xfrm>
            <a:custGeom>
              <a:avLst/>
              <a:gdLst/>
              <a:ahLst/>
              <a:cxnLst/>
              <a:rect l="l" t="t" r="r" b="b"/>
              <a:pathLst>
                <a:path w="428625" h="170814">
                  <a:moveTo>
                    <a:pt x="0" y="0"/>
                  </a:moveTo>
                  <a:lnTo>
                    <a:pt x="342900" y="0"/>
                  </a:lnTo>
                  <a:lnTo>
                    <a:pt x="428244" y="85344"/>
                  </a:lnTo>
                  <a:lnTo>
                    <a:pt x="342900" y="170688"/>
                  </a:lnTo>
                  <a:lnTo>
                    <a:pt x="0" y="170688"/>
                  </a:lnTo>
                  <a:lnTo>
                    <a:pt x="85344" y="85344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204459" y="4102607"/>
              <a:ext cx="428625" cy="170815"/>
            </a:xfrm>
            <a:custGeom>
              <a:avLst/>
              <a:gdLst/>
              <a:ahLst/>
              <a:cxnLst/>
              <a:rect l="l" t="t" r="r" b="b"/>
              <a:pathLst>
                <a:path w="428625" h="170814">
                  <a:moveTo>
                    <a:pt x="342900" y="0"/>
                  </a:moveTo>
                  <a:lnTo>
                    <a:pt x="0" y="0"/>
                  </a:lnTo>
                  <a:lnTo>
                    <a:pt x="85343" y="85344"/>
                  </a:lnTo>
                  <a:lnTo>
                    <a:pt x="0" y="170688"/>
                  </a:lnTo>
                  <a:lnTo>
                    <a:pt x="342900" y="170688"/>
                  </a:lnTo>
                  <a:lnTo>
                    <a:pt x="428243" y="85344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767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204459" y="4102607"/>
              <a:ext cx="428625" cy="170815"/>
            </a:xfrm>
            <a:custGeom>
              <a:avLst/>
              <a:gdLst/>
              <a:ahLst/>
              <a:cxnLst/>
              <a:rect l="l" t="t" r="r" b="b"/>
              <a:pathLst>
                <a:path w="428625" h="170814">
                  <a:moveTo>
                    <a:pt x="0" y="0"/>
                  </a:moveTo>
                  <a:lnTo>
                    <a:pt x="342900" y="0"/>
                  </a:lnTo>
                  <a:lnTo>
                    <a:pt x="428243" y="85344"/>
                  </a:lnTo>
                  <a:lnTo>
                    <a:pt x="342900" y="170688"/>
                  </a:lnTo>
                  <a:lnTo>
                    <a:pt x="0" y="170688"/>
                  </a:lnTo>
                  <a:lnTo>
                    <a:pt x="85343" y="85344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590032" y="4102607"/>
              <a:ext cx="428625" cy="170815"/>
            </a:xfrm>
            <a:custGeom>
              <a:avLst/>
              <a:gdLst/>
              <a:ahLst/>
              <a:cxnLst/>
              <a:rect l="l" t="t" r="r" b="b"/>
              <a:pathLst>
                <a:path w="428625" h="170814">
                  <a:moveTo>
                    <a:pt x="342900" y="0"/>
                  </a:moveTo>
                  <a:lnTo>
                    <a:pt x="0" y="0"/>
                  </a:lnTo>
                  <a:lnTo>
                    <a:pt x="85343" y="85344"/>
                  </a:lnTo>
                  <a:lnTo>
                    <a:pt x="0" y="170688"/>
                  </a:lnTo>
                  <a:lnTo>
                    <a:pt x="342900" y="170688"/>
                  </a:lnTo>
                  <a:lnTo>
                    <a:pt x="428243" y="85344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767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590032" y="4102607"/>
              <a:ext cx="428625" cy="170815"/>
            </a:xfrm>
            <a:custGeom>
              <a:avLst/>
              <a:gdLst/>
              <a:ahLst/>
              <a:cxnLst/>
              <a:rect l="l" t="t" r="r" b="b"/>
              <a:pathLst>
                <a:path w="428625" h="170814">
                  <a:moveTo>
                    <a:pt x="0" y="0"/>
                  </a:moveTo>
                  <a:lnTo>
                    <a:pt x="342900" y="0"/>
                  </a:lnTo>
                  <a:lnTo>
                    <a:pt x="428243" y="85344"/>
                  </a:lnTo>
                  <a:lnTo>
                    <a:pt x="342900" y="170688"/>
                  </a:lnTo>
                  <a:lnTo>
                    <a:pt x="0" y="170688"/>
                  </a:lnTo>
                  <a:lnTo>
                    <a:pt x="85343" y="85344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2684145" y="4066794"/>
            <a:ext cx="31889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8145" algn="l"/>
                <a:tab pos="783590" algn="l"/>
                <a:tab pos="1169670" algn="l"/>
                <a:tab pos="1555750" algn="l"/>
                <a:tab pos="1941195" algn="l"/>
                <a:tab pos="2327275" algn="l"/>
                <a:tab pos="2712720" algn="l"/>
                <a:tab pos="3098165" algn="l"/>
              </a:tabLst>
            </a:pPr>
            <a:r>
              <a:rPr sz="1200" b="1" spc="-5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200" b="1" spc="-5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200" b="1" spc="-5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200" b="1" spc="-50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200" b="1" spc="-5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200" b="1" spc="-50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200" b="1" spc="-50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200" b="1" spc="-5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200" b="1" spc="-50" dirty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205728" y="4117847"/>
            <a:ext cx="5968365" cy="2687320"/>
          </a:xfrm>
          <a:prstGeom prst="rect">
            <a:avLst/>
          </a:prstGeom>
          <a:solidFill>
            <a:srgbClr val="FFFFFF"/>
          </a:solidFill>
          <a:ln w="12192">
            <a:solidFill>
              <a:srgbClr val="0048B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263525" algn="ctr">
              <a:lnSpc>
                <a:spcPct val="100000"/>
              </a:lnSpc>
              <a:spcBef>
                <a:spcPts val="1430"/>
              </a:spcBef>
            </a:pP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Include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an image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or</a:t>
            </a:r>
            <a:r>
              <a:rPr sz="1800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diagram,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as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 applicable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0452" y="4976876"/>
            <a:ext cx="41033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7165" indent="-165100">
              <a:lnSpc>
                <a:spcPct val="100000"/>
              </a:lnSpc>
              <a:spcBef>
                <a:spcPts val="95"/>
              </a:spcBef>
              <a:buChar char="•"/>
              <a:tabLst>
                <a:tab pos="177800" algn="l"/>
              </a:tabLst>
            </a:pPr>
            <a:r>
              <a:rPr sz="1000" dirty="0">
                <a:latin typeface="Calibri"/>
                <a:cs typeface="Calibri"/>
              </a:rPr>
              <a:t>State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rationale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for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determining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entry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and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exit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points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for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this</a:t>
            </a:r>
            <a:r>
              <a:rPr sz="1000" spc="-4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project.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0452" y="5281676"/>
            <a:ext cx="53143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7165" indent="-165100">
              <a:lnSpc>
                <a:spcPct val="100000"/>
              </a:lnSpc>
              <a:spcBef>
                <a:spcPts val="95"/>
              </a:spcBef>
              <a:buChar char="•"/>
              <a:tabLst>
                <a:tab pos="177800" algn="l"/>
              </a:tabLst>
            </a:pPr>
            <a:r>
              <a:rPr sz="1000" dirty="0">
                <a:latin typeface="Calibri"/>
                <a:cs typeface="Calibri"/>
              </a:rPr>
              <a:t>Describe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current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state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art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and</a:t>
            </a:r>
            <a:r>
              <a:rPr sz="1000" spc="-4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explain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how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this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technology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advances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that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state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of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the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20" dirty="0">
                <a:latin typeface="Calibri"/>
                <a:cs typeface="Calibri"/>
              </a:rPr>
              <a:t>art.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22651" y="6485204"/>
            <a:ext cx="6066155" cy="346075"/>
            <a:chOff x="22651" y="6485204"/>
            <a:chExt cx="6066155" cy="346075"/>
          </a:xfrm>
        </p:grpSpPr>
        <p:sp>
          <p:nvSpPr>
            <p:cNvPr id="45" name="object 45"/>
            <p:cNvSpPr/>
            <p:nvPr/>
          </p:nvSpPr>
          <p:spPr>
            <a:xfrm>
              <a:off x="3768471" y="6497911"/>
              <a:ext cx="2294890" cy="307975"/>
            </a:xfrm>
            <a:custGeom>
              <a:avLst/>
              <a:gdLst/>
              <a:ahLst/>
              <a:cxnLst/>
              <a:rect l="l" t="t" r="r" b="b"/>
              <a:pathLst>
                <a:path w="2294890" h="307975">
                  <a:moveTo>
                    <a:pt x="2294381" y="0"/>
                  </a:moveTo>
                  <a:lnTo>
                    <a:pt x="0" y="0"/>
                  </a:lnTo>
                  <a:lnTo>
                    <a:pt x="0" y="307441"/>
                  </a:lnTo>
                  <a:lnTo>
                    <a:pt x="2294381" y="307441"/>
                  </a:lnTo>
                  <a:lnTo>
                    <a:pt x="2294381" y="0"/>
                  </a:lnTo>
                  <a:close/>
                </a:path>
              </a:pathLst>
            </a:custGeom>
            <a:solidFill>
              <a:srgbClr val="0066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1701" y="6491554"/>
              <a:ext cx="6028055" cy="333375"/>
            </a:xfrm>
            <a:custGeom>
              <a:avLst/>
              <a:gdLst/>
              <a:ahLst/>
              <a:cxnLst/>
              <a:rect l="l" t="t" r="r" b="b"/>
              <a:pathLst>
                <a:path w="6028055" h="333375">
                  <a:moveTo>
                    <a:pt x="3726769" y="0"/>
                  </a:moveTo>
                  <a:lnTo>
                    <a:pt x="3726769" y="332849"/>
                  </a:lnTo>
                </a:path>
                <a:path w="6028055" h="333375">
                  <a:moveTo>
                    <a:pt x="6350" y="0"/>
                  </a:moveTo>
                  <a:lnTo>
                    <a:pt x="6350" y="332849"/>
                  </a:lnTo>
                </a:path>
                <a:path w="6028055" h="333375">
                  <a:moveTo>
                    <a:pt x="6021151" y="0"/>
                  </a:moveTo>
                  <a:lnTo>
                    <a:pt x="6021151" y="332849"/>
                  </a:lnTo>
                </a:path>
                <a:path w="6028055" h="333375">
                  <a:moveTo>
                    <a:pt x="0" y="6349"/>
                  </a:moveTo>
                  <a:lnTo>
                    <a:pt x="6027501" y="634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1701" y="6805353"/>
              <a:ext cx="6028055" cy="0"/>
            </a:xfrm>
            <a:custGeom>
              <a:avLst/>
              <a:gdLst/>
              <a:ahLst/>
              <a:cxnLst/>
              <a:rect l="l" t="t" r="r" b="b"/>
              <a:pathLst>
                <a:path w="6028055">
                  <a:moveTo>
                    <a:pt x="0" y="0"/>
                  </a:moveTo>
                  <a:lnTo>
                    <a:pt x="6027501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54401" y="6504254"/>
            <a:ext cx="3707765" cy="282575"/>
          </a:xfrm>
          <a:prstGeom prst="rect">
            <a:avLst/>
          </a:prstGeom>
          <a:solidFill>
            <a:srgbClr val="0066FF"/>
          </a:solidFill>
        </p:spPr>
        <p:txBody>
          <a:bodyPr vert="horz" wrap="square" lIns="0" tIns="28575" rIns="0" bIns="0" rtlCol="0">
            <a:spAutoFit/>
          </a:bodyPr>
          <a:lstStyle/>
          <a:p>
            <a:pPr marL="147955">
              <a:lnSpc>
                <a:spcPct val="100000"/>
              </a:lnSpc>
              <a:spcBef>
                <a:spcPts val="225"/>
              </a:spcBef>
            </a:pP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Proof</a:t>
            </a:r>
            <a:r>
              <a:rPr sz="14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Concept</a:t>
            </a:r>
            <a:r>
              <a:rPr sz="14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14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available</a:t>
            </a:r>
            <a:r>
              <a:rPr sz="14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upon</a:t>
            </a:r>
            <a:r>
              <a:rPr sz="14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request?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574794" y="6520078"/>
            <a:ext cx="6813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YES</a:t>
            </a:r>
            <a:r>
              <a:rPr sz="14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14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7942" y="5806236"/>
            <a:ext cx="4176395" cy="346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85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Technology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Limitations</a:t>
            </a:r>
            <a:endParaRPr sz="1200">
              <a:latin typeface="Calibri"/>
              <a:cs typeface="Calibri"/>
            </a:endParaRPr>
          </a:p>
          <a:p>
            <a:pPr marL="241300" indent="-170815">
              <a:lnSpc>
                <a:spcPts val="1145"/>
              </a:lnSpc>
              <a:buFont typeface="Arial"/>
              <a:buChar char="•"/>
              <a:tabLst>
                <a:tab pos="241300" algn="l"/>
              </a:tabLst>
            </a:pPr>
            <a:r>
              <a:rPr sz="1000" dirty="0">
                <a:latin typeface="Calibri"/>
                <a:cs typeface="Calibri"/>
              </a:rPr>
              <a:t>State known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or</a:t>
            </a:r>
            <a:r>
              <a:rPr sz="1000" spc="-10" dirty="0">
                <a:latin typeface="Calibri"/>
                <a:cs typeface="Calibri"/>
              </a:rPr>
              <a:t> possible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technology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limitations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with your</a:t>
            </a:r>
            <a:r>
              <a:rPr sz="1000" spc="-10" dirty="0">
                <a:latin typeface="Calibri"/>
                <a:cs typeface="Calibri"/>
              </a:rPr>
              <a:t> proposed solution.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149213" y="2733801"/>
            <a:ext cx="0" cy="1153160"/>
          </a:xfrm>
          <a:custGeom>
            <a:avLst/>
            <a:gdLst/>
            <a:ahLst/>
            <a:cxnLst/>
            <a:rect l="l" t="t" r="r" b="b"/>
            <a:pathLst>
              <a:path h="1153160">
                <a:moveTo>
                  <a:pt x="0" y="0"/>
                </a:moveTo>
                <a:lnTo>
                  <a:pt x="0" y="115265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78739" y="2376297"/>
            <a:ext cx="510730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Delete</a:t>
            </a:r>
            <a:r>
              <a:rPr sz="1400" b="1" u="sng" spc="-5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section</a:t>
            </a:r>
            <a:r>
              <a:rPr sz="1400" b="1" u="sng" spc="-3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400" b="1" u="sng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descriptions</a:t>
            </a:r>
            <a:r>
              <a:rPr sz="14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sz="14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replace</a:t>
            </a:r>
            <a:r>
              <a:rPr sz="1400" b="1" spc="-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with</a:t>
            </a:r>
            <a:r>
              <a:rPr sz="14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your</a:t>
            </a:r>
            <a:r>
              <a:rPr sz="14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own</a:t>
            </a:r>
            <a:r>
              <a:rPr sz="1400" b="1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text.</a:t>
            </a:r>
            <a:r>
              <a:rPr sz="1400" b="1" spc="25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35" dirty="0">
                <a:solidFill>
                  <a:srgbClr val="C00000"/>
                </a:solidFill>
                <a:latin typeface="Calibri"/>
                <a:cs typeface="Calibri"/>
              </a:rPr>
              <a:t>You </a:t>
            </a:r>
            <a:r>
              <a:rPr sz="1400" b="1" spc="-25" dirty="0">
                <a:solidFill>
                  <a:srgbClr val="C00000"/>
                </a:solidFill>
                <a:latin typeface="Calibri"/>
                <a:cs typeface="Calibri"/>
              </a:rPr>
              <a:t>may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change</a:t>
            </a:r>
            <a:r>
              <a:rPr sz="14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sz="14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size</a:t>
            </a:r>
            <a:r>
              <a:rPr sz="14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sz="14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sections,</a:t>
            </a:r>
            <a:r>
              <a:rPr sz="14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but</a:t>
            </a:r>
            <a:r>
              <a:rPr sz="14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all </a:t>
            </a:r>
            <a:r>
              <a:rPr sz="1400" b="1" spc="-10" dirty="0">
                <a:solidFill>
                  <a:srgbClr val="C00000"/>
                </a:solidFill>
                <a:latin typeface="Calibri"/>
                <a:cs typeface="Calibri"/>
              </a:rPr>
              <a:t>information</a:t>
            </a:r>
            <a:r>
              <a:rPr sz="1400" b="1" spc="-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must</a:t>
            </a:r>
            <a:r>
              <a:rPr sz="14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be</a:t>
            </a:r>
            <a:r>
              <a:rPr sz="14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Calibri"/>
                <a:cs typeface="Calibri"/>
              </a:rPr>
              <a:t>covered.</a:t>
            </a:r>
            <a:endParaRPr sz="1400" dirty="0">
              <a:latin typeface="Calibri"/>
              <a:cs typeface="Calibri"/>
            </a:endParaRPr>
          </a:p>
        </p:txBody>
      </p:sp>
      <p:pic>
        <p:nvPicPr>
          <p:cNvPr id="53" name="object 5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961132" y="201142"/>
            <a:ext cx="2965704" cy="595909"/>
          </a:xfrm>
          <a:prstGeom prst="rect">
            <a:avLst/>
          </a:prstGeom>
        </p:spPr>
      </p:pic>
      <p:graphicFrame>
        <p:nvGraphicFramePr>
          <p:cNvPr id="54" name="object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891028"/>
              </p:ext>
            </p:extLst>
          </p:nvPr>
        </p:nvGraphicFramePr>
        <p:xfrm>
          <a:off x="2988182" y="227584"/>
          <a:ext cx="2965704" cy="474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0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749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NDCEE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Funds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Request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($K)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20" dirty="0">
                          <a:latin typeface="Calibri"/>
                          <a:cs typeface="Calibri"/>
                        </a:rPr>
                        <a:t>Year</a:t>
                      </a:r>
                      <a:r>
                        <a:rPr sz="12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0" dirty="0">
                          <a:latin typeface="Calibri"/>
                          <a:cs typeface="Calibri"/>
                        </a:rPr>
                        <a:t>1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b="1" spc="-20" dirty="0">
                          <a:latin typeface="Calibri"/>
                          <a:cs typeface="Calibri"/>
                        </a:rPr>
                        <a:t>Year</a:t>
                      </a:r>
                      <a:r>
                        <a:rPr sz="1200" b="1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4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5" name="object 55"/>
          <p:cNvSpPr txBox="1"/>
          <p:nvPr/>
        </p:nvSpPr>
        <p:spPr>
          <a:xfrm>
            <a:off x="6214998" y="972439"/>
            <a:ext cx="2361565" cy="346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85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Technical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Approach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145"/>
              </a:lnSpc>
            </a:pPr>
            <a:r>
              <a:rPr sz="1000" dirty="0">
                <a:latin typeface="Calibri"/>
                <a:cs typeface="Calibri"/>
              </a:rPr>
              <a:t>Include </a:t>
            </a:r>
            <a:r>
              <a:rPr sz="1000" spc="-10" dirty="0">
                <a:latin typeface="Calibri"/>
                <a:cs typeface="Calibri"/>
              </a:rPr>
              <a:t>proposed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phases/steps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in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this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project</a:t>
            </a:r>
            <a:endParaRPr sz="1000">
              <a:latin typeface="Calibri"/>
              <a:cs typeface="Calibri"/>
            </a:endParaRPr>
          </a:p>
        </p:txBody>
      </p:sp>
      <p:graphicFrame>
        <p:nvGraphicFramePr>
          <p:cNvPr id="56" name="object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740074"/>
              </p:ext>
            </p:extLst>
          </p:nvPr>
        </p:nvGraphicFramePr>
        <p:xfrm>
          <a:off x="6136513" y="2733801"/>
          <a:ext cx="6043295" cy="1137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6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0180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Primary?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Service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3937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Need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817244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Documentation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580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Yes/No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7747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12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580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Yes/No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7747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152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580"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Yes/No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7747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7349094" y="2871524"/>
            <a:ext cx="461430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100" b="1" dirty="0">
                <a:solidFill>
                  <a:srgbClr val="C00000"/>
                </a:solidFill>
                <a:cs typeface="Arial" panose="020B0604020202020204" pitchFamily="34" charset="0"/>
              </a:rPr>
              <a:t>For each Service that this project can benefit, state the need and the supporting documentation or source that validates that there is a need.  Include regulatory driver, if applicable.  Mark primary DoD transition partner (the agency that will sign the TA) in left column.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5180E635-6DE9-5468-6187-7EC7D4BC59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762" y="177800"/>
            <a:ext cx="1280160" cy="6179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807719"/>
            <a:ext cx="12197080" cy="6070600"/>
            <a:chOff x="0" y="807719"/>
            <a:chExt cx="12197080" cy="607060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807719"/>
              <a:ext cx="12191238" cy="18821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2330183"/>
              <a:ext cx="12192000" cy="18365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7432" y="2400300"/>
              <a:ext cx="12164695" cy="45720"/>
            </a:xfrm>
            <a:custGeom>
              <a:avLst/>
              <a:gdLst/>
              <a:ahLst/>
              <a:cxnLst/>
              <a:rect l="l" t="t" r="r" b="b"/>
              <a:pathLst>
                <a:path w="12164695" h="45719">
                  <a:moveTo>
                    <a:pt x="0" y="45720"/>
                  </a:moveTo>
                  <a:lnTo>
                    <a:pt x="12164568" y="45720"/>
                  </a:lnTo>
                  <a:lnTo>
                    <a:pt x="12164568" y="0"/>
                  </a:lnTo>
                  <a:lnTo>
                    <a:pt x="0" y="0"/>
                  </a:lnTo>
                  <a:lnTo>
                    <a:pt x="0" y="457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432" y="2400300"/>
              <a:ext cx="12164695" cy="45720"/>
            </a:xfrm>
            <a:custGeom>
              <a:avLst/>
              <a:gdLst/>
              <a:ahLst/>
              <a:cxnLst/>
              <a:rect l="l" t="t" r="r" b="b"/>
              <a:pathLst>
                <a:path w="12164695" h="45719">
                  <a:moveTo>
                    <a:pt x="0" y="45720"/>
                  </a:moveTo>
                  <a:lnTo>
                    <a:pt x="12164568" y="45720"/>
                  </a:lnTo>
                </a:path>
                <a:path w="12164695" h="45719">
                  <a:moveTo>
                    <a:pt x="12164568" y="0"/>
                  </a:moveTo>
                  <a:lnTo>
                    <a:pt x="0" y="0"/>
                  </a:lnTo>
                  <a:lnTo>
                    <a:pt x="0" y="4572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2179" y="833627"/>
              <a:ext cx="186677" cy="602437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096761" y="899921"/>
              <a:ext cx="20320" cy="5958840"/>
            </a:xfrm>
            <a:custGeom>
              <a:avLst/>
              <a:gdLst/>
              <a:ahLst/>
              <a:cxnLst/>
              <a:rect l="l" t="t" r="r" b="b"/>
              <a:pathLst>
                <a:path w="20320" h="5958840">
                  <a:moveTo>
                    <a:pt x="0" y="0"/>
                  </a:moveTo>
                  <a:lnTo>
                    <a:pt x="19812" y="595884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95305">
              <a:lnSpc>
                <a:spcPct val="100000"/>
              </a:lnSpc>
              <a:spcBef>
                <a:spcPts val="100"/>
              </a:spcBef>
            </a:pPr>
            <a:r>
              <a:rPr dirty="0"/>
              <a:t>Project</a:t>
            </a:r>
            <a:r>
              <a:rPr spc="-45" dirty="0"/>
              <a:t> </a:t>
            </a:r>
            <a:r>
              <a:rPr spc="-10" dirty="0"/>
              <a:t>Title</a:t>
            </a: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773174"/>
              </p:ext>
            </p:extLst>
          </p:nvPr>
        </p:nvGraphicFramePr>
        <p:xfrm>
          <a:off x="6205728" y="4837810"/>
          <a:ext cx="5895339" cy="15659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5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96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Name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0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Role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0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Service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0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Organization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28575" marR="979169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0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Email Phone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6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Lead</a:t>
                      </a:r>
                      <a:r>
                        <a:rPr sz="10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Proj</a:t>
                      </a:r>
                      <a:r>
                        <a:rPr sz="1050" spc="-25" dirty="0">
                          <a:latin typeface="Calibri"/>
                          <a:cs typeface="Calibri"/>
                        </a:rPr>
                        <a:t> Mgr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lang="en-US" sz="105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Agency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6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FF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Financial</a:t>
                      </a:r>
                      <a:r>
                        <a:rPr sz="10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25" dirty="0">
                          <a:latin typeface="Calibri"/>
                          <a:cs typeface="Calibri"/>
                        </a:rPr>
                        <a:t>POC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050" dirty="0">
                          <a:latin typeface="+mj-lt"/>
                          <a:cs typeface="Times New Roman"/>
                        </a:rPr>
                        <a:t> DoD Agency</a:t>
                      </a:r>
                      <a:endParaRPr sz="1050" dirty="0">
                        <a:latin typeface="+mj-lt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2" name="object 12"/>
          <p:cNvGrpSpPr/>
          <p:nvPr/>
        </p:nvGrpSpPr>
        <p:grpSpPr>
          <a:xfrm>
            <a:off x="0" y="24371"/>
            <a:ext cx="12197080" cy="4112895"/>
            <a:chOff x="0" y="24371"/>
            <a:chExt cx="12197080" cy="4112895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3953243"/>
              <a:ext cx="12192000" cy="18365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7432" y="4023360"/>
              <a:ext cx="12164695" cy="45720"/>
            </a:xfrm>
            <a:custGeom>
              <a:avLst/>
              <a:gdLst/>
              <a:ahLst/>
              <a:cxnLst/>
              <a:rect l="l" t="t" r="r" b="b"/>
              <a:pathLst>
                <a:path w="12164695" h="45720">
                  <a:moveTo>
                    <a:pt x="0" y="45719"/>
                  </a:moveTo>
                  <a:lnTo>
                    <a:pt x="12164568" y="45719"/>
                  </a:lnTo>
                  <a:lnTo>
                    <a:pt x="12164568" y="0"/>
                  </a:lnTo>
                  <a:lnTo>
                    <a:pt x="0" y="0"/>
                  </a:lnTo>
                  <a:lnTo>
                    <a:pt x="0" y="457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7432" y="4023360"/>
              <a:ext cx="12164695" cy="45720"/>
            </a:xfrm>
            <a:custGeom>
              <a:avLst/>
              <a:gdLst/>
              <a:ahLst/>
              <a:cxnLst/>
              <a:rect l="l" t="t" r="r" b="b"/>
              <a:pathLst>
                <a:path w="12164695" h="45720">
                  <a:moveTo>
                    <a:pt x="0" y="45719"/>
                  </a:moveTo>
                  <a:lnTo>
                    <a:pt x="12164568" y="45719"/>
                  </a:lnTo>
                </a:path>
                <a:path w="12164695" h="45720">
                  <a:moveTo>
                    <a:pt x="12164568" y="0"/>
                  </a:moveTo>
                  <a:lnTo>
                    <a:pt x="0" y="0"/>
                  </a:lnTo>
                  <a:lnTo>
                    <a:pt x="0" y="45719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33855" y="24371"/>
              <a:ext cx="1943862" cy="1059954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1535430" y="177800"/>
            <a:ext cx="1295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FY2</a:t>
            </a:r>
            <a:r>
              <a:rPr lang="en-US" b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Funding</a:t>
            </a:r>
            <a:endParaRPr sz="1800" dirty="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Proposal</a:t>
            </a:r>
            <a:endParaRPr sz="1800" dirty="0">
              <a:latin typeface="Calibri"/>
              <a:cs typeface="Calibri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829315"/>
              </p:ext>
            </p:extLst>
          </p:nvPr>
        </p:nvGraphicFramePr>
        <p:xfrm>
          <a:off x="48400" y="4334764"/>
          <a:ext cx="5992719" cy="9334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0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7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6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629">
                <a:tc>
                  <a:txBody>
                    <a:bodyPr/>
                    <a:lstStyle/>
                    <a:p>
                      <a:pPr marL="91440" marR="120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0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Signatory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673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Service</a:t>
                      </a:r>
                      <a:r>
                        <a:rPr sz="105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&amp;</a:t>
                      </a:r>
                      <a:r>
                        <a:rPr sz="105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Organization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577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0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Level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0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Title/Role</a:t>
                      </a:r>
                      <a:endParaRPr sz="1050" dirty="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60"/>
                        </a:spcBef>
                        <a:tabLst>
                          <a:tab pos="1071245" algn="l"/>
                        </a:tabLst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S&amp;T</a:t>
                      </a:r>
                      <a:r>
                        <a:rPr sz="10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(Lab)</a:t>
                      </a:r>
                      <a:r>
                        <a:rPr sz="1000" b="1" dirty="0">
                          <a:latin typeface="Calibri"/>
                          <a:cs typeface="Calibri"/>
                        </a:rPr>
                        <a:t>	</a:t>
                      </a:r>
                      <a:endParaRPr sz="1500" baseline="5555" dirty="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pPr marL="91440" marR="1206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00" b="1" dirty="0">
                          <a:latin typeface="Calibri"/>
                          <a:cs typeface="Calibri"/>
                        </a:rPr>
                        <a:t>Transition</a:t>
                      </a:r>
                      <a:r>
                        <a:rPr sz="10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Partner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object 22"/>
          <p:cNvSpPr txBox="1"/>
          <p:nvPr/>
        </p:nvSpPr>
        <p:spPr>
          <a:xfrm>
            <a:off x="67462" y="4109084"/>
            <a:ext cx="13931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Transition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Agreement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10046" y="4086859"/>
            <a:ext cx="573087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4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Points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of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Contact</a:t>
            </a:r>
            <a:endParaRPr sz="1200" dirty="0">
              <a:latin typeface="Calibri"/>
              <a:cs typeface="Calibri"/>
            </a:endParaRPr>
          </a:p>
          <a:p>
            <a:pPr marL="27305" marR="5080">
              <a:lnSpc>
                <a:spcPts val="1320"/>
              </a:lnSpc>
              <a:spcBef>
                <a:spcPts val="40"/>
              </a:spcBef>
            </a:pP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Include</a:t>
            </a:r>
            <a:r>
              <a:rPr sz="11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0000"/>
                </a:solidFill>
                <a:latin typeface="Calibri"/>
                <a:cs typeface="Calibri"/>
              </a:rPr>
              <a:t>information</a:t>
            </a:r>
            <a:r>
              <a:rPr sz="1100" b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for</a:t>
            </a:r>
            <a:r>
              <a:rPr sz="11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each</a:t>
            </a:r>
            <a:r>
              <a:rPr sz="11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organization</a:t>
            </a:r>
            <a:r>
              <a:rPr sz="1100" b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that</a:t>
            </a:r>
            <a:r>
              <a:rPr sz="11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will</a:t>
            </a:r>
            <a:r>
              <a:rPr sz="11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receive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NDCEE</a:t>
            </a:r>
            <a:r>
              <a:rPr sz="11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funds.</a:t>
            </a:r>
            <a:r>
              <a:rPr sz="1100" b="1" spc="229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Must</a:t>
            </a:r>
            <a:r>
              <a:rPr sz="11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include</a:t>
            </a:r>
            <a:r>
              <a:rPr sz="11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Lead</a:t>
            </a:r>
            <a:r>
              <a:rPr sz="11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PM,</a:t>
            </a:r>
            <a:r>
              <a:rPr sz="11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spc="-25" dirty="0">
                <a:solidFill>
                  <a:srgbClr val="FF0000"/>
                </a:solidFill>
                <a:latin typeface="Calibri"/>
                <a:cs typeface="Calibri"/>
              </a:rPr>
              <a:t>and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financial</a:t>
            </a:r>
            <a:r>
              <a:rPr sz="110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POC</a:t>
            </a:r>
            <a:r>
              <a:rPr sz="11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for</a:t>
            </a:r>
            <a:r>
              <a:rPr sz="11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each</a:t>
            </a:r>
            <a:r>
              <a:rPr sz="11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funding</a:t>
            </a:r>
            <a:r>
              <a:rPr sz="11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recipient.</a:t>
            </a:r>
            <a:r>
              <a:rPr sz="1100" b="1" spc="2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Note</a:t>
            </a:r>
            <a:r>
              <a:rPr sz="11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that</a:t>
            </a:r>
            <a:r>
              <a:rPr sz="11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NDCEE</a:t>
            </a:r>
            <a:r>
              <a:rPr sz="11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provides</a:t>
            </a:r>
            <a:r>
              <a:rPr sz="11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funds</a:t>
            </a:r>
            <a:r>
              <a:rPr sz="11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directly</a:t>
            </a:r>
            <a:r>
              <a:rPr sz="11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to</a:t>
            </a:r>
            <a:r>
              <a:rPr sz="11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spc="-25" dirty="0">
                <a:solidFill>
                  <a:srgbClr val="FF0000"/>
                </a:solidFill>
                <a:latin typeface="Calibri"/>
                <a:cs typeface="Calibri"/>
              </a:rPr>
              <a:t>DoD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organizations.</a:t>
            </a:r>
            <a:r>
              <a:rPr sz="1100" b="1" spc="2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11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DoD</a:t>
            </a:r>
            <a:r>
              <a:rPr sz="11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0000"/>
                </a:solidFill>
                <a:latin typeface="Calibri"/>
                <a:cs typeface="Calibri"/>
              </a:rPr>
              <a:t>organization</a:t>
            </a:r>
            <a:r>
              <a:rPr sz="1100" b="1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recipient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is</a:t>
            </a:r>
            <a:r>
              <a:rPr sz="11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responsible</a:t>
            </a:r>
            <a:r>
              <a:rPr sz="11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for</a:t>
            </a:r>
            <a:r>
              <a:rPr sz="11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all</a:t>
            </a:r>
            <a:r>
              <a:rPr sz="11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contractual</a:t>
            </a:r>
            <a:r>
              <a:rPr sz="11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b="1" spc="-10" dirty="0">
                <a:solidFill>
                  <a:srgbClr val="FF0000"/>
                </a:solidFill>
                <a:latin typeface="Calibri"/>
                <a:cs typeface="Calibri"/>
              </a:rPr>
              <a:t>arrangements.</a:t>
            </a:r>
            <a:endParaRPr sz="1100" b="1" dirty="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3558" y="950230"/>
            <a:ext cx="4043679" cy="527050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200" b="1" dirty="0">
                <a:latin typeface="Calibri"/>
                <a:cs typeface="Calibri"/>
              </a:rPr>
              <a:t>Mission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/ </a:t>
            </a:r>
            <a:r>
              <a:rPr sz="1200" b="1" spc="-10" dirty="0">
                <a:latin typeface="Calibri"/>
                <a:cs typeface="Calibri"/>
              </a:rPr>
              <a:t>Readiness</a:t>
            </a:r>
            <a:endParaRPr sz="1200">
              <a:latin typeface="Calibri"/>
              <a:cs typeface="Calibri"/>
            </a:endParaRPr>
          </a:p>
          <a:p>
            <a:pPr marL="132080" indent="-114935">
              <a:lnSpc>
                <a:spcPct val="100000"/>
              </a:lnSpc>
              <a:spcBef>
                <a:spcPts val="590"/>
              </a:spcBef>
              <a:buFont typeface="Arial"/>
              <a:buChar char="•"/>
              <a:tabLst>
                <a:tab pos="132715" algn="l"/>
              </a:tabLst>
            </a:pPr>
            <a:r>
              <a:rPr sz="1000" dirty="0">
                <a:latin typeface="Calibri"/>
                <a:cs typeface="Calibri"/>
              </a:rPr>
              <a:t>See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scoring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criteria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details.</a:t>
            </a:r>
            <a:r>
              <a:rPr sz="1000" spc="1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Explain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how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your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project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addresses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this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criteria.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4168" y="2409047"/>
            <a:ext cx="4052570" cy="50673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1200" b="1" spc="-10" dirty="0">
                <a:latin typeface="Calibri"/>
                <a:cs typeface="Calibri"/>
              </a:rPr>
              <a:t>Transition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Potential</a:t>
            </a:r>
            <a:endParaRPr sz="1200" dirty="0">
              <a:latin typeface="Calibri"/>
              <a:cs typeface="Calibri"/>
            </a:endParaRPr>
          </a:p>
          <a:p>
            <a:pPr marL="138430" indent="-114935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139065" algn="l"/>
              </a:tabLst>
            </a:pPr>
            <a:r>
              <a:rPr sz="1000" dirty="0">
                <a:latin typeface="Calibri"/>
                <a:cs typeface="Calibri"/>
              </a:rPr>
              <a:t>See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scoring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criteria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details.</a:t>
            </a:r>
            <a:r>
              <a:rPr sz="1000" spc="17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Explain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how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your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project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addresses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this</a:t>
            </a:r>
            <a:r>
              <a:rPr sz="1000" spc="-3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criteria.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194805" y="945413"/>
            <a:ext cx="4065904" cy="49974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1200" b="1" spc="-10" dirty="0">
                <a:latin typeface="Calibri"/>
                <a:cs typeface="Calibri"/>
              </a:rPr>
              <a:t>Technical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Quality</a:t>
            </a:r>
            <a:endParaRPr sz="1200">
              <a:latin typeface="Calibri"/>
              <a:cs typeface="Calibri"/>
            </a:endParaRPr>
          </a:p>
          <a:p>
            <a:pPr marL="153670" indent="-114935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154305" algn="l"/>
              </a:tabLst>
            </a:pPr>
            <a:r>
              <a:rPr sz="1000" dirty="0">
                <a:latin typeface="Calibri"/>
                <a:cs typeface="Calibri"/>
              </a:rPr>
              <a:t>See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scoring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criteria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details.</a:t>
            </a:r>
            <a:r>
              <a:rPr sz="1000" spc="1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Explain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how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your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project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addresses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this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criteria.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187185" y="2430488"/>
            <a:ext cx="4038600" cy="45910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525"/>
              </a:spcBef>
            </a:pPr>
            <a:r>
              <a:rPr sz="1200" b="1" dirty="0">
                <a:latin typeface="Calibri"/>
                <a:cs typeface="Calibri"/>
              </a:rPr>
              <a:t>Modernization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/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Innovation</a:t>
            </a:r>
            <a:endParaRPr sz="1200">
              <a:latin typeface="Calibri"/>
              <a:cs typeface="Calibri"/>
            </a:endParaRPr>
          </a:p>
          <a:p>
            <a:pPr marL="127000" indent="-114300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127000" algn="l"/>
              </a:tabLst>
            </a:pPr>
            <a:r>
              <a:rPr sz="1000" dirty="0">
                <a:latin typeface="Calibri"/>
                <a:cs typeface="Calibri"/>
              </a:rPr>
              <a:t>See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scoring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criteria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details.</a:t>
            </a:r>
            <a:r>
              <a:rPr sz="1000" spc="18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Explain</a:t>
            </a:r>
            <a:r>
              <a:rPr sz="1000" spc="-4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how</a:t>
            </a:r>
            <a:r>
              <a:rPr sz="1000" spc="-25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your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project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addresses</a:t>
            </a:r>
            <a:r>
              <a:rPr sz="1000" spc="-2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this</a:t>
            </a:r>
            <a:r>
              <a:rPr sz="1000" spc="-3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criteria.</a:t>
            </a:r>
            <a:endParaRPr sz="1000">
              <a:latin typeface="Calibri"/>
              <a:cs typeface="Calibri"/>
            </a:endParaRPr>
          </a:p>
        </p:txBody>
      </p:sp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37193" y="5433186"/>
          <a:ext cx="6003925" cy="11785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4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5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9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4629">
                <a:tc>
                  <a:txBody>
                    <a:bodyPr/>
                    <a:lstStyle/>
                    <a:p>
                      <a:pPr marL="45275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FUNDING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78486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Executing</a:t>
                      </a:r>
                      <a:r>
                        <a:rPr sz="105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Agency</a:t>
                      </a:r>
                      <a:r>
                        <a:rPr sz="105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0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Source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r>
                        <a:rPr sz="10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0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($K)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r>
                        <a:rPr sz="10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05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($K)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b="1" spc="-10" dirty="0">
                          <a:latin typeface="Calibri"/>
                          <a:cs typeface="Calibri"/>
                        </a:rPr>
                        <a:t>In-House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Include</a:t>
                      </a:r>
                      <a:r>
                        <a:rPr sz="10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agency(ies)</a:t>
                      </a:r>
                      <a:r>
                        <a:rPr sz="10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that</a:t>
                      </a:r>
                      <a:r>
                        <a:rPr sz="10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will</a:t>
                      </a:r>
                      <a:r>
                        <a:rPr sz="10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receive</a:t>
                      </a:r>
                      <a:r>
                        <a:rPr sz="10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NDCEE</a:t>
                      </a:r>
                      <a:r>
                        <a:rPr sz="10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funds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0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0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050" b="1" spc="-10" dirty="0">
                          <a:latin typeface="Calibri"/>
                          <a:cs typeface="Calibri"/>
                        </a:rPr>
                        <a:t> Contract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FF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40576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Confirm</a:t>
                      </a:r>
                      <a:r>
                        <a:rPr sz="105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that</a:t>
                      </a:r>
                      <a:r>
                        <a:rPr sz="10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you</a:t>
                      </a:r>
                      <a:r>
                        <a:rPr sz="10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have</a:t>
                      </a:r>
                      <a:r>
                        <a:rPr sz="10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an</a:t>
                      </a:r>
                      <a:r>
                        <a:rPr sz="10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active</a:t>
                      </a:r>
                      <a:r>
                        <a:rPr sz="10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contract</a:t>
                      </a:r>
                      <a:r>
                        <a:rPr sz="10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050" spc="-20" dirty="0">
                          <a:latin typeface="Calibri"/>
                          <a:cs typeface="Calibri"/>
                        </a:rPr>
                        <a:t> state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anticipated</a:t>
                      </a:r>
                      <a:r>
                        <a:rPr sz="10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contract</a:t>
                      </a:r>
                      <a:r>
                        <a:rPr sz="10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award</a:t>
                      </a:r>
                      <a:r>
                        <a:rPr sz="10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20" dirty="0">
                          <a:latin typeface="Calibri"/>
                          <a:cs typeface="Calibri"/>
                        </a:rPr>
                        <a:t>date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F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0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FF"/>
                    </a:solidFill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0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629"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50" b="1" dirty="0">
                          <a:latin typeface="Calibri"/>
                          <a:cs typeface="Calibri"/>
                        </a:rPr>
                        <a:t>Other</a:t>
                      </a:r>
                      <a:r>
                        <a:rPr sz="105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dirty="0">
                          <a:latin typeface="Calibri"/>
                          <a:cs typeface="Calibri"/>
                        </a:rPr>
                        <a:t>Leveraged</a:t>
                      </a:r>
                      <a:r>
                        <a:rPr sz="105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-10" dirty="0">
                          <a:latin typeface="Calibri"/>
                          <a:cs typeface="Calibri"/>
                        </a:rPr>
                        <a:t>Funds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Include</a:t>
                      </a:r>
                      <a:r>
                        <a:rPr sz="10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source</a:t>
                      </a:r>
                      <a:r>
                        <a:rPr sz="10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0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any</a:t>
                      </a:r>
                      <a:r>
                        <a:rPr sz="10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leveraged</a:t>
                      </a:r>
                      <a:r>
                        <a:rPr sz="10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funds</a:t>
                      </a:r>
                      <a:r>
                        <a:rPr sz="10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here.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pPr marR="20320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0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tc>
                  <a:txBody>
                    <a:bodyPr/>
                    <a:lstStyle/>
                    <a:p>
                      <a:pPr marR="1841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0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object 29"/>
          <p:cNvSpPr txBox="1"/>
          <p:nvPr/>
        </p:nvSpPr>
        <p:spPr>
          <a:xfrm>
            <a:off x="3766604" y="1730286"/>
            <a:ext cx="510413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Delete</a:t>
            </a:r>
            <a:r>
              <a:rPr sz="14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section</a:t>
            </a:r>
            <a:r>
              <a:rPr sz="14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descriptions</a:t>
            </a:r>
            <a:r>
              <a:rPr sz="1400" b="1" spc="-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sz="14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replace</a:t>
            </a:r>
            <a:r>
              <a:rPr sz="14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with</a:t>
            </a:r>
            <a:r>
              <a:rPr sz="14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your</a:t>
            </a:r>
            <a:r>
              <a:rPr sz="14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own</a:t>
            </a:r>
            <a:r>
              <a:rPr sz="1400" b="1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text.</a:t>
            </a:r>
            <a:r>
              <a:rPr sz="1400" b="1" spc="2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40" dirty="0">
                <a:solidFill>
                  <a:srgbClr val="C00000"/>
                </a:solidFill>
                <a:latin typeface="Calibri"/>
                <a:cs typeface="Calibri"/>
              </a:rPr>
              <a:t>You</a:t>
            </a:r>
            <a:r>
              <a:rPr sz="14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C00000"/>
                </a:solidFill>
                <a:latin typeface="Calibri"/>
                <a:cs typeface="Calibri"/>
              </a:rPr>
              <a:t>may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change</a:t>
            </a:r>
            <a:r>
              <a:rPr sz="14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the</a:t>
            </a:r>
            <a:r>
              <a:rPr sz="14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size</a:t>
            </a:r>
            <a:r>
              <a:rPr sz="14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sz="14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sections,</a:t>
            </a:r>
            <a:r>
              <a:rPr sz="14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but</a:t>
            </a:r>
            <a:r>
              <a:rPr sz="14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all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Calibri"/>
                <a:cs typeface="Calibri"/>
              </a:rPr>
              <a:t>information</a:t>
            </a:r>
            <a:r>
              <a:rPr sz="1400" b="1" spc="-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must</a:t>
            </a:r>
            <a:r>
              <a:rPr sz="14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be</a:t>
            </a:r>
            <a:r>
              <a:rPr sz="14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Calibri"/>
                <a:cs typeface="Calibri"/>
              </a:rPr>
              <a:t>covered.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33855" y="4530804"/>
            <a:ext cx="505107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C00000"/>
                </a:solidFill>
              </a:rPr>
              <a:t>Within 30 days of selection, projects require a draft transition agreement, compliant with the Army policy for Science and Technology Projects (27Jul21). One Service must sign Transition Agreement.  Signatory requirement on the Transition Partner side is a 1-star equivalent or Prog Exec Office (PEO).  See NDCEE Transition Agreement document for details.  Signed document is required within 90 days of receiving funding.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7900A9AB-0B07-3D88-8680-0E9CB7CE71C6}"/>
              </a:ext>
            </a:extLst>
          </p:cNvPr>
          <p:cNvPicPr preferRelativeResize="0"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167592"/>
            <a:ext cx="1280160" cy="6217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577</Words>
  <Application>Microsoft Office PowerPoint</Application>
  <PresentationFormat>Widescreen</PresentationFormat>
  <Paragraphs>86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Project Title</vt:lpstr>
      <vt:lpstr>Project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clayton.w.ferguson2</dc:creator>
  <cp:lastModifiedBy>Ferguson, Clayton W CIV USARMY IMCOM AEC (USA)</cp:lastModifiedBy>
  <cp:revision>8</cp:revision>
  <dcterms:created xsi:type="dcterms:W3CDTF">2022-03-29T16:49:38Z</dcterms:created>
  <dcterms:modified xsi:type="dcterms:W3CDTF">2023-10-10T15:36:02Z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2022-02-22T00:00:00Z</vt:filetime>
  </property>
  <property fmtid="{D5CDD505-2E9C-101B-9397-08002B2CF9AE}" pid="3" name="LastSaved">
    <vt:filetime>2022-03-29T00:00:00Z</vt:filetime>
  </property>
</Properties>
</file>