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88" r:id="rId5"/>
    <p:sldMasterId id="2147483850" r:id="rId6"/>
  </p:sldMasterIdLst>
  <p:notesMasterIdLst>
    <p:notesMasterId r:id="rId26"/>
  </p:notesMasterIdLst>
  <p:sldIdLst>
    <p:sldId id="348" r:id="rId7"/>
    <p:sldId id="359" r:id="rId8"/>
    <p:sldId id="329" r:id="rId9"/>
    <p:sldId id="344" r:id="rId10"/>
    <p:sldId id="345" r:id="rId11"/>
    <p:sldId id="347" r:id="rId12"/>
    <p:sldId id="352" r:id="rId13"/>
    <p:sldId id="356" r:id="rId14"/>
    <p:sldId id="300" r:id="rId15"/>
    <p:sldId id="353" r:id="rId16"/>
    <p:sldId id="331" r:id="rId17"/>
    <p:sldId id="333" r:id="rId18"/>
    <p:sldId id="320" r:id="rId19"/>
    <p:sldId id="328" r:id="rId20"/>
    <p:sldId id="338" r:id="rId21"/>
    <p:sldId id="340" r:id="rId22"/>
    <p:sldId id="342" r:id="rId23"/>
    <p:sldId id="354" r:id="rId24"/>
    <p:sldId id="349" r:id="rId25"/>
  </p:sldIdLst>
  <p:sldSz cx="15240000" cy="11430000"/>
  <p:notesSz cx="7010400" cy="9236075"/>
  <p:defaultTextStyle>
    <a:defPPr>
      <a:defRPr lang="en-US"/>
    </a:defPPr>
    <a:lvl1pPr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1pPr>
    <a:lvl2pPr marL="4572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2pPr>
    <a:lvl3pPr marL="9144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3pPr>
    <a:lvl4pPr marL="13716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4pPr>
    <a:lvl5pPr marL="1828800" algn="l" rtl="0" eaLnBrk="0" fontAlgn="base" hangingPunct="0">
      <a:spcBef>
        <a:spcPct val="0"/>
      </a:spcBef>
      <a:spcAft>
        <a:spcPct val="0"/>
      </a:spcAft>
      <a:defRPr sz="4400" kern="1200">
        <a:solidFill>
          <a:srgbClr val="000000"/>
        </a:solidFill>
        <a:latin typeface="Gill Sans" charset="0"/>
        <a:ea typeface="+mn-ea"/>
        <a:cs typeface="Heiti SC Light" charset="0"/>
        <a:sym typeface="Gill Sans" charset="0"/>
      </a:defRPr>
    </a:lvl5pPr>
    <a:lvl6pPr marL="2286000" algn="l" defTabSz="914400" rtl="0" eaLnBrk="1" latinLnBrk="0" hangingPunct="1">
      <a:defRPr sz="4400" kern="1200">
        <a:solidFill>
          <a:srgbClr val="000000"/>
        </a:solidFill>
        <a:latin typeface="Gill Sans" charset="0"/>
        <a:ea typeface="+mn-ea"/>
        <a:cs typeface="Heiti SC Light" charset="0"/>
        <a:sym typeface="Gill Sans" charset="0"/>
      </a:defRPr>
    </a:lvl6pPr>
    <a:lvl7pPr marL="2743200" algn="l" defTabSz="914400" rtl="0" eaLnBrk="1" latinLnBrk="0" hangingPunct="1">
      <a:defRPr sz="4400" kern="1200">
        <a:solidFill>
          <a:srgbClr val="000000"/>
        </a:solidFill>
        <a:latin typeface="Gill Sans" charset="0"/>
        <a:ea typeface="+mn-ea"/>
        <a:cs typeface="Heiti SC Light" charset="0"/>
        <a:sym typeface="Gill Sans" charset="0"/>
      </a:defRPr>
    </a:lvl7pPr>
    <a:lvl8pPr marL="3200400" algn="l" defTabSz="914400" rtl="0" eaLnBrk="1" latinLnBrk="0" hangingPunct="1">
      <a:defRPr sz="4400" kern="1200">
        <a:solidFill>
          <a:srgbClr val="000000"/>
        </a:solidFill>
        <a:latin typeface="Gill Sans" charset="0"/>
        <a:ea typeface="+mn-ea"/>
        <a:cs typeface="Heiti SC Light" charset="0"/>
        <a:sym typeface="Gill Sans" charset="0"/>
      </a:defRPr>
    </a:lvl8pPr>
    <a:lvl9pPr marL="3657600" algn="l" defTabSz="914400" rtl="0" eaLnBrk="1" latinLnBrk="0" hangingPunct="1">
      <a:defRPr sz="4400" kern="1200">
        <a:solidFill>
          <a:srgbClr val="000000"/>
        </a:solidFill>
        <a:latin typeface="Gill Sans" charset="0"/>
        <a:ea typeface="+mn-ea"/>
        <a:cs typeface="Heiti SC Light" charset="0"/>
        <a:sym typeface="Gill Sans" charset="0"/>
      </a:defRPr>
    </a:lvl9pPr>
  </p:defaultTextStyle>
  <p:extLst>
    <p:ext uri="{EFAFB233-063F-42B5-8137-9DF3F51BA10A}">
      <p15:sldGuideLst xmlns:p15="http://schemas.microsoft.com/office/powerpoint/2012/main">
        <p15:guide id="1" orient="horz" pos="3600">
          <p15:clr>
            <a:srgbClr val="A4A3A4"/>
          </p15:clr>
        </p15:guide>
        <p15:guide id="2" pos="48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Jodie" initials="JJ" lastIdx="4" clrIdx="0">
    <p:extLst>
      <p:ext uri="{19B8F6BF-5375-455C-9EA6-DF929625EA0E}">
        <p15:presenceInfo xmlns:p15="http://schemas.microsoft.com/office/powerpoint/2012/main" userId="S-1-5-21-329732700-1198196194-1233803906-1469" providerId="AD"/>
      </p:ext>
    </p:extLst>
  </p:cmAuthor>
  <p:cmAuthor id="2" name="Clower, Kimberly" initials="CK" lastIdx="3" clrIdx="1">
    <p:extLst>
      <p:ext uri="{19B8F6BF-5375-455C-9EA6-DF929625EA0E}">
        <p15:presenceInfo xmlns:p15="http://schemas.microsoft.com/office/powerpoint/2012/main" userId="S-1-5-21-329732700-1198196194-1233803906-12461" providerId="AD"/>
      </p:ext>
    </p:extLst>
  </p:cmAuthor>
  <p:cmAuthor id="3" name="Clower, Kimberly" initials="CK [2]" lastIdx="9" clrIdx="2">
    <p:extLst>
      <p:ext uri="{19B8F6BF-5375-455C-9EA6-DF929625EA0E}">
        <p15:presenceInfo xmlns:p15="http://schemas.microsoft.com/office/powerpoint/2012/main" userId="S::kclower@hgl.com::d978eaa5-0af9-4fe0-9dc2-a507cb561746" providerId="AD"/>
      </p:ext>
    </p:extLst>
  </p:cmAuthor>
  <p:cmAuthor id="4" name="Dambaugh , Kara-Beth" initials="DK" lastIdx="6" clrIdx="3">
    <p:extLst>
      <p:ext uri="{19B8F6BF-5375-455C-9EA6-DF929625EA0E}">
        <p15:presenceInfo xmlns:p15="http://schemas.microsoft.com/office/powerpoint/2012/main" userId="S::kdambaugh@hgl.com::dd988d9f-9cc5-4831-a071-7ae3455b3f1c" providerId="AD"/>
      </p:ext>
    </p:extLst>
  </p:cmAuthor>
  <p:cmAuthor id="5" name="Franz, Sarah" initials="FS" lastIdx="9" clrIdx="4">
    <p:extLst>
      <p:ext uri="{19B8F6BF-5375-455C-9EA6-DF929625EA0E}">
        <p15:presenceInfo xmlns:p15="http://schemas.microsoft.com/office/powerpoint/2012/main" userId="S::sfranz@hgl.com::41ede969-a553-4700-aea0-c9a46046ca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6" autoAdjust="0"/>
    <p:restoredTop sz="86420" autoAdjust="0"/>
  </p:normalViewPr>
  <p:slideViewPr>
    <p:cSldViewPr snapToGrid="0">
      <p:cViewPr varScale="1">
        <p:scale>
          <a:sx n="57" d="100"/>
          <a:sy n="57" d="100"/>
        </p:scale>
        <p:origin x="1584" y="96"/>
      </p:cViewPr>
      <p:guideLst>
        <p:guide orient="horz" pos="3600"/>
        <p:guide pos="48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8" d="100"/>
          <a:sy n="118" d="100"/>
        </p:scale>
        <p:origin x="495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926D3A-D265-4AC8-BCDB-A770DA28D37C}"/>
              </a:ext>
            </a:extLst>
          </p:cNvPr>
          <p:cNvSpPr>
            <a:spLocks noGrp="1"/>
          </p:cNvSpPr>
          <p:nvPr>
            <p:ph type="hdr" sz="quarter"/>
          </p:nvPr>
        </p:nvSpPr>
        <p:spPr>
          <a:xfrm>
            <a:off x="2" y="0"/>
            <a:ext cx="3038475" cy="462120"/>
          </a:xfrm>
          <a:prstGeom prst="rect">
            <a:avLst/>
          </a:prstGeom>
        </p:spPr>
        <p:txBody>
          <a:bodyPr vert="horz" lIns="91440" tIns="45720" rIns="91440" bIns="45720" rtlCol="0"/>
          <a:lstStyle>
            <a:lvl1pPr algn="l">
              <a:defRPr sz="1200">
                <a:ea typeface="Heiti SC Light" charset="0"/>
              </a:defRPr>
            </a:lvl1pPr>
          </a:lstStyle>
          <a:p>
            <a:pPr>
              <a:defRPr/>
            </a:pPr>
            <a:endParaRPr lang="en-US"/>
          </a:p>
        </p:txBody>
      </p:sp>
      <p:sp>
        <p:nvSpPr>
          <p:cNvPr id="3" name="Date Placeholder 2">
            <a:extLst>
              <a:ext uri="{FF2B5EF4-FFF2-40B4-BE49-F238E27FC236}">
                <a16:creationId xmlns:a16="http://schemas.microsoft.com/office/drawing/2014/main" id="{82C0F84E-0712-4FB5-BCBD-3B7DAFD1FBF6}"/>
              </a:ext>
            </a:extLst>
          </p:cNvPr>
          <p:cNvSpPr>
            <a:spLocks noGrp="1"/>
          </p:cNvSpPr>
          <p:nvPr>
            <p:ph type="dt" idx="1"/>
          </p:nvPr>
        </p:nvSpPr>
        <p:spPr>
          <a:xfrm>
            <a:off x="3970340" y="0"/>
            <a:ext cx="3038475" cy="462120"/>
          </a:xfrm>
          <a:prstGeom prst="rect">
            <a:avLst/>
          </a:prstGeom>
        </p:spPr>
        <p:txBody>
          <a:bodyPr vert="horz" lIns="91440" tIns="45720" rIns="91440" bIns="45720" rtlCol="0"/>
          <a:lstStyle>
            <a:lvl1pPr algn="r">
              <a:defRPr sz="1200">
                <a:ea typeface="Heiti SC Light" charset="0"/>
              </a:defRPr>
            </a:lvl1pPr>
          </a:lstStyle>
          <a:p>
            <a:pPr>
              <a:defRPr/>
            </a:pPr>
            <a:fld id="{8F271087-F07D-47F9-ACA2-3FDFBDCAEE89}" type="datetimeFigureOut">
              <a:rPr lang="en-US"/>
              <a:pPr>
                <a:defRPr/>
              </a:pPr>
              <a:t>8/5/2024</a:t>
            </a:fld>
            <a:endParaRPr lang="en-US"/>
          </a:p>
        </p:txBody>
      </p:sp>
      <p:sp>
        <p:nvSpPr>
          <p:cNvPr id="4" name="Slide Image Placeholder 3">
            <a:extLst>
              <a:ext uri="{FF2B5EF4-FFF2-40B4-BE49-F238E27FC236}">
                <a16:creationId xmlns:a16="http://schemas.microsoft.com/office/drawing/2014/main" id="{88A487AD-A47A-41E0-88AE-1A67E6B067A5}"/>
              </a:ext>
            </a:extLst>
          </p:cNvPr>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1420424-595D-477C-A848-6F982FB84412}"/>
              </a:ext>
            </a:extLst>
          </p:cNvPr>
          <p:cNvSpPr>
            <a:spLocks noGrp="1"/>
          </p:cNvSpPr>
          <p:nvPr>
            <p:ph type="body" sz="quarter" idx="3"/>
          </p:nvPr>
        </p:nvSpPr>
        <p:spPr>
          <a:xfrm>
            <a:off x="701675" y="4387769"/>
            <a:ext cx="5607050" cy="4155919"/>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52AEBF-962E-41FA-B947-BB6F718C0815}"/>
              </a:ext>
            </a:extLst>
          </p:cNvPr>
          <p:cNvSpPr>
            <a:spLocks noGrp="1"/>
          </p:cNvSpPr>
          <p:nvPr>
            <p:ph type="ftr" sz="quarter" idx="4"/>
          </p:nvPr>
        </p:nvSpPr>
        <p:spPr>
          <a:xfrm>
            <a:off x="2" y="8772378"/>
            <a:ext cx="3038475" cy="462120"/>
          </a:xfrm>
          <a:prstGeom prst="rect">
            <a:avLst/>
          </a:prstGeom>
        </p:spPr>
        <p:txBody>
          <a:bodyPr vert="horz" lIns="91440" tIns="45720" rIns="91440" bIns="45720" rtlCol="0" anchor="b"/>
          <a:lstStyle>
            <a:lvl1pPr algn="l">
              <a:defRPr sz="1200">
                <a:ea typeface="Heiti SC Light" charset="0"/>
              </a:defRPr>
            </a:lvl1pPr>
          </a:lstStyle>
          <a:p>
            <a:pPr>
              <a:defRPr/>
            </a:pPr>
            <a:endParaRPr lang="en-US"/>
          </a:p>
        </p:txBody>
      </p:sp>
      <p:sp>
        <p:nvSpPr>
          <p:cNvPr id="7" name="Slide Number Placeholder 6">
            <a:extLst>
              <a:ext uri="{FF2B5EF4-FFF2-40B4-BE49-F238E27FC236}">
                <a16:creationId xmlns:a16="http://schemas.microsoft.com/office/drawing/2014/main" id="{C5AC2095-04AE-47F3-A923-2AD5A01EDBDB}"/>
              </a:ext>
            </a:extLst>
          </p:cNvPr>
          <p:cNvSpPr>
            <a:spLocks noGrp="1"/>
          </p:cNvSpPr>
          <p:nvPr>
            <p:ph type="sldNum" sz="quarter" idx="5"/>
          </p:nvPr>
        </p:nvSpPr>
        <p:spPr>
          <a:xfrm>
            <a:off x="3970340" y="8772378"/>
            <a:ext cx="3038475" cy="462120"/>
          </a:xfrm>
          <a:prstGeom prst="rect">
            <a:avLst/>
          </a:prstGeom>
        </p:spPr>
        <p:txBody>
          <a:bodyPr vert="horz" wrap="square" lIns="91440" tIns="45720" rIns="91440" bIns="45720" numCol="1" anchor="b" anchorCtr="0" compatLnSpc="1">
            <a:prstTxWarp prst="textNoShape">
              <a:avLst/>
            </a:prstTxWarp>
          </a:bodyPr>
          <a:lstStyle>
            <a:lvl1pPr algn="r">
              <a:defRPr sz="1200">
                <a:ea typeface="Heiti SC Light" charset="0"/>
              </a:defRPr>
            </a:lvl1pPr>
          </a:lstStyle>
          <a:p>
            <a:pPr>
              <a:defRPr/>
            </a:pPr>
            <a:fld id="{A8AFBADE-B1E8-4B30-9689-B40D16689CF4}" type="slidenum">
              <a:rPr lang="en-US" altLang="en-US"/>
              <a:pPr>
                <a:defRPr/>
              </a:pPr>
              <a:t>‹#›</a:t>
            </a:fld>
            <a:endParaRPr lang="en-US" altLang="en-US"/>
          </a:p>
        </p:txBody>
      </p:sp>
    </p:spTree>
    <p:extLst>
      <p:ext uri="{BB962C8B-B14F-4D97-AF65-F5344CB8AC3E}">
        <p14:creationId xmlns:p14="http://schemas.microsoft.com/office/powerpoint/2010/main" val="1269730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e4XKCSBhBzU&amp;list=PLeSiLkpEC_PSxhu8tTv5IF0vnV4qhOjNA&amp;index=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x4vvG-R8DIM&amp;list=PLeSiLkpEC_PSxhu8tTv5IF0vnV4qhOjNA&amp;index=1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3090513-908D-4FB7-BA0C-8DACF1CD2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57E7380-95F4-4818-BE63-79D9B3E46A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The purposes of this presentation is to:</a:t>
            </a:r>
            <a:br>
              <a:rPr lang="en-US" altLang="en-US" sz="1100" dirty="0"/>
            </a:br>
            <a:endParaRPr lang="en-US" altLang="en-US" sz="1100" dirty="0"/>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State the 3Rs of Explosives Safety and their meaning.</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Learn how to recognize hazards associated with munitions, including unexploded ordnance or UXO, at your installation.</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Understand the reason munitions, particularly UXO, are dangerous.</a:t>
            </a:r>
          </a:p>
          <a:p>
            <a:pPr>
              <a:defRPr/>
            </a:pPr>
            <a:r>
              <a:rPr kumimoji="1" lang="en-US" altLang="en-US" sz="1100" dirty="0">
                <a:latin typeface="Times New Roman" panose="02020603050405020304" pitchFamily="18" charset="0"/>
              </a:rPr>
              <a:t> </a:t>
            </a:r>
          </a:p>
          <a:p>
            <a:pPr>
              <a:defRPr/>
            </a:pPr>
            <a:r>
              <a:rPr lang="en-US" altLang="en-US" sz="1100" b="1" dirty="0"/>
              <a:t>Stress the importance of the 3Rs of Explosives Safety:</a:t>
            </a:r>
            <a:r>
              <a:rPr lang="en-US" altLang="en-US" sz="1100" dirty="0"/>
              <a:t>  </a:t>
            </a:r>
            <a:br>
              <a:rPr lang="en-US" altLang="en-US" sz="1100" dirty="0"/>
            </a:br>
            <a:endParaRPr lang="en-US" altLang="en-US" sz="1100" dirty="0"/>
          </a:p>
          <a:p>
            <a:pPr marL="171450" indent="-171450">
              <a:buFont typeface="Arial" panose="020B0604020202020204" pitchFamily="34" charset="0"/>
              <a:buChar char="•"/>
              <a:defRPr/>
            </a:pPr>
            <a:r>
              <a:rPr lang="en-US" altLang="en-US" sz="1100" b="1" dirty="0"/>
              <a:t>R</a:t>
            </a:r>
            <a:r>
              <a:rPr lang="en-US" altLang="en-US" sz="1100" dirty="0"/>
              <a:t>ecognize – when you see a munition and that it is dangerous </a:t>
            </a:r>
          </a:p>
          <a:p>
            <a:pPr marL="171450" indent="-171450">
              <a:buFont typeface="Arial" panose="020B0604020202020204" pitchFamily="34" charset="0"/>
              <a:buChar char="•"/>
              <a:defRPr/>
            </a:pPr>
            <a:r>
              <a:rPr lang="en-US" altLang="en-US" sz="1100" b="1" dirty="0"/>
              <a:t>R</a:t>
            </a:r>
            <a:r>
              <a:rPr lang="en-US" altLang="en-US" sz="1100" dirty="0"/>
              <a:t>etreat – do not touch it, but carefully leave the area</a:t>
            </a:r>
          </a:p>
          <a:p>
            <a:pPr marL="171450" indent="-171450">
              <a:buFont typeface="Arial" panose="020B0604020202020204" pitchFamily="34" charset="0"/>
              <a:buChar char="•"/>
              <a:defRPr/>
            </a:pPr>
            <a:r>
              <a:rPr lang="en-US" altLang="en-US" sz="1100" b="1" dirty="0"/>
              <a:t>R</a:t>
            </a:r>
            <a:r>
              <a:rPr lang="en-US" altLang="en-US" sz="1100" dirty="0"/>
              <a:t>eport – call local authorities to report what you saw</a:t>
            </a:r>
          </a:p>
          <a:p>
            <a:pPr>
              <a:defRPr/>
            </a:pPr>
            <a:endParaRPr kumimoji="1" lang="en-US" altLang="en-US" sz="1100" dirty="0">
              <a:latin typeface="Times New Roman" panose="02020603050405020304" pitchFamily="18" charset="0"/>
            </a:endParaRPr>
          </a:p>
          <a:p>
            <a:pPr>
              <a:defRPr/>
            </a:pPr>
            <a:r>
              <a:rPr lang="en-US" altLang="en-US" sz="1100" b="1" dirty="0"/>
              <a:t>Advise audience they must: </a:t>
            </a:r>
            <a:br>
              <a:rPr lang="en-US" altLang="en-US" sz="1100" b="1" dirty="0"/>
            </a:br>
            <a:endParaRPr lang="en-US" altLang="en-US" sz="1100" dirty="0"/>
          </a:p>
          <a:p>
            <a:pPr marL="171450" indent="-171450">
              <a:buFont typeface="Arial" panose="020B0604020202020204" pitchFamily="34" charset="0"/>
              <a:buChar char="•"/>
              <a:defRPr/>
            </a:pPr>
            <a:r>
              <a:rPr lang="en-US" altLang="en-US" sz="1100" dirty="0"/>
              <a:t>Be aware of the dangers that munitions pose</a:t>
            </a:r>
          </a:p>
          <a:p>
            <a:pPr marL="171450" indent="-171450">
              <a:buFont typeface="Arial" panose="020B0604020202020204" pitchFamily="34" charset="0"/>
              <a:buChar char="•"/>
              <a:defRPr/>
            </a:pPr>
            <a:r>
              <a:rPr lang="en-US" altLang="en-US" sz="1100" dirty="0"/>
              <a:t>Know the actions to take to protect themselves, their families, friends and communities</a:t>
            </a:r>
          </a:p>
          <a:p>
            <a:pPr>
              <a:defRPr/>
            </a:pPr>
            <a:r>
              <a:rPr kumimoji="1" lang="en-US" altLang="en-US" sz="1100" dirty="0">
                <a:latin typeface="Times New Roman" panose="02020603050405020304" pitchFamily="18" charset="0"/>
              </a:rPr>
              <a:t> </a:t>
            </a:r>
          </a:p>
          <a:p>
            <a:pPr>
              <a:defRPr/>
            </a:pPr>
            <a:endParaRPr lang="en-US" altLang="en-US" dirty="0"/>
          </a:p>
        </p:txBody>
      </p:sp>
      <p:sp>
        <p:nvSpPr>
          <p:cNvPr id="10244" name="Slide Number Placeholder 3">
            <a:extLst>
              <a:ext uri="{FF2B5EF4-FFF2-40B4-BE49-F238E27FC236}">
                <a16:creationId xmlns:a16="http://schemas.microsoft.com/office/drawing/2014/main" id="{3E845144-BC1B-430B-B600-01A6E240CE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37D85377-1F35-4452-A5BE-EE815E66BF23}" type="slidenum">
              <a:rPr lang="en-US" altLang="en-US" sz="1200" smtClean="0"/>
              <a:pPr/>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98E3AEE-9263-4168-B2ED-E2A97AB03D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8E5F12A-0696-414C-B0E0-6E16B25F7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a:t>
            </a:r>
            <a:r>
              <a:rPr lang="en-US" altLang="en-US" sz="1100" dirty="0"/>
              <a:t> Taking or collecting munitions as souvenirs poses real dangers to you, your family, and the public.  Souvenir munitions, even Civil War cannon balls that may have been kept by a family and handled for years, can be deadly.  If you have taken or collected munitions as souvenirs, keepsakes, or war trophies, call local law enforcement to request EOD support or turn them in under the amnesty program (e.g., place them in an amnesty box). Also note that buying souvenir munitions online does not guarantee they are safe.</a:t>
            </a:r>
          </a:p>
          <a:p>
            <a:endParaRPr lang="en-US" altLang="en-US" sz="1100" b="1" dirty="0">
              <a:cs typeface="Helvetica" panose="020B0604020202020204" pitchFamily="34" charset="0"/>
            </a:endParaRPr>
          </a:p>
          <a:p>
            <a:r>
              <a:rPr lang="en-US" altLang="en-US" sz="1100" b="1" dirty="0">
                <a:cs typeface="Helvetica" panose="020B0604020202020204" pitchFamily="34" charset="0"/>
              </a:rPr>
              <a:t>Discuss:</a:t>
            </a:r>
            <a:endParaRPr lang="en-US" sz="1100" b="0" i="0" kern="1200" dirty="0">
              <a:solidFill>
                <a:schemeClr val="tx1"/>
              </a:solidFill>
              <a:effectLst/>
              <a:ea typeface="+mn-ea"/>
              <a:cs typeface="Helvetica" panose="020B0604020202020204" pitchFamily="34" charset="0"/>
            </a:endParaRPr>
          </a:p>
          <a:p>
            <a:r>
              <a:rPr lang="en-US" sz="1100" b="0" i="0" kern="1200" dirty="0">
                <a:solidFill>
                  <a:schemeClr val="tx1"/>
                </a:solidFill>
                <a:effectLst/>
                <a:ea typeface="+mn-ea"/>
                <a:cs typeface="+mn-cs"/>
              </a:rPr>
              <a:t>In 2006, an adult, who had kept a munition as a souvenir for over 15 years and “thought it was harmless,” allowed neighborhood children to play with it. The children threw it up in the air and when it struck a table, it detonated killing two children and injuring six more.  Even though handled many times and kept for years without incident, the munition still proved lethal.  Failure to recognize the danger posed by keeping a munition as a souvenir was a heartbreaking error.</a:t>
            </a:r>
          </a:p>
          <a:p>
            <a:endParaRPr lang="en-US" altLang="en-US" sz="1100" b="0" i="0"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ea typeface="+mn-ea"/>
                <a:cs typeface="+mn-cs"/>
              </a:rPr>
              <a:t>Another tragic example of the dangers associated with taking or collecting munitions as souvenirs occurred in 2001.  A 9-year-old boy lost his forearm when he dropped a munition that he collected in 1999 at a former artillery range in Tennessee.  Unfortunately, his parents, who were aware he had it, did not recognize the potential hazard posed, and their son’s life was changed forever.</a:t>
            </a:r>
          </a:p>
          <a:p>
            <a:endParaRPr lang="en-US" altLang="en-US" sz="1100" dirty="0">
              <a:cs typeface="Helvetica" panose="020B0604020202020204" pitchFamily="34" charset="0"/>
            </a:endParaRPr>
          </a:p>
          <a:p>
            <a:r>
              <a:rPr lang="en-US" altLang="en-US" sz="1100" b="1" dirty="0"/>
              <a:t>Play:</a:t>
            </a:r>
            <a:r>
              <a:rPr lang="en-US" altLang="en-US" sz="1100" dirty="0"/>
              <a:t>  </a:t>
            </a:r>
            <a:r>
              <a:rPr lang="en-US" sz="1100" kern="1200" dirty="0">
                <a:solidFill>
                  <a:schemeClr val="tx1"/>
                </a:solidFill>
                <a:effectLst/>
                <a:ea typeface="+mn-ea"/>
                <a:cs typeface="+mn-cs"/>
              </a:rPr>
              <a:t>3Rs Video – Soldiers – Souvenir 1 (32 seconds)</a:t>
            </a:r>
            <a:r>
              <a:rPr lang="en-US" sz="1100" u="none" kern="1200" dirty="0">
                <a:solidFill>
                  <a:srgbClr val="000000"/>
                </a:solidFill>
                <a:effectLst/>
                <a:ea typeface="+mn-ea"/>
                <a:cs typeface="+mn-cs"/>
              </a:rPr>
              <a:t> https://www.youtube.com/watch?v=7femBSk997A&amp;list=PLeSiLkpEC_PSxhu8tTv5IF0vnV4qhOjNA&amp;index=4  </a:t>
            </a:r>
          </a:p>
          <a:p>
            <a:r>
              <a:rPr lang="en-US" sz="1100" kern="1200" dirty="0">
                <a:solidFill>
                  <a:schemeClr val="tx1"/>
                </a:solidFill>
                <a:effectLst/>
                <a:ea typeface="+mn-ea"/>
                <a:cs typeface="+mn-cs"/>
              </a:rPr>
              <a:t>or</a:t>
            </a:r>
          </a:p>
          <a:p>
            <a:r>
              <a:rPr lang="en-US" sz="1100" kern="1200" dirty="0">
                <a:solidFill>
                  <a:schemeClr val="tx1"/>
                </a:solidFill>
                <a:effectLst/>
                <a:ea typeface="+mn-ea"/>
                <a:cs typeface="+mn-cs"/>
              </a:rPr>
              <a:t>3Rs Video – Soldiers – Souvenir 2 (31 seconds) </a:t>
            </a:r>
            <a:r>
              <a:rPr lang="en-US" sz="1100" u="none" kern="1200" dirty="0">
                <a:solidFill>
                  <a:srgbClr val="000000"/>
                </a:solidFill>
                <a:effectLst/>
                <a:ea typeface="+mn-ea"/>
                <a:cs typeface="+mn-cs"/>
              </a:rPr>
              <a:t>https://www.youtube.com/watch?v=ean2jnvAAIs</a:t>
            </a:r>
            <a:r>
              <a:rPr lang="en-US" sz="1100" u="sng" kern="1200" dirty="0">
                <a:solidFill>
                  <a:srgbClr val="000000"/>
                </a:solidFill>
                <a:effectLst/>
                <a:ea typeface="+mn-ea"/>
                <a:cs typeface="+mn-cs"/>
              </a:rPr>
              <a:t> </a:t>
            </a:r>
          </a:p>
          <a:p>
            <a:r>
              <a:rPr lang="en-US" sz="1100" kern="1200" dirty="0">
                <a:solidFill>
                  <a:schemeClr val="tx1"/>
                </a:solidFill>
                <a:effectLst/>
                <a:ea typeface="+mn-ea"/>
                <a:cs typeface="+mn-cs"/>
              </a:rPr>
              <a:t>or</a:t>
            </a:r>
          </a:p>
          <a:p>
            <a:r>
              <a:rPr lang="en-US" sz="1100" kern="1200" dirty="0">
                <a:solidFill>
                  <a:schemeClr val="tx1"/>
                </a:solidFill>
                <a:effectLst/>
                <a:ea typeface="+mn-ea"/>
                <a:cs typeface="+mn-cs"/>
              </a:rPr>
              <a:t>3Rs Video – Soldiers UXO (30 seconds) </a:t>
            </a:r>
            <a:r>
              <a:rPr lang="en-US" sz="1100" u="none" kern="1200" dirty="0">
                <a:solidFill>
                  <a:srgbClr val="000000"/>
                </a:solidFill>
                <a:effectLst/>
                <a:ea typeface="+mn-ea"/>
                <a:cs typeface="+mn-cs"/>
              </a:rPr>
              <a:t>https://www.youtube.com/watch?v=-vpt-r9OIsY</a:t>
            </a:r>
            <a:endParaRPr lang="en-US" altLang="en-US" sz="1100" u="none" kern="1200" dirty="0">
              <a:solidFill>
                <a:srgbClr val="000000"/>
              </a:solidFill>
              <a:effectLst/>
              <a:ea typeface="+mn-ea"/>
              <a:cs typeface="+mn-cs"/>
            </a:endParaRPr>
          </a:p>
        </p:txBody>
      </p:sp>
      <p:sp>
        <p:nvSpPr>
          <p:cNvPr id="16388" name="Slide Number Placeholder 3">
            <a:extLst>
              <a:ext uri="{FF2B5EF4-FFF2-40B4-BE49-F238E27FC236}">
                <a16:creationId xmlns:a16="http://schemas.microsoft.com/office/drawing/2014/main" id="{E9241C95-742F-4C4A-883F-EBDF70169D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DDBC17B-85EE-4226-AB56-C874C31A58B8}" type="slidenum">
              <a:rPr lang="en-US" altLang="en-US" sz="1200" smtClean="0"/>
              <a:pPr/>
              <a:t>10</a:t>
            </a:fld>
            <a:endParaRPr lang="en-US" altLang="en-US" sz="1200" dirty="0"/>
          </a:p>
        </p:txBody>
      </p:sp>
    </p:spTree>
    <p:extLst>
      <p:ext uri="{BB962C8B-B14F-4D97-AF65-F5344CB8AC3E}">
        <p14:creationId xmlns:p14="http://schemas.microsoft.com/office/powerpoint/2010/main" val="663459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98E3AEE-9263-4168-B2ED-E2A97AB03D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68E5F12A-0696-414C-B0E0-6E16B25F7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pPr algn="l" rtl="0" fontAlgn="base"/>
            <a:r>
              <a:rPr lang="en-US" sz="1100" dirty="0">
                <a:effectLst/>
                <a:ea typeface="Calibri" panose="020F0502020204030204" pitchFamily="34" charset="0"/>
              </a:rPr>
              <a:t>EOD </a:t>
            </a:r>
            <a:r>
              <a:rPr lang="en-US" sz="1100" dirty="0">
                <a:effectLst/>
              </a:rPr>
              <a:t>respond to reports of UXO multiple times per year. EOD personnel identify munitions found around the installation and remove them if necessary. </a:t>
            </a:r>
            <a:endParaRPr lang="en-US" sz="1100" b="0" i="0" dirty="0">
              <a:solidFill>
                <a:srgbClr val="BDC1C6"/>
              </a:solidFill>
              <a:effectLst/>
            </a:endParaRPr>
          </a:p>
          <a:p>
            <a:pPr algn="l" rtl="0" fontAlgn="base"/>
            <a:r>
              <a:rPr lang="en-US" sz="1100" b="0" i="0" dirty="0">
                <a:solidFill>
                  <a:srgbClr val="444444"/>
                </a:solidFill>
                <a:effectLs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effectLst/>
                <a:ea typeface="Calibri" panose="020F0502020204030204" pitchFamily="34" charset="0"/>
              </a:rPr>
              <a:t>The image on the slide shows the result of a soldier hammering a pin into an artillery piece with a .50 caliber round. The round went off in his hand.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effectLst/>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u="sng" kern="1200" dirty="0">
                <a:solidFill>
                  <a:schemeClr val="tx1"/>
                </a:solidFill>
                <a:ea typeface="+mn-ea"/>
                <a:cs typeface="+mn-cs"/>
              </a:rPr>
              <a:t>Additional Examples: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kern="1200" dirty="0">
              <a:solidFill>
                <a:schemeClr val="tx1"/>
              </a:solidFill>
              <a:effectLst/>
              <a:ea typeface="+mn-ea"/>
              <a:cs typeface="+mn-cs"/>
            </a:endParaRPr>
          </a:p>
          <a:p>
            <a:pPr algn="l" rtl="0" fontAlgn="base"/>
            <a:r>
              <a:rPr lang="en-US" sz="1100" b="0" i="0" u="none" strike="noStrike" dirty="0">
                <a:solidFill>
                  <a:srgbClr val="000000"/>
                </a:solidFill>
                <a:effectLst/>
              </a:rPr>
              <a:t>In January 2015, two women (part of a small group believed to be looking for scrap metal) on McGregor Range in New Mexico were seriously injured when they came across UXO. The women failed to recognize the danger posed and picked up the UXO which then detonated, leaving the women in critical condition.  County Sheriff's deputies, who were first on the scene, discovered additional possible explosives. The FBI’s Explosive, Ordnance and Demolition team investigated the site. Had the women recognized the danger posed by the munitions and then retreated from the area, their lives might be much different. </a:t>
            </a:r>
            <a:r>
              <a:rPr lang="en-US" sz="1100" b="0" i="0" dirty="0">
                <a:solidFill>
                  <a:srgbClr val="444444"/>
                </a:solidFill>
                <a:effectLst/>
              </a:rPr>
              <a:t>​</a:t>
            </a:r>
          </a:p>
          <a:p>
            <a:pPr algn="l" rtl="0" fontAlgn="base"/>
            <a:endParaRPr lang="en-US" sz="1100" b="0" i="0" dirty="0">
              <a:solidFill>
                <a:srgbClr val="444444"/>
              </a:solidFill>
              <a:effectLst/>
            </a:endParaRPr>
          </a:p>
          <a:p>
            <a:pPr algn="l" rtl="0" fontAlgn="base"/>
            <a:r>
              <a:rPr lang="en-US" sz="1100" b="0" i="0" dirty="0">
                <a:solidFill>
                  <a:srgbClr val="444444"/>
                </a:solidFill>
                <a:effectLst/>
              </a:rPr>
              <a:t>Feel free to add examples from your installation to stress the importance of safety.</a:t>
            </a:r>
          </a:p>
          <a:p>
            <a:endParaRPr lang="en-US" altLang="en-US" sz="1100" dirty="0"/>
          </a:p>
        </p:txBody>
      </p:sp>
      <p:sp>
        <p:nvSpPr>
          <p:cNvPr id="16388" name="Slide Number Placeholder 3">
            <a:extLst>
              <a:ext uri="{FF2B5EF4-FFF2-40B4-BE49-F238E27FC236}">
                <a16:creationId xmlns:a16="http://schemas.microsoft.com/office/drawing/2014/main" id="{E9241C95-742F-4C4A-883F-EBDF70169D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DDBC17B-85EE-4226-AB56-C874C31A58B8}" type="slidenum">
              <a:rPr lang="en-US" altLang="en-US" sz="1200" smtClean="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7832118-86B2-4A7D-B994-252649FF71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355AE22F-9836-4B31-B1D1-986F545476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sz="1100" b="1" i="0" kern="1200" dirty="0">
                <a:solidFill>
                  <a:schemeClr val="tx1"/>
                </a:solidFill>
                <a:effectLst/>
                <a:ea typeface="+mn-ea"/>
                <a:cs typeface="+mn-cs"/>
              </a:rPr>
              <a:t>Suggest adding a map of installation boundaries to this slide and stressing that munitions may be encountered on or around the installation.</a:t>
            </a:r>
          </a:p>
          <a:p>
            <a:endParaRPr lang="pt-BR" altLang="en-US" sz="1100" b="1" dirty="0"/>
          </a:p>
          <a:p>
            <a:r>
              <a:rPr lang="pt-BR" sz="1100" b="1" kern="1200" dirty="0">
                <a:solidFill>
                  <a:schemeClr val="tx1"/>
                </a:solidFill>
                <a:effectLst/>
                <a:ea typeface="+mn-ea"/>
                <a:cs typeface="+mn-cs"/>
              </a:rPr>
              <a:t>Discuss:</a:t>
            </a:r>
            <a:r>
              <a:rPr lang="pt-BR" sz="1100" kern="1200" dirty="0">
                <a:solidFill>
                  <a:schemeClr val="tx1"/>
                </a:solidFill>
                <a:effectLst/>
                <a:ea typeface="+mn-ea"/>
                <a:cs typeface="+mn-cs"/>
              </a:rPr>
              <a:t> Current and past installation boundaries. Emphasize munitions can be anywhere on current and past installation property, not just the operational ranges of the the installation.</a:t>
            </a:r>
            <a:endParaRPr lang="en-US" sz="1100" kern="1200" dirty="0">
              <a:solidFill>
                <a:schemeClr val="tx1"/>
              </a:solidFill>
              <a:effectLst/>
              <a:ea typeface="+mn-ea"/>
              <a:cs typeface="+mn-cs"/>
            </a:endParaRPr>
          </a:p>
          <a:p>
            <a:r>
              <a:rPr lang="pt-BR" sz="1100" kern="1200" dirty="0">
                <a:solidFill>
                  <a:schemeClr val="tx1"/>
                </a:solidFill>
                <a:effectLst/>
                <a:ea typeface="+mn-ea"/>
                <a:cs typeface="+mn-cs"/>
              </a:rPr>
              <a:t> </a:t>
            </a:r>
            <a:endParaRPr lang="en-US" sz="1100" kern="1200" dirty="0">
              <a:solidFill>
                <a:schemeClr val="tx1"/>
              </a:solidFill>
              <a:effectLst/>
              <a:ea typeface="+mn-ea"/>
              <a:cs typeface="+mn-cs"/>
            </a:endParaRPr>
          </a:p>
          <a:p>
            <a:r>
              <a:rPr lang="en-US" sz="1100" kern="1200" dirty="0">
                <a:solidFill>
                  <a:schemeClr val="tx1"/>
                </a:solidFill>
                <a:effectLst/>
                <a:ea typeface="+mn-ea"/>
                <a:cs typeface="+mn-cs"/>
              </a:rPr>
              <a:t>Munitions can be encountered anywhere. Although military munitions will most likely be encountered in areas the military currently uses such as operational ranges, tactical areas, and area of operations, they may also be encountered in areas once used for live-fire training or testing, or that were once the site of tactical operations. This may include former training areas that have since been converted to recreational areas or even developments for industrial or residential purposes. For this reason, it is important to know your surroundings and understand if you are in an area that may have a higher chance to encounter munitions. It is also critical to heed any posted warning signs.</a:t>
            </a:r>
          </a:p>
          <a:p>
            <a:r>
              <a:rPr lang="en-US" sz="1100" b="1" u="none" strike="noStrike" kern="1200" dirty="0">
                <a:solidFill>
                  <a:schemeClr val="tx1"/>
                </a:solidFill>
                <a:effectLst/>
                <a:ea typeface="+mn-ea"/>
                <a:cs typeface="+mn-cs"/>
              </a:rPr>
              <a:t> </a:t>
            </a:r>
            <a:endParaRPr lang="en-US" sz="1100" b="1" u="sng"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100" kern="1200" dirty="0">
                <a:solidFill>
                  <a:schemeClr val="tx1"/>
                </a:solidFill>
                <a:effectLst/>
                <a:ea typeface="+mn-ea"/>
                <a:cs typeface="+mn-cs"/>
              </a:rPr>
              <a:t>An ongoing concern at many installations is scrappers that </a:t>
            </a:r>
            <a:r>
              <a:rPr lang="en-US" sz="1100" dirty="0"/>
              <a:t>enter training ranges without authorization and attempt to locate materials for salvage. </a:t>
            </a:r>
            <a:r>
              <a:rPr lang="pt-BR" sz="1100" kern="1200" dirty="0">
                <a:solidFill>
                  <a:schemeClr val="tx1"/>
                </a:solidFill>
                <a:effectLst/>
                <a:ea typeface="+mn-ea"/>
                <a:cs typeface="+mn-cs"/>
              </a:rPr>
              <a:t>UXO can enter the recycling stream when it is improperly disposed of or when salvagers illegally collect items from training ranges and sell them to scrap yards. Similarly, souvenir munitions are of particular concern at and around installations. If soldiers or veterans collect souvenir munitions or bring munitions back from training, they may be found in homes or garages.</a:t>
            </a:r>
            <a:endParaRPr lang="en-US" sz="1100" kern="1200" dirty="0">
              <a:solidFill>
                <a:schemeClr val="tx1"/>
              </a:solidFill>
              <a:effectLst/>
              <a:ea typeface="+mn-ea"/>
              <a:cs typeface="+mn-cs"/>
            </a:endParaRPr>
          </a:p>
        </p:txBody>
      </p:sp>
      <p:sp>
        <p:nvSpPr>
          <p:cNvPr id="20484" name="Slide Number Placeholder 3">
            <a:extLst>
              <a:ext uri="{FF2B5EF4-FFF2-40B4-BE49-F238E27FC236}">
                <a16:creationId xmlns:a16="http://schemas.microsoft.com/office/drawing/2014/main" id="{A2C34D3A-4043-447C-B4F7-C0505B4D3F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B5F11337-74D9-48D4-8E77-13180711BB41}" type="slidenum">
              <a:rPr lang="en-US" altLang="en-US" sz="1200" smtClean="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286401F-B4E9-4BA7-B6B9-0FFB8DEC04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259F23BB-7C1A-4446-86CD-92AFD96D6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 </a:t>
            </a:r>
            <a:r>
              <a:rPr lang="en-US" altLang="en-US" sz="1100" b="0" dirty="0"/>
              <a:t>Provide any details on your </a:t>
            </a:r>
            <a:r>
              <a:rPr lang="en-US" altLang="en-US" sz="1100" dirty="0"/>
              <a:t>installation practices for this slide.  </a:t>
            </a:r>
          </a:p>
        </p:txBody>
      </p:sp>
      <p:sp>
        <p:nvSpPr>
          <p:cNvPr id="34820" name="Slide Number Placeholder 3">
            <a:extLst>
              <a:ext uri="{FF2B5EF4-FFF2-40B4-BE49-F238E27FC236}">
                <a16:creationId xmlns:a16="http://schemas.microsoft.com/office/drawing/2014/main" id="{14D5C23B-B35F-4E20-B3EE-0CB3BAC18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F0EC7E68-7029-4705-8255-602FD8A9085D}" type="slidenum">
              <a:rPr lang="en-US" altLang="en-US" sz="1200" smtClean="0"/>
              <a:pPr/>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FA55A95-4E04-4279-9C03-6786152A7E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E7859AF8-1035-49EE-A0F5-E1BDD2ADA0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 </a:t>
            </a:r>
            <a:r>
              <a:rPr lang="en-US" altLang="en-US" sz="1100" dirty="0"/>
              <a:t>Specific information about your installation’s signage for slide.</a:t>
            </a:r>
          </a:p>
        </p:txBody>
      </p:sp>
      <p:sp>
        <p:nvSpPr>
          <p:cNvPr id="36868" name="Slide Number Placeholder 3">
            <a:extLst>
              <a:ext uri="{FF2B5EF4-FFF2-40B4-BE49-F238E27FC236}">
                <a16:creationId xmlns:a16="http://schemas.microsoft.com/office/drawing/2014/main" id="{E19EC432-E4DE-42FF-9E30-0698C62B09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D1433AC0-D1DD-4166-A14B-F29359EB3B90}" type="slidenum">
              <a:rPr lang="en-US" altLang="en-US" sz="1200" smtClean="0"/>
              <a:pPr/>
              <a:t>14</a:t>
            </a:fld>
            <a:endParaRPr lang="en-US"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929680F-AC14-4749-BC8F-428A7E5B7CE3}"/>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392713E-1FA3-4691-A255-8A6AEE33B22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altLang="en-US" sz="1100" b="1" dirty="0"/>
              <a:t>Explain: </a:t>
            </a:r>
            <a:r>
              <a:rPr lang="en-US" altLang="en-US" sz="1100" dirty="0"/>
              <a:t>What do you do if you encounter a munition?  Follow the 3Rs of Explosives Safety:</a:t>
            </a:r>
          </a:p>
          <a:p>
            <a:pPr>
              <a:defRPr/>
            </a:pPr>
            <a:endParaRPr lang="en-US" altLang="en-US" sz="1100" dirty="0"/>
          </a:p>
          <a:p>
            <a:pPr>
              <a:defRPr/>
            </a:pPr>
            <a:r>
              <a:rPr lang="en-US" altLang="en-US" sz="1100" b="1" dirty="0"/>
              <a:t>Stress: </a:t>
            </a:r>
            <a:r>
              <a:rPr lang="en-US" altLang="en-US" sz="1100" dirty="0"/>
              <a:t> </a:t>
            </a:r>
          </a:p>
          <a:p>
            <a:pPr marL="171450" indent="-171450">
              <a:buFont typeface="Arial" panose="020B0604020202020204" pitchFamily="34" charset="0"/>
              <a:buChar char="•"/>
              <a:defRPr/>
            </a:pPr>
            <a:r>
              <a:rPr lang="en-US" altLang="en-US" sz="1100" b="1" dirty="0"/>
              <a:t>R</a:t>
            </a:r>
            <a:r>
              <a:rPr lang="en-US" altLang="en-US" sz="1100" dirty="0"/>
              <a:t>ecognize - when you see a munition and that it is dangerous </a:t>
            </a:r>
          </a:p>
          <a:p>
            <a:pPr marL="171450" indent="-171450">
              <a:buFont typeface="Arial" panose="020B0604020202020204" pitchFamily="34" charset="0"/>
              <a:buChar char="•"/>
              <a:defRPr/>
            </a:pPr>
            <a:r>
              <a:rPr lang="en-US" altLang="en-US" sz="1100" b="1" dirty="0"/>
              <a:t>R</a:t>
            </a:r>
            <a:r>
              <a:rPr lang="en-US" altLang="en-US" sz="1100" dirty="0"/>
              <a:t>etreat - do not touch it, but carefully leave the area </a:t>
            </a:r>
          </a:p>
          <a:p>
            <a:pPr marL="171450" indent="-171450">
              <a:buFont typeface="Arial" panose="020B0604020202020204" pitchFamily="34" charset="0"/>
              <a:buChar char="•"/>
              <a:defRPr/>
            </a:pPr>
            <a:r>
              <a:rPr lang="en-US" altLang="en-US" sz="1100" b="1" dirty="0"/>
              <a:t>R</a:t>
            </a:r>
            <a:r>
              <a:rPr lang="en-US" altLang="en-US" sz="1100" dirty="0"/>
              <a:t>eport – call local authorities to report what you saw </a:t>
            </a:r>
          </a:p>
          <a:p>
            <a:pPr>
              <a:defRPr/>
            </a:pPr>
            <a:br>
              <a:rPr lang="pt-BR" altLang="en-US" sz="1100" b="1" u="sng" dirty="0"/>
            </a:br>
            <a:endParaRPr lang="en-US" altLang="en-US" sz="1100" b="1" u="sng" dirty="0"/>
          </a:p>
          <a:p>
            <a:pPr>
              <a:defRPr/>
            </a:pPr>
            <a:r>
              <a:rPr lang="en-US" altLang="en-US" sz="1100" dirty="0"/>
              <a:t>The first step is to Recognize that munitions are dangerous. If it looks like a bullet or bomb, treat it like it is one.  Leave it alone!  Recognize the potential danger!</a:t>
            </a:r>
          </a:p>
          <a:p>
            <a:pPr>
              <a:defRPr/>
            </a:pPr>
            <a:r>
              <a:rPr lang="en-US" altLang="en-US" sz="1100" dirty="0"/>
              <a:t> </a:t>
            </a:r>
          </a:p>
          <a:p>
            <a:r>
              <a:rPr lang="en-US" sz="1100" kern="1200" dirty="0">
                <a:solidFill>
                  <a:schemeClr val="tx1"/>
                </a:solidFill>
                <a:effectLst/>
                <a:latin typeface="+mn-lt"/>
                <a:ea typeface="+mn-ea"/>
                <a:cs typeface="+mn-cs"/>
              </a:rPr>
              <a:t>But keep in mind that munitions may not be easy to recognize. They may not look like a bullet or bomb. They may be shiny or rusty, clean or dirty. They may look harmless, but they are dangerous and even small explosive devices, including simulators, can cause severe injuries or be deadly.</a:t>
            </a:r>
          </a:p>
          <a:p>
            <a:pPr>
              <a:defRPr/>
            </a:pPr>
            <a:r>
              <a:rPr lang="en-US" altLang="en-US" sz="1100" dirty="0"/>
              <a:t> </a:t>
            </a:r>
          </a:p>
          <a:p>
            <a:pPr>
              <a:defRPr/>
            </a:pPr>
            <a:r>
              <a:rPr lang="en-US" altLang="en-US" sz="1100" b="1" dirty="0"/>
              <a:t>Discuss:</a:t>
            </a:r>
            <a:r>
              <a:rPr lang="en-US" altLang="en-US" sz="1100" dirty="0"/>
              <a:t> The possible conditions a munition may be found in and the hazards with both new and used munitions.</a:t>
            </a:r>
          </a:p>
          <a:p>
            <a:pPr>
              <a:defRPr/>
            </a:pPr>
            <a:endParaRPr lang="en-US" altLang="en-US" sz="1100" dirty="0"/>
          </a:p>
        </p:txBody>
      </p:sp>
      <p:sp>
        <p:nvSpPr>
          <p:cNvPr id="28676" name="Slide Number Placeholder 3">
            <a:extLst>
              <a:ext uri="{FF2B5EF4-FFF2-40B4-BE49-F238E27FC236}">
                <a16:creationId xmlns:a16="http://schemas.microsoft.com/office/drawing/2014/main" id="{91ABAC7B-EB62-4B3B-9D5F-84823D1850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6FB2E4B-01CF-49A0-9342-5224176797ED}"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0FF160D-3602-44E7-BB22-F0A0DF9DFBBC}"/>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A6040CB-4417-4BA7-A24F-995F2E3514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The second step is to Retreat - Do not approach, touch, move, or disturb a munition or suspect munition. Carefully leaving the area the same way in which you entered may prevent disturbing it or other items that might be in the area.  If possible, as you leave the area, mark it in some manner so that it can be found more easily later. </a:t>
            </a:r>
          </a:p>
        </p:txBody>
      </p:sp>
      <p:sp>
        <p:nvSpPr>
          <p:cNvPr id="30724" name="Slide Number Placeholder 3">
            <a:extLst>
              <a:ext uri="{FF2B5EF4-FFF2-40B4-BE49-F238E27FC236}">
                <a16:creationId xmlns:a16="http://schemas.microsoft.com/office/drawing/2014/main" id="{10D124A4-24D1-4819-9F77-79B2A74B6D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C6030B8-5265-4396-9F2B-0487D6D696BE}"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EE5AA9-ADF8-4509-A79B-1CE2BC92E31E}"/>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82D67DD1-F102-42CF-B0E9-6EADF8D90D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a:t>
            </a:r>
            <a:r>
              <a:rPr lang="en-US" altLang="en-US" sz="1100" dirty="0"/>
              <a:t> </a:t>
            </a:r>
            <a:r>
              <a:rPr lang="en-US" sz="1100" kern="1200" dirty="0">
                <a:solidFill>
                  <a:schemeClr val="tx1"/>
                </a:solidFill>
                <a:effectLst/>
                <a:ea typeface="+mn-ea"/>
                <a:cs typeface="+mn-cs"/>
              </a:rPr>
              <a:t>The last step is to Report. Describe what you saw and where you saw it. Trained Explosive Ordnance Disposal or EOD personnel will dispose of the item.</a:t>
            </a:r>
          </a:p>
          <a:p>
            <a:endParaRPr lang="en-US" altLang="en-US" sz="1100"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effectLst/>
                <a:ea typeface="Times New Roman" panose="02020603050405020304" pitchFamily="18" charset="0"/>
              </a:rPr>
              <a:t>Add</a:t>
            </a:r>
            <a:r>
              <a:rPr lang="en-US" sz="1100" dirty="0">
                <a:effectLst/>
                <a:ea typeface="Times New Roman" panose="02020603050405020304" pitchFamily="18" charset="0"/>
              </a:rPr>
              <a:t> installation-specific telephone number(s) for reporting UXO to this slide. Note that there may be more than one number for reporting based on the location (i.e. cantonment area, range, or surrounding community).</a:t>
            </a:r>
            <a:endParaRPr lang="en-US" sz="1100" dirty="0">
              <a:effectLst/>
              <a:ea typeface="Calibri" panose="020F0502020204030204" pitchFamily="34" charset="0"/>
            </a:endParaRPr>
          </a:p>
          <a:p>
            <a:endParaRPr lang="en-US" altLang="en-US" sz="1100" dirty="0"/>
          </a:p>
        </p:txBody>
      </p:sp>
      <p:sp>
        <p:nvSpPr>
          <p:cNvPr id="43012" name="Slide Number Placeholder 3">
            <a:extLst>
              <a:ext uri="{FF2B5EF4-FFF2-40B4-BE49-F238E27FC236}">
                <a16:creationId xmlns:a16="http://schemas.microsoft.com/office/drawing/2014/main" id="{D10B4605-FBD5-44C7-A8BA-361EDEAC2B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59E6D7B1-5732-47A8-B494-616EC39AF769}" type="slidenum">
              <a:rPr lang="en-US" altLang="en-US" sz="1200" smtClean="0"/>
              <a:pPr/>
              <a:t>17</a:t>
            </a:fld>
            <a:endParaRPr lang="en-US" altLang="en-US" sz="1200" dirty="0"/>
          </a:p>
        </p:txBody>
      </p:sp>
    </p:spTree>
    <p:extLst>
      <p:ext uri="{BB962C8B-B14F-4D97-AF65-F5344CB8AC3E}">
        <p14:creationId xmlns:p14="http://schemas.microsoft.com/office/powerpoint/2010/main" val="414665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E340D6E-5767-4746-9005-BAFCF44C87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99167EAA-4D3F-4D97-A966-2B145DADF2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Explain: </a:t>
            </a:r>
            <a:r>
              <a:rPr lang="en-US" sz="1100" dirty="0"/>
              <a:t>If you would like additional information or resources for the Army’s 3Rs Program go to </a:t>
            </a:r>
            <a:r>
              <a:rPr lang="en-US" sz="1100" u="sng" dirty="0"/>
              <a:t>https://3Rs.mil</a:t>
            </a:r>
            <a:r>
              <a:rPr lang="en-US" sz="1100" dirty="0"/>
              <a:t>. This website is an excellent resource for downloading presentations, videos, photos, handouts, and other resources.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Ask:</a:t>
            </a:r>
            <a:r>
              <a:rPr lang="en-US" sz="1100" dirty="0"/>
              <a:t> Does anyone have any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t>Demonstrate: </a:t>
            </a:r>
            <a:r>
              <a:rPr lang="en-US" sz="1100" b="0" dirty="0"/>
              <a:t>https://</a:t>
            </a:r>
            <a:r>
              <a:rPr lang="en-US" sz="1100" dirty="0"/>
              <a:t>3Rs.mil website</a:t>
            </a:r>
          </a:p>
          <a:p>
            <a:endParaRPr lang="en-US" altLang="en-US" sz="1100" dirty="0"/>
          </a:p>
          <a:p>
            <a:endParaRPr lang="en-US" altLang="en-US" sz="1100" dirty="0"/>
          </a:p>
        </p:txBody>
      </p:sp>
      <p:sp>
        <p:nvSpPr>
          <p:cNvPr id="40964" name="Slide Number Placeholder 3">
            <a:extLst>
              <a:ext uri="{FF2B5EF4-FFF2-40B4-BE49-F238E27FC236}">
                <a16:creationId xmlns:a16="http://schemas.microsoft.com/office/drawing/2014/main" id="{5582E02B-0F86-4407-9382-45B0E0808C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DA0CD85F-28C9-45A2-B9FF-07248DC7A43F}" type="slidenum">
              <a:rPr lang="en-US" altLang="en-US" sz="1200" smtClean="0"/>
              <a:pPr/>
              <a:t>18</a:t>
            </a:fld>
            <a:endParaRPr lang="en-US" altLang="en-US" sz="1200" dirty="0"/>
          </a:p>
        </p:txBody>
      </p:sp>
    </p:spTree>
    <p:extLst>
      <p:ext uri="{BB962C8B-B14F-4D97-AF65-F5344CB8AC3E}">
        <p14:creationId xmlns:p14="http://schemas.microsoft.com/office/powerpoint/2010/main" val="3785728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3F58D75-FC95-4F6E-A256-66FC8BB62558}"/>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61A89C1-2310-4083-B56A-53B09C9DB7E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endParaRPr lang="en-US" sz="1100" b="1" dirty="0"/>
          </a:p>
          <a:p>
            <a:pPr>
              <a:defRPr/>
            </a:pPr>
            <a:r>
              <a:rPr lang="en-US" sz="1100" b="1" dirty="0"/>
              <a:t>Review: </a:t>
            </a:r>
            <a:endParaRPr lang="en-US" sz="1100" dirty="0"/>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Munitions come in many shapes and sizes.  </a:t>
            </a:r>
          </a:p>
          <a:p>
            <a:pPr marL="171450" indent="-171450">
              <a:buFont typeface="Arial" panose="020B0604020202020204" pitchFamily="34" charset="0"/>
              <a:buChar char="•"/>
              <a:defRPr/>
            </a:pPr>
            <a:r>
              <a:rPr lang="en-US" sz="1100" dirty="0"/>
              <a:t>Munitions are designed to kill or injure people or destroy or damage equipment.  </a:t>
            </a:r>
          </a:p>
          <a:p>
            <a:pPr marL="171450" indent="-171450">
              <a:buFont typeface="Arial" panose="020B0604020202020204" pitchFamily="34" charset="0"/>
              <a:buChar char="•"/>
              <a:defRPr/>
            </a:pPr>
            <a:r>
              <a:rPr lang="en-US" sz="1100" dirty="0"/>
              <a:t>Exposure to the environment may change a munition’s appearance.  </a:t>
            </a:r>
          </a:p>
          <a:p>
            <a:pPr marL="171450" indent="-171450">
              <a:buFont typeface="Arial" panose="020B0604020202020204" pitchFamily="34" charset="0"/>
              <a:buChar char="•"/>
              <a:defRPr/>
            </a:pPr>
            <a:r>
              <a:rPr lang="en-US" sz="1100" dirty="0"/>
              <a:t>Do not assume a munition is safe, regardless of the age.  </a:t>
            </a:r>
            <a:endParaRPr lang="en-US" sz="1100" b="1" u="sng" dirty="0"/>
          </a:p>
          <a:p>
            <a:pPr marL="171450" indent="-171450">
              <a:buFont typeface="Arial" panose="020B0604020202020204" pitchFamily="34" charset="0"/>
              <a:buChar char="•"/>
              <a:defRPr/>
            </a:pPr>
            <a:r>
              <a:rPr lang="en-US" sz="1100" dirty="0"/>
              <a:t>If you or someone else encounters something that might be a munition, follow the 3Rs (Recognize, Retreat, Report) of Explosives Safety. </a:t>
            </a:r>
          </a:p>
          <a:p>
            <a:pPr>
              <a:defRPr/>
            </a:pPr>
            <a:r>
              <a:rPr lang="en-US" sz="1100" b="1" dirty="0"/>
              <a:t> </a:t>
            </a:r>
            <a:r>
              <a:rPr lang="en-US" sz="1100" dirty="0"/>
              <a:t> </a:t>
            </a:r>
          </a:p>
          <a:p>
            <a:pPr>
              <a:defRPr/>
            </a:pPr>
            <a:r>
              <a:rPr lang="en-US" sz="1100" dirty="0"/>
              <a:t>To help protect yourself, your family and your friends, share the 3Rs message and what you learned with your family and your friends.</a:t>
            </a:r>
          </a:p>
          <a:p>
            <a:pPr>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latin typeface="+mn-lt"/>
                <a:ea typeface="+mn-ea"/>
                <a:cs typeface="+mn-cs"/>
              </a:rPr>
              <a:t>Provide:</a:t>
            </a:r>
            <a:r>
              <a:rPr lang="en-US" sz="1100" kern="1200" dirty="0">
                <a:solidFill>
                  <a:schemeClr val="tx1"/>
                </a:solidFill>
                <a:effectLst/>
                <a:latin typeface="+mn-lt"/>
                <a:ea typeface="+mn-ea"/>
                <a:cs typeface="+mn-cs"/>
              </a:rPr>
              <a:t> A thank you and closing appropriate to your audience and setting.</a:t>
            </a:r>
          </a:p>
          <a:p>
            <a:pPr>
              <a:defRPr/>
            </a:pPr>
            <a:endParaRPr lang="en-US" sz="1100" dirty="0"/>
          </a:p>
          <a:p>
            <a:pPr>
              <a:defRPr/>
            </a:pPr>
            <a:endParaRPr lang="en-US" sz="1100" dirty="0"/>
          </a:p>
          <a:p>
            <a:pPr>
              <a:defRPr/>
            </a:pPr>
            <a:endParaRPr lang="en-US" altLang="en-US" sz="1100" dirty="0"/>
          </a:p>
        </p:txBody>
      </p:sp>
      <p:sp>
        <p:nvSpPr>
          <p:cNvPr id="49156" name="Slide Number Placeholder 3">
            <a:extLst>
              <a:ext uri="{FF2B5EF4-FFF2-40B4-BE49-F238E27FC236}">
                <a16:creationId xmlns:a16="http://schemas.microsoft.com/office/drawing/2014/main" id="{FDCA37C7-C52A-4551-96BD-233CEE9B4B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D24914FC-B5CA-4D77-96F2-12ED2080845B}"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D609A37-91F7-4B99-81D8-F26C561E1E9D}"/>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C32ECEF-AF68-45C2-8544-8682B46E81FF}"/>
              </a:ext>
            </a:extLst>
          </p:cNvPr>
          <p:cNvSpPr>
            <a:spLocks noGrp="1"/>
          </p:cNvSpPr>
          <p:nvPr>
            <p:ph type="body" idx="1"/>
          </p:nvPr>
        </p:nvSpPr>
        <p:spPr bwMode="auto">
          <a:xfrm>
            <a:off x="701675" y="4416425"/>
            <a:ext cx="5607050" cy="4413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sz="1100" dirty="0"/>
          </a:p>
        </p:txBody>
      </p:sp>
      <p:sp>
        <p:nvSpPr>
          <p:cNvPr id="12292" name="Slide Number Placeholder 3">
            <a:extLst>
              <a:ext uri="{FF2B5EF4-FFF2-40B4-BE49-F238E27FC236}">
                <a16:creationId xmlns:a16="http://schemas.microsoft.com/office/drawing/2014/main" id="{BD058DD3-0959-4874-956D-46035CC8A2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6AE22482-F90B-4790-B78F-992E2F272B0B}" type="slidenum">
              <a:rPr lang="en-US" altLang="en-US" sz="1200" smtClean="0"/>
              <a:pPr/>
              <a:t>2</a:t>
            </a:fld>
            <a:endParaRPr lang="en-US" altLang="en-US" sz="1200"/>
          </a:p>
        </p:txBody>
      </p:sp>
    </p:spTree>
    <p:extLst>
      <p:ext uri="{BB962C8B-B14F-4D97-AF65-F5344CB8AC3E}">
        <p14:creationId xmlns:p14="http://schemas.microsoft.com/office/powerpoint/2010/main" val="336671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D609A37-91F7-4B99-81D8-F26C561E1E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4C32ECEF-AF68-45C2-8544-8682B46E81F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p>
          <a:p>
            <a:pPr>
              <a:defRPr/>
            </a:pPr>
            <a:r>
              <a:rPr lang="en-US" sz="1100" b="1" dirty="0"/>
              <a:t>Explain: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For the purposes of this presentation, munitions are military weapons, ammunition, or supplies.</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The term military munitions is interchangeable with ammunition (ammo), explosives and ordnance. </a:t>
            </a:r>
          </a:p>
          <a:p>
            <a:pPr marL="171450" indent="-171450">
              <a:buFont typeface="Arial" panose="020B0604020202020204" pitchFamily="34" charset="0"/>
              <a:buChar char="•"/>
              <a:defRPr/>
            </a:pPr>
            <a:r>
              <a:rPr lang="en-US" sz="1100" dirty="0"/>
              <a:t>Most munitions are designed to kill or injure people or damage equipment and buildings.  Even practice and training munitions may contain a small propellant or explosive charge that can be dangerous.</a:t>
            </a:r>
          </a:p>
          <a:p>
            <a:pPr marL="171450" indent="-171450">
              <a:buFont typeface="Arial" panose="020B0604020202020204" pitchFamily="34" charset="0"/>
              <a:buChar char="•"/>
              <a:defRPr/>
            </a:pPr>
            <a:r>
              <a:rPr lang="en-US" sz="1100" dirty="0"/>
              <a:t>Munitions come in many sizes and shapes.  They can be:</a:t>
            </a:r>
          </a:p>
          <a:p>
            <a:pPr marL="628650" lvl="1" indent="-171450">
              <a:buFont typeface="Arial" panose="020B0604020202020204" pitchFamily="34" charset="0"/>
              <a:buChar char="•"/>
              <a:defRPr/>
            </a:pPr>
            <a:r>
              <a:rPr lang="en-US" sz="1100" dirty="0"/>
              <a:t>Small, like the small arms ammunition (.50 caliber and below) used in personal weapons (e.g., pistols, rifles); </a:t>
            </a:r>
          </a:p>
          <a:p>
            <a:pPr marL="628650" lvl="1" indent="-171450">
              <a:buFont typeface="Arial" panose="020B0604020202020204" pitchFamily="34" charset="0"/>
              <a:buChar char="•"/>
              <a:defRPr/>
            </a:pPr>
            <a:r>
              <a:rPr lang="en-US" sz="1100" dirty="0"/>
              <a:t>Small, medium, or large projectiles that are fired from mortars, tanks, or artillery pieces;</a:t>
            </a:r>
          </a:p>
          <a:p>
            <a:pPr marL="628650" lvl="1" indent="-171450">
              <a:buFont typeface="Arial" panose="020B0604020202020204" pitchFamily="34" charset="0"/>
              <a:buChar char="•"/>
              <a:defRPr/>
            </a:pPr>
            <a:r>
              <a:rPr lang="en-US" sz="1100" dirty="0"/>
              <a:t>Bombs dropped from aircraft; or</a:t>
            </a:r>
          </a:p>
          <a:p>
            <a:pPr marL="628650" lvl="1" indent="-171450">
              <a:buFont typeface="Arial" panose="020B0604020202020204" pitchFamily="34" charset="0"/>
              <a:buChar char="•"/>
              <a:defRPr/>
            </a:pPr>
            <a:r>
              <a:rPr lang="en-US" sz="1100" dirty="0"/>
              <a:t>Missiles, rockets, or torpedoes.  </a:t>
            </a:r>
          </a:p>
          <a:p>
            <a:pPr>
              <a:defRPr/>
            </a:pPr>
            <a:r>
              <a:rPr lang="en-US" sz="1100" dirty="0"/>
              <a:t> </a:t>
            </a:r>
          </a:p>
          <a:p>
            <a:pPr>
              <a:defRPr/>
            </a:pPr>
            <a:r>
              <a:rPr lang="en-US" sz="1100" b="1" dirty="0"/>
              <a:t>Ask:</a:t>
            </a:r>
            <a:r>
              <a:rPr lang="en-US" sz="1100" dirty="0"/>
              <a:t> What are some other examples of munitions with which you are familiar?</a:t>
            </a:r>
          </a:p>
          <a:p>
            <a:pPr>
              <a:defRPr/>
            </a:pPr>
            <a:r>
              <a:rPr lang="en-US" sz="1100" b="1" dirty="0"/>
              <a:t>Answer: </a:t>
            </a:r>
            <a:r>
              <a:rPr lang="en-US" sz="1100" dirty="0"/>
              <a:t>Possible answers include grenades, mines, rockets, mortars, RPGs, cannon balls and torpedoes. Discussion of booby traps and pyrotechnics can also be provided here.</a:t>
            </a:r>
            <a:endParaRPr lang="en-US" altLang="en-US" sz="1100" dirty="0"/>
          </a:p>
        </p:txBody>
      </p:sp>
      <p:sp>
        <p:nvSpPr>
          <p:cNvPr id="12292" name="Slide Number Placeholder 3">
            <a:extLst>
              <a:ext uri="{FF2B5EF4-FFF2-40B4-BE49-F238E27FC236}">
                <a16:creationId xmlns:a16="http://schemas.microsoft.com/office/drawing/2014/main" id="{BD058DD3-0959-4874-956D-46035CC8A2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6AE22482-F90B-4790-B78F-992E2F272B0B}" type="slidenum">
              <a:rPr lang="en-US" altLang="en-US" sz="1200" smtClean="0"/>
              <a:pPr/>
              <a:t>3</a:t>
            </a:fld>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54E7666-5864-4375-8599-E68992FA3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7EFD323-7134-4A80-8E8D-7D6ECF938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sz="1100" b="1" u="none" strike="noStrike" kern="1200" dirty="0">
                <a:solidFill>
                  <a:schemeClr val="tx1"/>
                </a:solidFill>
                <a:effectLst/>
                <a:latin typeface="+mn-lt"/>
                <a:ea typeface="+mn-ea"/>
                <a:cs typeface="+mn-cs"/>
              </a:rPr>
              <a:t>Ask: </a:t>
            </a:r>
            <a:r>
              <a:rPr lang="en-US" sz="1100" b="0" u="none" strike="noStrike" kern="1200" dirty="0">
                <a:solidFill>
                  <a:schemeClr val="tx1"/>
                </a:solidFill>
                <a:effectLst/>
                <a:latin typeface="+mn-lt"/>
                <a:ea typeface="+mn-ea"/>
                <a:cs typeface="+mn-cs"/>
              </a:rPr>
              <a:t>Would you recognize the</a:t>
            </a:r>
            <a:r>
              <a:rPr lang="en-US" sz="1100" b="1" u="none" strike="noStrike" kern="1200" dirty="0">
                <a:solidFill>
                  <a:schemeClr val="tx1"/>
                </a:solidFill>
                <a:effectLst/>
                <a:latin typeface="+mn-lt"/>
                <a:ea typeface="+mn-ea"/>
                <a:cs typeface="+mn-cs"/>
              </a:rPr>
              <a:t> </a:t>
            </a:r>
            <a:r>
              <a:rPr lang="en-US" sz="1100" b="0" u="none" strike="noStrike" kern="1200" dirty="0">
                <a:solidFill>
                  <a:schemeClr val="tx1"/>
                </a:solidFill>
                <a:effectLst/>
                <a:latin typeface="+mn-lt"/>
                <a:ea typeface="+mn-ea"/>
                <a:cs typeface="+mn-cs"/>
              </a:rPr>
              <a:t>munitions in this photo?</a:t>
            </a:r>
            <a:endParaRPr lang="en-US" sz="1100" b="1" u="sng" kern="1200" dirty="0">
              <a:solidFill>
                <a:schemeClr val="tx1"/>
              </a:solidFill>
              <a:effectLst/>
              <a:latin typeface="+mn-lt"/>
              <a:ea typeface="+mn-ea"/>
              <a:cs typeface="+mn-cs"/>
            </a:endParaRPr>
          </a:p>
          <a:p>
            <a:r>
              <a:rPr lang="en-US" sz="1100" b="1" u="none" strike="noStrike" kern="1200" dirty="0">
                <a:solidFill>
                  <a:schemeClr val="tx1"/>
                </a:solidFill>
                <a:effectLst/>
                <a:latin typeface="+mn-lt"/>
                <a:ea typeface="+mn-ea"/>
                <a:cs typeface="+mn-cs"/>
              </a:rPr>
              <a:t> </a:t>
            </a:r>
            <a:endParaRPr lang="en-US" sz="1100" b="1" u="sng" kern="1200" dirty="0">
              <a:solidFill>
                <a:schemeClr val="tx1"/>
              </a:solidFill>
              <a:effectLst/>
              <a:latin typeface="+mn-lt"/>
              <a:ea typeface="+mn-ea"/>
              <a:cs typeface="+mn-cs"/>
            </a:endParaRPr>
          </a:p>
          <a:p>
            <a:r>
              <a:rPr lang="en-US" sz="1100" b="1" u="none" strike="noStrike" kern="1200" dirty="0">
                <a:solidFill>
                  <a:schemeClr val="tx1"/>
                </a:solidFill>
                <a:effectLst/>
                <a:latin typeface="+mn-lt"/>
                <a:ea typeface="+mn-ea"/>
                <a:cs typeface="+mn-cs"/>
              </a:rPr>
              <a:t>Discuss:</a:t>
            </a:r>
            <a:r>
              <a:rPr lang="en-US" sz="1100" b="0" u="none" strike="noStrike" kern="1200" dirty="0">
                <a:solidFill>
                  <a:schemeClr val="tx1"/>
                </a:solidFill>
                <a:effectLst/>
                <a:latin typeface="+mn-lt"/>
                <a:ea typeface="+mn-ea"/>
                <a:cs typeface="+mn-cs"/>
              </a:rPr>
              <a:t> These photos show munitions that easily blend into the surrounding environment and make them difficult to spot.</a:t>
            </a:r>
            <a:endParaRPr lang="en-US" sz="1100" b="1" u="sng"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Additional examples of not recognizing munitions:</a:t>
            </a:r>
          </a:p>
          <a:p>
            <a:r>
              <a:rPr lang="en-US" sz="1100" kern="1200" dirty="0">
                <a:solidFill>
                  <a:schemeClr val="tx1"/>
                </a:solidFill>
                <a:effectLst/>
                <a:latin typeface="+mn-lt"/>
                <a:ea typeface="+mn-ea"/>
                <a:cs typeface="+mn-cs"/>
              </a:rPr>
              <a:t>In 1995, a family on vacation near an active military base found seven unidentified items and took them home. These items turned out to be munitions. Two of these munitions exploded while children were playing with them. As a result, five children were injured and admitted to the hospital. Two were in serious condition, one with head injuries. An Explosive Ordnance Disposal (EOD) Team responded from a local military base and destroyed the munitions. Unfortunately, the family did not recognize the items were munitions and the result was serious injuries.</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What you don’t recognize can kill you.</a:t>
            </a:r>
          </a:p>
          <a:p>
            <a:endParaRPr lang="en-US" altLang="en-US" dirty="0"/>
          </a:p>
        </p:txBody>
      </p:sp>
      <p:sp>
        <p:nvSpPr>
          <p:cNvPr id="24580" name="Slide Number Placeholder 3">
            <a:extLst>
              <a:ext uri="{FF2B5EF4-FFF2-40B4-BE49-F238E27FC236}">
                <a16:creationId xmlns:a16="http://schemas.microsoft.com/office/drawing/2014/main" id="{DA7306EF-A162-4157-ACA7-1E8566B17A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92593E6D-1361-4370-AE70-34FFA0A0EC3F}" type="slidenum">
              <a:rPr lang="en-US" altLang="en-US" sz="1200" smtClean="0"/>
              <a:pPr/>
              <a:t>4</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6ECA840-6D1E-47BE-BEFA-908DAA203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91D64E3-A559-4C2D-BD45-102AE790A3D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endParaRPr lang="en-US" sz="1100" b="1" dirty="0"/>
          </a:p>
          <a:p>
            <a:pPr>
              <a:defRPr/>
            </a:pPr>
            <a:r>
              <a:rPr lang="en-US" sz="1100" b="1" dirty="0"/>
              <a:t>Explain: </a:t>
            </a:r>
            <a:r>
              <a:rPr lang="en-US" sz="1100" dirty="0"/>
              <a:t>As you can see from the pictures, munitions vary in appearance.  For this reason, you should never pick up anything that you know, or suspect, may be a munition.</a:t>
            </a:r>
          </a:p>
          <a:p>
            <a:pPr>
              <a:defRPr/>
            </a:pPr>
            <a:r>
              <a:rPr lang="en-US" sz="1100" dirty="0"/>
              <a:t> </a:t>
            </a:r>
          </a:p>
          <a:p>
            <a:pPr>
              <a:defRPr/>
            </a:pPr>
            <a:r>
              <a:rPr lang="en-US" sz="1100" b="1" dirty="0"/>
              <a:t>Discuss:</a:t>
            </a:r>
            <a:r>
              <a:rPr lang="en-US" sz="1100" dirty="0"/>
              <a:t> Munitions, such as those pictured here and throughout the presentation, vary in type, shape, size, age, and condition; consequently, they may be hard to identify as a munitions. </a:t>
            </a:r>
          </a:p>
          <a:p>
            <a:pPr marL="171450" indent="-171450">
              <a:buFont typeface="Arial" panose="020B0604020202020204" pitchFamily="34" charset="0"/>
              <a:buChar char="•"/>
              <a:defRPr/>
            </a:pPr>
            <a:r>
              <a:rPr lang="en-US" sz="1100" dirty="0"/>
              <a:t>Military munitions:</a:t>
            </a:r>
          </a:p>
          <a:p>
            <a:pPr marL="628650" lvl="1" indent="-171450">
              <a:buFont typeface="Courier New" panose="02070309020205020404" pitchFamily="49" charset="0"/>
              <a:buChar char="o"/>
              <a:defRPr/>
            </a:pPr>
            <a:r>
              <a:rPr lang="en-US" sz="1100" dirty="0"/>
              <a:t>Come in many shapes, sizes, and types</a:t>
            </a:r>
          </a:p>
          <a:p>
            <a:pPr marL="628650" lvl="1" indent="-171450">
              <a:buFont typeface="Courier New" panose="02070309020205020404" pitchFamily="49" charset="0"/>
              <a:buChar char="o"/>
              <a:defRPr/>
            </a:pPr>
            <a:r>
              <a:rPr lang="en-US" sz="1100" dirty="0"/>
              <a:t>May not look like a munition (e.g., a projectile, grenade, or bomb)</a:t>
            </a:r>
          </a:p>
          <a:p>
            <a:pPr marL="628650" lvl="1" indent="-171450">
              <a:buFont typeface="Courier New" panose="02070309020205020404" pitchFamily="49" charset="0"/>
              <a:buChar char="o"/>
              <a:defRPr/>
            </a:pPr>
            <a:r>
              <a:rPr lang="en-US" sz="1100" dirty="0"/>
              <a:t>May be partially or completely buried in the dirt or covered by vegetation, sand, or other material; or partially or fully submerged in water</a:t>
            </a:r>
          </a:p>
          <a:p>
            <a:pPr marL="171450" indent="-171450">
              <a:buFont typeface="Arial" panose="020B0604020202020204" pitchFamily="34" charset="0"/>
              <a:buChar char="•"/>
              <a:defRPr/>
            </a:pPr>
            <a:r>
              <a:rPr lang="en-US" sz="1100" dirty="0"/>
              <a:t>Use or natural phenomena (e.g., weather, corrosion) can alter a munition’s appearance. </a:t>
            </a:r>
          </a:p>
          <a:p>
            <a:pPr marL="171450" indent="-171450">
              <a:buFont typeface="Arial" panose="020B0604020202020204" pitchFamily="34" charset="0"/>
              <a:buChar char="•"/>
              <a:defRPr/>
            </a:pPr>
            <a:r>
              <a:rPr lang="en-US" sz="1100" dirty="0"/>
              <a:t>In recent years, munitions have claimed lives.  Although such munitions have remained unexploded for decades, aging does not make them safer. If you have a “souvenir” munition in your home or office without the proper tag, identifying it as certified MDAS, please contact your local authorities to safely remove the munition.  </a:t>
            </a:r>
          </a:p>
          <a:p>
            <a:pPr marL="171450" indent="-171450">
              <a:buFont typeface="Arial" panose="020B0604020202020204" pitchFamily="34" charset="0"/>
              <a:buChar char="•"/>
              <a:defRPr/>
            </a:pPr>
            <a:r>
              <a:rPr lang="en-US" sz="1100" dirty="0"/>
              <a:t>Munitions marked with the word “simulator” or “practice” should be considered dangerous because most contain a small explosive charge that can cause serious injuries.</a:t>
            </a:r>
          </a:p>
          <a:p>
            <a:pPr>
              <a:defRPr/>
            </a:pPr>
            <a:endParaRPr lang="en-US" altLang="en-US" dirty="0"/>
          </a:p>
        </p:txBody>
      </p:sp>
      <p:sp>
        <p:nvSpPr>
          <p:cNvPr id="26628" name="Slide Number Placeholder 3">
            <a:extLst>
              <a:ext uri="{FF2B5EF4-FFF2-40B4-BE49-F238E27FC236}">
                <a16:creationId xmlns:a16="http://schemas.microsoft.com/office/drawing/2014/main" id="{ADB4D5CE-8502-467F-AE67-FF7FA0CCCA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E9A5FDA5-E62E-40AC-A4EF-E330F28893D6}" type="slidenum">
              <a:rPr lang="en-US" altLang="en-US" sz="1200" smtClean="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9D14FF2-3585-4AB1-B05F-9FBCF9F6E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F54F29C-58BC-4881-B815-22C3FABDBA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This slide provides an example of a munition before and after use.  </a:t>
            </a:r>
            <a:br>
              <a:rPr lang="en-US" altLang="en-US" sz="1100" dirty="0"/>
            </a:br>
            <a:endParaRPr lang="en-US" altLang="en-US" sz="1100" dirty="0"/>
          </a:p>
          <a:p>
            <a:r>
              <a:rPr lang="en-US" altLang="en-US" sz="1100" dirty="0"/>
              <a:t>The picture on the top shows a new, unused 105mm projectile.  The picture on the bottom shows a projectile that was fired but failed to function as intended - a UXO.  </a:t>
            </a:r>
          </a:p>
          <a:p>
            <a:r>
              <a:rPr lang="en-US" altLang="en-US" sz="1100" dirty="0"/>
              <a:t> </a:t>
            </a:r>
          </a:p>
          <a:p>
            <a:r>
              <a:rPr lang="en-US" altLang="en-US" sz="1100" dirty="0"/>
              <a:t>When a 105mm projectile detonates, metal fragments from the projectile body travel at high speeds to distances up to 1,939 feet - the length of 6½ football fields!  Anyone within this area could be severely injured or killed.</a:t>
            </a:r>
          </a:p>
          <a:p>
            <a:endParaRPr lang="en-US" altLang="en-US" sz="1100" dirty="0"/>
          </a:p>
        </p:txBody>
      </p:sp>
      <p:sp>
        <p:nvSpPr>
          <p:cNvPr id="28676" name="Slide Number Placeholder 3">
            <a:extLst>
              <a:ext uri="{FF2B5EF4-FFF2-40B4-BE49-F238E27FC236}">
                <a16:creationId xmlns:a16="http://schemas.microsoft.com/office/drawing/2014/main" id="{DA81D6CA-00C8-4111-9465-30F536C40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AA315590-C257-4EBA-8C53-E45E26315101}" type="slidenum">
              <a:rPr lang="en-US" altLang="en-US" sz="1200" smtClean="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C2875AC-506F-4B03-8A56-CD180B9AC4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2FD6C26-7AE7-4A52-AFA3-3250AA7F5C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Discuss:</a:t>
            </a:r>
            <a:r>
              <a:rPr lang="en-US" altLang="en-US" sz="1100" dirty="0"/>
              <a:t> </a:t>
            </a:r>
            <a:r>
              <a:rPr lang="en-US" sz="1100" b="0" kern="1200" dirty="0">
                <a:solidFill>
                  <a:schemeClr val="tx1"/>
                </a:solidFill>
                <a:effectLst/>
                <a:latin typeface="+mn-lt"/>
                <a:ea typeface="+mn-ea"/>
                <a:cs typeface="+mn-cs"/>
              </a:rPr>
              <a:t>This slide provides another example of a munition before and after use. </a:t>
            </a:r>
            <a:r>
              <a:rPr lang="en-US" altLang="en-US" sz="1100" dirty="0"/>
              <a:t>The picture on the top shows a new rocket. The other two pictures show a rocket after use.</a:t>
            </a:r>
            <a:endParaRPr lang="en-US" altLang="en-US" sz="1100" b="1" u="sng" dirty="0"/>
          </a:p>
          <a:p>
            <a:r>
              <a:rPr lang="pt-BR" altLang="en-US" sz="1100" b="1" dirty="0"/>
              <a:t> </a:t>
            </a:r>
            <a:endParaRPr lang="en-US" altLang="en-US" sz="1100" b="1" u="sng" dirty="0"/>
          </a:p>
          <a:p>
            <a:r>
              <a:rPr lang="en-US" altLang="en-US" sz="1100" dirty="0"/>
              <a:t>Upon detonation either on use or if disturbed as a UXO, people need to be 1,420 feet (almost 5 football fields) away to be safe from the blast and fragments!  Anyone closer could be killed or severely injured.</a:t>
            </a:r>
          </a:p>
          <a:p>
            <a:endParaRPr lang="en-US" altLang="en-US" sz="1100" dirty="0"/>
          </a:p>
        </p:txBody>
      </p:sp>
      <p:sp>
        <p:nvSpPr>
          <p:cNvPr id="30724" name="Slide Number Placeholder 3">
            <a:extLst>
              <a:ext uri="{FF2B5EF4-FFF2-40B4-BE49-F238E27FC236}">
                <a16:creationId xmlns:a16="http://schemas.microsoft.com/office/drawing/2014/main" id="{819025BF-BBF6-425A-8F73-7B369DB71E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3F598C2A-7869-415F-9D6E-58A379DBF1A2}" type="slidenum">
              <a:rPr lang="en-US" altLang="en-US" sz="1200" smtClean="0"/>
              <a:pPr/>
              <a:t>7</a:t>
            </a:fld>
            <a:endParaRPr lang="en-US"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CBA8C0E-5E97-4C35-B39B-8B8683C09B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B3CFE94E-555E-461D-A0F7-27F4050104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b="1" u="sng" dirty="0"/>
              <a:t>Notes</a:t>
            </a:r>
            <a:r>
              <a:rPr lang="en-US" altLang="en-US" sz="1100" b="1" dirty="0"/>
              <a:t>:</a:t>
            </a:r>
          </a:p>
          <a:p>
            <a:r>
              <a:rPr lang="en-US" altLang="en-US" sz="1100" b="1" dirty="0"/>
              <a:t>Explain: </a:t>
            </a:r>
            <a:r>
              <a:rPr lang="en-US" sz="1100" b="0" dirty="0">
                <a:solidFill>
                  <a:srgbClr val="000000"/>
                </a:solidFill>
                <a:effectLst/>
                <a:ea typeface="Times New Roman" panose="02020603050405020304" pitchFamily="18" charset="0"/>
                <a:cs typeface="Times New Roman" panose="02020603050405020304" pitchFamily="18" charset="0"/>
              </a:rPr>
              <a:t>Munitions marked with the word “simulator” or “practice” should be considered dangerous because most contain a small explosive charge that can cause serious injuries.</a:t>
            </a:r>
          </a:p>
          <a:p>
            <a:endParaRPr lang="en-US" sz="1100" b="0" dirty="0">
              <a:solidFill>
                <a:srgbClr val="000000"/>
              </a:solidFill>
              <a:effectLst/>
              <a:ea typeface="Times New Roman" panose="02020603050405020304" pitchFamily="18" charset="0"/>
              <a:cs typeface="Times New Roman" panose="02020603050405020304" pitchFamily="18" charset="0"/>
            </a:endParaRPr>
          </a:p>
          <a:p>
            <a:pPr marL="0" marR="45720">
              <a:spcBef>
                <a:spcPts val="0"/>
              </a:spcBef>
              <a:spcAft>
                <a:spcPts val="0"/>
              </a:spcAft>
            </a:pPr>
            <a:r>
              <a:rPr lang="en-US" sz="1100" dirty="0">
                <a:solidFill>
                  <a:srgbClr val="000000"/>
                </a:solidFill>
                <a:effectLst/>
                <a:ea typeface="Times New Roman" panose="02020603050405020304" pitchFamily="18" charset="0"/>
                <a:cs typeface="Times New Roman" panose="02020603050405020304" pitchFamily="18" charset="0"/>
              </a:rPr>
              <a:t>These photos show what two different types of munitions can do if they explode in person’s hand. If asked, the top photos show a blasting cap, and you can see it has torn through several layers of wood. The bottom photos show the destruction an artillery simulator can do.</a:t>
            </a:r>
          </a:p>
          <a:p>
            <a:pPr marL="0" marR="45720">
              <a:spcBef>
                <a:spcPts val="0"/>
              </a:spcBef>
              <a:spcAft>
                <a:spcPts val="0"/>
              </a:spcAft>
            </a:pPr>
            <a:r>
              <a:rPr lang="en-US" sz="1100" dirty="0">
                <a:solidFill>
                  <a:srgbClr val="000000"/>
                </a:solidFill>
                <a:effectLst/>
                <a:ea typeface="Times New Roman" panose="02020603050405020304" pitchFamily="18" charset="0"/>
                <a:cs typeface="Times New Roman" panose="02020603050405020304" pitchFamily="18" charset="0"/>
              </a:rPr>
              <a:t> </a:t>
            </a:r>
          </a:p>
          <a:p>
            <a:pPr marL="0" marR="45720">
              <a:spcBef>
                <a:spcPts val="0"/>
              </a:spcBef>
              <a:spcAft>
                <a:spcPts val="0"/>
              </a:spcAft>
            </a:pPr>
            <a:r>
              <a:rPr lang="en-US" sz="1100" dirty="0">
                <a:solidFill>
                  <a:srgbClr val="000000"/>
                </a:solidFill>
                <a:effectLst/>
                <a:ea typeface="Times New Roman" panose="02020603050405020304" pitchFamily="18" charset="0"/>
                <a:cs typeface="Times New Roman" panose="02020603050405020304" pitchFamily="18" charset="0"/>
              </a:rPr>
              <a:t>Clearly, tiny explosive devices and simulators, can cause severe injuries or be deadly.</a:t>
            </a:r>
          </a:p>
          <a:p>
            <a:pPr marL="0" marR="45720">
              <a:spcBef>
                <a:spcPts val="0"/>
              </a:spcBef>
              <a:spcAft>
                <a:spcPts val="0"/>
              </a:spcAft>
            </a:pPr>
            <a:r>
              <a:rPr lang="en-US" sz="1100" dirty="0">
                <a:solidFill>
                  <a:srgbClr val="000000"/>
                </a:solidFill>
                <a:effectLst/>
                <a:ea typeface="Times New Roman" panose="02020603050405020304" pitchFamily="18" charset="0"/>
                <a:cs typeface="Times New Roman" panose="02020603050405020304" pitchFamily="18" charset="0"/>
              </a:rPr>
              <a:t> </a:t>
            </a:r>
          </a:p>
          <a:p>
            <a:r>
              <a:rPr lang="en-US" sz="1100" dirty="0">
                <a:solidFill>
                  <a:srgbClr val="000000"/>
                </a:solidFill>
                <a:effectLst/>
                <a:ea typeface="Times New Roman" panose="02020603050405020304" pitchFamily="18" charset="0"/>
                <a:cs typeface="Times New Roman" panose="02020603050405020304" pitchFamily="18" charset="0"/>
              </a:rPr>
              <a:t>Remember munitions, particularly UXO, do not always look like a bullet or a bomb. </a:t>
            </a:r>
          </a:p>
          <a:p>
            <a:endParaRPr lang="en-US" sz="1100" b="0" dirty="0">
              <a:solidFill>
                <a:srgbClr val="000000"/>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dirty="0">
                <a:solidFill>
                  <a:srgbClr val="000000"/>
                </a:solidFill>
                <a:effectLst/>
                <a:ea typeface="Times New Roman" panose="02020603050405020304" pitchFamily="18" charset="0"/>
                <a:cs typeface="Arial" panose="020B0604020202020204" pitchFamily="34" charset="0"/>
              </a:rPr>
              <a:t>Example of incidents dealing with simulators:</a:t>
            </a:r>
            <a:endParaRPr lang="en-US" sz="1100" dirty="0">
              <a:solidFill>
                <a:srgbClr val="000000"/>
              </a:solidFill>
              <a:effectLst/>
              <a:ea typeface="Times New Roman" panose="02020603050405020304" pitchFamily="18" charset="0"/>
              <a:cs typeface="Times New Roman" panose="02020603050405020304" pitchFamily="18" charset="0"/>
            </a:endParaRPr>
          </a:p>
          <a:p>
            <a:r>
              <a:rPr lang="en-US" altLang="en-US" sz="1100" b="0" u="none" dirty="0"/>
              <a:t>On September 5, 2012, a maintenance staff member found a hand grenade simulator inside Fort Irwin Middle School. The military police, fire department, and EOD were called in to remove the device from campus. The next day another hand grenade simulator was found in a different location in the school. Again, the military police, fire department, and EOD were called in. Bomb-sniffing dogs were also called in to look for additional devices and search classrooms and students’ backpacks. An assembly was held to talk to the 7</a:t>
            </a:r>
            <a:r>
              <a:rPr lang="en-US" altLang="en-US" sz="1100" b="0" u="none" baseline="30000" dirty="0"/>
              <a:t>th</a:t>
            </a:r>
            <a:r>
              <a:rPr lang="en-US" altLang="en-US" sz="1100" b="0" u="none" dirty="0"/>
              <a:t> and 8</a:t>
            </a:r>
            <a:r>
              <a:rPr lang="en-US" altLang="en-US" sz="1100" b="0" u="none" baseline="30000" dirty="0"/>
              <a:t>th</a:t>
            </a:r>
            <a:r>
              <a:rPr lang="en-US" altLang="en-US" sz="1100" b="0" u="none" dirty="0"/>
              <a:t> grade students about hand grenade safety. Even though the hand grenade simulators are designed for training, they are still explosives (equivalent to two cherry bombs) and could blow a person’s hand off. Eventually, it was determined that the simulators had been brought back from training by a soldier and his child had discovered them in the garage.</a:t>
            </a:r>
          </a:p>
          <a:p>
            <a:endParaRPr lang="en-US" altLang="en-US" sz="1100"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u="none" strike="noStrike" dirty="0">
                <a:solidFill>
                  <a:srgbClr val="000000"/>
                </a:solidFill>
                <a:effectLst/>
                <a:ea typeface="Times New Roman" panose="02020603050405020304" pitchFamily="18" charset="0"/>
                <a:cs typeface="Arial" panose="020B0604020202020204" pitchFamily="34" charset="0"/>
              </a:rPr>
              <a:t>In 1963 at Fort Benning a Sergeant put M-80 Firecrackers (highly explosive simulators used in training) in his field jacket during exercises and ended up taking them home and placing them in a cigar box. Months later his wife gave one to a 13-year-old boy who took it home, lit it, and was taking it outside when it detonated in his hands, resulting in serious injuries to both hands.</a:t>
            </a:r>
            <a:endParaRPr lang="en-US" sz="1100" b="1" u="sng" dirty="0">
              <a:solidFill>
                <a:srgbClr val="000000"/>
              </a:solidFill>
              <a:effectLst/>
              <a:ea typeface="Times New Roman" panose="02020603050405020304" pitchFamily="18" charset="0"/>
              <a:cs typeface="Times New Roman" panose="02020603050405020304" pitchFamily="18" charset="0"/>
            </a:endParaRPr>
          </a:p>
          <a:p>
            <a:endParaRPr lang="en-US" altLang="en-US" sz="1100" b="1" u="sng" dirty="0"/>
          </a:p>
          <a:p>
            <a:r>
              <a:rPr lang="en-US" altLang="en-US" sz="1100" b="1" dirty="0"/>
              <a:t>Discussion point for handout: </a:t>
            </a:r>
            <a:r>
              <a:rPr lang="en-US" sz="1100" b="0" i="0" kern="1200" dirty="0">
                <a:solidFill>
                  <a:schemeClr val="tx1"/>
                </a:solidFill>
                <a:effectLst/>
                <a:ea typeface="+mn-ea"/>
                <a:cs typeface="+mn-cs"/>
              </a:rPr>
              <a:t>In 1983, some boys encountered a munition in a canyon near their home in California. The munition detonated when a boy hit it against a rock. The detonation killed two boys and injured another. After this incident, the military swept hundreds of acres, recovering about 200 munitions. Several years later, a 15-year-old reported to his mother that while riding dirt bikes in a nearby canyon he saw what appeared to be a munition. She immediately recognized the danger and reported the munition to fire officials. Fire officials said the 76mm anti-personnel shell might have exploded had there been a brush fire.</a:t>
            </a:r>
            <a:endParaRPr lang="en-US" altLang="en-US" sz="11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1" kern="1200" dirty="0">
              <a:solidFill>
                <a:schemeClr val="tx1"/>
              </a:solidFill>
              <a:effectLs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ea typeface="+mn-ea"/>
                <a:cs typeface="+mn-cs"/>
              </a:rPr>
              <a:t>Hand out:</a:t>
            </a:r>
            <a:r>
              <a:rPr lang="en-US" sz="1100" kern="1200" dirty="0">
                <a:solidFill>
                  <a:schemeClr val="tx1"/>
                </a:solidFill>
                <a:effectLst/>
                <a:ea typeface="+mn-ea"/>
                <a:cs typeface="+mn-cs"/>
              </a:rPr>
              <a:t> 3Rs Safety Guide – Military Families</a:t>
            </a:r>
          </a:p>
          <a:p>
            <a:r>
              <a:rPr lang="en-US" altLang="en-US" sz="1100" b="1" dirty="0"/>
              <a:t>Play:</a:t>
            </a:r>
            <a:r>
              <a:rPr lang="en-US" altLang="en-US" sz="1100" dirty="0"/>
              <a:t> 3Rs Video – Soldiers – Do You Feel Lucky (31 seconds)</a:t>
            </a:r>
          </a:p>
          <a:p>
            <a:r>
              <a:rPr lang="en-US" sz="1100" u="sng" kern="1200" dirty="0">
                <a:solidFill>
                  <a:srgbClr val="000000"/>
                </a:solidFill>
                <a:effectLst/>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https://www.youtube.com/watch?v=e4XKCSBhBzU&amp;list=PLeSiLkpEC_PSxhu8tTv5IF0vnV4qhOjNA&amp;index=16</a:t>
            </a:r>
            <a:r>
              <a:rPr lang="en-US" sz="1100" u="sng" kern="1200" dirty="0">
                <a:solidFill>
                  <a:srgbClr val="000000"/>
                </a:solidFill>
                <a:effectLst/>
                <a:ea typeface="Times New Roman" panose="02020603050405020304" pitchFamily="18" charset="0"/>
                <a:cs typeface="+mn-cs"/>
              </a:rPr>
              <a:t> </a:t>
            </a:r>
            <a:endParaRPr lang="en-US" altLang="en-US" sz="1100" u="sng" kern="1200" dirty="0">
              <a:solidFill>
                <a:srgbClr val="000000"/>
              </a:solidFill>
              <a:effectLst/>
              <a:cs typeface="+mn-cs"/>
            </a:endParaRPr>
          </a:p>
          <a:p>
            <a:r>
              <a:rPr lang="en-US" altLang="en-US" sz="1100" dirty="0"/>
              <a:t> </a:t>
            </a:r>
          </a:p>
          <a:p>
            <a:endParaRPr lang="en-US" altLang="en-US" sz="1100" dirty="0"/>
          </a:p>
        </p:txBody>
      </p:sp>
      <p:sp>
        <p:nvSpPr>
          <p:cNvPr id="32772" name="Slide Number Placeholder 3">
            <a:extLst>
              <a:ext uri="{FF2B5EF4-FFF2-40B4-BE49-F238E27FC236}">
                <a16:creationId xmlns:a16="http://schemas.microsoft.com/office/drawing/2014/main" id="{3F3609B6-D61F-46EC-B3D4-2D3EA9BF4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8CFCFC79-707C-436D-91DE-0F5905EF20A7}" type="slidenum">
              <a:rPr lang="en-US" altLang="en-US" sz="1200" smtClean="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3E3D460-5234-44B7-AB2F-1A0D45A578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C76C74E8-2D21-4084-B51B-86AAE85D9C69}"/>
              </a:ext>
            </a:extLst>
          </p:cNvPr>
          <p:cNvSpPr>
            <a:spLocks noGrp="1"/>
          </p:cNvSpPr>
          <p:nvPr>
            <p:ph type="body" idx="1"/>
          </p:nvPr>
        </p:nvSpPr>
        <p:spPr bwMode="auto">
          <a:xfrm>
            <a:off x="701675" y="4387769"/>
            <a:ext cx="5607050" cy="424823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100" b="1" u="sng" dirty="0"/>
              <a:t>Notes</a:t>
            </a:r>
            <a:r>
              <a:rPr lang="en-US" altLang="en-US" sz="1100" b="1" dirty="0"/>
              <a:t>:</a:t>
            </a:r>
            <a:br>
              <a:rPr lang="en-US" altLang="en-US" sz="1100" b="1" u="sng" dirty="0"/>
            </a:br>
            <a:r>
              <a:rPr lang="en-US" altLang="en-US" sz="1100" b="1" dirty="0"/>
              <a:t>Explain:</a:t>
            </a:r>
            <a:r>
              <a:rPr lang="en-US" altLang="en-US" sz="1100" dirty="0"/>
              <a:t> UXO stands for Unexploded Ordnance. </a:t>
            </a:r>
            <a:r>
              <a:rPr lang="en-US" sz="1100" dirty="0"/>
              <a:t>What is unexploded ordnance? </a:t>
            </a:r>
          </a:p>
          <a:p>
            <a:pPr>
              <a:defRPr/>
            </a:pPr>
            <a:r>
              <a:rPr lang="en-US" sz="1100" dirty="0"/>
              <a:t> </a:t>
            </a:r>
          </a:p>
          <a:p>
            <a:pPr eaLnBrk="1" hangingPunct="1">
              <a:defRPr/>
            </a:pPr>
            <a:r>
              <a:rPr lang="en-US" altLang="en-US" sz="1100" dirty="0">
                <a:solidFill>
                  <a:schemeClr val="tx1"/>
                </a:solidFill>
                <a:cs typeface="Helvetica" panose="020B0604020202020204" pitchFamily="34" charset="0"/>
              </a:rPr>
              <a:t>As defined in 10 U.S.C. 101(e)(5)(A) through (C), the term “unexploded ordnance” means military munitions that: </a:t>
            </a:r>
          </a:p>
          <a:p>
            <a:pPr marL="228600" indent="-228600" eaLnBrk="1" hangingPunct="1">
              <a:buAutoNum type="alphaUcParenBoth"/>
              <a:defRPr/>
            </a:pPr>
            <a:r>
              <a:rPr lang="en-US" altLang="en-US" sz="1100" dirty="0">
                <a:cs typeface="Helvetica" panose="020B0604020202020204" pitchFamily="34" charset="0"/>
              </a:rPr>
              <a:t>Have been primed, fused, armed, or otherwise prepared for action;</a:t>
            </a:r>
          </a:p>
          <a:p>
            <a:pPr marL="228600" indent="-228600" eaLnBrk="1" hangingPunct="1">
              <a:buAutoNum type="alphaUcParenBoth"/>
              <a:defRPr/>
            </a:pPr>
            <a:r>
              <a:rPr lang="en-US" altLang="en-US" sz="1100" dirty="0">
                <a:cs typeface="Helvetica" panose="020B0604020202020204" pitchFamily="34" charset="0"/>
              </a:rPr>
              <a:t>Have been fired, dropped, launched, projected, or placed in such a manner as to constitute a hazard to operations, installations, personnel, or material; and</a:t>
            </a:r>
          </a:p>
          <a:p>
            <a:pPr marL="228600" indent="-228600" eaLnBrk="1" hangingPunct="1">
              <a:buAutoNum type="alphaUcParenBoth"/>
              <a:defRPr/>
            </a:pPr>
            <a:r>
              <a:rPr lang="en-US" altLang="en-US" sz="1100" dirty="0">
                <a:cs typeface="Helvetica" panose="020B0604020202020204" pitchFamily="34" charset="0"/>
              </a:rPr>
              <a:t>Remain unexploded, whether by malfunction, design, or any other cause. </a:t>
            </a:r>
          </a:p>
          <a:p>
            <a:pPr>
              <a:defRPr/>
            </a:pPr>
            <a:r>
              <a:rPr lang="en-US" altLang="en-US" sz="11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ea typeface="+mn-ea"/>
                <a:cs typeface="+mn-cs"/>
              </a:rPr>
              <a:t>Discuss: </a:t>
            </a:r>
            <a:r>
              <a:rPr lang="en-US" sz="1100" kern="1200" dirty="0">
                <a:solidFill>
                  <a:schemeClr val="tx1"/>
                </a:solidFill>
                <a:effectLst/>
                <a:ea typeface="+mn-ea"/>
                <a:cs typeface="+mn-cs"/>
              </a:rPr>
              <a:t>3Rs Fact Sheet – UXO Safety</a:t>
            </a:r>
          </a:p>
          <a:p>
            <a:pPr>
              <a:defRPr/>
            </a:pPr>
            <a:r>
              <a:rPr lang="en-US" altLang="en-US" sz="1100" b="1" dirty="0"/>
              <a:t>Play: </a:t>
            </a:r>
            <a:r>
              <a:rPr lang="en-US" altLang="en-US" sz="1100" dirty="0"/>
              <a:t>3Rs Video – Learn the 3Rs of UXO (3:31 minutes) </a:t>
            </a:r>
            <a:r>
              <a:rPr lang="en-US" altLang="en-US" sz="1100" u="sng" kern="1200" dirty="0">
                <a:solidFill>
                  <a:srgbClr val="000000"/>
                </a:solidFill>
                <a:effectLst/>
                <a:cs typeface="+mn-cs"/>
              </a:rPr>
              <a:t>https://www.youtube.com/watch?v=bJKmlNzglHc&amp;list=PLeSiLkpEC_PSxhu8tTv5IF0vnV4qhOjNA&amp;index=2</a:t>
            </a:r>
          </a:p>
          <a:p>
            <a:pPr>
              <a:defRPr/>
            </a:pPr>
            <a:r>
              <a:rPr lang="en-US" altLang="en-US" sz="1100" dirty="0"/>
              <a:t>or 3Rs Video – USACE – Message A (1:01 minutes) </a:t>
            </a:r>
          </a:p>
          <a:p>
            <a:pPr>
              <a:defRPr/>
            </a:pPr>
            <a:r>
              <a:rPr lang="en-US" altLang="en-US" sz="1100" u="sng" kern="1200" dirty="0">
                <a:solidFill>
                  <a:srgbClr val="000000"/>
                </a:solidFill>
                <a:effectLst/>
                <a:cs typeface="+mn-cs"/>
              </a:rPr>
              <a:t>https://www.youtube.com/watch?v=WnJkIXhfIo&amp;list=PLeSiLkpEC_PSxhu8tTv5IF0vnV4qhOjNA&amp;index=7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t>or 3Rs Video – USACE – Message B (Beach) (1:01 minutes) </a:t>
            </a:r>
            <a:r>
              <a:rPr lang="en-US" sz="1100" u="sng" kern="1200" dirty="0">
                <a:solidFill>
                  <a:srgbClr val="000000"/>
                </a:solidFill>
                <a:effectLst/>
                <a:ea typeface="+mn-ea"/>
                <a:cs typeface="+mn-cs"/>
                <a:hlinkClick r:id="rId3">
                  <a:extLst>
                    <a:ext uri="{A12FA001-AC4F-418D-AE19-62706E023703}">
                      <ahyp:hlinkClr xmlns:ahyp="http://schemas.microsoft.com/office/drawing/2018/hyperlinkcolor" val="tx"/>
                    </a:ext>
                  </a:extLst>
                </a:hlinkClick>
              </a:rPr>
              <a:t>https://www.youtube.com/watch?v=x4vvGR8DIM&amp;list=PLeSiLkpEC_PSxhu8tTv5IF0vnV4qhOjNA&amp;index=10</a:t>
            </a:r>
            <a:endParaRPr lang="en-US" altLang="en-US" sz="1100" u="sng" kern="1200" dirty="0">
              <a:solidFill>
                <a:srgbClr val="000000"/>
              </a:solidFill>
              <a:effectLst/>
              <a:ea typeface="+mn-ea"/>
              <a:cs typeface="+mn-cs"/>
            </a:endParaRPr>
          </a:p>
          <a:p>
            <a:pPr>
              <a:defRPr/>
            </a:pPr>
            <a:endParaRPr lang="en-US" altLang="en-US" sz="1100" dirty="0"/>
          </a:p>
        </p:txBody>
      </p:sp>
      <p:sp>
        <p:nvSpPr>
          <p:cNvPr id="14340" name="Slide Number Placeholder 3">
            <a:extLst>
              <a:ext uri="{FF2B5EF4-FFF2-40B4-BE49-F238E27FC236}">
                <a16:creationId xmlns:a16="http://schemas.microsoft.com/office/drawing/2014/main" id="{9B847997-8954-4DAE-9945-30AB8DD100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fld id="{7674BDA7-A116-43C6-941C-6F8E1EF19555}" type="slidenum">
              <a:rPr lang="en-US" altLang="en-US" sz="1200" smtClean="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
            <a:extLst>
              <a:ext uri="{FF2B5EF4-FFF2-40B4-BE49-F238E27FC236}">
                <a16:creationId xmlns:a16="http://schemas.microsoft.com/office/drawing/2014/main" id="{F3EB1CA1-34A3-42D3-B694-316BAEE3A447}"/>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82"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7" descr="Graphical user interface, text, email&#10;&#10;Description automatically generated">
            <a:extLst>
              <a:ext uri="{FF2B5EF4-FFF2-40B4-BE49-F238E27FC236}">
                <a16:creationId xmlns:a16="http://schemas.microsoft.com/office/drawing/2014/main" id="{CB5ECEAD-A2B4-4F88-B9DE-6DA7340F36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347" y="8457402"/>
            <a:ext cx="12178907" cy="282972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8202766-8112-4B24-B895-FE9113B18FAD}"/>
              </a:ext>
            </a:extLst>
          </p:cNvPr>
          <p:cNvPicPr>
            <a:picLocks noChangeAspect="1"/>
          </p:cNvPicPr>
          <p:nvPr userDrawn="1"/>
        </p:nvPicPr>
        <p:blipFill>
          <a:blip r:embed="rId4"/>
          <a:stretch>
            <a:fillRect/>
          </a:stretch>
        </p:blipFill>
        <p:spPr>
          <a:xfrm>
            <a:off x="13573087" y="9220200"/>
            <a:ext cx="1434245" cy="1805704"/>
          </a:xfrm>
          <a:prstGeom prst="rect">
            <a:avLst/>
          </a:prstGeom>
        </p:spPr>
      </p:pic>
    </p:spTree>
    <p:extLst>
      <p:ext uri="{BB962C8B-B14F-4D97-AF65-F5344CB8AC3E}">
        <p14:creationId xmlns:p14="http://schemas.microsoft.com/office/powerpoint/2010/main" val="6931479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45FAE1BC-46A2-4BCE-AA9A-9177C5302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ctrTitle"/>
          </p:nvPr>
        </p:nvSpPr>
        <p:spPr>
          <a:xfrm>
            <a:off x="1143000" y="3551238"/>
            <a:ext cx="12954000" cy="2449512"/>
          </a:xfrm>
        </p:spPr>
        <p:txBody>
          <a:bodyPr/>
          <a:lstStyle/>
          <a:p>
            <a:r>
              <a:rPr lang="en-US"/>
              <a:t>Click to edit Master title style</a:t>
            </a:r>
          </a:p>
        </p:txBody>
      </p:sp>
      <p:sp>
        <p:nvSpPr>
          <p:cNvPr id="3" name="Subtitle 2"/>
          <p:cNvSpPr>
            <a:spLocks noGrp="1"/>
          </p:cNvSpPr>
          <p:nvPr>
            <p:ph type="subTitle" idx="1"/>
          </p:nvPr>
        </p:nvSpPr>
        <p:spPr>
          <a:xfrm>
            <a:off x="2286000" y="6477000"/>
            <a:ext cx="10668000" cy="29210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Rectangle 5">
            <a:extLst>
              <a:ext uri="{FF2B5EF4-FFF2-40B4-BE49-F238E27FC236}">
                <a16:creationId xmlns:a16="http://schemas.microsoft.com/office/drawing/2014/main" id="{59E51AED-1C35-4233-A33E-66885BA6C464}"/>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67D10D87-31BB-4E11-AD95-9968B0655E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extLst>
      <p:ext uri="{BB962C8B-B14F-4D97-AF65-F5344CB8AC3E}">
        <p14:creationId xmlns:p14="http://schemas.microsoft.com/office/powerpoint/2010/main" val="14457122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CA6E230-7C09-4550-A88B-12C10BB901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a:extLst>
              <a:ext uri="{FF2B5EF4-FFF2-40B4-BE49-F238E27FC236}">
                <a16:creationId xmlns:a16="http://schemas.microsoft.com/office/drawing/2014/main" id="{F30BAE23-4824-40A3-8BAB-F5B8160C131B}"/>
              </a:ext>
            </a:extLst>
          </p:cNvPr>
          <p:cNvSpPr txBox="1">
            <a:spLocks noChangeArrowheads="1"/>
          </p:cNvSpPr>
          <p:nvPr userDrawn="1"/>
        </p:nvSpPr>
        <p:spPr bwMode="auto">
          <a:xfrm>
            <a:off x="13335000" y="111252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000000"/>
                </a:solidFill>
                <a:latin typeface="Gill Sans" charset="0"/>
                <a:ea typeface="Heiti SC Light" charset="0"/>
                <a:cs typeface="Heiti SC Light" charset="0"/>
                <a:sym typeface="Gill Sans" charset="0"/>
              </a:defRPr>
            </a:lvl1pPr>
            <a:lvl2pPr marL="742950" indent="-285750">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algn="r">
              <a:defRPr/>
            </a:pPr>
            <a:r>
              <a:rPr lang="en-US" altLang="en-US" sz="1400"/>
              <a:t> </a:t>
            </a:r>
            <a:fld id="{D19C702F-7DED-4801-878A-9DC3BEB34CD7}" type="slidenum">
              <a:rPr lang="en-US" altLang="en-US" sz="1400" smtClean="0"/>
              <a:pPr algn="r">
                <a:defRPr/>
              </a:pPr>
              <a:t>‹#›</a:t>
            </a:fld>
            <a:endParaRPr lang="en-US" altLang="en-US" sz="1400"/>
          </a:p>
        </p:txBody>
      </p:sp>
      <p:sp>
        <p:nvSpPr>
          <p:cNvPr id="7" name="Rectangle 6">
            <a:extLst>
              <a:ext uri="{FF2B5EF4-FFF2-40B4-BE49-F238E27FC236}">
                <a16:creationId xmlns:a16="http://schemas.microsoft.com/office/drawing/2014/main" id="{580E0A59-37C7-4E76-B8B3-D0F3BD47EDC1}"/>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BE409E1-A6B8-4C21-88FC-A0F5F4FB8C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extLst>
      <p:ext uri="{BB962C8B-B14F-4D97-AF65-F5344CB8AC3E}">
        <p14:creationId xmlns:p14="http://schemas.microsoft.com/office/powerpoint/2010/main" val="36265002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8AAAE6-0B21-4D2E-93EA-5F837DF221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Content Placeholder 2"/>
          <p:cNvSpPr>
            <a:spLocks noGrp="1" noChangeArrowheads="1"/>
          </p:cNvSpPr>
          <p:nvPr>
            <p:ph idx="1"/>
          </p:nvPr>
        </p:nvSpPr>
        <p:spPr bwMode="auto">
          <a:xfrm>
            <a:off x="381000" y="1981200"/>
            <a:ext cx="14401800"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altLang="en-US" noProof="0">
              <a:sym typeface="Gill Sans" charset="0"/>
            </a:endParaRPr>
          </a:p>
        </p:txBody>
      </p:sp>
      <p:grpSp>
        <p:nvGrpSpPr>
          <p:cNvPr id="2" name="Group 1">
            <a:extLst>
              <a:ext uri="{FF2B5EF4-FFF2-40B4-BE49-F238E27FC236}">
                <a16:creationId xmlns:a16="http://schemas.microsoft.com/office/drawing/2014/main" id="{F64D69C5-1875-4420-A248-1F6D3581A12D}"/>
              </a:ext>
            </a:extLst>
          </p:cNvPr>
          <p:cNvGrpSpPr/>
          <p:nvPr userDrawn="1"/>
        </p:nvGrpSpPr>
        <p:grpSpPr>
          <a:xfrm>
            <a:off x="29499" y="8244"/>
            <a:ext cx="1622322" cy="1268361"/>
            <a:chOff x="29499" y="8244"/>
            <a:chExt cx="1622322" cy="1268361"/>
          </a:xfrm>
        </p:grpSpPr>
        <p:sp>
          <p:nvSpPr>
            <p:cNvPr id="6" name="Rectangle 5">
              <a:extLst>
                <a:ext uri="{FF2B5EF4-FFF2-40B4-BE49-F238E27FC236}">
                  <a16:creationId xmlns:a16="http://schemas.microsoft.com/office/drawing/2014/main" id="{1E64AEC6-236F-42F5-ACE2-BFF37A85BC69}"/>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E05C5F42-B3D3-41D4-BB1D-2473B8C37D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grpSp>
    </p:spTree>
    <p:extLst>
      <p:ext uri="{BB962C8B-B14F-4D97-AF65-F5344CB8AC3E}">
        <p14:creationId xmlns:p14="http://schemas.microsoft.com/office/powerpoint/2010/main" val="245400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theme" Target="../theme/theme1.xml"/><Relationship Id="rId10"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222D4D8-8C5F-4822-9344-8CC9274DA288}"/>
              </a:ext>
            </a:extLst>
          </p:cNvPr>
          <p:cNvPicPr>
            <a:picLocks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7" name="Rectangle 1">
            <a:extLst>
              <a:ext uri="{FF2B5EF4-FFF2-40B4-BE49-F238E27FC236}">
                <a16:creationId xmlns:a16="http://schemas.microsoft.com/office/drawing/2014/main" id="{8B2DD5AF-1935-4272-B169-7559F8F02AF9}"/>
              </a:ext>
            </a:extLst>
          </p:cNvPr>
          <p:cNvSpPr>
            <a:spLocks noGrp="1" noChangeArrowheads="1"/>
          </p:cNvSpPr>
          <p:nvPr>
            <p:ph type="title"/>
          </p:nvPr>
        </p:nvSpPr>
        <p:spPr bwMode="auto">
          <a:xfrm>
            <a:off x="1079500" y="1917700"/>
            <a:ext cx="1305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
        <p:nvSpPr>
          <p:cNvPr id="1028" name="Rectangle 2">
            <a:extLst>
              <a:ext uri="{FF2B5EF4-FFF2-40B4-BE49-F238E27FC236}">
                <a16:creationId xmlns:a16="http://schemas.microsoft.com/office/drawing/2014/main" id="{B9303BA2-CA26-494A-AFB5-7D80911FF796}"/>
              </a:ext>
            </a:extLst>
          </p:cNvPr>
          <p:cNvSpPr>
            <a:spLocks noGrp="1" noChangeArrowheads="1"/>
          </p:cNvSpPr>
          <p:nvPr>
            <p:ph type="body" idx="1"/>
          </p:nvPr>
        </p:nvSpPr>
        <p:spPr bwMode="auto">
          <a:xfrm>
            <a:off x="1079500" y="5892800"/>
            <a:ext cx="13055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Lst>
  <p:transition/>
  <p:hf hdr="0" ftr="0" dt="0"/>
  <p:txStyles>
    <p:titleStyle>
      <a:lvl1pPr algn="ctr" rtl="0" eaLnBrk="0" fontAlgn="base" hangingPunct="0">
        <a:spcBef>
          <a:spcPct val="0"/>
        </a:spcBef>
        <a:spcAft>
          <a:spcPct val="0"/>
        </a:spcAft>
        <a:defRPr sz="9400">
          <a:solidFill>
            <a:schemeClr val="bg1"/>
          </a:solidFill>
          <a:latin typeface="+mj-lt"/>
          <a:ea typeface="+mj-ea"/>
          <a:cs typeface="+mj-cs"/>
          <a:sym typeface="Gill Sans" charset="0"/>
        </a:defRPr>
      </a:lvl1pPr>
      <a:lvl2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9400">
          <a:solidFill>
            <a:schemeClr val="bg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9400">
          <a:solidFill>
            <a:schemeClr val="tx1"/>
          </a:solidFill>
          <a:latin typeface="Gill Sans" charset="0"/>
          <a:ea typeface="Heiti SC Light" charset="0"/>
          <a:cs typeface="Heiti SC Light" charset="0"/>
          <a:sym typeface="Gill Sans" charset="0"/>
        </a:defRPr>
      </a:lvl9pPr>
    </p:titleStyle>
    <p:bodyStyle>
      <a:lvl1pPr algn="l" rtl="0" eaLnBrk="0" fontAlgn="base" hangingPunct="0">
        <a:spcBef>
          <a:spcPct val="0"/>
        </a:spcBef>
        <a:spcAft>
          <a:spcPct val="0"/>
        </a:spcAft>
        <a:defRPr sz="4000">
          <a:solidFill>
            <a:schemeClr val="bg1"/>
          </a:solidFill>
          <a:latin typeface="+mn-lt"/>
          <a:ea typeface="+mn-ea"/>
          <a:cs typeface="+mn-cs"/>
          <a:sym typeface="Gill Sans" charset="0"/>
        </a:defRPr>
      </a:lvl1pPr>
      <a:lvl2pPr marL="914400" indent="-457200" algn="l" rtl="0" eaLnBrk="0" fontAlgn="base" hangingPunct="0">
        <a:spcBef>
          <a:spcPct val="0"/>
        </a:spcBef>
        <a:spcAft>
          <a:spcPct val="0"/>
        </a:spcAft>
        <a:buBlip>
          <a:blip r:embed="rId8"/>
        </a:buBlip>
        <a:defRPr sz="4000">
          <a:solidFill>
            <a:schemeClr val="bg1"/>
          </a:solidFill>
          <a:latin typeface="+mn-lt"/>
          <a:ea typeface="+mn-ea"/>
          <a:cs typeface="+mn-cs"/>
          <a:sym typeface="Gill Sans" charset="0"/>
        </a:defRPr>
      </a:lvl2pPr>
      <a:lvl3pPr marL="914400" indent="-457200" algn="l" rtl="0" eaLnBrk="0" fontAlgn="base" hangingPunct="0">
        <a:spcBef>
          <a:spcPct val="0"/>
        </a:spcBef>
        <a:spcAft>
          <a:spcPct val="0"/>
        </a:spcAft>
        <a:buBlip>
          <a:blip r:embed="rId9"/>
        </a:buBlip>
        <a:defRPr sz="4000">
          <a:solidFill>
            <a:schemeClr val="bg1"/>
          </a:solidFill>
          <a:latin typeface="+mn-lt"/>
          <a:ea typeface="+mn-ea"/>
          <a:cs typeface="+mn-cs"/>
          <a:sym typeface="Gill Sans" charset="0"/>
        </a:defRPr>
      </a:lvl3pPr>
      <a:lvl4pPr marL="914400" indent="-457200" algn="l" rtl="0" eaLnBrk="0" fontAlgn="base" hangingPunct="0">
        <a:spcBef>
          <a:spcPct val="0"/>
        </a:spcBef>
        <a:spcAft>
          <a:spcPct val="0"/>
        </a:spcAft>
        <a:buBlip>
          <a:blip r:embed="rId10"/>
        </a:buBlip>
        <a:defRPr sz="4000">
          <a:solidFill>
            <a:schemeClr val="bg1"/>
          </a:solidFill>
          <a:latin typeface="+mn-lt"/>
          <a:ea typeface="+mn-ea"/>
          <a:cs typeface="+mn-cs"/>
          <a:sym typeface="Gill Sans" charset="0"/>
        </a:defRPr>
      </a:lvl4pPr>
      <a:lvl5pPr marL="1371600" indent="-457200" algn="l" rtl="0" eaLnBrk="0" fontAlgn="base" hangingPunct="0">
        <a:spcBef>
          <a:spcPct val="0"/>
        </a:spcBef>
        <a:spcAft>
          <a:spcPct val="0"/>
        </a:spcAft>
        <a:buSzPct val="80000"/>
        <a:buBlip>
          <a:blip r:embed="rId11"/>
        </a:buBlip>
        <a:defRPr sz="4000">
          <a:solidFill>
            <a:schemeClr val="bg1"/>
          </a:solidFill>
          <a:latin typeface="+mn-lt"/>
          <a:ea typeface="+mn-ea"/>
          <a:cs typeface="+mn-cs"/>
          <a:sym typeface="Gill Sans" charset="0"/>
        </a:defRPr>
      </a:lvl5pPr>
      <a:lvl6pPr marL="457200" algn="ctr" rtl="0" fontAlgn="base">
        <a:spcBef>
          <a:spcPct val="0"/>
        </a:spcBef>
        <a:spcAft>
          <a:spcPct val="0"/>
        </a:spcAft>
        <a:defRPr sz="4000">
          <a:solidFill>
            <a:schemeClr val="tx1"/>
          </a:solidFill>
          <a:latin typeface="+mn-lt"/>
          <a:ea typeface="+mn-ea"/>
          <a:cs typeface="+mn-cs"/>
          <a:sym typeface="Gill Sans" charset="0"/>
        </a:defRPr>
      </a:lvl6pPr>
      <a:lvl7pPr marL="914400" algn="ctr" rtl="0" fontAlgn="base">
        <a:spcBef>
          <a:spcPct val="0"/>
        </a:spcBef>
        <a:spcAft>
          <a:spcPct val="0"/>
        </a:spcAft>
        <a:defRPr sz="4000">
          <a:solidFill>
            <a:schemeClr val="tx1"/>
          </a:solidFill>
          <a:latin typeface="+mn-lt"/>
          <a:ea typeface="+mn-ea"/>
          <a:cs typeface="+mn-cs"/>
          <a:sym typeface="Gill Sans" charset="0"/>
        </a:defRPr>
      </a:lvl7pPr>
      <a:lvl8pPr marL="1371600" algn="ctr" rtl="0" fontAlgn="base">
        <a:spcBef>
          <a:spcPct val="0"/>
        </a:spcBef>
        <a:spcAft>
          <a:spcPct val="0"/>
        </a:spcAft>
        <a:defRPr sz="4000">
          <a:solidFill>
            <a:schemeClr val="tx1"/>
          </a:solidFill>
          <a:latin typeface="+mn-lt"/>
          <a:ea typeface="+mn-ea"/>
          <a:cs typeface="+mn-cs"/>
          <a:sym typeface="Gill Sans" charset="0"/>
        </a:defRPr>
      </a:lvl8pPr>
      <a:lvl9pPr marL="1828800" algn="ctr" rtl="0" fontAlgn="base">
        <a:spcBef>
          <a:spcPct val="0"/>
        </a:spcBef>
        <a:spcAft>
          <a:spcPct val="0"/>
        </a:spcAft>
        <a:defRPr sz="40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F4C8FC5-8C58-47C3-AAC6-B82BF60250A3}"/>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4FAA33D-CEC8-4BB3-B2E6-D51D6CFF4553}"/>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AAA24C-F062-4AC6-A364-FD19BA2ED220}"/>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0D8ECC15-F5B5-4EC6-93C6-59ED6E9D54D0}" type="datetimeFigureOut">
              <a:rPr lang="en-US"/>
              <a:pPr>
                <a:defRPr/>
              </a:pPr>
              <a:t>8/5/2024</a:t>
            </a:fld>
            <a:endParaRPr lang="en-US"/>
          </a:p>
        </p:txBody>
      </p:sp>
      <p:sp>
        <p:nvSpPr>
          <p:cNvPr id="5" name="Footer Placeholder 4">
            <a:extLst>
              <a:ext uri="{FF2B5EF4-FFF2-40B4-BE49-F238E27FC236}">
                <a16:creationId xmlns:a16="http://schemas.microsoft.com/office/drawing/2014/main" id="{E3EFCCE3-D387-4614-9CA1-2698BDF8AF72}"/>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EB9E13A9-F5AF-449C-8037-0038EA752A16}"/>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Heiti SC Light" charset="0"/>
              </a:defRPr>
            </a:lvl1pPr>
          </a:lstStyle>
          <a:p>
            <a:pPr>
              <a:defRPr/>
            </a:pPr>
            <a:fld id="{07FB221C-CDAD-45A1-92F6-FCEF267B94A1}" type="slidenum">
              <a:rPr lang="en-US" altLang="en-US"/>
              <a:pPr>
                <a:defRPr/>
              </a:pPr>
              <a:t>‹#›</a:t>
            </a:fld>
            <a:endParaRPr lang="en-US" altLang="en-US"/>
          </a:p>
        </p:txBody>
      </p:sp>
      <p:pic>
        <p:nvPicPr>
          <p:cNvPr id="2055" name="Picture 6">
            <a:extLst>
              <a:ext uri="{FF2B5EF4-FFF2-40B4-BE49-F238E27FC236}">
                <a16:creationId xmlns:a16="http://schemas.microsoft.com/office/drawing/2014/main" id="{7274D717-4694-4874-A594-C69EFFF17C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667FE8-83E0-4C24-B242-8DAAA6583C42}"/>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a:extLst>
              <a:ext uri="{FF2B5EF4-FFF2-40B4-BE49-F238E27FC236}">
                <a16:creationId xmlns:a16="http://schemas.microsoft.com/office/drawing/2014/main" id="{DB18D16D-4393-4C50-A255-566F8FFF0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D5C2057-3E25-40E3-A0FF-0D528A4B1693}"/>
              </a:ext>
            </a:extLst>
          </p:cNvPr>
          <p:cNvSpPr>
            <a:spLocks noGrp="1"/>
          </p:cNvSpPr>
          <p:nvPr>
            <p:ph type="title"/>
          </p:nvPr>
        </p:nvSpPr>
        <p:spPr bwMode="auto">
          <a:xfrm>
            <a:off x="1047750" y="608013"/>
            <a:ext cx="1314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3B7F7D5-DBF2-4311-8116-A0B6755769A1}"/>
              </a:ext>
            </a:extLst>
          </p:cNvPr>
          <p:cNvSpPr>
            <a:spLocks noGrp="1"/>
          </p:cNvSpPr>
          <p:nvPr>
            <p:ph type="body" idx="1"/>
          </p:nvPr>
        </p:nvSpPr>
        <p:spPr bwMode="auto">
          <a:xfrm>
            <a:off x="1047750" y="3043238"/>
            <a:ext cx="13144500" cy="725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CCDD29-00A9-44FA-A01E-3919DE0F80B3}"/>
              </a:ext>
            </a:extLst>
          </p:cNvPr>
          <p:cNvSpPr>
            <a:spLocks noGrp="1"/>
          </p:cNvSpPr>
          <p:nvPr>
            <p:ph type="dt" sz="half" idx="2"/>
          </p:nvPr>
        </p:nvSpPr>
        <p:spPr>
          <a:xfrm>
            <a:off x="1047750" y="10593388"/>
            <a:ext cx="3429000" cy="609600"/>
          </a:xfrm>
          <a:prstGeom prst="rect">
            <a:avLst/>
          </a:prstGeom>
        </p:spPr>
        <p:txBody>
          <a:bodyPr vert="horz" lIns="91440" tIns="45720" rIns="91440" bIns="45720" rtlCol="0" anchor="ctr"/>
          <a:lstStyle>
            <a:lvl1pPr algn="l">
              <a:defRPr sz="1200">
                <a:solidFill>
                  <a:schemeClr val="tx1">
                    <a:tint val="75000"/>
                  </a:schemeClr>
                </a:solidFill>
                <a:ea typeface="Heiti SC Light" charset="0"/>
              </a:defRPr>
            </a:lvl1pPr>
          </a:lstStyle>
          <a:p>
            <a:pPr>
              <a:defRPr/>
            </a:pPr>
            <a:fld id="{BDEC9B26-9407-43BC-8211-08131027114F}" type="datetimeFigureOut">
              <a:rPr lang="en-US"/>
              <a:pPr>
                <a:defRPr/>
              </a:pPr>
              <a:t>8/5/2024</a:t>
            </a:fld>
            <a:endParaRPr lang="en-US"/>
          </a:p>
        </p:txBody>
      </p:sp>
      <p:sp>
        <p:nvSpPr>
          <p:cNvPr id="5" name="Footer Placeholder 4">
            <a:extLst>
              <a:ext uri="{FF2B5EF4-FFF2-40B4-BE49-F238E27FC236}">
                <a16:creationId xmlns:a16="http://schemas.microsoft.com/office/drawing/2014/main" id="{2BF6515F-CBC4-46BF-A741-6288B7D6BC56}"/>
              </a:ext>
            </a:extLst>
          </p:cNvPr>
          <p:cNvSpPr>
            <a:spLocks noGrp="1"/>
          </p:cNvSpPr>
          <p:nvPr>
            <p:ph type="ftr" sz="quarter" idx="3"/>
          </p:nvPr>
        </p:nvSpPr>
        <p:spPr>
          <a:xfrm>
            <a:off x="5048250" y="10593388"/>
            <a:ext cx="5143500" cy="609600"/>
          </a:xfrm>
          <a:prstGeom prst="rect">
            <a:avLst/>
          </a:prstGeom>
        </p:spPr>
        <p:txBody>
          <a:bodyPr vert="horz" lIns="91440" tIns="45720" rIns="91440" bIns="45720" rtlCol="0" anchor="ctr"/>
          <a:lstStyle>
            <a:lvl1pPr algn="ctr">
              <a:defRPr sz="1200">
                <a:solidFill>
                  <a:schemeClr val="tx1">
                    <a:tint val="75000"/>
                  </a:schemeClr>
                </a:solidFill>
                <a:ea typeface="Heiti SC Light" charset="0"/>
              </a:defRPr>
            </a:lvl1pPr>
          </a:lstStyle>
          <a:p>
            <a:pPr>
              <a:defRPr/>
            </a:pPr>
            <a:endParaRPr lang="en-US"/>
          </a:p>
        </p:txBody>
      </p:sp>
      <p:sp>
        <p:nvSpPr>
          <p:cNvPr id="6" name="Slide Number Placeholder 5">
            <a:extLst>
              <a:ext uri="{FF2B5EF4-FFF2-40B4-BE49-F238E27FC236}">
                <a16:creationId xmlns:a16="http://schemas.microsoft.com/office/drawing/2014/main" id="{5FA7CFDA-8921-4BD8-9D26-3DBE9C06DD6A}"/>
              </a:ext>
            </a:extLst>
          </p:cNvPr>
          <p:cNvSpPr>
            <a:spLocks noGrp="1"/>
          </p:cNvSpPr>
          <p:nvPr>
            <p:ph type="sldNum" sz="quarter" idx="4"/>
          </p:nvPr>
        </p:nvSpPr>
        <p:spPr>
          <a:xfrm>
            <a:off x="10763250" y="10593388"/>
            <a:ext cx="3429000" cy="609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Heiti SC Light" charset="0"/>
              </a:defRPr>
            </a:lvl1pPr>
          </a:lstStyle>
          <a:p>
            <a:pPr>
              <a:defRPr/>
            </a:pPr>
            <a:fld id="{15F7297C-8A6C-44BB-A3A5-C5EE113DF25D}" type="slidenum">
              <a:rPr lang="en-US" altLang="en-US"/>
              <a:pPr>
                <a:defRPr/>
              </a:pPr>
              <a:t>‹#›</a:t>
            </a:fld>
            <a:endParaRPr lang="en-US" altLang="en-US"/>
          </a:p>
        </p:txBody>
      </p:sp>
      <p:pic>
        <p:nvPicPr>
          <p:cNvPr id="3079" name="Picture 1">
            <a:extLst>
              <a:ext uri="{FF2B5EF4-FFF2-40B4-BE49-F238E27FC236}">
                <a16:creationId xmlns:a16="http://schemas.microsoft.com/office/drawing/2014/main" id="{D51077E6-3CA7-4BB3-8580-B2385BA7F4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8">
            <a:extLst>
              <a:ext uri="{FF2B5EF4-FFF2-40B4-BE49-F238E27FC236}">
                <a16:creationId xmlns:a16="http://schemas.microsoft.com/office/drawing/2014/main" id="{9340991F-91B2-4AF1-BA4D-0AB746CC2DE8}"/>
              </a:ext>
            </a:extLst>
          </p:cNvPr>
          <p:cNvSpPr/>
          <p:nvPr userDrawn="1"/>
        </p:nvSpPr>
        <p:spPr>
          <a:xfrm>
            <a:off x="29499" y="8244"/>
            <a:ext cx="1622322" cy="123886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a:extLst>
              <a:ext uri="{FF2B5EF4-FFF2-40B4-BE49-F238E27FC236}">
                <a16:creationId xmlns:a16="http://schemas.microsoft.com/office/drawing/2014/main" id="{5B86E694-AD91-4C28-B2E1-EF5015691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63" y="36592"/>
            <a:ext cx="1401707" cy="1240013"/>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820D6151-C547-4C7B-99DD-EC01EEA10050}"/>
              </a:ext>
              <a:ext uri="{C183D7F6-B498-43B3-948B-1728B52AA6E4}">
                <adec:decorative xmlns:adec="http://schemas.microsoft.com/office/drawing/2017/decorative" val="1"/>
              </a:ext>
            </a:extLst>
          </p:cNvPr>
          <p:cNvSpPr>
            <a:spLocks/>
          </p:cNvSpPr>
          <p:nvPr/>
        </p:nvSpPr>
        <p:spPr bwMode="auto">
          <a:xfrm>
            <a:off x="745671" y="5598883"/>
            <a:ext cx="13748658" cy="125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a:lnSpc>
                <a:spcPct val="80000"/>
              </a:lnSpc>
              <a:spcAft>
                <a:spcPts val="600"/>
              </a:spcAft>
            </a:pPr>
            <a:r>
              <a:rPr lang="en-US" altLang="en-US" sz="6600" dirty="0">
                <a:solidFill>
                  <a:srgbClr val="FFFFFF"/>
                </a:solidFill>
                <a:latin typeface="Helvetica" panose="020B0604020202020204" pitchFamily="34" charset="0"/>
                <a:cs typeface="Helvetica" panose="020B0604020202020204" pitchFamily="34" charset="0"/>
                <a:sym typeface="Helvetica" panose="020B0604020202020204" pitchFamily="34" charset="0"/>
              </a:rPr>
              <a:t>Follow the 3Rs of Explosives Safety</a:t>
            </a:r>
          </a:p>
        </p:txBody>
      </p:sp>
      <p:sp>
        <p:nvSpPr>
          <p:cNvPr id="13" name="Rectangle 2">
            <a:extLst>
              <a:ext uri="{FF2B5EF4-FFF2-40B4-BE49-F238E27FC236}">
                <a16:creationId xmlns:a16="http://schemas.microsoft.com/office/drawing/2014/main" id="{120EC2F2-87DB-4159-8E6F-70AA27BA3838}"/>
              </a:ext>
              <a:ext uri="{C183D7F6-B498-43B3-948B-1728B52AA6E4}">
                <adec:decorative xmlns:adec="http://schemas.microsoft.com/office/drawing/2017/decorative" val="1"/>
              </a:ext>
            </a:extLst>
          </p:cNvPr>
          <p:cNvSpPr>
            <a:spLocks noGrp="1"/>
          </p:cNvSpPr>
          <p:nvPr>
            <p:ph type="title" idx="4294967295"/>
          </p:nvPr>
        </p:nvSpPr>
        <p:spPr bwMode="auto">
          <a:xfrm>
            <a:off x="4533900" y="1155800"/>
            <a:ext cx="6172200" cy="304245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Munitions</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Are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en-US" sz="8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Dangerous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7E01448A-76C3-4920-B4E0-19B7ACC7A033}"/>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endPar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5363" name="Rectangle 5">
            <a:extLst>
              <a:ext uri="{FF2B5EF4-FFF2-40B4-BE49-F238E27FC236}">
                <a16:creationId xmlns:a16="http://schemas.microsoft.com/office/drawing/2014/main" id="{23DBF569-9E49-4C2B-91A9-6A8CB27720F8}"/>
              </a:ext>
              <a:ext uri="{C183D7F6-B498-43B3-948B-1728B52AA6E4}">
                <adec:decorative xmlns:adec="http://schemas.microsoft.com/office/drawing/2017/decorative" val="1"/>
              </a:ext>
            </a:extLst>
          </p:cNvPr>
          <p:cNvSpPr>
            <a:spLocks/>
          </p:cNvSpPr>
          <p:nvPr/>
        </p:nvSpPr>
        <p:spPr bwMode="auto">
          <a:xfrm>
            <a:off x="533400" y="1616870"/>
            <a:ext cx="13981113"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indent="-471488">
              <a:defRPr sz="4400">
                <a:solidFill>
                  <a:srgbClr val="000000"/>
                </a:solidFill>
                <a:latin typeface="Gill Sans" charset="0"/>
                <a:cs typeface="Heiti SC Light" charset="0"/>
                <a:sym typeface="Gill Sans" charset="0"/>
              </a:defRPr>
            </a:lvl1pPr>
            <a:lvl2pPr marL="858838" indent="-401638">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471488" algn="l" defTabSz="914400" rtl="0" eaLnBrk="0" fontAlgn="base" latinLnBrk="0" hangingPunct="0">
              <a:lnSpc>
                <a:spcPct val="100000"/>
              </a:lnSpc>
              <a:spcBef>
                <a:spcPct val="0"/>
              </a:spcBef>
              <a:spcAft>
                <a:spcPts val="3600"/>
              </a:spcAft>
              <a:buClrTx/>
              <a:buSzTx/>
              <a:buFontTx/>
              <a:buNone/>
              <a:tabLst/>
              <a:defRPr/>
            </a:pPr>
            <a:r>
              <a:rPr kumimoji="0" lang="en-US" altLang="en-US" sz="54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sym typeface="Gill Sans" charset="0"/>
              </a:rPr>
              <a:t>Souvenir, UXO, Dud, Training Round, War Trophy...No matter what you call them, they can be deadly! </a:t>
            </a:r>
            <a:endParaRPr kumimoji="0" lang="en-US" altLang="en-US" sz="5400" b="0" i="0" u="none" strike="noStrike" kern="1200" cap="none" spc="0" normalizeH="0" baseline="0" noProof="0" dirty="0">
              <a:ln>
                <a:noFill/>
              </a:ln>
              <a:solidFill>
                <a:schemeClr val="tx1"/>
              </a:solidFill>
              <a:effectLst/>
              <a:uLnTx/>
              <a:uFillTx/>
              <a:latin typeface="Helvetica" panose="020B0604020202020204" pitchFamily="34" charset="0"/>
              <a:ea typeface="+mn-ea"/>
              <a:cs typeface="Helvetica" panose="020B0604020202020204" pitchFamily="34" charset="0"/>
              <a:sym typeface="Gill Sans" charset="0"/>
            </a:endParaRPr>
          </a:p>
        </p:txBody>
      </p:sp>
      <p:sp>
        <p:nvSpPr>
          <p:cNvPr id="15364" name="Rectangle 7">
            <a:extLst>
              <a:ext uri="{FF2B5EF4-FFF2-40B4-BE49-F238E27FC236}">
                <a16:creationId xmlns:a16="http://schemas.microsoft.com/office/drawing/2014/main" id="{11A980F0-12BA-42FA-A094-3848CFA2CF73}"/>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Souvenir Munitions</a:t>
            </a:r>
          </a:p>
        </p:txBody>
      </p:sp>
      <p:pic>
        <p:nvPicPr>
          <p:cNvPr id="4" name="Picture 3">
            <a:extLst>
              <a:ext uri="{FF2B5EF4-FFF2-40B4-BE49-F238E27FC236}">
                <a16:creationId xmlns:a16="http://schemas.microsoft.com/office/drawing/2014/main" id="{6554BD6F-78F7-4FAA-9914-FEDA14090C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99" y="6237288"/>
            <a:ext cx="6400800" cy="4572000"/>
          </a:xfrm>
          <a:prstGeom prst="rect">
            <a:avLst/>
          </a:prstGeom>
          <a:ln w="76200">
            <a:solidFill>
              <a:srgbClr val="C00000"/>
            </a:solidFill>
          </a:ln>
        </p:spPr>
      </p:pic>
      <p:pic>
        <p:nvPicPr>
          <p:cNvPr id="3" name="Picture 2">
            <a:extLst>
              <a:ext uri="{FF2B5EF4-FFF2-40B4-BE49-F238E27FC236}">
                <a16:creationId xmlns:a16="http://schemas.microsoft.com/office/drawing/2014/main" id="{373342A0-76FF-46E3-9D7F-7E43B2CB496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3032" b="22576"/>
          <a:stretch/>
        </p:blipFill>
        <p:spPr>
          <a:xfrm>
            <a:off x="8292619" y="6167417"/>
            <a:ext cx="6400799" cy="4641871"/>
          </a:xfrm>
          <a:prstGeom prst="rect">
            <a:avLst/>
          </a:prstGeom>
          <a:ln w="76200">
            <a:solidFill>
              <a:srgbClr val="C00000"/>
            </a:solidFill>
          </a:ln>
        </p:spPr>
      </p:pic>
    </p:spTree>
    <p:extLst>
      <p:ext uri="{BB962C8B-B14F-4D97-AF65-F5344CB8AC3E}">
        <p14:creationId xmlns:p14="http://schemas.microsoft.com/office/powerpoint/2010/main" val="42318310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98E6303-B280-4B36-AF60-1C61525728A9}"/>
              </a:ext>
              <a:ext uri="{C183D7F6-B498-43B3-948B-1728B52AA6E4}">
                <adec:decorative xmlns:adec="http://schemas.microsoft.com/office/drawing/2017/decorative" val="1"/>
              </a:ext>
            </a:extLst>
          </p:cNvPr>
          <p:cNvSpPr/>
          <p:nvPr/>
        </p:nvSpPr>
        <p:spPr>
          <a:xfrm>
            <a:off x="8763001" y="4591050"/>
            <a:ext cx="6477000" cy="6838950"/>
          </a:xfrm>
          <a:prstGeom prst="rect">
            <a:avLst/>
          </a:prstGeom>
          <a:blipFill>
            <a:blip r:embed="rId3" cstate="print"/>
            <a:stretch>
              <a:fillRect/>
            </a:stretch>
          </a:blipFill>
          <a:ln w="63500">
            <a:noFill/>
          </a:ln>
        </p:spPr>
        <p:txBody>
          <a:bodyPr wrap="square" lIns="0" tIns="0" rIns="0" bIns="0" rtlCol="0"/>
          <a:lstStyle/>
          <a:p>
            <a:endParaRPr dirty="0"/>
          </a:p>
        </p:txBody>
      </p:sp>
      <p:sp>
        <p:nvSpPr>
          <p:cNvPr id="15362" name="Rectangle 4">
            <a:extLst>
              <a:ext uri="{FF2B5EF4-FFF2-40B4-BE49-F238E27FC236}">
                <a16:creationId xmlns:a16="http://schemas.microsoft.com/office/drawing/2014/main" id="{7E01448A-76C3-4920-B4E0-19B7ACC7A033}"/>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endPar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5363" name="Rectangle 5">
            <a:extLst>
              <a:ext uri="{FF2B5EF4-FFF2-40B4-BE49-F238E27FC236}">
                <a16:creationId xmlns:a16="http://schemas.microsoft.com/office/drawing/2014/main" id="{23DBF569-9E49-4C2B-91A9-6A8CB27720F8}"/>
              </a:ext>
              <a:ext uri="{C183D7F6-B498-43B3-948B-1728B52AA6E4}">
                <adec:decorative xmlns:adec="http://schemas.microsoft.com/office/drawing/2017/decorative" val="1"/>
              </a:ext>
            </a:extLst>
          </p:cNvPr>
          <p:cNvSpPr>
            <a:spLocks/>
          </p:cNvSpPr>
          <p:nvPr/>
        </p:nvSpPr>
        <p:spPr bwMode="auto">
          <a:xfrm>
            <a:off x="566057" y="1870057"/>
            <a:ext cx="14325600" cy="182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indent="-471488">
              <a:defRPr sz="4400">
                <a:solidFill>
                  <a:srgbClr val="000000"/>
                </a:solidFill>
                <a:latin typeface="Gill Sans" charset="0"/>
                <a:cs typeface="Heiti SC Light" charset="0"/>
                <a:sym typeface="Gill Sans" charset="0"/>
              </a:defRPr>
            </a:lvl1pPr>
            <a:lvl2pPr marL="858838" indent="-401638">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rtl="0" fontAlgn="base"/>
            <a:r>
              <a:rPr lang="en-US" sz="4800" b="0" i="0" u="none" strike="noStrike" dirty="0">
                <a:solidFill>
                  <a:srgbClr val="000000"/>
                </a:solidFill>
                <a:effectLst/>
                <a:latin typeface="Arial" panose="020B0604020202020204" pitchFamily="34" charset="0"/>
                <a:cs typeface="Arial" panose="020B0604020202020204" pitchFamily="34" charset="0"/>
              </a:rPr>
              <a:t>Munitions are dangerous. Personnel have been injured or killed from munitions at installations.</a:t>
            </a:r>
            <a:r>
              <a:rPr lang="en-US" sz="4800" b="0" i="0" dirty="0">
                <a:solidFill>
                  <a:srgbClr val="000000"/>
                </a:solidFill>
                <a:effectLst/>
                <a:latin typeface="Arial" panose="020B0604020202020204" pitchFamily="34" charset="0"/>
                <a:cs typeface="Arial" panose="020B0604020202020204" pitchFamily="34" charset="0"/>
              </a:rPr>
              <a:t>​</a:t>
            </a:r>
          </a:p>
          <a:p>
            <a:pPr algn="l" rtl="0" fontAlgn="base"/>
            <a:endParaRPr lang="en-US" sz="2800" b="0" i="0" dirty="0">
              <a:solidFill>
                <a:srgbClr val="000000"/>
              </a:solidFill>
              <a:effectLst/>
              <a:latin typeface="Arial" panose="020B0604020202020204" pitchFamily="34" charset="0"/>
              <a:cs typeface="Arial" panose="020B0604020202020204" pitchFamily="34" charset="0"/>
            </a:endParaRPr>
          </a:p>
        </p:txBody>
      </p:sp>
      <p:sp>
        <p:nvSpPr>
          <p:cNvPr id="15364" name="Rectangle 7">
            <a:extLst>
              <a:ext uri="{FF2B5EF4-FFF2-40B4-BE49-F238E27FC236}">
                <a16:creationId xmlns:a16="http://schemas.microsoft.com/office/drawing/2014/main" id="{11A980F0-12BA-42FA-A094-3848CFA2CF73}"/>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The DANGER Is Real!</a:t>
            </a:r>
          </a:p>
        </p:txBody>
      </p:sp>
      <p:pic>
        <p:nvPicPr>
          <p:cNvPr id="8" name="Picture 7">
            <a:extLst>
              <a:ext uri="{FF2B5EF4-FFF2-40B4-BE49-F238E27FC236}">
                <a16:creationId xmlns:a16="http://schemas.microsoft.com/office/drawing/2014/main" id="{3B287B39-F6DE-4C51-9F5C-F92653207DE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7" y="6629033"/>
            <a:ext cx="6706721" cy="120015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5D183E9C-5C36-48CE-B118-AC2476CAFB25}"/>
              </a:ext>
            </a:extLst>
          </p:cNvPr>
          <p:cNvSpPr txBox="1">
            <a:spLocks noChangeArrowheads="1"/>
          </p:cNvSpPr>
          <p:nvPr/>
        </p:nvSpPr>
        <p:spPr bwMode="auto">
          <a:xfrm>
            <a:off x="228600" y="4314616"/>
            <a:ext cx="14935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r>
              <a:rPr lang="en-US" altLang="en-US" dirty="0">
                <a:latin typeface="Helvetica" panose="020B0604020202020204" pitchFamily="34" charset="0"/>
                <a:cs typeface="Helvetica" panose="020B0604020202020204" pitchFamily="34" charset="0"/>
              </a:rPr>
              <a:t>Munitions may be encountered anywhere past or present military training occurred. Current range boundaries do not necessarily reflect where munitions may be found. </a:t>
            </a:r>
          </a:p>
          <a:p>
            <a:endParaRPr lang="en-US" altLang="en-US" dirty="0"/>
          </a:p>
        </p:txBody>
      </p:sp>
      <p:sp>
        <p:nvSpPr>
          <p:cNvPr id="19459" name="Rectangle 1">
            <a:extLst>
              <a:ext uri="{FF2B5EF4-FFF2-40B4-BE49-F238E27FC236}">
                <a16:creationId xmlns:a16="http://schemas.microsoft.com/office/drawing/2014/main" id="{B739E4CD-DC7F-49D4-968E-62556BE2231A}"/>
              </a:ext>
            </a:extLst>
          </p:cNvPr>
          <p:cNvSpPr>
            <a:spLocks noGrp="1" noChangeArrowheads="1"/>
          </p:cNvSpPr>
          <p:nvPr>
            <p:ph type="title" idx="4294967295"/>
          </p:nvPr>
        </p:nvSpPr>
        <p:spPr bwMode="auto">
          <a:xfrm>
            <a:off x="2133600" y="163513"/>
            <a:ext cx="11125200" cy="86177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sym typeface="Gill Sans" charset="0"/>
              </a:rPr>
              <a:t>Munitions Encounter Areas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9A3E566E-8EB3-4307-A9F0-22217DE576F4}"/>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endPar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31747" name="Rectangle 5">
            <a:extLst>
              <a:ext uri="{FF2B5EF4-FFF2-40B4-BE49-F238E27FC236}">
                <a16:creationId xmlns:a16="http://schemas.microsoft.com/office/drawing/2014/main" id="{35FCB41A-474C-4102-8925-BED614D40662}"/>
              </a:ext>
            </a:extLst>
          </p:cNvPr>
          <p:cNvSpPr>
            <a:spLocks/>
          </p:cNvSpPr>
          <p:nvPr/>
        </p:nvSpPr>
        <p:spPr bwMode="auto">
          <a:xfrm>
            <a:off x="457200" y="1906026"/>
            <a:ext cx="14325600" cy="872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914400" indent="-914400">
              <a:defRPr sz="4400">
                <a:solidFill>
                  <a:srgbClr val="000000"/>
                </a:solidFill>
                <a:latin typeface="Gill Sans" charset="0"/>
                <a:ea typeface="Heiti SC Light" charset="0"/>
                <a:cs typeface="Heiti SC Light" charset="0"/>
                <a:sym typeface="Gill Sans" charset="0"/>
              </a:defRPr>
            </a:lvl1pPr>
            <a:lvl2pPr marL="858838" indent="-401638">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marL="571500" indent="-571500">
              <a:spcAft>
                <a:spcPts val="1800"/>
              </a:spcAft>
              <a:buFont typeface="Arial" panose="020B0604020202020204" pitchFamily="34" charset="0"/>
              <a:buChar char="•"/>
              <a:defRPr/>
            </a:pPr>
            <a:r>
              <a:rPr lang="en-US" altLang="en-US" dirty="0">
                <a:solidFill>
                  <a:schemeClr val="tx1"/>
                </a:solidFill>
                <a:latin typeface="Helvetica" panose="020B0604020202020204" pitchFamily="34" charset="0"/>
                <a:cs typeface="Helvetica" panose="020B0604020202020204" pitchFamily="34" charset="0"/>
              </a:rPr>
              <a:t>Controlled authorized access to ensure the safety of personnel who have a need to enter an operational range or impact area.</a:t>
            </a:r>
          </a:p>
          <a:p>
            <a:pPr marL="571500" indent="-571500">
              <a:spcAft>
                <a:spcPts val="1800"/>
              </a:spcAft>
              <a:buFont typeface="Arial" panose="020B0604020202020204" pitchFamily="34" charset="0"/>
              <a:buChar char="•"/>
              <a:defRPr/>
            </a:pPr>
            <a:r>
              <a:rPr lang="en-US" altLang="en-US" dirty="0">
                <a:solidFill>
                  <a:schemeClr val="tx1"/>
                </a:solidFill>
                <a:latin typeface="Helvetica" panose="020B0604020202020204" pitchFamily="34" charset="0"/>
                <a:cs typeface="Helvetica" panose="020B0604020202020204" pitchFamily="34" charset="0"/>
              </a:rPr>
              <a:t>Conduct periodic security patrols to enforce access controls in place at ranges and impact areas and to keep unauthorized people out.</a:t>
            </a:r>
          </a:p>
          <a:p>
            <a:pPr marL="571500" indent="-571500">
              <a:spcAft>
                <a:spcPts val="1800"/>
              </a:spcAft>
              <a:buFont typeface="Arial" panose="020B0604020202020204" pitchFamily="34" charset="0"/>
              <a:buChar char="•"/>
              <a:defRPr/>
            </a:pPr>
            <a:r>
              <a:rPr lang="en-US" altLang="en-US" dirty="0">
                <a:solidFill>
                  <a:schemeClr val="tx1"/>
                </a:solidFill>
                <a:latin typeface="Helvetica" panose="020B0604020202020204" pitchFamily="34" charset="0"/>
                <a:cs typeface="Helvetica" panose="020B0604020202020204" pitchFamily="34" charset="0"/>
              </a:rPr>
              <a:t>Posted warning signs around munitions areas.</a:t>
            </a:r>
          </a:p>
          <a:p>
            <a:pPr marL="571500" indent="-571500">
              <a:spcAft>
                <a:spcPts val="1800"/>
              </a:spcAft>
              <a:buFont typeface="Arial" panose="020B0604020202020204" pitchFamily="34" charset="0"/>
              <a:buChar char="•"/>
              <a:defRPr/>
            </a:pPr>
            <a:r>
              <a:rPr lang="en-US" altLang="en-US" dirty="0">
                <a:solidFill>
                  <a:schemeClr val="tx1"/>
                </a:solidFill>
                <a:latin typeface="Helvetica" panose="020B0604020202020204" pitchFamily="34" charset="0"/>
                <a:cs typeface="Helvetica" panose="020B0604020202020204" pitchFamily="34" charset="0"/>
              </a:rPr>
              <a:t>Provide explosive safety awareness briefs to units, contractors, and visitors.</a:t>
            </a:r>
          </a:p>
          <a:p>
            <a:pPr marL="571500" indent="-571500">
              <a:spcAft>
                <a:spcPts val="1800"/>
              </a:spcAft>
              <a:buFont typeface="Arial" panose="020B0604020202020204" pitchFamily="34" charset="0"/>
              <a:buChar char="•"/>
              <a:defRPr/>
            </a:pPr>
            <a:r>
              <a:rPr lang="en-US" altLang="en-US" dirty="0">
                <a:solidFill>
                  <a:schemeClr val="tx1"/>
                </a:solidFill>
                <a:latin typeface="Helvetica" panose="020B0604020202020204" pitchFamily="34" charset="0"/>
                <a:cs typeface="Helvetica" panose="020B0604020202020204" pitchFamily="34" charset="0"/>
              </a:rPr>
              <a:t>Monitor the appropriate amount of explosives used in training. </a:t>
            </a:r>
          </a:p>
          <a:p>
            <a:pPr marL="0" indent="0">
              <a:spcAft>
                <a:spcPts val="1800"/>
              </a:spcAft>
              <a:defRPr/>
            </a:pPr>
            <a:endParaRPr lang="en-US" altLang="en-US" dirty="0">
              <a:solidFill>
                <a:schemeClr val="tx1"/>
              </a:solidFill>
              <a:latin typeface="Helvetica" panose="020B0604020202020204" pitchFamily="34" charset="0"/>
              <a:cs typeface="Helvetica" panose="020B0604020202020204" pitchFamily="34" charset="0"/>
            </a:endParaRPr>
          </a:p>
        </p:txBody>
      </p:sp>
      <p:sp>
        <p:nvSpPr>
          <p:cNvPr id="33796" name="Rectangle 7">
            <a:extLst>
              <a:ext uri="{FF2B5EF4-FFF2-40B4-BE49-F238E27FC236}">
                <a16:creationId xmlns:a16="http://schemas.microsoft.com/office/drawing/2014/main" id="{A0A89CB5-1B1B-4680-97EC-2A465C150DD5}"/>
              </a:ext>
            </a:extLst>
          </p:cNvPr>
          <p:cNvSpPr>
            <a:spLocks noGrp="1"/>
          </p:cNvSpPr>
          <p:nvPr>
            <p:ph type="title" idx="4294967295"/>
          </p:nvPr>
        </p:nvSpPr>
        <p:spPr bwMode="auto">
          <a:xfrm>
            <a:off x="2056263" y="97324"/>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What Helps Prevent Munitions Incidents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a:extLst>
              <a:ext uri="{FF2B5EF4-FFF2-40B4-BE49-F238E27FC236}">
                <a16:creationId xmlns:a16="http://schemas.microsoft.com/office/drawing/2014/main" id="{7832485D-7133-4AC5-B7A8-1D01384071A7}"/>
              </a:ext>
              <a:ext uri="{C183D7F6-B498-43B3-948B-1728B52AA6E4}">
                <adec:decorative xmlns:adec="http://schemas.microsoft.com/office/drawing/2017/decorative" val="1"/>
              </a:ext>
            </a:extLst>
          </p:cNvPr>
          <p:cNvSpPr txBox="1">
            <a:spLocks noChangeArrowheads="1"/>
          </p:cNvSpPr>
          <p:nvPr/>
        </p:nvSpPr>
        <p:spPr bwMode="auto">
          <a:xfrm>
            <a:off x="838200" y="2133600"/>
            <a:ext cx="13335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endParaRPr lang="en-US" altLang="en-US" dirty="0"/>
          </a:p>
        </p:txBody>
      </p:sp>
      <p:sp>
        <p:nvSpPr>
          <p:cNvPr id="24579" name="TextBox 2">
            <a:extLst>
              <a:ext uri="{FF2B5EF4-FFF2-40B4-BE49-F238E27FC236}">
                <a16:creationId xmlns:a16="http://schemas.microsoft.com/office/drawing/2014/main" id="{C2748C58-D1BB-435D-8A88-A029F3F8561C}"/>
              </a:ext>
            </a:extLst>
          </p:cNvPr>
          <p:cNvSpPr txBox="1">
            <a:spLocks noChangeArrowheads="1"/>
          </p:cNvSpPr>
          <p:nvPr/>
        </p:nvSpPr>
        <p:spPr bwMode="auto">
          <a:xfrm>
            <a:off x="533401" y="1754118"/>
            <a:ext cx="7572631"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rgbClr val="000000"/>
                </a:solidFill>
                <a:latin typeface="Gill Sans" charset="0"/>
                <a:ea typeface="Heiti SC Light" charset="0"/>
                <a:cs typeface="Heiti SC Light" charset="0"/>
                <a:sym typeface="Gill Sans" charset="0"/>
              </a:defRPr>
            </a:lvl1pPr>
            <a:lvl2pPr marL="742950" indent="-285750">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a:defRPr/>
            </a:pPr>
            <a:r>
              <a:rPr lang="en-US" altLang="en-US" dirty="0">
                <a:latin typeface="Helvetica" panose="020B0604020202020204" pitchFamily="34" charset="0"/>
                <a:cs typeface="Helvetica" panose="020B0604020202020204" pitchFamily="34" charset="0"/>
              </a:rPr>
              <a:t>Trespassing in areas with warning signs that say “Do Not Enter” or “Keep Out”:</a:t>
            </a:r>
          </a:p>
          <a:p>
            <a:pPr>
              <a:defRPr/>
            </a:pPr>
            <a:r>
              <a:rPr lang="en-US" altLang="en-US" sz="1600" dirty="0">
                <a:latin typeface="Helvetica" panose="020B0604020202020204" pitchFamily="34" charset="0"/>
                <a:cs typeface="Helvetica" panose="020B0604020202020204" pitchFamily="34" charset="0"/>
              </a:rPr>
              <a:t> </a:t>
            </a:r>
          </a:p>
          <a:p>
            <a:pPr marL="571500" indent="-571500">
              <a:buFont typeface="Arial" panose="020B0604020202020204" pitchFamily="34" charset="0"/>
              <a:buChar char="•"/>
              <a:defRPr/>
            </a:pPr>
            <a:r>
              <a:rPr lang="en-US" altLang="en-US" dirty="0">
                <a:latin typeface="Helvetica" panose="020B0604020202020204" pitchFamily="34" charset="0"/>
                <a:cs typeface="Helvetica" panose="020B0604020202020204" pitchFamily="34" charset="0"/>
              </a:rPr>
              <a:t>is hazardous and prohibited by law.</a:t>
            </a:r>
          </a:p>
          <a:p>
            <a:pPr marL="571500" indent="-571500">
              <a:buFont typeface="Arial" panose="020B0604020202020204" pitchFamily="34" charset="0"/>
              <a:buChar char="•"/>
              <a:defRPr/>
            </a:pPr>
            <a:endParaRPr lang="en-US" altLang="en-US" sz="1600" dirty="0">
              <a:latin typeface="Helvetica" panose="020B0604020202020204" pitchFamily="34" charset="0"/>
              <a:cs typeface="Helvetica" panose="020B0604020202020204" pitchFamily="34" charset="0"/>
            </a:endParaRPr>
          </a:p>
          <a:p>
            <a:pPr marL="571500" indent="-571500">
              <a:buFont typeface="Arial" panose="020B0604020202020204" pitchFamily="34" charset="0"/>
              <a:buChar char="•"/>
              <a:defRPr/>
            </a:pPr>
            <a:r>
              <a:rPr lang="en-US" altLang="en-US" dirty="0">
                <a:latin typeface="Helvetica" panose="020B0604020202020204" pitchFamily="34" charset="0"/>
                <a:cs typeface="Helvetica" panose="020B0604020202020204" pitchFamily="34" charset="0"/>
              </a:rPr>
              <a:t>may result in substantial fines.</a:t>
            </a:r>
          </a:p>
          <a:p>
            <a:pPr marL="571500" indent="-571500">
              <a:buFont typeface="Arial" panose="020B0604020202020204" pitchFamily="34" charset="0"/>
              <a:buChar char="•"/>
              <a:defRPr/>
            </a:pPr>
            <a:endParaRPr lang="en-US" altLang="en-US" sz="1600" dirty="0">
              <a:latin typeface="Helvetica" panose="020B0604020202020204" pitchFamily="34" charset="0"/>
              <a:cs typeface="Helvetica" panose="020B0604020202020204" pitchFamily="34" charset="0"/>
            </a:endParaRPr>
          </a:p>
          <a:p>
            <a:pPr marL="571500" indent="-571500">
              <a:buFont typeface="Arial" panose="020B0604020202020204" pitchFamily="34" charset="0"/>
              <a:buChar char="•"/>
              <a:defRPr/>
            </a:pPr>
            <a:r>
              <a:rPr lang="en-US" altLang="en-US" dirty="0">
                <a:latin typeface="Helvetica" panose="020B0604020202020204" pitchFamily="34" charset="0"/>
                <a:cs typeface="Helvetica" panose="020B0604020202020204" pitchFamily="34" charset="0"/>
              </a:rPr>
              <a:t>may result in injury or death.</a:t>
            </a:r>
          </a:p>
        </p:txBody>
      </p:sp>
      <p:sp>
        <p:nvSpPr>
          <p:cNvPr id="35844" name="Rectangle 7">
            <a:extLst>
              <a:ext uri="{FF2B5EF4-FFF2-40B4-BE49-F238E27FC236}">
                <a16:creationId xmlns:a16="http://schemas.microsoft.com/office/drawing/2014/main" id="{4E58C512-D961-424B-9CEB-42600892EE7F}"/>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Examples Of Warning Signs</a:t>
            </a:r>
          </a:p>
        </p:txBody>
      </p:sp>
      <p:pic>
        <p:nvPicPr>
          <p:cNvPr id="4" name="Picture 3" descr="Warning sign reading &quot;Danger: Unexploded Ordnance&quot;">
            <a:extLst>
              <a:ext uri="{FF2B5EF4-FFF2-40B4-BE49-F238E27FC236}">
                <a16:creationId xmlns:a16="http://schemas.microsoft.com/office/drawing/2014/main" id="{445E8078-8CE6-4058-9B95-B5E35CB6D39F}"/>
              </a:ext>
            </a:extLst>
          </p:cNvPr>
          <p:cNvPicPr>
            <a:picLocks noChangeAspect="1"/>
          </p:cNvPicPr>
          <p:nvPr/>
        </p:nvPicPr>
        <p:blipFill rotWithShape="1">
          <a:blip r:embed="rId3">
            <a:extLst>
              <a:ext uri="{28A0092B-C50C-407E-A947-70E740481C1C}">
                <a14:useLocalDpi xmlns:a14="http://schemas.microsoft.com/office/drawing/2010/main" val="0"/>
              </a:ext>
            </a:extLst>
          </a:blip>
          <a:srcRect l="26477" t="24538" r="26419" b="44700"/>
          <a:stretch/>
        </p:blipFill>
        <p:spPr>
          <a:xfrm>
            <a:off x="9526136" y="1754118"/>
            <a:ext cx="4647064" cy="4046302"/>
          </a:xfrm>
          <a:prstGeom prst="rect">
            <a:avLst/>
          </a:prstGeom>
          <a:ln w="57150">
            <a:solidFill>
              <a:srgbClr val="C00000"/>
            </a:solidFill>
          </a:ln>
        </p:spPr>
      </p:pic>
      <p:pic>
        <p:nvPicPr>
          <p:cNvPr id="9" name="Picture 2">
            <a:extLst>
              <a:ext uri="{FF2B5EF4-FFF2-40B4-BE49-F238E27FC236}">
                <a16:creationId xmlns:a16="http://schemas.microsoft.com/office/drawing/2014/main" id="{BB125F2C-71A2-4BDF-99AD-E7A5D72D7D4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043" y="6459538"/>
            <a:ext cx="6191250" cy="4133850"/>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7">
            <a:extLst>
              <a:ext uri="{FF2B5EF4-FFF2-40B4-BE49-F238E27FC236}">
                <a16:creationId xmlns:a16="http://schemas.microsoft.com/office/drawing/2014/main" id="{950A2A1A-11D0-4A58-8080-CBF18081B65D}"/>
              </a:ext>
              <a:ext uri="{C183D7F6-B498-43B3-948B-1728B52AA6E4}">
                <adec:decorative xmlns:adec="http://schemas.microsoft.com/office/drawing/2017/decorative" val="1"/>
              </a:ext>
            </a:extLst>
          </p:cNvPr>
          <p:cNvSpPr>
            <a:spLocks/>
          </p:cNvSpPr>
          <p:nvPr/>
        </p:nvSpPr>
        <p:spPr bwMode="auto">
          <a:xfrm>
            <a:off x="1524000" y="889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eaLnBrk="1" hangingPunct="1"/>
            <a:r>
              <a:rPr lang="en-US" altLang="en-US" sz="5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Follow the 3Rs: Recognize</a:t>
            </a:r>
          </a:p>
        </p:txBody>
      </p:sp>
      <p:sp>
        <p:nvSpPr>
          <p:cNvPr id="6" name="Title 5">
            <a:extLst>
              <a:ext uri="{FF2B5EF4-FFF2-40B4-BE49-F238E27FC236}">
                <a16:creationId xmlns:a16="http://schemas.microsoft.com/office/drawing/2014/main" id="{CAF81949-7DDA-417B-9AC9-0C65400812EC}"/>
              </a:ext>
              <a:ext uri="{C183D7F6-B498-43B3-948B-1728B52AA6E4}">
                <adec:decorative xmlns:adec="http://schemas.microsoft.com/office/drawing/2017/decorative" val="1"/>
              </a:ext>
            </a:extLst>
          </p:cNvPr>
          <p:cNvSpPr>
            <a:spLocks noGrp="1"/>
          </p:cNvSpPr>
          <p:nvPr>
            <p:ph type="title" idx="4294967295"/>
          </p:nvPr>
        </p:nvSpPr>
        <p:spPr bwMode="auto">
          <a:xfrm>
            <a:off x="685800" y="1828800"/>
            <a:ext cx="14554200" cy="8991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0" indent="0" algn="l" defTabSz="914378">
              <a:lnSpc>
                <a:spcPct val="100000"/>
              </a:lnSpc>
              <a:spcAft>
                <a:spcPts val="1800"/>
              </a:spcAft>
              <a:defRPr/>
            </a:pPr>
            <a:endParaRPr lang="en-US" altLang="en-US" sz="6000" dirty="0">
              <a:latin typeface="Helvetica" panose="020B0604020202020204" pitchFamily="34" charset="0"/>
              <a:cs typeface="Helvetica" panose="020B0604020202020204" pitchFamily="34" charset="0"/>
            </a:endParaRPr>
          </a:p>
          <a:p>
            <a:pPr marL="914378" lvl="1" indent="0" algn="l" defTabSz="914378">
              <a:lnSpc>
                <a:spcPct val="100000"/>
              </a:lnSpc>
              <a:spcAft>
                <a:spcPts val="1800"/>
              </a:spcAft>
              <a:buSzPct val="70000"/>
              <a:defRPr/>
            </a:pPr>
            <a:r>
              <a:rPr lang="en-US" sz="4800" b="1" kern="1200" dirty="0">
                <a:latin typeface="Helvetica" panose="020B0604020202020204" pitchFamily="34" charset="0"/>
                <a:cs typeface="Helvetica" panose="020B0604020202020204" pitchFamily="34" charset="0"/>
              </a:rPr>
              <a:t>when you may have encountered a munition and that munitions are dangerous</a:t>
            </a:r>
            <a:r>
              <a:rPr lang="en-US" b="1" kern="1200" dirty="0">
                <a:latin typeface="Helvetica" panose="020B0604020202020204" pitchFamily="34" charset="0"/>
                <a:cs typeface="Helvetica" panose="020B0604020202020204" pitchFamily="34" charset="0"/>
              </a:rPr>
              <a:t>. </a:t>
            </a:r>
            <a:br>
              <a:rPr lang="en-US" sz="4800" dirty="0"/>
            </a:br>
            <a:br>
              <a:rPr lang="en-US" sz="4800" dirty="0"/>
            </a:br>
            <a:r>
              <a:rPr lang="en-US" altLang="en-US" kern="1200" dirty="0">
                <a:latin typeface="Helvetica" panose="020B0604020202020204" pitchFamily="34" charset="0"/>
                <a:cs typeface="Helvetica" panose="020B0604020202020204" pitchFamily="34" charset="0"/>
              </a:rPr>
              <a:t>Munitions are dangerous and may: </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not look like a bullet or bomb.</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be shiny or rusty.</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be clean or dirty.</a:t>
            </a:r>
          </a:p>
          <a:p>
            <a:pPr marL="1600160" lvl="1" indent="-685783" algn="l" defTabSz="914378">
              <a:lnSpc>
                <a:spcPct val="100000"/>
              </a:lnSpc>
              <a:spcAft>
                <a:spcPts val="1800"/>
              </a:spcAft>
              <a:buSzPct val="100000"/>
              <a:buFont typeface="Arial" panose="020B0604020202020204" pitchFamily="34" charset="0"/>
              <a:buChar char="•"/>
              <a:defRPr/>
            </a:pPr>
            <a:r>
              <a:rPr lang="en-US" altLang="en-US" kern="1200" dirty="0">
                <a:latin typeface="Helvetica" panose="020B0604020202020204" pitchFamily="34" charset="0"/>
                <a:cs typeface="Helvetica" panose="020B0604020202020204" pitchFamily="34" charset="0"/>
              </a:rPr>
              <a:t>look harmless, but they are dangerous.</a:t>
            </a:r>
          </a:p>
          <a:p>
            <a:pPr marL="914378" lvl="1" indent="0" algn="l" defTabSz="914378">
              <a:lnSpc>
                <a:spcPct val="100000"/>
              </a:lnSpc>
              <a:spcAft>
                <a:spcPts val="1800"/>
              </a:spcAft>
              <a:buSzPct val="70000"/>
              <a:defRPr/>
            </a:pPr>
            <a:r>
              <a:rPr lang="en-US" altLang="en-US" kern="1200" dirty="0">
                <a:latin typeface="Helvetica" panose="020B0604020202020204" pitchFamily="34" charset="0"/>
                <a:cs typeface="Helvetica" panose="020B0604020202020204" pitchFamily="34" charset="0"/>
              </a:rPr>
              <a:t>Regardless of whether a munition has been moved, it may still explode. </a:t>
            </a:r>
            <a:r>
              <a:rPr lang="en-US" altLang="en-US" kern="1200" dirty="0">
                <a:highlight>
                  <a:srgbClr val="FFFF00"/>
                </a:highlight>
                <a:latin typeface="Helvetica" panose="020B0604020202020204" pitchFamily="34" charset="0"/>
                <a:cs typeface="Helvetica" panose="020B0604020202020204" pitchFamily="34" charset="0"/>
              </a:rPr>
              <a:t>  </a:t>
            </a:r>
          </a:p>
          <a:p>
            <a:pPr marL="914378" lvl="1" indent="0" algn="l" defTabSz="914378">
              <a:lnSpc>
                <a:spcPct val="100000"/>
              </a:lnSpc>
              <a:spcAft>
                <a:spcPts val="1800"/>
              </a:spcAft>
              <a:buSzPct val="70000"/>
              <a:defRPr/>
            </a:pPr>
            <a:endParaRPr lang="en-US" altLang="en-US" sz="4800" kern="1200" dirty="0">
              <a:latin typeface="Helvetica" panose="020B0604020202020204" pitchFamily="34" charset="0"/>
              <a:cs typeface="Helvetica" panose="020B0604020202020204" pitchFamily="34" charset="0"/>
            </a:endParaRPr>
          </a:p>
          <a:p>
            <a:pPr marL="576248" lvl="1" indent="0" algn="l" defTabSz="914378">
              <a:lnSpc>
                <a:spcPct val="200000"/>
              </a:lnSpc>
              <a:defRPr/>
            </a:pPr>
            <a:endParaRPr lang="en-US" altLang="en-US" kern="1200" dirty="0"/>
          </a:p>
          <a:p>
            <a:pPr marL="471476" indent="-471476" algn="l" defTabSz="914378">
              <a:lnSpc>
                <a:spcPct val="100000"/>
              </a:lnSpc>
              <a:spcAft>
                <a:spcPts val="3600"/>
              </a:spcAft>
              <a:defRPr/>
            </a:pPr>
            <a:endParaRPr lang="en-US" altLang="en-US" dirty="0"/>
          </a:p>
        </p:txBody>
      </p:sp>
      <p:pic>
        <p:nvPicPr>
          <p:cNvPr id="8" name="Picture 7">
            <a:extLst>
              <a:ext uri="{FF2B5EF4-FFF2-40B4-BE49-F238E27FC236}">
                <a16:creationId xmlns:a16="http://schemas.microsoft.com/office/drawing/2014/main" id="{59D80506-D31F-4A55-AB23-028747FA586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582"/>
          <a:stretch/>
        </p:blipFill>
        <p:spPr>
          <a:xfrm>
            <a:off x="451757" y="1611314"/>
            <a:ext cx="2800890" cy="114316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7">
            <a:extLst>
              <a:ext uri="{FF2B5EF4-FFF2-40B4-BE49-F238E27FC236}">
                <a16:creationId xmlns:a16="http://schemas.microsoft.com/office/drawing/2014/main" id="{1AC34B14-78F8-4CAC-AC4F-62A06B643175}"/>
              </a:ext>
            </a:extLst>
          </p:cNvPr>
          <p:cNvSpPr>
            <a:spLocks noGrp="1"/>
          </p:cNvSpPr>
          <p:nvPr>
            <p:ph type="title" idx="4294967295"/>
          </p:nvPr>
        </p:nvSpPr>
        <p:spPr bwMode="auto">
          <a:xfrm>
            <a:off x="1600200" y="88900"/>
            <a:ext cx="105918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Follow the 3Rs: Retreat</a:t>
            </a:r>
          </a:p>
        </p:txBody>
      </p:sp>
      <p:pic>
        <p:nvPicPr>
          <p:cNvPr id="8" name="Picture 7" descr="A picture with text: Retreat">
            <a:extLst>
              <a:ext uri="{FF2B5EF4-FFF2-40B4-BE49-F238E27FC236}">
                <a16:creationId xmlns:a16="http://schemas.microsoft.com/office/drawing/2014/main" id="{3A0A1E90-0130-4B5B-8C23-06AF7099E376}"/>
              </a:ext>
            </a:extLst>
          </p:cNvPr>
          <p:cNvPicPr>
            <a:picLocks noChangeAspect="1"/>
          </p:cNvPicPr>
          <p:nvPr/>
        </p:nvPicPr>
        <p:blipFill rotWithShape="1">
          <a:blip r:embed="rId3">
            <a:extLst>
              <a:ext uri="{28A0092B-C50C-407E-A947-70E740481C1C}">
                <a14:useLocalDpi xmlns:a14="http://schemas.microsoft.com/office/drawing/2010/main" val="0"/>
              </a:ext>
            </a:extLst>
          </a:blip>
          <a:srcRect l="31036"/>
          <a:stretch/>
        </p:blipFill>
        <p:spPr>
          <a:xfrm>
            <a:off x="457203" y="1627190"/>
            <a:ext cx="2289383" cy="1106557"/>
          </a:xfrm>
          <a:prstGeom prst="rect">
            <a:avLst/>
          </a:prstGeom>
        </p:spPr>
      </p:pic>
      <p:sp>
        <p:nvSpPr>
          <p:cNvPr id="9" name="Rectangle 5">
            <a:extLst>
              <a:ext uri="{FF2B5EF4-FFF2-40B4-BE49-F238E27FC236}">
                <a16:creationId xmlns:a16="http://schemas.microsoft.com/office/drawing/2014/main" id="{6325A19D-C1DA-4935-AD86-070F1558F98D}"/>
              </a:ext>
            </a:extLst>
          </p:cNvPr>
          <p:cNvSpPr>
            <a:spLocks/>
          </p:cNvSpPr>
          <p:nvPr/>
        </p:nvSpPr>
        <p:spPr bwMode="auto">
          <a:xfrm>
            <a:off x="457200" y="2057400"/>
            <a:ext cx="143256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0" indent="0" algn="l">
              <a:spcAft>
                <a:spcPts val="1800"/>
              </a:spcAft>
              <a:defRPr/>
            </a:pPr>
            <a:endParaRPr lang="en-US" altLang="en-US" sz="6000" u="sng" dirty="0">
              <a:latin typeface="Helvetica" panose="020B0604020202020204" pitchFamily="34" charset="0"/>
              <a:cs typeface="Helvetica" panose="020B0604020202020204" pitchFamily="34" charset="0"/>
            </a:endParaRPr>
          </a:p>
          <a:p>
            <a:pPr marL="914378" lvl="1" indent="0" algn="l">
              <a:spcAft>
                <a:spcPts val="3000"/>
              </a:spcAft>
              <a:buSzPct val="100000"/>
              <a:defRPr/>
            </a:pPr>
            <a:r>
              <a:rPr lang="en-US" altLang="en-US" sz="4800" b="1" dirty="0">
                <a:latin typeface="Helvetica" panose="020B0604020202020204" pitchFamily="34" charset="0"/>
                <a:cs typeface="Helvetica" panose="020B0604020202020204" pitchFamily="34" charset="0"/>
              </a:rPr>
              <a:t>Do not approach, touch, move, or disturb it, but carefully leave the area the same way you entered. </a:t>
            </a:r>
          </a:p>
          <a:p>
            <a:pPr marL="914378" lvl="1" indent="0" algn="l">
              <a:spcAft>
                <a:spcPts val="3000"/>
              </a:spcAft>
              <a:buSzPct val="100000"/>
              <a:defRPr/>
            </a:pPr>
            <a:r>
              <a:rPr lang="en-US" altLang="en-US" sz="4800" dirty="0">
                <a:latin typeface="Helvetica" panose="020B0604020202020204" pitchFamily="34" charset="0"/>
                <a:cs typeface="Helvetica" panose="020B0604020202020204" pitchFamily="34" charset="0"/>
              </a:rPr>
              <a:t>In remote surroundings, mark the general area where you encountered a munition, so local authorities can locate it. DO NOT go closer to a munition when marking the area.</a:t>
            </a:r>
          </a:p>
          <a:p>
            <a:pPr marL="914378" lvl="1" indent="0" algn="l">
              <a:spcAft>
                <a:spcPts val="3000"/>
              </a:spcAft>
              <a:buSzPct val="70000"/>
              <a:defRPr/>
            </a:pPr>
            <a:endParaRPr lang="en-US" altLang="en-US" sz="4800" dirty="0">
              <a:latin typeface="Helvetica" panose="020B0604020202020204" pitchFamily="34" charset="0"/>
              <a:cs typeface="Helvetica" panose="020B0604020202020204" pitchFamily="34" charset="0"/>
            </a:endParaRPr>
          </a:p>
          <a:p>
            <a:pPr marL="576248" lvl="1" indent="0" algn="l">
              <a:lnSpc>
                <a:spcPct val="200000"/>
              </a:lnSpc>
              <a:defRPr/>
            </a:pPr>
            <a:endParaRPr lang="en-US" altLang="en-US" dirty="0"/>
          </a:p>
          <a:p>
            <a:pPr algn="l">
              <a:spcAft>
                <a:spcPts val="3600"/>
              </a:spcAft>
              <a:defRPr/>
            </a:pPr>
            <a:endParaRPr lang="en-US" alt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7">
            <a:extLst>
              <a:ext uri="{FF2B5EF4-FFF2-40B4-BE49-F238E27FC236}">
                <a16:creationId xmlns:a16="http://schemas.microsoft.com/office/drawing/2014/main" id="{5625A335-A7AA-4AD5-9D36-9EF9ACCE5EB4}"/>
              </a:ext>
            </a:extLst>
          </p:cNvPr>
          <p:cNvSpPr>
            <a:spLocks noGrp="1"/>
          </p:cNvSpPr>
          <p:nvPr>
            <p:ph type="title" idx="4294967295"/>
          </p:nvPr>
        </p:nvSpPr>
        <p:spPr bwMode="auto">
          <a:xfrm>
            <a:off x="1600200" y="93663"/>
            <a:ext cx="105918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Follow the 3Rs: Report</a:t>
            </a:r>
          </a:p>
        </p:txBody>
      </p:sp>
      <p:grpSp>
        <p:nvGrpSpPr>
          <p:cNvPr id="41989" name="Group 1">
            <a:extLst>
              <a:ext uri="{FF2B5EF4-FFF2-40B4-BE49-F238E27FC236}">
                <a16:creationId xmlns:a16="http://schemas.microsoft.com/office/drawing/2014/main" id="{83C9B1F4-DB68-4ABC-9102-9DC9B4E3F1FF}"/>
              </a:ext>
              <a:ext uri="{C183D7F6-B498-43B3-948B-1728B52AA6E4}">
                <adec:decorative xmlns:adec="http://schemas.microsoft.com/office/drawing/2017/decorative" val="1"/>
              </a:ext>
            </a:extLst>
          </p:cNvPr>
          <p:cNvGrpSpPr>
            <a:grpSpLocks/>
          </p:cNvGrpSpPr>
          <p:nvPr/>
        </p:nvGrpSpPr>
        <p:grpSpPr bwMode="auto">
          <a:xfrm>
            <a:off x="10750048" y="1474579"/>
            <a:ext cx="4026889" cy="3315786"/>
            <a:chOff x="9067800" y="2046692"/>
            <a:chExt cx="6019800" cy="3687763"/>
          </a:xfrm>
        </p:grpSpPr>
        <p:sp>
          <p:nvSpPr>
            <p:cNvPr id="41991" name="AutoShape 8">
              <a:extLst>
                <a:ext uri="{FF2B5EF4-FFF2-40B4-BE49-F238E27FC236}">
                  <a16:creationId xmlns:a16="http://schemas.microsoft.com/office/drawing/2014/main" id="{219EDB5D-A225-48BD-8004-E1EC36D00BCF}"/>
                </a:ext>
              </a:extLst>
            </p:cNvPr>
            <p:cNvSpPr>
              <a:spLocks noChangeArrowheads="1"/>
            </p:cNvSpPr>
            <p:nvPr/>
          </p:nvSpPr>
          <p:spPr bwMode="auto">
            <a:xfrm>
              <a:off x="9067800" y="2046692"/>
              <a:ext cx="6019800" cy="3687763"/>
            </a:xfrm>
            <a:prstGeom prst="irregularSeal1">
              <a:avLst/>
            </a:prstGeom>
            <a:solidFill>
              <a:srgbClr val="92D050"/>
            </a:solidFill>
            <a:ln w="28575">
              <a:solidFill>
                <a:schemeClr val="tx1"/>
              </a:solidFill>
              <a:miter lim="800000"/>
              <a:headEnd/>
              <a:tailEnd/>
            </a:ln>
          </p:spPr>
          <p:txBody>
            <a:bodyPr wrap="none" anchor="ct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endParaRPr lang="en-US" altLang="en-US" dirty="0"/>
            </a:p>
          </p:txBody>
        </p:sp>
        <p:sp>
          <p:nvSpPr>
            <p:cNvPr id="7" name="Text Box 9">
              <a:extLst>
                <a:ext uri="{FF2B5EF4-FFF2-40B4-BE49-F238E27FC236}">
                  <a16:creationId xmlns:a16="http://schemas.microsoft.com/office/drawing/2014/main" id="{D650C087-61A4-4200-B2C5-A27261598D42}"/>
                </a:ext>
              </a:extLst>
            </p:cNvPr>
            <p:cNvSpPr txBox="1">
              <a:spLocks noChangeArrowheads="1"/>
            </p:cNvSpPr>
            <p:nvPr/>
          </p:nvSpPr>
          <p:spPr bwMode="auto">
            <a:xfrm>
              <a:off x="9696365" y="2916812"/>
              <a:ext cx="4500993" cy="1540369"/>
            </a:xfrm>
            <a:prstGeom prst="rect">
              <a:avLst/>
            </a:prstGeom>
            <a:noFill/>
            <a:ln w="9525">
              <a:noFill/>
              <a:miter lim="800000"/>
              <a:headEnd/>
              <a:tailEnd/>
            </a:ln>
            <a:effectLst/>
          </p:spPr>
          <p:txBody>
            <a:bodyPr wrap="square">
              <a:spAutoFit/>
            </a:bodyPr>
            <a:lstStyle/>
            <a:p>
              <a:pPr algn="ctr">
                <a:spcBef>
                  <a:spcPts val="0"/>
                </a:spcBef>
                <a:defRPr/>
              </a:pPr>
              <a:r>
                <a:rPr lang="en-US" sz="4200" b="1" i="1" dirty="0">
                  <a:solidFill>
                    <a:srgbClr val="FFFF00"/>
                  </a:solidFill>
                  <a:effectLst>
                    <a:outerShdw blurRad="38100" dist="38100" dir="2700000" algn="tl">
                      <a:srgbClr val="000000"/>
                    </a:outerShdw>
                  </a:effectLst>
                </a:rPr>
                <a:t>Call </a:t>
              </a:r>
            </a:p>
            <a:p>
              <a:pPr algn="ctr">
                <a:spcBef>
                  <a:spcPts val="0"/>
                </a:spcBef>
                <a:defRPr/>
              </a:pPr>
              <a:r>
                <a:rPr lang="en-US" sz="4200" b="1" i="1" dirty="0">
                  <a:solidFill>
                    <a:srgbClr val="FFFF00"/>
                  </a:solidFill>
                  <a:effectLst>
                    <a:outerShdw blurRad="38100" dist="38100" dir="2700000" algn="tl">
                      <a:srgbClr val="000000"/>
                    </a:outerShdw>
                  </a:effectLst>
                </a:rPr>
                <a:t>authorities</a:t>
              </a:r>
              <a:endParaRPr lang="en-US" sz="4200" dirty="0">
                <a:solidFill>
                  <a:srgbClr val="FFFF00"/>
                </a:solidFill>
              </a:endParaRPr>
            </a:p>
          </p:txBody>
        </p:sp>
      </p:grpSp>
      <p:pic>
        <p:nvPicPr>
          <p:cNvPr id="9" name="Picture 8">
            <a:extLst>
              <a:ext uri="{FF2B5EF4-FFF2-40B4-BE49-F238E27FC236}">
                <a16:creationId xmlns:a16="http://schemas.microsoft.com/office/drawing/2014/main" id="{DC58299B-F30E-429A-AC57-E262EDCB6EC0}"/>
              </a:ext>
              <a:ext uri="{C183D7F6-B498-43B3-948B-1728B52AA6E4}">
                <adec:decorative xmlns:adec="http://schemas.microsoft.com/office/drawing/2017/decorative" val="1"/>
              </a:ext>
            </a:extLst>
          </p:cNvPr>
          <p:cNvPicPr>
            <a:picLocks noChangeAspect="1" noChangeArrowheads="1"/>
          </p:cNvPicPr>
          <p:nvPr/>
        </p:nvPicPr>
        <p:blipFill rotWithShape="1">
          <a:blip r:embed="rId3"/>
          <a:srcRect l="3327" t="3846" r="2802" b="3846"/>
          <a:stretch/>
        </p:blipFill>
        <p:spPr bwMode="auto">
          <a:xfrm>
            <a:off x="11192934" y="5372190"/>
            <a:ext cx="3365260" cy="2410933"/>
          </a:xfrm>
          <a:prstGeom prst="rect">
            <a:avLst/>
          </a:prstGeom>
          <a:ln w="76200">
            <a:solidFill>
              <a:srgbClr val="CC3300"/>
            </a:solidFill>
          </a:ln>
          <a:effectLst/>
        </p:spPr>
      </p:pic>
      <p:pic>
        <p:nvPicPr>
          <p:cNvPr id="11" name="Picture 10" descr="A picture with text: Report">
            <a:extLst>
              <a:ext uri="{FF2B5EF4-FFF2-40B4-BE49-F238E27FC236}">
                <a16:creationId xmlns:a16="http://schemas.microsoft.com/office/drawing/2014/main" id="{C478F68B-AE34-45C0-B0E3-69D0275ADC2B}"/>
              </a:ext>
            </a:extLst>
          </p:cNvPr>
          <p:cNvPicPr>
            <a:picLocks noChangeAspect="1"/>
          </p:cNvPicPr>
          <p:nvPr/>
        </p:nvPicPr>
        <p:blipFill rotWithShape="1">
          <a:blip r:embed="rId4">
            <a:extLst>
              <a:ext uri="{28A0092B-C50C-407E-A947-70E740481C1C}">
                <a14:useLocalDpi xmlns:a14="http://schemas.microsoft.com/office/drawing/2010/main" val="0"/>
              </a:ext>
            </a:extLst>
          </a:blip>
          <a:srcRect l="31510"/>
          <a:stretch/>
        </p:blipFill>
        <p:spPr>
          <a:xfrm>
            <a:off x="381002" y="1611313"/>
            <a:ext cx="2273651" cy="1157432"/>
          </a:xfrm>
          <a:prstGeom prst="rect">
            <a:avLst/>
          </a:prstGeom>
        </p:spPr>
      </p:pic>
      <p:sp>
        <p:nvSpPr>
          <p:cNvPr id="12" name="TextBox 11">
            <a:extLst>
              <a:ext uri="{FF2B5EF4-FFF2-40B4-BE49-F238E27FC236}">
                <a16:creationId xmlns:a16="http://schemas.microsoft.com/office/drawing/2014/main" id="{F99A1FA2-70C0-4B28-8EF6-A5F199B31F46}"/>
              </a:ext>
            </a:extLst>
          </p:cNvPr>
          <p:cNvSpPr txBox="1"/>
          <p:nvPr/>
        </p:nvSpPr>
        <p:spPr>
          <a:xfrm>
            <a:off x="380999" y="3139719"/>
            <a:ext cx="10194000" cy="1569660"/>
          </a:xfrm>
          <a:prstGeom prst="rect">
            <a:avLst/>
          </a:prstGeom>
          <a:noFill/>
        </p:spPr>
        <p:txBody>
          <a:bodyPr wrap="square">
            <a:spAutoFit/>
          </a:bodyPr>
          <a:lstStyle/>
          <a:p>
            <a:pPr marL="914378" lvl="1">
              <a:spcAft>
                <a:spcPts val="3000"/>
              </a:spcAft>
              <a:buSzPct val="100000"/>
              <a:defRPr/>
            </a:pPr>
            <a:r>
              <a:rPr lang="en-US" altLang="en-US" sz="4800" b="1" dirty="0">
                <a:latin typeface="Helvetica" panose="020B0604020202020204" pitchFamily="34" charset="0"/>
                <a:cs typeface="Helvetica" panose="020B0604020202020204" pitchFamily="34" charset="0"/>
              </a:rPr>
              <a:t>Call local authorities to report what you saw and where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06ADA94B-B39F-4069-B749-DC297529178A}"/>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endPar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5366" name="Rectangle 5">
            <a:extLst>
              <a:ext uri="{FF2B5EF4-FFF2-40B4-BE49-F238E27FC236}">
                <a16:creationId xmlns:a16="http://schemas.microsoft.com/office/drawing/2014/main" id="{8EBC45B3-ECC7-4274-9AA6-D79A1A9833D4}"/>
              </a:ext>
            </a:extLst>
          </p:cNvPr>
          <p:cNvSpPr>
            <a:spLocks/>
          </p:cNvSpPr>
          <p:nvPr/>
        </p:nvSpPr>
        <p:spPr bwMode="auto">
          <a:xfrm>
            <a:off x="457200" y="2906087"/>
            <a:ext cx="14593887" cy="738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471488" indent="-471488" algn="ctr">
              <a:defRPr sz="4000">
                <a:solidFill>
                  <a:schemeClr val="tx1"/>
                </a:solidFill>
                <a:latin typeface="Gill Sans" charset="0"/>
                <a:ea typeface="Heiti SC Light" charset="0"/>
                <a:cs typeface="Heiti SC Light" charset="0"/>
                <a:sym typeface="Gill Sans" charset="0"/>
              </a:defRPr>
            </a:lvl1pPr>
            <a:lvl2pPr marL="858838" indent="-401638" algn="ctr">
              <a:defRPr sz="4000">
                <a:solidFill>
                  <a:schemeClr val="tx1"/>
                </a:solidFill>
                <a:latin typeface="Gill Sans" charset="0"/>
                <a:ea typeface="Heiti SC Light" charset="0"/>
                <a:cs typeface="Heiti SC Light" charset="0"/>
                <a:sym typeface="Gill Sans" charset="0"/>
              </a:defRPr>
            </a:lvl2pPr>
            <a:lvl3pPr marL="1143000" indent="-228600" algn="ctr">
              <a:defRPr sz="4000">
                <a:solidFill>
                  <a:schemeClr val="tx1"/>
                </a:solidFill>
                <a:latin typeface="Gill Sans" charset="0"/>
                <a:ea typeface="Heiti SC Light" charset="0"/>
                <a:cs typeface="Heiti SC Light" charset="0"/>
                <a:sym typeface="Gill Sans" charset="0"/>
              </a:defRPr>
            </a:lvl3pPr>
            <a:lvl4pPr marL="1600200" indent="-228600" algn="ctr">
              <a:defRPr sz="4000">
                <a:solidFill>
                  <a:schemeClr val="tx1"/>
                </a:solidFill>
                <a:latin typeface="Gill Sans" charset="0"/>
                <a:ea typeface="Heiti SC Light" charset="0"/>
                <a:cs typeface="Heiti SC Light" charset="0"/>
                <a:sym typeface="Gill Sans" charset="0"/>
              </a:defRPr>
            </a:lvl4pPr>
            <a:lvl5pPr marL="2057400" indent="-228600" algn="ctr">
              <a:defRPr sz="40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4000">
                <a:solidFill>
                  <a:schemeClr val="tx1"/>
                </a:solidFill>
                <a:latin typeface="Gill Sans" charset="0"/>
                <a:ea typeface="Heiti SC Light" charset="0"/>
                <a:cs typeface="Heiti SC Light" charset="0"/>
                <a:sym typeface="Gill Sans" charset="0"/>
              </a:defRPr>
            </a:lvl9pPr>
          </a:lstStyle>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General Educational Resource Materials (Posters, Safety Guides, Fact Sheets)</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Self-Guided 3Rs Training</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Gallery of Photos</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UXO Incidents</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Information for Kids &amp; Families, Military &amp; Their Families, Communities, and Workers</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Safety Clubhouse Games for Kids</a:t>
            </a:r>
          </a:p>
          <a:p>
            <a:pPr marL="1143000" indent="-685800" algn="l" eaLnBrk="1" hangingPunct="1">
              <a:spcBef>
                <a:spcPts val="600"/>
              </a:spcBef>
              <a:buFont typeface="Arial" panose="020B0604020202020204" pitchFamily="34" charset="0"/>
              <a:buChar char="•"/>
              <a:defRPr/>
            </a:pPr>
            <a:r>
              <a:rPr lang="en-US" altLang="en-US" sz="4600" dirty="0">
                <a:latin typeface="Helvetica" panose="020B0604020202020204" pitchFamily="34" charset="0"/>
                <a:cs typeface="Helvetica" panose="020B0604020202020204" pitchFamily="34" charset="0"/>
              </a:rPr>
              <a:t>3Rs Videos</a:t>
            </a:r>
          </a:p>
          <a:p>
            <a:pPr marL="914400" lvl="1" indent="0" algn="l">
              <a:spcAft>
                <a:spcPts val="3000"/>
              </a:spcAft>
              <a:buSzPct val="70000"/>
              <a:defRPr/>
            </a:pPr>
            <a:endParaRPr lang="en-US" altLang="en-US" sz="4800" dirty="0">
              <a:latin typeface="Helvetica" panose="020B0604020202020204" pitchFamily="34" charset="0"/>
              <a:cs typeface="Helvetica" panose="020B0604020202020204" pitchFamily="34" charset="0"/>
            </a:endParaRPr>
          </a:p>
          <a:p>
            <a:pPr marL="576263" lvl="1" indent="0" algn="l">
              <a:lnSpc>
                <a:spcPct val="200000"/>
              </a:lnSpc>
              <a:defRPr/>
            </a:pPr>
            <a:endParaRPr lang="en-US" altLang="en-US" dirty="0"/>
          </a:p>
          <a:p>
            <a:pPr algn="l">
              <a:spcAft>
                <a:spcPts val="3600"/>
              </a:spcAft>
              <a:defRPr/>
            </a:pPr>
            <a:endParaRPr lang="en-US" altLang="en-US" dirty="0"/>
          </a:p>
        </p:txBody>
      </p:sp>
      <p:sp>
        <p:nvSpPr>
          <p:cNvPr id="39940" name="Rectangle 7">
            <a:extLst>
              <a:ext uri="{FF2B5EF4-FFF2-40B4-BE49-F238E27FC236}">
                <a16:creationId xmlns:a16="http://schemas.microsoft.com/office/drawing/2014/main" id="{13BC94F1-3D3D-4B87-BF35-9A33371103D0}"/>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Additional Resources</a:t>
            </a:r>
          </a:p>
        </p:txBody>
      </p:sp>
      <p:sp>
        <p:nvSpPr>
          <p:cNvPr id="6" name="TextBox 3">
            <a:extLst>
              <a:ext uri="{FF2B5EF4-FFF2-40B4-BE49-F238E27FC236}">
                <a16:creationId xmlns:a16="http://schemas.microsoft.com/office/drawing/2014/main" id="{ED2F4DF8-6B2E-4658-9CDF-E6E4479B5487}"/>
              </a:ext>
            </a:extLst>
          </p:cNvPr>
          <p:cNvSpPr txBox="1">
            <a:spLocks noChangeArrowheads="1"/>
          </p:cNvSpPr>
          <p:nvPr/>
        </p:nvSpPr>
        <p:spPr bwMode="auto">
          <a:xfrm>
            <a:off x="0" y="1676499"/>
            <a:ext cx="152399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6000" b="1" dirty="0">
                <a:solidFill>
                  <a:srgbClr val="000000"/>
                </a:solidFill>
                <a:latin typeface="Helvetica" panose="020B0604020202020204" pitchFamily="34" charset="0"/>
                <a:ea typeface="Heiti SC Light" charset="0"/>
                <a:cs typeface="Helvetica" panose="020B0604020202020204" pitchFamily="34" charset="0"/>
              </a:rPr>
              <a:t>https://3Rs.mil</a:t>
            </a:r>
          </a:p>
        </p:txBody>
      </p:sp>
      <p:pic>
        <p:nvPicPr>
          <p:cNvPr id="2" name="Picture 1" descr="Qr code">
            <a:extLst>
              <a:ext uri="{FF2B5EF4-FFF2-40B4-BE49-F238E27FC236}">
                <a16:creationId xmlns:a16="http://schemas.microsoft.com/office/drawing/2014/main" id="{06B52FE5-9E73-F0CB-322A-874305709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3400" y="8001000"/>
            <a:ext cx="2391650" cy="2970429"/>
          </a:xfrm>
          <a:prstGeom prst="rect">
            <a:avLst/>
          </a:prstGeom>
        </p:spPr>
      </p:pic>
    </p:spTree>
    <p:extLst>
      <p:ext uri="{BB962C8B-B14F-4D97-AF65-F5344CB8AC3E}">
        <p14:creationId xmlns:p14="http://schemas.microsoft.com/office/powerpoint/2010/main" val="28372369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a:extLst>
              <a:ext uri="{FF2B5EF4-FFF2-40B4-BE49-F238E27FC236}">
                <a16:creationId xmlns:a16="http://schemas.microsoft.com/office/drawing/2014/main" id="{F71ED3E9-41BE-4FF9-8E77-D152799A085E}"/>
              </a:ext>
            </a:extLst>
          </p:cNvPr>
          <p:cNvSpPr>
            <a:spLocks noGrp="1"/>
          </p:cNvSpPr>
          <p:nvPr>
            <p:ph type="title" idx="4294967295"/>
          </p:nvPr>
        </p:nvSpPr>
        <p:spPr bwMode="auto">
          <a:xfrm>
            <a:off x="2667000" y="88900"/>
            <a:ext cx="12573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378" eaLnBrk="1" hangingPunct="1">
              <a:lnSpc>
                <a:spcPct val="100000"/>
              </a:lnSpc>
              <a:spcBef>
                <a:spcPct val="0"/>
              </a:spcBef>
              <a:buNone/>
              <a:defRPr/>
            </a:pPr>
            <a:r>
              <a:rPr lang="en-US" altLang="en-US" sz="5000" b="1" dirty="0">
                <a:solidFill>
                  <a:srgbClr val="FFFFFF"/>
                </a:solidFill>
                <a:latin typeface="Helvetica" panose="020B0604020202020204" pitchFamily="34" charset="0"/>
                <a:ea typeface="Heiti SC Light" charset="0"/>
                <a:cs typeface="Helvetica" panose="020B0604020202020204" pitchFamily="34" charset="0"/>
                <a:sym typeface="Helvetica" panose="020B0604020202020204" pitchFamily="34" charset="0"/>
              </a:rPr>
              <a:t>In Summary</a:t>
            </a:r>
          </a:p>
        </p:txBody>
      </p:sp>
      <p:pic>
        <p:nvPicPr>
          <p:cNvPr id="48134" name="Picture 1">
            <a:extLst>
              <a:ext uri="{FF2B5EF4-FFF2-40B4-BE49-F238E27FC236}">
                <a16:creationId xmlns:a16="http://schemas.microsoft.com/office/drawing/2014/main" id="{793FDF9B-63C8-4AD0-BB94-4A5B8144DA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80341" y="9677400"/>
            <a:ext cx="220726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icture containing text, clipart&#10;&#10;Description automatically generated">
            <a:extLst>
              <a:ext uri="{FF2B5EF4-FFF2-40B4-BE49-F238E27FC236}">
                <a16:creationId xmlns:a16="http://schemas.microsoft.com/office/drawing/2014/main" id="{16F2B90D-2D06-A333-B07E-8E1160839500}"/>
              </a:ext>
            </a:extLst>
          </p:cNvPr>
          <p:cNvPicPr>
            <a:picLocks noChangeAspect="1"/>
          </p:cNvPicPr>
          <p:nvPr/>
        </p:nvPicPr>
        <p:blipFill>
          <a:blip r:embed="rId4"/>
          <a:stretch>
            <a:fillRect/>
          </a:stretch>
        </p:blipFill>
        <p:spPr>
          <a:xfrm>
            <a:off x="533403" y="9441822"/>
            <a:ext cx="1434245" cy="1805704"/>
          </a:xfrm>
          <a:prstGeom prst="rect">
            <a:avLst/>
          </a:prstGeom>
        </p:spPr>
      </p:pic>
      <p:pic>
        <p:nvPicPr>
          <p:cNvPr id="4" name="Picture 3" descr="Icon&#10;&#10;Description automatically generated">
            <a:extLst>
              <a:ext uri="{FF2B5EF4-FFF2-40B4-BE49-F238E27FC236}">
                <a16:creationId xmlns:a16="http://schemas.microsoft.com/office/drawing/2014/main" id="{C33AC91C-2BBB-376B-79F9-A577F7F13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0132" y="2016922"/>
            <a:ext cx="3489671" cy="3101335"/>
          </a:xfrm>
          <a:prstGeom prst="rect">
            <a:avLst/>
          </a:prstGeom>
        </p:spPr>
      </p:pic>
      <p:sp>
        <p:nvSpPr>
          <p:cNvPr id="5" name="TextBox 4">
            <a:extLst>
              <a:ext uri="{FF2B5EF4-FFF2-40B4-BE49-F238E27FC236}">
                <a16:creationId xmlns:a16="http://schemas.microsoft.com/office/drawing/2014/main" id="{2B65AE40-DF6C-D6D3-865D-256D7DACFCF6}"/>
              </a:ext>
            </a:extLst>
          </p:cNvPr>
          <p:cNvSpPr txBox="1"/>
          <p:nvPr/>
        </p:nvSpPr>
        <p:spPr>
          <a:xfrm>
            <a:off x="762000" y="5176954"/>
            <a:ext cx="14020800" cy="3785652"/>
          </a:xfrm>
          <a:prstGeom prst="rect">
            <a:avLst/>
          </a:prstGeom>
          <a:noFill/>
        </p:spPr>
        <p:txBody>
          <a:bodyPr wrap="square" rtlCol="0">
            <a:spAutoFit/>
          </a:bodyPr>
          <a:lstStyle/>
          <a:p>
            <a:r>
              <a:rPr lang="en-US" sz="4800" b="1" dirty="0">
                <a:latin typeface="Helvetica" panose="020B0604020202020204" pitchFamily="34" charset="0"/>
                <a:cs typeface="Helvetica" panose="020B0604020202020204" pitchFamily="34" charset="0"/>
              </a:rPr>
              <a:t>Recognize</a:t>
            </a:r>
            <a:r>
              <a:rPr lang="en-US" sz="4800" dirty="0">
                <a:latin typeface="Helvetica" panose="020B0604020202020204" pitchFamily="34" charset="0"/>
                <a:cs typeface="Helvetica" panose="020B0604020202020204" pitchFamily="34" charset="0"/>
              </a:rPr>
              <a:t> - when you may have encountered a munition and that munitions are dangerous. </a:t>
            </a:r>
          </a:p>
          <a:p>
            <a:r>
              <a:rPr lang="en-US" sz="4800" b="1" dirty="0">
                <a:latin typeface="Helvetica" panose="020B0604020202020204" pitchFamily="34" charset="0"/>
                <a:cs typeface="Helvetica" panose="020B0604020202020204" pitchFamily="34" charset="0"/>
              </a:rPr>
              <a:t>Retreat</a:t>
            </a:r>
            <a:r>
              <a:rPr lang="en-US" sz="4800" dirty="0">
                <a:latin typeface="Helvetica" panose="020B0604020202020204" pitchFamily="34" charset="0"/>
                <a:cs typeface="Helvetica" panose="020B0604020202020204" pitchFamily="34" charset="0"/>
              </a:rPr>
              <a:t> – do not approach, touch, move or disturb it, but carefully leave the area.</a:t>
            </a:r>
          </a:p>
          <a:p>
            <a:r>
              <a:rPr lang="en-US" sz="4800" b="1" dirty="0">
                <a:latin typeface="Helvetica" panose="020B0604020202020204" pitchFamily="34" charset="0"/>
                <a:cs typeface="Helvetica" panose="020B0604020202020204" pitchFamily="34" charset="0"/>
              </a:rPr>
              <a:t>Report</a:t>
            </a:r>
            <a:r>
              <a:rPr lang="en-US" sz="4800" dirty="0">
                <a:latin typeface="Helvetica" panose="020B0604020202020204" pitchFamily="34" charset="0"/>
                <a:cs typeface="Helvetica" panose="020B0604020202020204" pitchFamily="34" charset="0"/>
              </a:rPr>
              <a:t> – Call local authorities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B0189D-4B82-8A00-6ABF-1A39AC78E95F}"/>
              </a:ext>
            </a:extLst>
          </p:cNvPr>
          <p:cNvSpPr>
            <a:spLocks noGrp="1"/>
          </p:cNvSpPr>
          <p:nvPr>
            <p:ph idx="1"/>
          </p:nvPr>
        </p:nvSpPr>
        <p:spPr>
          <a:xfrm>
            <a:off x="228600" y="1752600"/>
            <a:ext cx="14401800" cy="8915400"/>
          </a:xfrm>
        </p:spPr>
        <p:txBody>
          <a:bodyPr/>
          <a:lstStyle/>
          <a:p>
            <a:pPr marL="0" indent="0">
              <a:buNone/>
            </a:pPr>
            <a:r>
              <a:rPr lang="en-US" sz="4200" b="1" dirty="0">
                <a:latin typeface="Helvetica" panose="020B0604020202020204" pitchFamily="34" charset="0"/>
                <a:ea typeface="+mn-lt"/>
                <a:cs typeface="Helvetica" panose="020B0604020202020204" pitchFamily="34" charset="0"/>
              </a:rPr>
              <a:t>Munitions are designed to be dangerous. </a:t>
            </a:r>
            <a:r>
              <a:rPr lang="en-US" sz="4200" dirty="0">
                <a:latin typeface="Helvetica" panose="020B0604020202020204" pitchFamily="34" charset="0"/>
                <a:ea typeface="+mn-lt"/>
                <a:cs typeface="Helvetica" panose="020B0604020202020204" pitchFamily="34" charset="0"/>
              </a:rPr>
              <a:t>Our nation’s military have used and continue to use land and water across the United States for live-fire training or testing with munitions. As a result, munitions that are unexploded ordnance (UXO) may be present on both land and in the water. No matter what you call munitions — ammo, explosives, unexploded ordnance or UXO, duds, souvenirs — remember munitions are dangerous and can explode if you touch, move or disturb them.</a:t>
            </a:r>
          </a:p>
          <a:p>
            <a:pPr marL="0" indent="0">
              <a:buNone/>
            </a:pPr>
            <a:endParaRPr lang="en-US" sz="4200" dirty="0">
              <a:latin typeface="Helvetica" panose="020B0604020202020204" pitchFamily="34" charset="0"/>
              <a:ea typeface="+mn-lt"/>
              <a:cs typeface="Helvetica" panose="020B0604020202020204" pitchFamily="34" charset="0"/>
            </a:endParaRPr>
          </a:p>
          <a:p>
            <a:pPr rtl="0" fontAlgn="base"/>
            <a:r>
              <a:rPr lang="en-US" sz="4200" dirty="0">
                <a:solidFill>
                  <a:srgbClr val="000000"/>
                </a:solidFill>
                <a:latin typeface="Helvetica" panose="020B0604020202020204" pitchFamily="34" charset="0"/>
                <a:cs typeface="Helvetica" panose="020B0604020202020204" pitchFamily="34" charset="0"/>
              </a:rPr>
              <a:t>Munitions may be encountered anywhere past or present military training occurred. </a:t>
            </a:r>
          </a:p>
          <a:p>
            <a:pPr rtl="0" fontAlgn="base"/>
            <a:r>
              <a:rPr lang="en-US" sz="4200" dirty="0">
                <a:solidFill>
                  <a:srgbClr val="000000"/>
                </a:solidFill>
                <a:latin typeface="Helvetica" panose="020B0604020202020204" pitchFamily="34" charset="0"/>
                <a:cs typeface="Helvetica" panose="020B0604020202020204" pitchFamily="34" charset="0"/>
              </a:rPr>
              <a:t>Personnel also have been injured or killed from munitions. </a:t>
            </a:r>
          </a:p>
          <a:p>
            <a:pPr algn="l" rtl="0" fontAlgn="base"/>
            <a:r>
              <a:rPr lang="en-US" sz="4200" dirty="0">
                <a:solidFill>
                  <a:srgbClr val="000000"/>
                </a:solidFill>
                <a:latin typeface="Helvetica" panose="020B0604020202020204" pitchFamily="34" charset="0"/>
                <a:cs typeface="Helvetica" panose="020B0604020202020204" pitchFamily="34" charset="0"/>
              </a:rPr>
              <a:t>Should you encounter a munition – follow the 3Rs</a:t>
            </a:r>
          </a:p>
          <a:p>
            <a:endParaRPr lang="en-US" sz="3600" dirty="0">
              <a:ea typeface="+mn-lt"/>
              <a:cs typeface="+mn-lt"/>
            </a:endParaRPr>
          </a:p>
          <a:p>
            <a:endParaRPr lang="en-US" dirty="0"/>
          </a:p>
        </p:txBody>
      </p:sp>
      <p:sp>
        <p:nvSpPr>
          <p:cNvPr id="11267" name="Rectangle 7">
            <a:extLst>
              <a:ext uri="{FF2B5EF4-FFF2-40B4-BE49-F238E27FC236}">
                <a16:creationId xmlns:a16="http://schemas.microsoft.com/office/drawing/2014/main" id="{BB492CD3-3F03-4C9A-B32C-CECD8E0E6278}"/>
              </a:ext>
              <a:ext uri="{C183D7F6-B498-43B3-948B-1728B52AA6E4}">
                <adec:decorative xmlns:adec="http://schemas.microsoft.com/office/drawing/2017/decorative" val="1"/>
              </a:ext>
            </a:extLst>
          </p:cNvPr>
          <p:cNvSpPr>
            <a:spLocks noGrp="1"/>
          </p:cNvSpPr>
          <p:nvPr>
            <p:ph type="title" idx="4294967295"/>
          </p:nvPr>
        </p:nvSpPr>
        <p:spPr bwMode="auto">
          <a:xfrm>
            <a:off x="1600200" y="88900"/>
            <a:ext cx="134874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defTabSz="914378" eaLnBrk="1" hangingPunct="1">
              <a:lnSpc>
                <a:spcPct val="100000"/>
              </a:lnSpc>
              <a:defRPr/>
            </a:pPr>
            <a:r>
              <a:rPr lang="en-US" altLang="en-US" sz="5000" b="1" dirty="0">
                <a:solidFill>
                  <a:srgbClr val="FFFFFF"/>
                </a:solidFill>
                <a:latin typeface="Helvetica" panose="020B0604020202020204" pitchFamily="34" charset="0"/>
                <a:ea typeface="+mn-ea"/>
                <a:cs typeface="Helvetica" panose="020B0604020202020204" pitchFamily="34" charset="0"/>
                <a:sym typeface="Helvetica" panose="020B0604020202020204" pitchFamily="34" charset="0"/>
              </a:rPr>
              <a:t>Munitions are designed to be dangerous</a:t>
            </a:r>
          </a:p>
        </p:txBody>
      </p:sp>
    </p:spTree>
    <p:extLst>
      <p:ext uri="{BB962C8B-B14F-4D97-AF65-F5344CB8AC3E}">
        <p14:creationId xmlns:p14="http://schemas.microsoft.com/office/powerpoint/2010/main" val="40293731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ABD067A-EBBE-4E46-98AB-61456CF3A386}"/>
              </a:ext>
              <a:ext uri="{C183D7F6-B498-43B3-948B-1728B52AA6E4}">
                <adec:decorative xmlns:adec="http://schemas.microsoft.com/office/drawing/2017/decorative" val="1"/>
              </a:ext>
            </a:extLst>
          </p:cNvPr>
          <p:cNvSpPr>
            <a:spLocks/>
          </p:cNvSpPr>
          <p:nvPr/>
        </p:nvSpPr>
        <p:spPr bwMode="auto">
          <a:xfrm>
            <a:off x="469900" y="1682750"/>
            <a:ext cx="143129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b="1" dirty="0">
                <a:solidFill>
                  <a:schemeClr val="tx1"/>
                </a:solidFill>
                <a:latin typeface="Helvetica" panose="020B0604020202020204" pitchFamily="34" charset="0"/>
                <a:cs typeface="Helvetica" panose="020B0604020202020204" pitchFamily="34" charset="0"/>
                <a:sym typeface="Helvetica" panose="020B0604020202020204" pitchFamily="34" charset="0"/>
              </a:rPr>
              <a:t>Munitions are military weapons, ammunition or supplies. Examples include:</a:t>
            </a:r>
          </a:p>
        </p:txBody>
      </p:sp>
      <p:sp>
        <p:nvSpPr>
          <p:cNvPr id="11267" name="Rectangle 7">
            <a:extLst>
              <a:ext uri="{FF2B5EF4-FFF2-40B4-BE49-F238E27FC236}">
                <a16:creationId xmlns:a16="http://schemas.microsoft.com/office/drawing/2014/main" id="{BB492CD3-3F03-4C9A-B32C-CECD8E0E6278}"/>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What Are Munitions?</a:t>
            </a:r>
          </a:p>
        </p:txBody>
      </p:sp>
      <p:sp>
        <p:nvSpPr>
          <p:cNvPr id="11268" name="Rectangle 8">
            <a:extLst>
              <a:ext uri="{FF2B5EF4-FFF2-40B4-BE49-F238E27FC236}">
                <a16:creationId xmlns:a16="http://schemas.microsoft.com/office/drawing/2014/main" id="{E996DFFB-A5EA-4A7E-BB0E-06D1F9B07A15}"/>
              </a:ext>
              <a:ext uri="{C183D7F6-B498-43B3-948B-1728B52AA6E4}">
                <adec:decorative xmlns:adec="http://schemas.microsoft.com/office/drawing/2017/decorative" val="1"/>
              </a:ext>
            </a:extLst>
          </p:cNvPr>
          <p:cNvSpPr>
            <a:spLocks/>
          </p:cNvSpPr>
          <p:nvPr/>
        </p:nvSpPr>
        <p:spPr bwMode="auto">
          <a:xfrm>
            <a:off x="210240" y="3642693"/>
            <a:ext cx="30353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Artillery</a:t>
            </a:r>
            <a:b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br>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&amp; Mortar Rounds</a:t>
            </a:r>
          </a:p>
        </p:txBody>
      </p:sp>
      <p:sp>
        <p:nvSpPr>
          <p:cNvPr id="11269" name="Rectangle 8">
            <a:extLst>
              <a:ext uri="{FF2B5EF4-FFF2-40B4-BE49-F238E27FC236}">
                <a16:creationId xmlns:a16="http://schemas.microsoft.com/office/drawing/2014/main" id="{EDD8332B-A38A-45E9-A617-B99CF0AB23A2}"/>
              </a:ext>
              <a:ext uri="{C183D7F6-B498-43B3-948B-1728B52AA6E4}">
                <adec:decorative xmlns:adec="http://schemas.microsoft.com/office/drawing/2017/decorative" val="1"/>
              </a:ext>
            </a:extLst>
          </p:cNvPr>
          <p:cNvSpPr>
            <a:spLocks/>
          </p:cNvSpPr>
          <p:nvPr/>
        </p:nvSpPr>
        <p:spPr bwMode="auto">
          <a:xfrm>
            <a:off x="622300" y="6504781"/>
            <a:ext cx="27320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Bombs</a:t>
            </a:r>
            <a:endParaRPr lang="en-US" altLang="en-US" sz="32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1270" name="Rectangle 8">
            <a:extLst>
              <a:ext uri="{FF2B5EF4-FFF2-40B4-BE49-F238E27FC236}">
                <a16:creationId xmlns:a16="http://schemas.microsoft.com/office/drawing/2014/main" id="{11D07D33-7222-42A6-A1CF-2DE32CA13D93}"/>
              </a:ext>
              <a:ext uri="{C183D7F6-B498-43B3-948B-1728B52AA6E4}">
                <adec:decorative xmlns:adec="http://schemas.microsoft.com/office/drawing/2017/decorative" val="1"/>
              </a:ext>
            </a:extLst>
          </p:cNvPr>
          <p:cNvSpPr>
            <a:spLocks/>
          </p:cNvSpPr>
          <p:nvPr/>
        </p:nvSpPr>
        <p:spPr bwMode="auto">
          <a:xfrm>
            <a:off x="10520264" y="3201910"/>
            <a:ext cx="33782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Grenades</a:t>
            </a:r>
          </a:p>
        </p:txBody>
      </p:sp>
      <p:sp>
        <p:nvSpPr>
          <p:cNvPr id="11271" name="Rectangle 8">
            <a:extLst>
              <a:ext uri="{FF2B5EF4-FFF2-40B4-BE49-F238E27FC236}">
                <a16:creationId xmlns:a16="http://schemas.microsoft.com/office/drawing/2014/main" id="{1C526431-7B82-47DD-8127-7B2632DC5636}"/>
              </a:ext>
              <a:ext uri="{C183D7F6-B498-43B3-948B-1728B52AA6E4}">
                <adec:decorative xmlns:adec="http://schemas.microsoft.com/office/drawing/2017/decorative" val="1"/>
              </a:ext>
            </a:extLst>
          </p:cNvPr>
          <p:cNvSpPr>
            <a:spLocks/>
          </p:cNvSpPr>
          <p:nvPr/>
        </p:nvSpPr>
        <p:spPr bwMode="auto">
          <a:xfrm>
            <a:off x="8407400" y="7082518"/>
            <a:ext cx="665809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r>
              <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rPr>
              <a:t>Small Arms Ammunition</a:t>
            </a:r>
          </a:p>
        </p:txBody>
      </p:sp>
      <p:pic>
        <p:nvPicPr>
          <p:cNvPr id="5" name="Picture 4">
            <a:extLst>
              <a:ext uri="{FF2B5EF4-FFF2-40B4-BE49-F238E27FC236}">
                <a16:creationId xmlns:a16="http://schemas.microsoft.com/office/drawing/2014/main" id="{ACA23F23-7EF7-40FB-9630-639C2F76DB79}"/>
              </a:ext>
              <a:ext uri="{C183D7F6-B498-43B3-948B-1728B52AA6E4}">
                <adec:decorative xmlns:adec="http://schemas.microsoft.com/office/drawing/2017/decorative" val="1"/>
              </a:ext>
            </a:extLst>
          </p:cNvPr>
          <p:cNvPicPr>
            <a:picLocks noChangeAspect="1"/>
          </p:cNvPicPr>
          <p:nvPr/>
        </p:nvPicPr>
        <p:blipFill rotWithShape="1">
          <a:blip r:embed="rId3"/>
          <a:srcRect t="18749" b="16667"/>
          <a:stretch/>
        </p:blipFill>
        <p:spPr>
          <a:xfrm>
            <a:off x="727075" y="7401606"/>
            <a:ext cx="3921125" cy="1689100"/>
          </a:xfrm>
          <a:prstGeom prst="rect">
            <a:avLst/>
          </a:prstGeom>
          <a:ln w="76200">
            <a:solidFill>
              <a:srgbClr val="C00000"/>
            </a:solidFill>
          </a:ln>
          <a:effectLst>
            <a:outerShdw blurRad="190500" dist="139700" dir="2700000" algn="tl" rotWithShape="0">
              <a:prstClr val="black">
                <a:alpha val="40000"/>
              </a:prstClr>
            </a:outerShdw>
          </a:effectLst>
        </p:spPr>
      </p:pic>
      <p:pic>
        <p:nvPicPr>
          <p:cNvPr id="7" name="Picture 6">
            <a:extLst>
              <a:ext uri="{FF2B5EF4-FFF2-40B4-BE49-F238E27FC236}">
                <a16:creationId xmlns:a16="http://schemas.microsoft.com/office/drawing/2014/main" id="{8068FC48-FB9F-4E4D-80A8-E4865EF5B5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04736" y="4201215"/>
            <a:ext cx="3048000" cy="2458891"/>
          </a:xfrm>
          <a:prstGeom prst="rect">
            <a:avLst/>
          </a:prstGeom>
          <a:ln w="76200">
            <a:solidFill>
              <a:srgbClr val="CC3300"/>
            </a:solidFill>
          </a:ln>
          <a:effectLst>
            <a:outerShdw blurRad="190500" dist="139700" dir="2700000" algn="tl" rotWithShape="0">
              <a:prstClr val="black">
                <a:alpha val="40000"/>
              </a:prstClr>
            </a:outerShdw>
          </a:effectLst>
        </p:spPr>
      </p:pic>
      <p:pic>
        <p:nvPicPr>
          <p:cNvPr id="16" name="Picture 15">
            <a:extLst>
              <a:ext uri="{FF2B5EF4-FFF2-40B4-BE49-F238E27FC236}">
                <a16:creationId xmlns:a16="http://schemas.microsoft.com/office/drawing/2014/main" id="{7CF4F3EE-02EA-48AF-983F-A3A5CC0F8AF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bwMode="auto">
          <a:xfrm>
            <a:off x="9002357" y="8453146"/>
            <a:ext cx="4125283" cy="2743984"/>
          </a:xfrm>
          <a:prstGeom prst="rect">
            <a:avLst/>
          </a:prstGeom>
          <a:noFill/>
          <a:ln w="76200">
            <a:solidFill>
              <a:srgbClr val="CC33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BFEE510E-00B9-4459-8F47-99589F6C0F71}"/>
              </a:ext>
              <a:ext uri="{C183D7F6-B498-43B3-948B-1728B52AA6E4}">
                <adec:decorative xmlns:adec="http://schemas.microsoft.com/office/drawing/2017/decorative" val="1"/>
              </a:ext>
            </a:extLst>
          </p:cNvPr>
          <p:cNvPicPr>
            <a:picLocks noChangeAspect="1" noChangeArrowheads="1"/>
          </p:cNvPicPr>
          <p:nvPr/>
        </p:nvPicPr>
        <p:blipFill>
          <a:blip r:embed="rId6"/>
          <a:stretch>
            <a:fillRect/>
          </a:stretch>
        </p:blipFill>
        <p:spPr bwMode="auto">
          <a:xfrm>
            <a:off x="11347506" y="8141797"/>
            <a:ext cx="3717992" cy="1994732"/>
          </a:xfrm>
          <a:prstGeom prst="rect">
            <a:avLst/>
          </a:prstGeom>
          <a:ln w="76200">
            <a:solidFill>
              <a:srgbClr val="C00000"/>
            </a:solidFill>
          </a:ln>
          <a:effectLst>
            <a:outerShdw blurRad="190500" dist="139700" dir="2700000" algn="tl" rotWithShape="0">
              <a:prstClr val="black">
                <a:alpha val="40000"/>
              </a:prstClr>
            </a:outerShdw>
          </a:effectLst>
        </p:spPr>
      </p:pic>
      <p:pic>
        <p:nvPicPr>
          <p:cNvPr id="11279" name="Picture 18">
            <a:extLst>
              <a:ext uri="{FF2B5EF4-FFF2-40B4-BE49-F238E27FC236}">
                <a16:creationId xmlns:a16="http://schemas.microsoft.com/office/drawing/2014/main" id="{8F7C398E-4D78-4413-AB8B-3F0BEDB1A60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360" y="3764307"/>
            <a:ext cx="3048000"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A4B8264-0757-44BE-B6A0-81158B028104}"/>
              </a:ext>
              <a:ext uri="{C183D7F6-B498-43B3-948B-1728B52AA6E4}">
                <adec:decorative xmlns:adec="http://schemas.microsoft.com/office/drawing/2017/decorative" val="1"/>
              </a:ext>
            </a:extLst>
          </p:cNvPr>
          <p:cNvPicPr>
            <a:picLocks noChangeAspect="1" noChangeArrowheads="1"/>
          </p:cNvPicPr>
          <p:nvPr/>
        </p:nvPicPr>
        <p:blipFill>
          <a:blip r:embed="rId8">
            <a:lum bright="-6000" contrast="12000"/>
            <a:extLst>
              <a:ext uri="{28A0092B-C50C-407E-A947-70E740481C1C}">
                <a14:useLocalDpi xmlns:a14="http://schemas.microsoft.com/office/drawing/2010/main" val="0"/>
              </a:ext>
            </a:extLst>
          </a:blip>
          <a:srcRect/>
          <a:stretch>
            <a:fillRect/>
          </a:stretch>
        </p:blipFill>
        <p:spPr bwMode="auto">
          <a:xfrm>
            <a:off x="3137995" y="8675687"/>
            <a:ext cx="3657600" cy="214312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999C4FD2-E16B-4B4B-8B5C-37267B8645C1}"/>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650" y="9168358"/>
            <a:ext cx="3333750" cy="2033041"/>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6">
            <a:extLst>
              <a:ext uri="{FF2B5EF4-FFF2-40B4-BE49-F238E27FC236}">
                <a16:creationId xmlns:a16="http://schemas.microsoft.com/office/drawing/2014/main" id="{5B6C067D-7212-4E89-91CA-56CB90D1AE9A}"/>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2765" y="4383016"/>
            <a:ext cx="2832100" cy="212248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1D7D55-0A70-4CAD-BE65-8639ECCBD74B}"/>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Lst>
          </a:blip>
          <a:srcRect l="16223" t="26216" r="16955" b="27866"/>
          <a:stretch/>
        </p:blipFill>
        <p:spPr>
          <a:xfrm>
            <a:off x="12209364" y="4134813"/>
            <a:ext cx="2775984" cy="2543418"/>
          </a:xfrm>
          <a:prstGeom prst="rect">
            <a:avLst/>
          </a:prstGeom>
          <a:ln w="57150">
            <a:solidFill>
              <a:srgbClr val="C00000"/>
            </a:solidFill>
          </a:ln>
          <a:effectLst>
            <a:outerShdw blurRad="127000" dist="114300" dir="2700000" algn="tl" rotWithShape="0">
              <a:prstClr val="black">
                <a:alpha val="40000"/>
              </a:prstClr>
            </a:outerShdw>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6C5F7E-E8BE-4668-A30A-16DCCF601E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2952" b="10053"/>
          <a:stretch/>
        </p:blipFill>
        <p:spPr>
          <a:xfrm>
            <a:off x="1387250" y="1598101"/>
            <a:ext cx="5375550" cy="4091402"/>
          </a:xfrm>
          <a:prstGeom prst="rect">
            <a:avLst/>
          </a:prstGeom>
          <a:ln w="57150">
            <a:solidFill>
              <a:srgbClr val="C00000"/>
            </a:solidFill>
          </a:ln>
        </p:spPr>
      </p:pic>
      <p:pic>
        <p:nvPicPr>
          <p:cNvPr id="3" name="Picture 2">
            <a:extLst>
              <a:ext uri="{FF2B5EF4-FFF2-40B4-BE49-F238E27FC236}">
                <a16:creationId xmlns:a16="http://schemas.microsoft.com/office/drawing/2014/main" id="{51E68186-0B9A-48F9-87B3-469462F06FE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5809" r="7333" b="2800"/>
          <a:stretch/>
        </p:blipFill>
        <p:spPr>
          <a:xfrm rot="5400000">
            <a:off x="9018094" y="1057209"/>
            <a:ext cx="4087096" cy="5168881"/>
          </a:xfrm>
          <a:prstGeom prst="rect">
            <a:avLst/>
          </a:prstGeom>
          <a:ln w="57150">
            <a:solidFill>
              <a:srgbClr val="C00000"/>
            </a:solidFill>
          </a:ln>
        </p:spPr>
      </p:pic>
      <p:pic>
        <p:nvPicPr>
          <p:cNvPr id="7" name="Picture 6">
            <a:extLst>
              <a:ext uri="{FF2B5EF4-FFF2-40B4-BE49-F238E27FC236}">
                <a16:creationId xmlns:a16="http://schemas.microsoft.com/office/drawing/2014/main" id="{833ACA8F-4FFA-43A0-9F08-8DE5367563C2}"/>
              </a:ext>
              <a:ext uri="{C183D7F6-B498-43B3-948B-1728B52AA6E4}">
                <adec:decorative xmlns:adec="http://schemas.microsoft.com/office/drawing/2017/decorative" val="1"/>
              </a:ext>
            </a:extLst>
          </p:cNvPr>
          <p:cNvPicPr/>
          <p:nvPr/>
        </p:nvPicPr>
        <p:blipFill rotWithShape="1">
          <a:blip r:embed="rId5" cstate="print">
            <a:extLst>
              <a:ext uri="{28A0092B-C50C-407E-A947-70E740481C1C}">
                <a14:useLocalDpi xmlns:a14="http://schemas.microsoft.com/office/drawing/2010/main" val="0"/>
              </a:ext>
            </a:extLst>
          </a:blip>
          <a:srcRect l="8605" t="8403" r="14062" b="24066"/>
          <a:stretch/>
        </p:blipFill>
        <p:spPr bwMode="auto">
          <a:xfrm>
            <a:off x="8373044" y="6292947"/>
            <a:ext cx="5333999" cy="3538952"/>
          </a:xfrm>
          <a:prstGeom prst="rect">
            <a:avLst/>
          </a:prstGeom>
          <a:noFill/>
          <a:ln w="50800">
            <a:solidFill>
              <a:srgbClr val="C00000"/>
            </a:solidFill>
          </a:ln>
        </p:spPr>
      </p:pic>
      <p:sp>
        <p:nvSpPr>
          <p:cNvPr id="23555" name="Rectangle 7">
            <a:extLst>
              <a:ext uri="{FF2B5EF4-FFF2-40B4-BE49-F238E27FC236}">
                <a16:creationId xmlns:a16="http://schemas.microsoft.com/office/drawing/2014/main" id="{99CDE16E-477D-48CA-B695-14CEB446EB4E}"/>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Some Munitions Are Hard To Identify</a:t>
            </a:r>
          </a:p>
        </p:txBody>
      </p:sp>
      <p:sp>
        <p:nvSpPr>
          <p:cNvPr id="9" name="Arrow: Right 8">
            <a:extLst>
              <a:ext uri="{FF2B5EF4-FFF2-40B4-BE49-F238E27FC236}">
                <a16:creationId xmlns:a16="http://schemas.microsoft.com/office/drawing/2014/main" id="{CDA330E4-0FE9-4470-B157-0432BD134124}"/>
              </a:ext>
              <a:ext uri="{C183D7F6-B498-43B3-948B-1728B52AA6E4}">
                <adec:decorative xmlns:adec="http://schemas.microsoft.com/office/drawing/2017/decorative" val="1"/>
              </a:ext>
            </a:extLst>
          </p:cNvPr>
          <p:cNvSpPr/>
          <p:nvPr/>
        </p:nvSpPr>
        <p:spPr bwMode="auto">
          <a:xfrm>
            <a:off x="9189720" y="8045021"/>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6" name="TextBox 5">
            <a:extLst>
              <a:ext uri="{FF2B5EF4-FFF2-40B4-BE49-F238E27FC236}">
                <a16:creationId xmlns:a16="http://schemas.microsoft.com/office/drawing/2014/main" id="{B478B0F0-FBFF-493A-8D8F-5127B03E2ECF}"/>
              </a:ext>
              <a:ext uri="{C183D7F6-B498-43B3-948B-1728B52AA6E4}">
                <adec:decorative xmlns:adec="http://schemas.microsoft.com/office/drawing/2017/decorative" val="1"/>
              </a:ext>
            </a:extLst>
          </p:cNvPr>
          <p:cNvSpPr txBox="1"/>
          <p:nvPr/>
        </p:nvSpPr>
        <p:spPr>
          <a:xfrm>
            <a:off x="878457" y="10322636"/>
            <a:ext cx="13807484" cy="769441"/>
          </a:xfrm>
          <a:prstGeom prst="rect">
            <a:avLst/>
          </a:prstGeom>
          <a:noFill/>
        </p:spPr>
        <p:txBody>
          <a:bodyPr wrap="square" rtlCol="0">
            <a:spAutoFit/>
          </a:bodyPr>
          <a:lstStyle/>
          <a:p>
            <a:pPr algn="ctr"/>
            <a:r>
              <a:rPr lang="en-US" sz="3600" dirty="0"/>
              <a:t>Photos: Munitions that blend into the environment</a:t>
            </a:r>
            <a:r>
              <a:rPr lang="en-US" dirty="0"/>
              <a:t>.</a:t>
            </a:r>
          </a:p>
        </p:txBody>
      </p:sp>
      <p:pic>
        <p:nvPicPr>
          <p:cNvPr id="5" name="Picture 4">
            <a:extLst>
              <a:ext uri="{FF2B5EF4-FFF2-40B4-BE49-F238E27FC236}">
                <a16:creationId xmlns:a16="http://schemas.microsoft.com/office/drawing/2014/main" id="{A6130B43-6951-4E7F-92AD-7AB0D675AB2E}"/>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21721" b="23330"/>
          <a:stretch/>
        </p:blipFill>
        <p:spPr>
          <a:xfrm>
            <a:off x="1387249" y="6091032"/>
            <a:ext cx="5333999" cy="3907978"/>
          </a:xfrm>
          <a:prstGeom prst="rect">
            <a:avLst/>
          </a:prstGeom>
          <a:ln w="57150">
            <a:solidFill>
              <a:srgbClr val="C00000"/>
            </a:solidFill>
          </a:ln>
        </p:spPr>
      </p:pic>
      <p:sp>
        <p:nvSpPr>
          <p:cNvPr id="12" name="Arrow: Right 11">
            <a:extLst>
              <a:ext uri="{FF2B5EF4-FFF2-40B4-BE49-F238E27FC236}">
                <a16:creationId xmlns:a16="http://schemas.microsoft.com/office/drawing/2014/main" id="{70AF2084-1D63-4CD4-949F-8BEAF7DBF687}"/>
              </a:ext>
              <a:ext uri="{C183D7F6-B498-43B3-948B-1728B52AA6E4}">
                <adec:decorative xmlns:adec="http://schemas.microsoft.com/office/drawing/2017/decorative" val="1"/>
              </a:ext>
            </a:extLst>
          </p:cNvPr>
          <p:cNvSpPr/>
          <p:nvPr/>
        </p:nvSpPr>
        <p:spPr bwMode="auto">
          <a:xfrm rot="13158264">
            <a:off x="4312227" y="831172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11" name="Arrow: Right 10">
            <a:extLst>
              <a:ext uri="{FF2B5EF4-FFF2-40B4-BE49-F238E27FC236}">
                <a16:creationId xmlns:a16="http://schemas.microsoft.com/office/drawing/2014/main" id="{08F7B5BB-0B02-4569-9227-BEF6C8DE1CF9}"/>
              </a:ext>
              <a:ext uri="{C183D7F6-B498-43B3-948B-1728B52AA6E4}">
                <adec:decorative xmlns:adec="http://schemas.microsoft.com/office/drawing/2017/decorative" val="1"/>
              </a:ext>
            </a:extLst>
          </p:cNvPr>
          <p:cNvSpPr/>
          <p:nvPr/>
        </p:nvSpPr>
        <p:spPr bwMode="auto">
          <a:xfrm rot="13495985">
            <a:off x="11201400" y="4405710"/>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Arrow: Right 3">
            <a:extLst>
              <a:ext uri="{FF2B5EF4-FFF2-40B4-BE49-F238E27FC236}">
                <a16:creationId xmlns:a16="http://schemas.microsoft.com/office/drawing/2014/main" id="{B7A88334-1F0A-46BF-A894-02DF3BF4393C}"/>
              </a:ext>
              <a:ext uri="{C183D7F6-B498-43B3-948B-1728B52AA6E4}">
                <adec:decorative xmlns:adec="http://schemas.microsoft.com/office/drawing/2017/decorative" val="1"/>
              </a:ext>
            </a:extLst>
          </p:cNvPr>
          <p:cNvSpPr/>
          <p:nvPr/>
        </p:nvSpPr>
        <p:spPr bwMode="auto">
          <a:xfrm rot="18168695">
            <a:off x="2377927" y="4130029"/>
            <a:ext cx="1447800" cy="533400"/>
          </a:xfrm>
          <a:prstGeom prst="rightArrow">
            <a:avLst/>
          </a:prstGeom>
          <a:solidFill>
            <a:srgbClr val="C000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2D344D-C31D-47B8-9D4F-34F264C528C9}"/>
              </a:ext>
            </a:extLst>
          </p:cNvPr>
          <p:cNvSpPr/>
          <p:nvPr/>
        </p:nvSpPr>
        <p:spPr>
          <a:xfrm>
            <a:off x="114299" y="1447800"/>
            <a:ext cx="11774601" cy="6386364"/>
          </a:xfrm>
          <a:prstGeom prst="rect">
            <a:avLst/>
          </a:prstGeom>
        </p:spPr>
        <p:txBody>
          <a:bodyPr wrap="square">
            <a:spAutoFit/>
          </a:bodyPr>
          <a:lstStyle/>
          <a:p>
            <a:pPr marL="457200" eaLnBrk="1" hangingPunct="1">
              <a:spcBef>
                <a:spcPts val="600"/>
              </a:spcBef>
              <a:defRPr/>
            </a:pPr>
            <a:r>
              <a:rPr lang="en-US" altLang="en-US" sz="4800" dirty="0">
                <a:latin typeface="Helvetica" panose="020B0604020202020204" pitchFamily="34" charset="0"/>
                <a:cs typeface="Helvetica" panose="020B0604020202020204" pitchFamily="34" charset="0"/>
              </a:rPr>
              <a:t>Munitions are dangerous regardless </a:t>
            </a:r>
            <a:br>
              <a:rPr lang="en-US" altLang="en-US" sz="4800" dirty="0">
                <a:latin typeface="Helvetica" panose="020B0604020202020204" pitchFamily="34" charset="0"/>
                <a:cs typeface="Helvetica" panose="020B0604020202020204" pitchFamily="34" charset="0"/>
              </a:rPr>
            </a:br>
            <a:r>
              <a:rPr lang="en-US" altLang="en-US" sz="4800" dirty="0">
                <a:latin typeface="Helvetica" panose="020B0604020202020204" pitchFamily="34" charset="0"/>
                <a:cs typeface="Helvetica" panose="020B0604020202020204" pitchFamily="34" charset="0"/>
              </a:rPr>
              <a:t>of appearance:</a:t>
            </a:r>
          </a:p>
          <a:p>
            <a:pPr marL="1143000" indent="-685800"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Munition type, shape, size, age, or   condition doesn’t matter.</a:t>
            </a:r>
          </a:p>
          <a:p>
            <a:pPr marL="1143000" indent="-685800"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Flares, simulators, and blasting </a:t>
            </a:r>
            <a:br>
              <a:rPr lang="en-US" altLang="en-US" sz="4800" dirty="0">
                <a:latin typeface="Helvetica" panose="020B0604020202020204" pitchFamily="34" charset="0"/>
                <a:cs typeface="Helvetica" panose="020B0604020202020204" pitchFamily="34" charset="0"/>
              </a:rPr>
            </a:br>
            <a:r>
              <a:rPr lang="en-US" altLang="en-US" sz="4800" dirty="0">
                <a:latin typeface="Helvetica" panose="020B0604020202020204" pitchFamily="34" charset="0"/>
                <a:cs typeface="Helvetica" panose="020B0604020202020204" pitchFamily="34" charset="0"/>
              </a:rPr>
              <a:t>caps are all dangerous.</a:t>
            </a:r>
          </a:p>
          <a:p>
            <a:pPr marL="1143000" indent="-685800" eaLnBrk="1" hangingPunct="1">
              <a:spcBef>
                <a:spcPts val="600"/>
              </a:spcBef>
              <a:buFont typeface="Arial" panose="020B0604020202020204" pitchFamily="34" charset="0"/>
              <a:buChar char="•"/>
              <a:defRPr/>
            </a:pPr>
            <a:r>
              <a:rPr lang="en-US" altLang="en-US" sz="4800" dirty="0">
                <a:latin typeface="Helvetica" panose="020B0604020202020204" pitchFamily="34" charset="0"/>
                <a:cs typeface="Helvetica" panose="020B0604020202020204" pitchFamily="34" charset="0"/>
              </a:rPr>
              <a:t>Souvenir munitions can be dangerous.</a:t>
            </a:r>
          </a:p>
          <a:p>
            <a:pPr marL="1092200" lvl="2" eaLnBrk="1" hangingPunct="1">
              <a:spcBef>
                <a:spcPts val="600"/>
              </a:spcBef>
              <a:buSzPct val="80000"/>
              <a:defRPr/>
            </a:pPr>
            <a:endParaRPr lang="en-US" altLang="en-US" sz="4800" dirty="0">
              <a:latin typeface="Helvetica" panose="020B0604020202020204" pitchFamily="34" charset="0"/>
              <a:cs typeface="Helvetica" panose="020B0604020202020204" pitchFamily="34" charset="0"/>
            </a:endParaRPr>
          </a:p>
        </p:txBody>
      </p:sp>
      <p:sp>
        <p:nvSpPr>
          <p:cNvPr id="25603" name="Rectangle 7">
            <a:extLst>
              <a:ext uri="{FF2B5EF4-FFF2-40B4-BE49-F238E27FC236}">
                <a16:creationId xmlns:a16="http://schemas.microsoft.com/office/drawing/2014/main" id="{C730BDD6-5251-46AD-9E3E-0110E6606D42}"/>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Munitions Vary In Appearance</a:t>
            </a:r>
          </a:p>
        </p:txBody>
      </p:sp>
      <p:pic>
        <p:nvPicPr>
          <p:cNvPr id="9" name="Picture 13" descr="img13">
            <a:extLst>
              <a:ext uri="{FF2B5EF4-FFF2-40B4-BE49-F238E27FC236}">
                <a16:creationId xmlns:a16="http://schemas.microsoft.com/office/drawing/2014/main" id="{C0548622-9B25-482A-B12E-1CCE362E5544}"/>
              </a:ext>
            </a:extLst>
          </p:cNvPr>
          <p:cNvPicPr>
            <a:picLocks noChangeAspect="1" noChangeArrowheads="1"/>
          </p:cNvPicPr>
          <p:nvPr/>
        </p:nvPicPr>
        <p:blipFill rotWithShape="1">
          <a:blip r:embed="rId3"/>
          <a:srcRect l="6343" t="8902" r="6083" b="12838"/>
          <a:stretch/>
        </p:blipFill>
        <p:spPr bwMode="auto">
          <a:xfrm>
            <a:off x="290820" y="7988299"/>
            <a:ext cx="5312714" cy="3352801"/>
          </a:xfrm>
          <a:prstGeom prst="rect">
            <a:avLst/>
          </a:prstGeom>
          <a:ln w="76200">
            <a:solidFill>
              <a:srgbClr val="C00000"/>
            </a:solid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E0921A83-897D-49DB-8790-0FA045F1AE1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247" r="9175"/>
          <a:stretch/>
        </p:blipFill>
        <p:spPr>
          <a:xfrm rot="16200000">
            <a:off x="5881982" y="7417791"/>
            <a:ext cx="4064002" cy="3782615"/>
          </a:xfrm>
          <a:prstGeom prst="rect">
            <a:avLst/>
          </a:prstGeom>
          <a:ln w="76200">
            <a:solidFill>
              <a:srgbClr val="C00000"/>
            </a:solidFill>
          </a:ln>
          <a:effectLst>
            <a:outerShdw blurRad="50800" dist="38100" dir="10800000" algn="r" rotWithShape="0">
              <a:prstClr val="black">
                <a:alpha val="40000"/>
              </a:prstClr>
            </a:outerShdw>
          </a:effectLst>
        </p:spPr>
      </p:pic>
      <p:pic>
        <p:nvPicPr>
          <p:cNvPr id="1028" name="Picture 4">
            <a:extLst>
              <a:ext uri="{FF2B5EF4-FFF2-40B4-BE49-F238E27FC236}">
                <a16:creationId xmlns:a16="http://schemas.microsoft.com/office/drawing/2014/main" id="{2FFBAEBC-6F07-4C2A-BB0F-683DFD4DC5B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4431" y="7803855"/>
            <a:ext cx="4724749" cy="3537245"/>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4" name="Picture 3" descr="munitions">
            <a:extLst>
              <a:ext uri="{FF2B5EF4-FFF2-40B4-BE49-F238E27FC236}">
                <a16:creationId xmlns:a16="http://schemas.microsoft.com/office/drawing/2014/main" id="{24215D2D-5B82-4205-B1FF-9A323E3A3BB5}"/>
              </a:ext>
            </a:extLst>
          </p:cNvPr>
          <p:cNvPicPr>
            <a:picLocks noChangeAspect="1"/>
          </p:cNvPicPr>
          <p:nvPr/>
        </p:nvPicPr>
        <p:blipFill rotWithShape="1">
          <a:blip r:embed="rId6">
            <a:extLst>
              <a:ext uri="{28A0092B-C50C-407E-A947-70E740481C1C}">
                <a14:useLocalDpi xmlns:a14="http://schemas.microsoft.com/office/drawing/2010/main" val="0"/>
              </a:ext>
            </a:extLst>
          </a:blip>
          <a:srcRect t="18155" b="16545"/>
          <a:stretch/>
        </p:blipFill>
        <p:spPr>
          <a:xfrm>
            <a:off x="11208326" y="1764577"/>
            <a:ext cx="3740854" cy="3257045"/>
          </a:xfrm>
          <a:prstGeom prst="rect">
            <a:avLst/>
          </a:prstGeom>
          <a:ln w="76200">
            <a:solidFill>
              <a:srgbClr val="C00000"/>
            </a:solidFill>
          </a:ln>
          <a:effectLst>
            <a:outerShdw blurRad="50800" dist="38100" dir="2700000" algn="tl" rotWithShape="0">
              <a:prstClr val="black">
                <a:alpha val="40000"/>
              </a:prstClr>
            </a:outerShdw>
          </a:effec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a:extLst>
              <a:ext uri="{FF2B5EF4-FFF2-40B4-BE49-F238E27FC236}">
                <a16:creationId xmlns:a16="http://schemas.microsoft.com/office/drawing/2014/main" id="{86917FC3-43D0-43A4-B647-6833C786923A}"/>
              </a:ext>
              <a:ext uri="{C183D7F6-B498-43B3-948B-1728B52AA6E4}">
                <adec:decorative xmlns:adec="http://schemas.microsoft.com/office/drawing/2017/decorative" val="1"/>
              </a:ext>
            </a:extLst>
          </p:cNvPr>
          <p:cNvSpPr>
            <a:spLocks/>
          </p:cNvSpPr>
          <p:nvPr/>
        </p:nvSpPr>
        <p:spPr bwMode="auto">
          <a:xfrm>
            <a:off x="2057400" y="520065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dirty="0">
                <a:solidFill>
                  <a:schemeClr val="tx1"/>
                </a:solidFill>
                <a:latin typeface="Helvetica" panose="020B0604020202020204" pitchFamily="34" charset="0"/>
                <a:cs typeface="Helvetica" panose="020B0604020202020204" pitchFamily="34" charset="0"/>
                <a:sym typeface="Helvetica" panose="020B0604020202020204" pitchFamily="34" charset="0"/>
              </a:rPr>
              <a:t>New</a:t>
            </a:r>
          </a:p>
        </p:txBody>
      </p:sp>
      <p:sp>
        <p:nvSpPr>
          <p:cNvPr id="27653" name="Rectangle 7">
            <a:extLst>
              <a:ext uri="{FF2B5EF4-FFF2-40B4-BE49-F238E27FC236}">
                <a16:creationId xmlns:a16="http://schemas.microsoft.com/office/drawing/2014/main" id="{0A970A98-8BAA-4CBD-B1E7-D72CD457927C}"/>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Artillery Projectile</a:t>
            </a:r>
          </a:p>
        </p:txBody>
      </p:sp>
      <p:sp>
        <p:nvSpPr>
          <p:cNvPr id="27654" name="Rectangle 2">
            <a:extLst>
              <a:ext uri="{FF2B5EF4-FFF2-40B4-BE49-F238E27FC236}">
                <a16:creationId xmlns:a16="http://schemas.microsoft.com/office/drawing/2014/main" id="{F178BC74-AE6E-4701-B950-C4FA190CA892}"/>
              </a:ext>
              <a:ext uri="{C183D7F6-B498-43B3-948B-1728B52AA6E4}">
                <adec:decorative xmlns:adec="http://schemas.microsoft.com/office/drawing/2017/decorative" val="1"/>
              </a:ext>
            </a:extLst>
          </p:cNvPr>
          <p:cNvSpPr>
            <a:spLocks/>
          </p:cNvSpPr>
          <p:nvPr/>
        </p:nvSpPr>
        <p:spPr bwMode="auto">
          <a:xfrm>
            <a:off x="4953000" y="103632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dirty="0">
                <a:solidFill>
                  <a:schemeClr val="tx1"/>
                </a:solidFill>
                <a:latin typeface="Helvetica" panose="020B0604020202020204" pitchFamily="34" charset="0"/>
                <a:cs typeface="Helvetica" panose="020B0604020202020204" pitchFamily="34" charset="0"/>
                <a:sym typeface="Helvetica" panose="020B0604020202020204" pitchFamily="34" charset="0"/>
              </a:rPr>
              <a:t>Used</a:t>
            </a:r>
          </a:p>
        </p:txBody>
      </p:sp>
      <p:pic>
        <p:nvPicPr>
          <p:cNvPr id="15" name="Picture 4">
            <a:extLst>
              <a:ext uri="{FF2B5EF4-FFF2-40B4-BE49-F238E27FC236}">
                <a16:creationId xmlns:a16="http://schemas.microsoft.com/office/drawing/2014/main" id="{B4CE540E-126E-43E9-ABA4-E7D08AEB7DFC}"/>
              </a:ext>
              <a:ext uri="{C183D7F6-B498-43B3-948B-1728B52AA6E4}">
                <adec:decorative xmlns:adec="http://schemas.microsoft.com/office/drawing/2017/decorative" val="1"/>
              </a:ext>
            </a:extLst>
          </p:cNvPr>
          <p:cNvPicPr>
            <a:picLocks noChangeAspect="1" noChangeArrowheads="1"/>
          </p:cNvPicPr>
          <p:nvPr/>
        </p:nvPicPr>
        <p:blipFill>
          <a:blip r:embed="rId3"/>
          <a:srcRect l="3413" t="8398" r="4312" b="7626"/>
          <a:stretch>
            <a:fillRect/>
          </a:stretch>
        </p:blipFill>
        <p:spPr bwMode="auto">
          <a:xfrm>
            <a:off x="5029200" y="6172200"/>
            <a:ext cx="8153400" cy="3810000"/>
          </a:xfrm>
          <a:prstGeom prst="rect">
            <a:avLst/>
          </a:prstGeom>
          <a:noFill/>
          <a:ln w="76200">
            <a:solidFill>
              <a:srgbClr val="C000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6FA4D0-AC54-4DDF-A32D-16C738B47058}"/>
              </a:ext>
              <a:ext uri="{C183D7F6-B498-43B3-948B-1728B52AA6E4}">
                <adec:decorative xmlns:adec="http://schemas.microsoft.com/office/drawing/2017/decorative" val="1"/>
              </a:ext>
            </a:extLst>
          </p:cNvPr>
          <p:cNvPicPr>
            <a:picLocks noChangeAspect="1"/>
          </p:cNvPicPr>
          <p:nvPr/>
        </p:nvPicPr>
        <p:blipFill rotWithShape="1">
          <a:blip r:embed="rId4"/>
          <a:srcRect l="1576" t="7454" r="3842" b="13043"/>
          <a:stretch/>
        </p:blipFill>
        <p:spPr>
          <a:xfrm>
            <a:off x="1981200" y="2438400"/>
            <a:ext cx="9144000" cy="2438400"/>
          </a:xfrm>
          <a:prstGeom prst="rect">
            <a:avLst/>
          </a:prstGeom>
          <a:ln w="76200">
            <a:solidFill>
              <a:srgbClr val="C00000"/>
            </a:solidFill>
          </a:ln>
          <a:effectLst>
            <a:outerShdw blurRad="190500" dist="139700" dir="2700000" algn="tl" rotWithShape="0">
              <a:prstClr val="black">
                <a:alpha val="40000"/>
              </a:prstClr>
            </a:outerShdw>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FB7F4-466A-4DA5-B3D9-B7BC55127145}"/>
              </a:ext>
              <a:ext uri="{C183D7F6-B498-43B3-948B-1728B52AA6E4}">
                <adec:decorative xmlns:adec="http://schemas.microsoft.com/office/drawing/2017/decorative" val="1"/>
              </a:ext>
            </a:extLst>
          </p:cNvPr>
          <p:cNvPicPr>
            <a:picLocks noChangeAspect="1"/>
          </p:cNvPicPr>
          <p:nvPr/>
        </p:nvPicPr>
        <p:blipFill rotWithShape="1">
          <a:blip r:embed="rId3"/>
          <a:srcRect l="7313" t="15385" r="7796" b="21539"/>
          <a:stretch/>
        </p:blipFill>
        <p:spPr>
          <a:xfrm>
            <a:off x="457200" y="2489200"/>
            <a:ext cx="9067800" cy="3792538"/>
          </a:xfrm>
          <a:prstGeom prst="rect">
            <a:avLst/>
          </a:prstGeom>
          <a:ln w="76200">
            <a:solidFill>
              <a:srgbClr val="C00000"/>
            </a:solidFill>
          </a:ln>
          <a:effectLst>
            <a:outerShdw blurRad="190500" dist="139700" dir="2700000" algn="tl" rotWithShape="0">
              <a:prstClr val="black">
                <a:alpha val="40000"/>
              </a:prstClr>
            </a:outerShdw>
          </a:effectLst>
        </p:spPr>
      </p:pic>
      <p:pic>
        <p:nvPicPr>
          <p:cNvPr id="4" name="Picture 3">
            <a:extLst>
              <a:ext uri="{FF2B5EF4-FFF2-40B4-BE49-F238E27FC236}">
                <a16:creationId xmlns:a16="http://schemas.microsoft.com/office/drawing/2014/main" id="{D7383CB2-ADF5-4B6C-A962-4DFB1C846E48}"/>
              </a:ext>
              <a:ext uri="{C183D7F6-B498-43B3-948B-1728B52AA6E4}">
                <adec:decorative xmlns:adec="http://schemas.microsoft.com/office/drawing/2017/decorative" val="1"/>
              </a:ext>
            </a:extLst>
          </p:cNvPr>
          <p:cNvPicPr>
            <a:picLocks noChangeAspect="1"/>
          </p:cNvPicPr>
          <p:nvPr/>
        </p:nvPicPr>
        <p:blipFill rotWithShape="1">
          <a:blip r:embed="rId4"/>
          <a:srcRect l="6558" t="11787" r="11474" b="22974"/>
          <a:stretch/>
        </p:blipFill>
        <p:spPr>
          <a:xfrm>
            <a:off x="457200" y="7578725"/>
            <a:ext cx="8718550" cy="3546475"/>
          </a:xfrm>
          <a:prstGeom prst="rect">
            <a:avLst/>
          </a:prstGeom>
          <a:ln w="76200">
            <a:solidFill>
              <a:srgbClr val="C00000"/>
            </a:solidFill>
          </a:ln>
          <a:effectLst>
            <a:outerShdw blurRad="190500" dist="139700" dir="2700000" algn="tl" rotWithShape="0">
              <a:prstClr val="black">
                <a:alpha val="40000"/>
              </a:prstClr>
            </a:outerShdw>
          </a:effectLst>
        </p:spPr>
      </p:pic>
      <p:pic>
        <p:nvPicPr>
          <p:cNvPr id="29700" name="Picture 4">
            <a:extLst>
              <a:ext uri="{FF2B5EF4-FFF2-40B4-BE49-F238E27FC236}">
                <a16:creationId xmlns:a16="http://schemas.microsoft.com/office/drawing/2014/main" id="{7095E1A3-6720-44BD-932F-B154A5AC5D9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44625"/>
            <a:ext cx="221297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2">
            <a:extLst>
              <a:ext uri="{FF2B5EF4-FFF2-40B4-BE49-F238E27FC236}">
                <a16:creationId xmlns:a16="http://schemas.microsoft.com/office/drawing/2014/main" id="{B9EA94D7-7D0B-4963-B0C2-52B0FB0566FB}"/>
              </a:ext>
            </a:extLst>
          </p:cNvPr>
          <p:cNvSpPr>
            <a:spLocks/>
          </p:cNvSpPr>
          <p:nvPr/>
        </p:nvSpPr>
        <p:spPr bwMode="auto">
          <a:xfrm>
            <a:off x="9615488" y="84582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tabLst>
                <a:tab pos="5486400" algn="l"/>
                <a:tab pos="9372600" algn="l"/>
              </a:tabLst>
              <a:defRPr sz="4400">
                <a:solidFill>
                  <a:srgbClr val="000000"/>
                </a:solidFill>
                <a:latin typeface="Gill Sans" charset="0"/>
                <a:cs typeface="Heiti SC Light" charset="0"/>
                <a:sym typeface="Gill Sans" charset="0"/>
              </a:defRPr>
            </a:lvl1pPr>
            <a:lvl2pPr marL="742950" indent="-285750">
              <a:tabLst>
                <a:tab pos="5486400" algn="l"/>
                <a:tab pos="9372600" algn="l"/>
              </a:tabLst>
              <a:defRPr sz="4400">
                <a:solidFill>
                  <a:srgbClr val="000000"/>
                </a:solidFill>
                <a:latin typeface="Gill Sans" charset="0"/>
                <a:cs typeface="Heiti SC Light" charset="0"/>
                <a:sym typeface="Gill Sans" charset="0"/>
              </a:defRPr>
            </a:lvl2pPr>
            <a:lvl3pPr marL="1143000" indent="-228600">
              <a:tabLst>
                <a:tab pos="5486400" algn="l"/>
                <a:tab pos="9372600" algn="l"/>
              </a:tabLst>
              <a:defRPr sz="4400">
                <a:solidFill>
                  <a:srgbClr val="000000"/>
                </a:solidFill>
                <a:latin typeface="Gill Sans" charset="0"/>
                <a:cs typeface="Heiti SC Light" charset="0"/>
                <a:sym typeface="Gill Sans" charset="0"/>
              </a:defRPr>
            </a:lvl3pPr>
            <a:lvl4pPr marL="1600200" indent="-228600">
              <a:tabLst>
                <a:tab pos="5486400" algn="l"/>
                <a:tab pos="9372600" algn="l"/>
              </a:tabLst>
              <a:defRPr sz="4400">
                <a:solidFill>
                  <a:srgbClr val="000000"/>
                </a:solidFill>
                <a:latin typeface="Gill Sans" charset="0"/>
                <a:cs typeface="Heiti SC Light" charset="0"/>
                <a:sym typeface="Gill Sans" charset="0"/>
              </a:defRPr>
            </a:lvl4pPr>
            <a:lvl5pPr marL="2057400" indent="-228600">
              <a:tabLst>
                <a:tab pos="5486400" algn="l"/>
                <a:tab pos="9372600" algn="l"/>
              </a:tabLst>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tabLst>
                <a:tab pos="5486400" algn="l"/>
                <a:tab pos="9372600" algn="l"/>
              </a:tabLst>
              <a:defRPr sz="4400">
                <a:solidFill>
                  <a:srgbClr val="000000"/>
                </a:solidFill>
                <a:latin typeface="Gill Sans" charset="0"/>
                <a:cs typeface="Heiti SC Light" charset="0"/>
                <a:sym typeface="Gill Sans" charset="0"/>
              </a:defRPr>
            </a:lvl9pPr>
          </a:lstStyle>
          <a:p>
            <a:pPr eaLnBrk="1" hangingPunct="1">
              <a:spcAft>
                <a:spcPts val="1800"/>
              </a:spcAft>
            </a:pPr>
            <a:r>
              <a:rPr lang="en-US" altLang="en-US" sz="4000" b="1" dirty="0">
                <a:solidFill>
                  <a:schemeClr val="tx1"/>
                </a:solidFill>
                <a:latin typeface="Helvetica" panose="020B0604020202020204" pitchFamily="34" charset="0"/>
                <a:cs typeface="Helvetica" panose="020B0604020202020204" pitchFamily="34" charset="0"/>
                <a:sym typeface="Helvetica" panose="020B0604020202020204" pitchFamily="34" charset="0"/>
              </a:rPr>
              <a:t>Used</a:t>
            </a:r>
          </a:p>
        </p:txBody>
      </p:sp>
      <p:pic>
        <p:nvPicPr>
          <p:cNvPr id="7" name="Picture 6">
            <a:extLst>
              <a:ext uri="{FF2B5EF4-FFF2-40B4-BE49-F238E27FC236}">
                <a16:creationId xmlns:a16="http://schemas.microsoft.com/office/drawing/2014/main" id="{233970EF-9103-4E24-8C50-FF94B62DB51F}"/>
              </a:ext>
              <a:ext uri="{C183D7F6-B498-43B3-948B-1728B52AA6E4}">
                <adec:decorative xmlns:adec="http://schemas.microsoft.com/office/drawing/2017/decorative" val="1"/>
              </a:ext>
            </a:extLst>
          </p:cNvPr>
          <p:cNvPicPr>
            <a:picLocks noChangeAspect="1"/>
          </p:cNvPicPr>
          <p:nvPr/>
        </p:nvPicPr>
        <p:blipFill>
          <a:blip r:embed="rId6"/>
          <a:srcRect l="4762" r="45811" b="13995"/>
          <a:stretch>
            <a:fillRect/>
          </a:stretch>
        </p:blipFill>
        <p:spPr bwMode="auto">
          <a:xfrm>
            <a:off x="11201400" y="1828800"/>
            <a:ext cx="3656013" cy="9324975"/>
          </a:xfrm>
          <a:prstGeom prst="rect">
            <a:avLst/>
          </a:prstGeom>
          <a:noFill/>
          <a:ln w="76200">
            <a:solidFill>
              <a:srgbClr val="C00000"/>
            </a:solidFill>
            <a:miter lim="800000"/>
            <a:headEnd/>
            <a:tailEnd/>
          </a:ln>
          <a:effectLst>
            <a:outerShdw blurRad="190500" dist="1397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9703" name="Rectangle 7">
            <a:extLst>
              <a:ext uri="{FF2B5EF4-FFF2-40B4-BE49-F238E27FC236}">
                <a16:creationId xmlns:a16="http://schemas.microsoft.com/office/drawing/2014/main" id="{E09812CB-0EC3-464C-99B0-E16AAAEB5C75}"/>
              </a:ext>
            </a:extLst>
          </p:cNvPr>
          <p:cNvSpPr>
            <a:spLocks noGrp="1"/>
          </p:cNvSpPr>
          <p:nvPr>
            <p:ph type="title" idx="4294967295"/>
          </p:nvPr>
        </p:nvSpPr>
        <p:spPr bwMode="auto">
          <a:xfrm>
            <a:off x="1524000" y="88900"/>
            <a:ext cx="121158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Rockets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8388529-6E56-42C6-BDA6-62B0745D0679}"/>
              </a:ext>
            </a:extLst>
          </p:cNvPr>
          <p:cNvSpPr>
            <a:spLocks/>
          </p:cNvSpPr>
          <p:nvPr/>
        </p:nvSpPr>
        <p:spPr bwMode="auto">
          <a:xfrm>
            <a:off x="1524000" y="88900"/>
            <a:ext cx="12496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algn="ctr" eaLnBrk="1" hangingPunct="1"/>
            <a:r>
              <a:rPr lang="en-US" altLang="en-US" sz="5000" b="1" dirty="0">
                <a:solidFill>
                  <a:srgbClr val="FFFFFF"/>
                </a:solidFill>
                <a:latin typeface="Helvetica" panose="020B0604020202020204" pitchFamily="34" charset="0"/>
                <a:cs typeface="Helvetica" panose="020B0604020202020204" pitchFamily="34" charset="0"/>
                <a:sym typeface="Helvetica" panose="020B0604020202020204" pitchFamily="34" charset="0"/>
              </a:rPr>
              <a:t>Simulators and Practice Munitions</a:t>
            </a:r>
          </a:p>
        </p:txBody>
      </p:sp>
      <p:sp>
        <p:nvSpPr>
          <p:cNvPr id="31747" name="TextBox 2">
            <a:extLst>
              <a:ext uri="{FF2B5EF4-FFF2-40B4-BE49-F238E27FC236}">
                <a16:creationId xmlns:a16="http://schemas.microsoft.com/office/drawing/2014/main" id="{B652D3E3-E652-40CE-805E-9CCDAEAEEDD0}"/>
              </a:ext>
            </a:extLst>
          </p:cNvPr>
          <p:cNvSpPr txBox="1">
            <a:spLocks noGrp="1" noChangeArrowheads="1"/>
          </p:cNvSpPr>
          <p:nvPr>
            <p:ph type="title" idx="4294967295"/>
          </p:nvPr>
        </p:nvSpPr>
        <p:spPr bwMode="auto">
          <a:xfrm>
            <a:off x="533400" y="1676400"/>
            <a:ext cx="14557375" cy="258532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sym typeface="Gill Sans" charset="0"/>
              </a:rPr>
              <a:t>Simulators and practice munitions used for training contain explosive charges that can cause serious injuries.</a:t>
            </a:r>
            <a:endParaRPr kumimoji="0" lang="en-US" altLang="en-US" sz="5400" b="0" i="0" u="none" strike="noStrike" kern="1200" cap="none" spc="0" normalizeH="0" baseline="0" noProof="0" dirty="0">
              <a:ln>
                <a:noFill/>
              </a:ln>
              <a:solidFill>
                <a:srgbClr val="000000"/>
              </a:solidFill>
              <a:effectLst/>
              <a:uLnTx/>
              <a:uFillTx/>
              <a:latin typeface="Helvetica" panose="020B0604020202020204" pitchFamily="34" charset="0"/>
              <a:ea typeface="Heiti SC Light" charset="0"/>
              <a:cs typeface="Helvetica" panose="020B0604020202020204" pitchFamily="34" charset="0"/>
              <a:sym typeface="Gill Sans" charset="0"/>
            </a:endParaRPr>
          </a:p>
        </p:txBody>
      </p:sp>
      <p:pic>
        <p:nvPicPr>
          <p:cNvPr id="7" name="Picture 6">
            <a:extLst>
              <a:ext uri="{FF2B5EF4-FFF2-40B4-BE49-F238E27FC236}">
                <a16:creationId xmlns:a16="http://schemas.microsoft.com/office/drawing/2014/main" id="{8722D7D8-6372-4FA3-868E-498571E9151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691" t="4693" r="11163" b="7209"/>
          <a:stretch/>
        </p:blipFill>
        <p:spPr>
          <a:xfrm>
            <a:off x="914400" y="5072459"/>
            <a:ext cx="3151587" cy="5693727"/>
          </a:xfrm>
          <a:prstGeom prst="rect">
            <a:avLst/>
          </a:prstGeom>
          <a:ln w="76200">
            <a:solidFill>
              <a:srgbClr val="C00000"/>
            </a:solidFill>
          </a:ln>
        </p:spPr>
      </p:pic>
      <p:pic>
        <p:nvPicPr>
          <p:cNvPr id="2" name="Picture 9" descr="Det1">
            <a:extLst>
              <a:ext uri="{FF2B5EF4-FFF2-40B4-BE49-F238E27FC236}">
                <a16:creationId xmlns:a16="http://schemas.microsoft.com/office/drawing/2014/main" id="{E62C2F1F-C31A-45FA-BA48-E744ED0D2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093" y="4612655"/>
            <a:ext cx="4217988" cy="303572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et2">
            <a:extLst>
              <a:ext uri="{FF2B5EF4-FFF2-40B4-BE49-F238E27FC236}">
                <a16:creationId xmlns:a16="http://schemas.microsoft.com/office/drawing/2014/main" id="{6B619BDA-F9C3-4F1A-A583-108CB497C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0658" y="4631048"/>
            <a:ext cx="4217989" cy="2998942"/>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Pyro1">
            <a:extLst>
              <a:ext uri="{FF2B5EF4-FFF2-40B4-BE49-F238E27FC236}">
                <a16:creationId xmlns:a16="http://schemas.microsoft.com/office/drawing/2014/main" id="{ED752A86-6431-43FA-8281-1C9AF111E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406" y="7999316"/>
            <a:ext cx="4217988" cy="3037184"/>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yro2">
            <a:extLst>
              <a:ext uri="{FF2B5EF4-FFF2-40B4-BE49-F238E27FC236}">
                <a16:creationId xmlns:a16="http://schemas.microsoft.com/office/drawing/2014/main" id="{1B51230A-323F-4213-8B69-087A530D5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0658" y="7999316"/>
            <a:ext cx="4217989" cy="3028411"/>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39D95DCE-8646-425F-9CBC-35938A5377EF}"/>
              </a:ext>
              <a:ext uri="{C183D7F6-B498-43B3-948B-1728B52AA6E4}">
                <adec:decorative xmlns:adec="http://schemas.microsoft.com/office/drawing/2017/decorative" val="1"/>
              </a:ext>
            </a:extLst>
          </p:cNvPr>
          <p:cNvSpPr>
            <a:spLocks/>
          </p:cNvSpPr>
          <p:nvPr/>
        </p:nvSpPr>
        <p:spPr bwMode="auto">
          <a:xfrm>
            <a:off x="188913" y="1611313"/>
            <a:ext cx="1432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eaLnBrk="1" hangingPunct="1"/>
            <a:endParaRPr lang="en-US" altLang="en-US" sz="4800" dirty="0">
              <a:solidFill>
                <a:schemeClr val="tx1"/>
              </a:solidFill>
              <a:latin typeface="Helvetica" panose="020B0604020202020204" pitchFamily="34" charset="0"/>
              <a:cs typeface="Helvetica" panose="020B0604020202020204" pitchFamily="34" charset="0"/>
              <a:sym typeface="Helvetica" panose="020B0604020202020204" pitchFamily="34" charset="0"/>
            </a:endParaRPr>
          </a:p>
        </p:txBody>
      </p:sp>
      <p:sp>
        <p:nvSpPr>
          <p:cNvPr id="12291" name="Rectangle 5">
            <a:extLst>
              <a:ext uri="{FF2B5EF4-FFF2-40B4-BE49-F238E27FC236}">
                <a16:creationId xmlns:a16="http://schemas.microsoft.com/office/drawing/2014/main" id="{AD240BDE-5C71-436A-8724-109CA5E5D35B}"/>
              </a:ext>
              <a:ext uri="{C183D7F6-B498-43B3-948B-1728B52AA6E4}">
                <adec:decorative xmlns:adec="http://schemas.microsoft.com/office/drawing/2017/decorative" val="1"/>
              </a:ext>
            </a:extLst>
          </p:cNvPr>
          <p:cNvSpPr>
            <a:spLocks/>
          </p:cNvSpPr>
          <p:nvPr/>
        </p:nvSpPr>
        <p:spPr bwMode="auto">
          <a:xfrm>
            <a:off x="486094" y="1611313"/>
            <a:ext cx="10326687" cy="898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4400">
                <a:solidFill>
                  <a:srgbClr val="000000"/>
                </a:solidFill>
                <a:latin typeface="Gill Sans" charset="0"/>
                <a:ea typeface="Heiti SC Light" charset="0"/>
                <a:cs typeface="Heiti SC Light" charset="0"/>
                <a:sym typeface="Gill Sans" charset="0"/>
              </a:defRPr>
            </a:lvl1pPr>
            <a:lvl2pPr>
              <a:defRPr sz="4400">
                <a:solidFill>
                  <a:srgbClr val="000000"/>
                </a:solidFill>
                <a:latin typeface="Gill Sans" charset="0"/>
                <a:ea typeface="Heiti SC Light" charset="0"/>
                <a:cs typeface="Heiti SC Light" charset="0"/>
                <a:sym typeface="Gill Sans" charset="0"/>
              </a:defRPr>
            </a:lvl2pPr>
            <a:lvl3pPr marL="1143000" indent="-228600">
              <a:defRPr sz="4400">
                <a:solidFill>
                  <a:srgbClr val="000000"/>
                </a:solidFill>
                <a:latin typeface="Gill Sans" charset="0"/>
                <a:ea typeface="Heiti SC Light" charset="0"/>
                <a:cs typeface="Heiti SC Light" charset="0"/>
                <a:sym typeface="Gill Sans" charset="0"/>
              </a:defRPr>
            </a:lvl3pPr>
            <a:lvl4pPr marL="1600200" indent="-228600">
              <a:defRPr sz="4400">
                <a:solidFill>
                  <a:srgbClr val="000000"/>
                </a:solidFill>
                <a:latin typeface="Gill Sans" charset="0"/>
                <a:ea typeface="Heiti SC Light" charset="0"/>
                <a:cs typeface="Heiti SC Light" charset="0"/>
                <a:sym typeface="Gill Sans" charset="0"/>
              </a:defRPr>
            </a:lvl4pPr>
            <a:lvl5pPr marL="2057400" indent="-228600">
              <a:defRPr sz="4400">
                <a:solidFill>
                  <a:srgbClr val="000000"/>
                </a:solidFill>
                <a:latin typeface="Gill Sans" charset="0"/>
                <a:ea typeface="Heiti SC Light"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ea typeface="Heiti SC Light" charset="0"/>
                <a:cs typeface="Heiti SC Light" charset="0"/>
                <a:sym typeface="Gill Sans" charset="0"/>
              </a:defRPr>
            </a:lvl9pPr>
          </a:lstStyle>
          <a:p>
            <a:pPr eaLnBrk="1" hangingPunct="1">
              <a:defRPr/>
            </a:pPr>
            <a:r>
              <a:rPr lang="en-US" altLang="en-US" sz="4800" dirty="0">
                <a:latin typeface="Helvetica" panose="020B0604020202020204" pitchFamily="34" charset="0"/>
                <a:cs typeface="Helvetica" panose="020B0604020202020204" pitchFamily="34" charset="0"/>
              </a:rPr>
              <a:t>What </a:t>
            </a:r>
            <a:r>
              <a:rPr lang="en-US" altLang="en-US" sz="4800" dirty="0">
                <a:solidFill>
                  <a:schemeClr val="tx1"/>
                </a:solidFill>
                <a:latin typeface="Helvetica" panose="020B0604020202020204" pitchFamily="34" charset="0"/>
                <a:cs typeface="Helvetica" panose="020B0604020202020204" pitchFamily="34" charset="0"/>
              </a:rPr>
              <a:t>is </a:t>
            </a:r>
            <a:r>
              <a:rPr lang="en-US" altLang="en-US" sz="4800" u="sng" dirty="0">
                <a:solidFill>
                  <a:srgbClr val="FF0000"/>
                </a:solidFill>
                <a:latin typeface="Helvetica" panose="020B0604020202020204" pitchFamily="34" charset="0"/>
                <a:cs typeface="Helvetica" panose="020B0604020202020204" pitchFamily="34" charset="0"/>
              </a:rPr>
              <a:t>U</a:t>
            </a:r>
            <a:r>
              <a:rPr lang="en-US" altLang="en-US" sz="4800" dirty="0">
                <a:solidFill>
                  <a:schemeClr val="tx1"/>
                </a:solidFill>
                <a:latin typeface="Helvetica" panose="020B0604020202020204" pitchFamily="34" charset="0"/>
                <a:cs typeface="Helvetica" panose="020B0604020202020204" pitchFamily="34" charset="0"/>
              </a:rPr>
              <a:t>ne</a:t>
            </a:r>
            <a:r>
              <a:rPr lang="en-US" altLang="en-US" sz="4800" u="sng" dirty="0">
                <a:solidFill>
                  <a:srgbClr val="FF0000"/>
                </a:solidFill>
                <a:latin typeface="Helvetica" panose="020B0604020202020204" pitchFamily="34" charset="0"/>
                <a:cs typeface="Helvetica" panose="020B0604020202020204" pitchFamily="34" charset="0"/>
              </a:rPr>
              <a:t>x</a:t>
            </a:r>
            <a:r>
              <a:rPr lang="en-US" altLang="en-US" sz="4800" dirty="0">
                <a:solidFill>
                  <a:schemeClr val="tx1"/>
                </a:solidFill>
                <a:latin typeface="Helvetica" panose="020B0604020202020204" pitchFamily="34" charset="0"/>
                <a:cs typeface="Helvetica" panose="020B0604020202020204" pitchFamily="34" charset="0"/>
              </a:rPr>
              <a:t>ploded </a:t>
            </a:r>
            <a:r>
              <a:rPr lang="en-US" altLang="en-US" sz="4800" u="sng" dirty="0">
                <a:solidFill>
                  <a:srgbClr val="FF0000"/>
                </a:solidFill>
                <a:latin typeface="Helvetica" panose="020B0604020202020204" pitchFamily="34" charset="0"/>
                <a:cs typeface="Helvetica" panose="020B0604020202020204" pitchFamily="34" charset="0"/>
              </a:rPr>
              <a:t>O</a:t>
            </a:r>
            <a:r>
              <a:rPr lang="en-US" altLang="en-US" sz="4800" dirty="0">
                <a:solidFill>
                  <a:schemeClr val="tx1"/>
                </a:solidFill>
                <a:latin typeface="Helvetica" panose="020B0604020202020204" pitchFamily="34" charset="0"/>
                <a:cs typeface="Helvetica" panose="020B0604020202020204" pitchFamily="34" charset="0"/>
              </a:rPr>
              <a:t>rdnance?</a:t>
            </a:r>
          </a:p>
          <a:p>
            <a:pPr eaLnBrk="1" hangingPunct="1">
              <a:defRPr/>
            </a:pPr>
            <a:r>
              <a:rPr lang="en-US" altLang="en-US" sz="3200" dirty="0">
                <a:solidFill>
                  <a:srgbClr val="FF0000"/>
                </a:solidFill>
                <a:latin typeface="Helvetica" panose="020B0604020202020204" pitchFamily="34" charset="0"/>
                <a:cs typeface="Helvetica" panose="020B0604020202020204" pitchFamily="34" charset="0"/>
              </a:rPr>
              <a:t> </a:t>
            </a:r>
          </a:p>
          <a:p>
            <a:pPr eaLnBrk="1" hangingPunct="1">
              <a:defRPr/>
            </a:pPr>
            <a:r>
              <a:rPr lang="en-US" altLang="en-US" sz="3200" dirty="0">
                <a:solidFill>
                  <a:schemeClr val="tx1"/>
                </a:solidFill>
                <a:latin typeface="Helvetica" panose="020B0604020202020204" pitchFamily="34" charset="0"/>
                <a:cs typeface="Helvetica" panose="020B0604020202020204" pitchFamily="34" charset="0"/>
              </a:rPr>
              <a:t>As defined in 10 U.S.C. 101(e)(5)(A) through (C), the term “unexploded ordnance” means military munitions that:</a:t>
            </a:r>
          </a:p>
          <a:p>
            <a:pPr marL="688975" eaLnBrk="1" hangingPunct="1"/>
            <a:r>
              <a:rPr lang="en-US" altLang="en-US" sz="3200" dirty="0">
                <a:latin typeface="Helvetica" panose="020B0604020202020204" pitchFamily="34" charset="0"/>
                <a:cs typeface="Helvetica" panose="020B0604020202020204" pitchFamily="34" charset="0"/>
              </a:rPr>
              <a:t>(A)	Have been primed, fused, armed, or otherwise 		prepared for action;</a:t>
            </a:r>
          </a:p>
          <a:p>
            <a:pPr marL="688975" eaLnBrk="1" hangingPunct="1"/>
            <a:r>
              <a:rPr lang="en-US" altLang="en-US" sz="3200" dirty="0">
                <a:latin typeface="Helvetica" panose="020B0604020202020204" pitchFamily="34" charset="0"/>
                <a:cs typeface="Helvetica" panose="020B0604020202020204" pitchFamily="34" charset="0"/>
              </a:rPr>
              <a:t>(B)	Have been fired, dropped, launched, projected, 		or placed in such a manner as to constitute a 			hazard to operations, installations, personnel,  		or material; and</a:t>
            </a:r>
          </a:p>
          <a:p>
            <a:pPr marL="688975" eaLnBrk="1" hangingPunct="1"/>
            <a:r>
              <a:rPr lang="en-US" altLang="en-US" sz="3200" dirty="0">
                <a:latin typeface="Helvetica" panose="020B0604020202020204" pitchFamily="34" charset="0"/>
                <a:cs typeface="Helvetica" panose="020B0604020202020204" pitchFamily="34" charset="0"/>
              </a:rPr>
              <a:t>(C)	Remain unexploded, whether by malfunction, 		design, or any other cause. </a:t>
            </a:r>
            <a:endParaRPr lang="en-US" altLang="en-US" sz="4800" dirty="0">
              <a:latin typeface="Helvetica" panose="020B0604020202020204" pitchFamily="34" charset="0"/>
              <a:cs typeface="Helvetica" panose="020B0604020202020204" pitchFamily="34" charset="0"/>
            </a:endParaRPr>
          </a:p>
        </p:txBody>
      </p:sp>
      <p:sp>
        <p:nvSpPr>
          <p:cNvPr id="13316" name="Rectangle 7">
            <a:extLst>
              <a:ext uri="{FF2B5EF4-FFF2-40B4-BE49-F238E27FC236}">
                <a16:creationId xmlns:a16="http://schemas.microsoft.com/office/drawing/2014/main" id="{ECAFB8A9-4686-4FF0-B5FB-FC07E410ED27}"/>
              </a:ext>
              <a:ext uri="{C183D7F6-B498-43B3-948B-1728B52AA6E4}">
                <adec:decorative xmlns:adec="http://schemas.microsoft.com/office/drawing/2017/decorative" val="1"/>
              </a:ext>
            </a:extLst>
          </p:cNvPr>
          <p:cNvSpPr>
            <a:spLocks noGrp="1"/>
          </p:cNvSpPr>
          <p:nvPr>
            <p:ph type="title" idx="4294967295"/>
          </p:nvPr>
        </p:nvSpPr>
        <p:spPr bwMode="auto">
          <a:xfrm>
            <a:off x="1524000" y="88900"/>
            <a:ext cx="12192000" cy="1092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defRPr sz="4400">
                <a:solidFill>
                  <a:srgbClr val="000000"/>
                </a:solidFill>
                <a:latin typeface="Gill Sans" charset="0"/>
                <a:cs typeface="Heiti SC Light" charset="0"/>
                <a:sym typeface="Gill Sans" charset="0"/>
              </a:defRPr>
            </a:lvl1pPr>
            <a:lvl2pPr marL="742950" indent="-285750">
              <a:defRPr sz="4400">
                <a:solidFill>
                  <a:srgbClr val="000000"/>
                </a:solidFill>
                <a:latin typeface="Gill Sans" charset="0"/>
                <a:cs typeface="Heiti SC Light" charset="0"/>
                <a:sym typeface="Gill Sans" charset="0"/>
              </a:defRPr>
            </a:lvl2pPr>
            <a:lvl3pPr marL="1143000" indent="-228600">
              <a:defRPr sz="4400">
                <a:solidFill>
                  <a:srgbClr val="000000"/>
                </a:solidFill>
                <a:latin typeface="Gill Sans" charset="0"/>
                <a:cs typeface="Heiti SC Light" charset="0"/>
                <a:sym typeface="Gill Sans" charset="0"/>
              </a:defRPr>
            </a:lvl3pPr>
            <a:lvl4pPr marL="1600200" indent="-228600">
              <a:defRPr sz="4400">
                <a:solidFill>
                  <a:srgbClr val="000000"/>
                </a:solidFill>
                <a:latin typeface="Gill Sans" charset="0"/>
                <a:cs typeface="Heiti SC Light" charset="0"/>
                <a:sym typeface="Gill Sans" charset="0"/>
              </a:defRPr>
            </a:lvl4pPr>
            <a:lvl5pPr marL="2057400" indent="-228600">
              <a:defRPr sz="4400">
                <a:solidFill>
                  <a:srgbClr val="000000"/>
                </a:solidFill>
                <a:latin typeface="Gill Sans" charset="0"/>
                <a:cs typeface="Heiti SC Light" charset="0"/>
                <a:sym typeface="Gill Sans" charset="0"/>
              </a:defRPr>
            </a:lvl5pPr>
            <a:lvl6pPr marL="25146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6pPr>
            <a:lvl7pPr marL="29718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7pPr>
            <a:lvl8pPr marL="34290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8pPr>
            <a:lvl9pPr marL="3886200" indent="-228600" eaLnBrk="0" fontAlgn="base" hangingPunct="0">
              <a:spcBef>
                <a:spcPct val="0"/>
              </a:spcBef>
              <a:spcAft>
                <a:spcPct val="0"/>
              </a:spcAft>
              <a:defRPr sz="4400">
                <a:solidFill>
                  <a:srgbClr val="000000"/>
                </a:solidFill>
                <a:latin typeface="Gill Sans" charset="0"/>
                <a:cs typeface="Heiti SC Light" charset="0"/>
                <a:sym typeface="Gill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sym typeface="Helvetica" panose="020B0604020202020204" pitchFamily="34" charset="0"/>
              </a:rPr>
              <a:t>What Is UXO?</a:t>
            </a:r>
          </a:p>
        </p:txBody>
      </p:sp>
      <p:pic>
        <p:nvPicPr>
          <p:cNvPr id="13319" name="Picture 10">
            <a:extLst>
              <a:ext uri="{FF2B5EF4-FFF2-40B4-BE49-F238E27FC236}">
                <a16:creationId xmlns:a16="http://schemas.microsoft.com/office/drawing/2014/main" id="{DD6BEA9B-0755-4A71-B83D-273657C293F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9"/>
          <a:stretch/>
        </p:blipFill>
        <p:spPr bwMode="auto">
          <a:xfrm>
            <a:off x="6503964" y="8919109"/>
            <a:ext cx="8010549" cy="2102904"/>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F02D684-F676-4B39-910A-17380CE75BA4}"/>
              </a:ext>
              <a:ext uri="{C183D7F6-B498-43B3-948B-1728B52AA6E4}">
                <adec:decorative xmlns:adec="http://schemas.microsoft.com/office/drawing/2017/decorative" val="1"/>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20229" t="10861" r="8438" b="14668"/>
          <a:stretch>
            <a:fillRect/>
          </a:stretch>
        </p:blipFill>
        <p:spPr bwMode="auto">
          <a:xfrm>
            <a:off x="849592" y="8556625"/>
            <a:ext cx="4024313" cy="246538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6065DDE-1BB2-4F2A-B089-91F35C2A755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6945" y="1929965"/>
            <a:ext cx="3217568" cy="6626660"/>
          </a:xfrm>
          <a:prstGeom prst="rect">
            <a:avLst/>
          </a:prstGeom>
          <a:ln w="50800">
            <a:solidFill>
              <a:srgbClr val="C00000"/>
            </a:solidFill>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4b948e8-2936-4080-a450-8d844c75413b" xsi:nil="true"/>
    <lcf76f155ced4ddcb4097134ff3c332f xmlns="fb71e0f7-d9b8-4cd7-b6f5-a8f908874c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D1EA9CC100044C92E891B8F58BC569" ma:contentTypeVersion="" ma:contentTypeDescription="Create a new document." ma:contentTypeScope="" ma:versionID="024355f9bdadeb0e86c8312b80163f1f">
  <xsd:schema xmlns:xsd="http://www.w3.org/2001/XMLSchema" xmlns:xs="http://www.w3.org/2001/XMLSchema" xmlns:p="http://schemas.microsoft.com/office/2006/metadata/properties" xmlns:ns2="fb71e0f7-d9b8-4cd7-b6f5-a8f908874cad" xmlns:ns3="c8677873-3253-4d4e-b4cc-95203f0eb6a0" xmlns:ns4="a4b948e8-2936-4080-a450-8d844c75413b" targetNamespace="http://schemas.microsoft.com/office/2006/metadata/properties" ma:root="true" ma:fieldsID="fb733a50f4336782a0f595144df0a2cb" ns2:_="" ns3:_="" ns4:_="">
    <xsd:import namespace="fb71e0f7-d9b8-4cd7-b6f5-a8f908874cad"/>
    <xsd:import namespace="c8677873-3253-4d4e-b4cc-95203f0eb6a0"/>
    <xsd:import namespace="a4b948e8-2936-4080-a450-8d844c7541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71e0f7-d9b8-4cd7-b6f5-a8f908874c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dc65d-587e-4ee2-80ec-d35cfebd9b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677873-3253-4d4e-b4cc-95203f0eb6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b948e8-2936-4080-a450-8d844c75413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c9f7328-31f9-4fb1-9156-a0bbbe99a08e}" ma:internalName="TaxCatchAll" ma:showField="CatchAllData" ma:web="a4b948e8-2936-4080-a450-8d844c7541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6EEB73-7175-4C94-AC52-6549B1F923F8}">
  <ds:schemaRefs>
    <ds:schemaRef ds:uri="a4b948e8-2936-4080-a450-8d844c75413b"/>
    <ds:schemaRef ds:uri="http://schemas.openxmlformats.org/package/2006/metadata/core-properties"/>
    <ds:schemaRef ds:uri="http://schemas.microsoft.com/office/2006/documentManagement/types"/>
    <ds:schemaRef ds:uri="c8677873-3253-4d4e-b4cc-95203f0eb6a0"/>
    <ds:schemaRef ds:uri="http://purl.org/dc/dcmitype/"/>
    <ds:schemaRef ds:uri="http://schemas.microsoft.com/office/infopath/2007/PartnerControls"/>
    <ds:schemaRef ds:uri="http://purl.org/dc/terms/"/>
    <ds:schemaRef ds:uri="fb71e0f7-d9b8-4cd7-b6f5-a8f908874cad"/>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C3A3C851-E2EB-446B-BBFA-0054E6E68602}">
  <ds:schemaRefs>
    <ds:schemaRef ds:uri="http://schemas.microsoft.com/sharepoint/v3/contenttype/forms"/>
  </ds:schemaRefs>
</ds:datastoreItem>
</file>

<file path=customXml/itemProps3.xml><?xml version="1.0" encoding="utf-8"?>
<ds:datastoreItem xmlns:ds="http://schemas.openxmlformats.org/officeDocument/2006/customXml" ds:itemID="{6AC50546-F4AF-4965-8BD7-283B05F24A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71e0f7-d9b8-4cd7-b6f5-a8f908874cad"/>
    <ds:schemaRef ds:uri="c8677873-3253-4d4e-b4cc-95203f0eb6a0"/>
    <ds:schemaRef ds:uri="a4b948e8-2936-4080-a450-8d844c7541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8141</TotalTime>
  <Words>3826</Words>
  <Application>Microsoft Office PowerPoint</Application>
  <PresentationFormat>Custom</PresentationFormat>
  <Paragraphs>268</Paragraphs>
  <Slides>19</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Courier New</vt:lpstr>
      <vt:lpstr>Gill Sans</vt:lpstr>
      <vt:lpstr>Helvetica</vt:lpstr>
      <vt:lpstr>Times New Roman</vt:lpstr>
      <vt:lpstr>Title &amp; Subtitle</vt:lpstr>
      <vt:lpstr>1_Custom Design</vt:lpstr>
      <vt:lpstr>Custom Design</vt:lpstr>
      <vt:lpstr>Munitions Are  Dangerous</vt:lpstr>
      <vt:lpstr>Munitions are designed to be dangerous</vt:lpstr>
      <vt:lpstr>What Are Munitions?</vt:lpstr>
      <vt:lpstr>Some Munitions Are Hard To Identify</vt:lpstr>
      <vt:lpstr>Munitions Vary In Appearance</vt:lpstr>
      <vt:lpstr>Artillery Projectile</vt:lpstr>
      <vt:lpstr>Rockets</vt:lpstr>
      <vt:lpstr>Simulators and practice munitions used for training contain explosive charges that can cause serious injuries.</vt:lpstr>
      <vt:lpstr>What Is UXO?</vt:lpstr>
      <vt:lpstr>Souvenir Munitions</vt:lpstr>
      <vt:lpstr>The DANGER Is Real!</vt:lpstr>
      <vt:lpstr>Munitions Encounter Areas</vt:lpstr>
      <vt:lpstr>What Helps Prevent Munitions Incidents</vt:lpstr>
      <vt:lpstr>Examples Of Warning Signs</vt:lpstr>
      <vt:lpstr> when you may have encountered a munition and that munitions are dangerous.   Munitions are dangerous and may:  not look like a bullet or bomb. be shiny or rusty. be clean or dirty. look harmless, but they are dangerous. Regardless of whether a munition has been moved, it may still explode.      </vt:lpstr>
      <vt:lpstr>Follow the 3Rs: Retreat</vt:lpstr>
      <vt:lpstr>Follow the 3Rs: Report</vt:lpstr>
      <vt:lpstr>Additional Resources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rmcvickers@hgl.com</dc:creator>
  <cp:lastModifiedBy>Sticker, Amanda J CIV USARMY CEHNC (USA)</cp:lastModifiedBy>
  <cp:revision>15</cp:revision>
  <cp:lastPrinted>2018-10-15T19:43:58Z</cp:lastPrinted>
  <dcterms:modified xsi:type="dcterms:W3CDTF">2024-08-05T16:06:15Z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0x0101002AD1EA9CC100044C92E891B8F58BC569</vt:lpwstr>
  </property>
  <property fmtid="{D5CDD505-2E9C-101B-9397-08002B2CF9AE}" pid="3" name="MediaServiceImageTags">
    <vt:lpwstr/>
  </property>
</Properties>
</file>